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7" r:id="rId2"/>
    <p:sldId id="258" r:id="rId3"/>
    <p:sldId id="259" r:id="rId4"/>
    <p:sldId id="260" r:id="rId5"/>
  </p:sldIdLst>
  <p:sldSz cx="8961438" cy="6721475"/>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hGGNDhwo6RGJxXex8VcTcI3QbT/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1BAF9A-C249-48DF-B1BA-67160D633048}" v="13" dt="2024-12-11T21:56:59.2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5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la Grosso" userId="288f6ae1db1349c9" providerId="LiveId" clId="{9C1BAF9A-C249-48DF-B1BA-67160D633048}"/>
    <pc:docChg chg="undo redo custSel delSld modSld">
      <pc:chgData name="Kayla Grosso" userId="288f6ae1db1349c9" providerId="LiveId" clId="{9C1BAF9A-C249-48DF-B1BA-67160D633048}" dt="2024-12-19T18:40:15.897" v="222" actId="20577"/>
      <pc:docMkLst>
        <pc:docMk/>
      </pc:docMkLst>
      <pc:sldChg chg="del">
        <pc:chgData name="Kayla Grosso" userId="288f6ae1db1349c9" providerId="LiveId" clId="{9C1BAF9A-C249-48DF-B1BA-67160D633048}" dt="2024-12-11T21:38:29.471" v="50" actId="2696"/>
        <pc:sldMkLst>
          <pc:docMk/>
          <pc:sldMk cId="0" sldId="256"/>
        </pc:sldMkLst>
      </pc:sldChg>
      <pc:sldChg chg="addSp delSp modSp mod">
        <pc:chgData name="Kayla Grosso" userId="288f6ae1db1349c9" providerId="LiveId" clId="{9C1BAF9A-C249-48DF-B1BA-67160D633048}" dt="2024-12-11T21:38:13.716" v="49" actId="20577"/>
        <pc:sldMkLst>
          <pc:docMk/>
          <pc:sldMk cId="0" sldId="257"/>
        </pc:sldMkLst>
        <pc:spChg chg="mod">
          <ac:chgData name="Kayla Grosso" userId="288f6ae1db1349c9" providerId="LiveId" clId="{9C1BAF9A-C249-48DF-B1BA-67160D633048}" dt="2024-12-11T21:38:13.716" v="49" actId="20577"/>
          <ac:spMkLst>
            <pc:docMk/>
            <pc:sldMk cId="0" sldId="257"/>
            <ac:spMk id="40" creationId="{00000000-0000-0000-0000-000000000000}"/>
          </ac:spMkLst>
        </pc:spChg>
        <pc:picChg chg="add mod">
          <ac:chgData name="Kayla Grosso" userId="288f6ae1db1349c9" providerId="LiveId" clId="{9C1BAF9A-C249-48DF-B1BA-67160D633048}" dt="2024-12-11T21:32:37.878" v="3" actId="1076"/>
          <ac:picMkLst>
            <pc:docMk/>
            <pc:sldMk cId="0" sldId="257"/>
            <ac:picMk id="2" creationId="{8295C2F1-D683-A72F-AAFF-BF4A0D92713A}"/>
          </ac:picMkLst>
        </pc:picChg>
        <pc:picChg chg="add mod">
          <ac:chgData name="Kayla Grosso" userId="288f6ae1db1349c9" providerId="LiveId" clId="{9C1BAF9A-C249-48DF-B1BA-67160D633048}" dt="2024-12-11T21:32:59.105" v="7" actId="1076"/>
          <ac:picMkLst>
            <pc:docMk/>
            <pc:sldMk cId="0" sldId="257"/>
            <ac:picMk id="3" creationId="{368E2A2F-16CB-D2FB-EF47-2C52AD0F44BF}"/>
          </ac:picMkLst>
        </pc:picChg>
      </pc:sldChg>
      <pc:sldChg chg="addSp delSp modSp mod">
        <pc:chgData name="Kayla Grosso" userId="288f6ae1db1349c9" providerId="LiveId" clId="{9C1BAF9A-C249-48DF-B1BA-67160D633048}" dt="2024-12-11T21:44:32.713" v="103" actId="1076"/>
        <pc:sldMkLst>
          <pc:docMk/>
          <pc:sldMk cId="0" sldId="258"/>
        </pc:sldMkLst>
        <pc:spChg chg="mod">
          <ac:chgData name="Kayla Grosso" userId="288f6ae1db1349c9" providerId="LiveId" clId="{9C1BAF9A-C249-48DF-B1BA-67160D633048}" dt="2024-12-11T21:39:44.466" v="68" actId="20577"/>
          <ac:spMkLst>
            <pc:docMk/>
            <pc:sldMk cId="0" sldId="258"/>
            <ac:spMk id="48" creationId="{00000000-0000-0000-0000-000000000000}"/>
          </ac:spMkLst>
        </pc:spChg>
        <pc:picChg chg="add mod">
          <ac:chgData name="Kayla Grosso" userId="288f6ae1db1349c9" providerId="LiveId" clId="{9C1BAF9A-C249-48DF-B1BA-67160D633048}" dt="2024-12-11T21:44:22.554" v="98" actId="1076"/>
          <ac:picMkLst>
            <pc:docMk/>
            <pc:sldMk cId="0" sldId="258"/>
            <ac:picMk id="2" creationId="{6CE527C3-D6EE-8F0E-EA5A-ACD47F4A8C32}"/>
          </ac:picMkLst>
        </pc:picChg>
        <pc:picChg chg="add mod modCrop">
          <ac:chgData name="Kayla Grosso" userId="288f6ae1db1349c9" providerId="LiveId" clId="{9C1BAF9A-C249-48DF-B1BA-67160D633048}" dt="2024-12-11T21:44:32.713" v="103" actId="1076"/>
          <ac:picMkLst>
            <pc:docMk/>
            <pc:sldMk cId="0" sldId="258"/>
            <ac:picMk id="3" creationId="{A520D812-1EC9-9F51-A9F0-31B748C8E3EC}"/>
          </ac:picMkLst>
        </pc:picChg>
        <pc:picChg chg="add mod modCrop">
          <ac:chgData name="Kayla Grosso" userId="288f6ae1db1349c9" providerId="LiveId" clId="{9C1BAF9A-C249-48DF-B1BA-67160D633048}" dt="2024-12-11T21:44:24.935" v="99" actId="14100"/>
          <ac:picMkLst>
            <pc:docMk/>
            <pc:sldMk cId="0" sldId="258"/>
            <ac:picMk id="4" creationId="{00000000-0008-0000-0400-000003000000}"/>
          </ac:picMkLst>
        </pc:picChg>
      </pc:sldChg>
      <pc:sldChg chg="addSp delSp modSp mod">
        <pc:chgData name="Kayla Grosso" userId="288f6ae1db1349c9" providerId="LiveId" clId="{9C1BAF9A-C249-48DF-B1BA-67160D633048}" dt="2024-12-11T21:49:18.115" v="141" actId="14100"/>
        <pc:sldMkLst>
          <pc:docMk/>
          <pc:sldMk cId="0" sldId="259"/>
        </pc:sldMkLst>
        <pc:spChg chg="mod">
          <ac:chgData name="Kayla Grosso" userId="288f6ae1db1349c9" providerId="LiveId" clId="{9C1BAF9A-C249-48DF-B1BA-67160D633048}" dt="2024-12-11T21:47:23.648" v="122" actId="20577"/>
          <ac:spMkLst>
            <pc:docMk/>
            <pc:sldMk cId="0" sldId="259"/>
            <ac:spMk id="56" creationId="{00000000-0000-0000-0000-000000000000}"/>
          </ac:spMkLst>
        </pc:spChg>
        <pc:picChg chg="add mod">
          <ac:chgData name="Kayla Grosso" userId="288f6ae1db1349c9" providerId="LiveId" clId="{9C1BAF9A-C249-48DF-B1BA-67160D633048}" dt="2024-12-11T21:49:18.115" v="141" actId="14100"/>
          <ac:picMkLst>
            <pc:docMk/>
            <pc:sldMk cId="0" sldId="259"/>
            <ac:picMk id="2" creationId="{F79C01A8-DED4-594E-AD81-02946678AC15}"/>
          </ac:picMkLst>
        </pc:picChg>
        <pc:picChg chg="add mod">
          <ac:chgData name="Kayla Grosso" userId="288f6ae1db1349c9" providerId="LiveId" clId="{9C1BAF9A-C249-48DF-B1BA-67160D633048}" dt="2024-12-11T21:49:15.448" v="140" actId="14100"/>
          <ac:picMkLst>
            <pc:docMk/>
            <pc:sldMk cId="0" sldId="259"/>
            <ac:picMk id="3" creationId="{77AEC2B3-B236-4CCF-8C03-44B9EA28A804}"/>
          </ac:picMkLst>
        </pc:picChg>
        <pc:picChg chg="add mod">
          <ac:chgData name="Kayla Grosso" userId="288f6ae1db1349c9" providerId="LiveId" clId="{9C1BAF9A-C249-48DF-B1BA-67160D633048}" dt="2024-12-11T21:49:12.333" v="139" actId="14100"/>
          <ac:picMkLst>
            <pc:docMk/>
            <pc:sldMk cId="0" sldId="259"/>
            <ac:picMk id="4" creationId="{7D27D4EF-A84B-5016-D286-AC2BD428E5B5}"/>
          </ac:picMkLst>
        </pc:picChg>
      </pc:sldChg>
      <pc:sldChg chg="addSp delSp modSp mod">
        <pc:chgData name="Kayla Grosso" userId="288f6ae1db1349c9" providerId="LiveId" clId="{9C1BAF9A-C249-48DF-B1BA-67160D633048}" dt="2024-12-19T18:40:15.897" v="222" actId="20577"/>
        <pc:sldMkLst>
          <pc:docMk/>
          <pc:sldMk cId="0" sldId="260"/>
        </pc:sldMkLst>
        <pc:spChg chg="mod">
          <ac:chgData name="Kayla Grosso" userId="288f6ae1db1349c9" providerId="LiveId" clId="{9C1BAF9A-C249-48DF-B1BA-67160D633048}" dt="2024-12-19T18:40:15.897" v="222" actId="20577"/>
          <ac:spMkLst>
            <pc:docMk/>
            <pc:sldMk cId="0" sldId="260"/>
            <ac:spMk id="63" creationId="{00000000-0000-0000-0000-000000000000}"/>
          </ac:spMkLst>
        </pc:spChg>
        <pc:picChg chg="add mod">
          <ac:chgData name="Kayla Grosso" userId="288f6ae1db1349c9" providerId="LiveId" clId="{9C1BAF9A-C249-48DF-B1BA-67160D633048}" dt="2024-12-11T21:55:57.684" v="189" actId="1076"/>
          <ac:picMkLst>
            <pc:docMk/>
            <pc:sldMk cId="0" sldId="260"/>
            <ac:picMk id="2" creationId="{312A5337-C5E0-84F1-2D61-0029B83830FF}"/>
          </ac:picMkLst>
        </pc:picChg>
        <pc:picChg chg="add mod">
          <ac:chgData name="Kayla Grosso" userId="288f6ae1db1349c9" providerId="LiveId" clId="{9C1BAF9A-C249-48DF-B1BA-67160D633048}" dt="2024-12-11T21:56:43.483" v="200" actId="14100"/>
          <ac:picMkLst>
            <pc:docMk/>
            <pc:sldMk cId="0" sldId="260"/>
            <ac:picMk id="4" creationId="{B354D140-4050-E001-B728-8F906158E87F}"/>
          </ac:picMkLst>
        </pc:picChg>
        <pc:picChg chg="add mod">
          <ac:chgData name="Kayla Grosso" userId="288f6ae1db1349c9" providerId="LiveId" clId="{9C1BAF9A-C249-48DF-B1BA-67160D633048}" dt="2024-12-11T21:57:10.419" v="207" actId="1076"/>
          <ac:picMkLst>
            <pc:docMk/>
            <pc:sldMk cId="0" sldId="260"/>
            <ac:picMk id="5" creationId="{79E3C9DD-094A-F094-76E7-A00416B3E8F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3188" y="1143000"/>
            <a:ext cx="41116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 name="Google Shape;38;p2:notes"/>
          <p:cNvSpPr>
            <a:spLocks noGrp="1" noRot="1" noChangeAspect="1"/>
          </p:cNvSpPr>
          <p:nvPr>
            <p:ph type="sldImg" idx="2"/>
          </p:nvPr>
        </p:nvSpPr>
        <p:spPr>
          <a:xfrm>
            <a:off x="1373188" y="1143000"/>
            <a:ext cx="4111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1373188" y="1143000"/>
            <a:ext cx="4111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4:notes"/>
          <p:cNvSpPr>
            <a:spLocks noGrp="1" noRot="1" noChangeAspect="1"/>
          </p:cNvSpPr>
          <p:nvPr>
            <p:ph type="sldImg" idx="2"/>
          </p:nvPr>
        </p:nvSpPr>
        <p:spPr>
          <a:xfrm>
            <a:off x="1373188" y="1143000"/>
            <a:ext cx="4111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5:notes"/>
          <p:cNvSpPr>
            <a:spLocks noGrp="1" noRot="1" noChangeAspect="1"/>
          </p:cNvSpPr>
          <p:nvPr>
            <p:ph type="sldImg" idx="2"/>
          </p:nvPr>
        </p:nvSpPr>
        <p:spPr>
          <a:xfrm>
            <a:off x="1373188" y="1143000"/>
            <a:ext cx="41116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171451" y="185145"/>
            <a:ext cx="8618537" cy="30777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lt1"/>
        </a:solidFill>
        <a:effectLst/>
      </p:bgPr>
    </p:bg>
    <p:spTree>
      <p:nvGrpSpPr>
        <p:cNvPr id="1" name="Shape 17"/>
        <p:cNvGrpSpPr/>
        <p:nvPr/>
      </p:nvGrpSpPr>
      <p:grpSpPr>
        <a:xfrm>
          <a:off x="0" y="0"/>
          <a:ext cx="0" cy="0"/>
          <a:chOff x="0" y="0"/>
          <a:chExt cx="0" cy="0"/>
        </a:xfrm>
      </p:grpSpPr>
      <p:sp>
        <p:nvSpPr>
          <p:cNvPr id="18" name="Google Shape;18;p8"/>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a:solidFill>
                <a:schemeClr val="lt1"/>
              </a:solidFill>
              <a:latin typeface="Arial"/>
              <a:ea typeface="Arial"/>
              <a:cs typeface="Arial"/>
              <a:sym typeface="Arial"/>
            </a:endParaRPr>
          </a:p>
        </p:txBody>
      </p:sp>
      <p:sp>
        <p:nvSpPr>
          <p:cNvPr id="19" name="Google Shape;19;p8"/>
          <p:cNvSpPr txBox="1">
            <a:spLocks noGrp="1"/>
          </p:cNvSpPr>
          <p:nvPr>
            <p:ph type="ctrTitle"/>
          </p:nvPr>
        </p:nvSpPr>
        <p:spPr>
          <a:xfrm>
            <a:off x="4030876" y="650494"/>
            <a:ext cx="4769711" cy="98488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ubTitle" idx="1"/>
          </p:nvPr>
        </p:nvSpPr>
        <p:spPr>
          <a:xfrm>
            <a:off x="4030876" y="1887470"/>
            <a:ext cx="4769712"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cap="none">
                <a:solidFill>
                  <a:schemeClr val="dk1"/>
                </a:solidFill>
                <a:latin typeface="Arial"/>
                <a:ea typeface="Arial"/>
                <a:cs typeface="Arial"/>
                <a:sym typeface="Arial"/>
              </a:defRPr>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a:endParaRPr/>
          </a:p>
        </p:txBody>
      </p:sp>
      <p:sp>
        <p:nvSpPr>
          <p:cNvPr id="21" name="Google Shape;21;p8"/>
          <p:cNvSpPr/>
          <p:nvPr/>
        </p:nvSpPr>
        <p:spPr>
          <a:xfrm>
            <a:off x="3175" y="6233824"/>
            <a:ext cx="8958263" cy="48765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8"/>
          <p:cNvSpPr/>
          <p:nvPr/>
        </p:nvSpPr>
        <p:spPr>
          <a:xfrm>
            <a:off x="0" y="6187568"/>
            <a:ext cx="8961438" cy="4571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chemeClr val="accent6"/>
              </a:solidFill>
              <a:latin typeface="Arial"/>
              <a:ea typeface="Arial"/>
              <a:cs typeface="Arial"/>
              <a:sym typeface="Arial"/>
            </a:endParaRPr>
          </a:p>
        </p:txBody>
      </p:sp>
      <p:sp>
        <p:nvSpPr>
          <p:cNvPr id="11" name="Google Shape;11;p6"/>
          <p:cNvSpPr txBox="1">
            <a:spLocks noGrp="1"/>
          </p:cNvSpPr>
          <p:nvPr>
            <p:ph type="body" idx="1"/>
          </p:nvPr>
        </p:nvSpPr>
        <p:spPr>
          <a:xfrm>
            <a:off x="2329657" y="2317778"/>
            <a:ext cx="4302125" cy="1231106"/>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6"/>
          <p:cNvSpPr txBox="1">
            <a:spLocks noGrp="1"/>
          </p:cNvSpPr>
          <p:nvPr>
            <p:ph type="title"/>
          </p:nvPr>
        </p:nvSpPr>
        <p:spPr>
          <a:xfrm>
            <a:off x="171451" y="185145"/>
            <a:ext cx="8618537" cy="307777"/>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000" b="0" i="0" u="none" strike="noStrike" cap="none">
                <a:solidFill>
                  <a:schemeClr val="accent3"/>
                </a:solidFill>
                <a:latin typeface="Arial"/>
                <a:ea typeface="Arial"/>
                <a:cs typeface="Arial"/>
                <a:sym typeface="Arial"/>
              </a:defRPr>
            </a:lvl1pPr>
            <a:lvl2pPr marR="0" lvl="1" algn="l" rtl="0">
              <a:spcBef>
                <a:spcPts val="0"/>
              </a:spcBef>
              <a:spcAft>
                <a:spcPts val="0"/>
              </a:spcAft>
              <a:buSzPts val="1400"/>
              <a:buNone/>
              <a:defRPr sz="19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9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9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9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9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9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9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900" b="1" i="0" u="none" strike="noStrike" cap="none">
                <a:solidFill>
                  <a:schemeClr val="dk2"/>
                </a:solidFill>
                <a:latin typeface="Arial"/>
                <a:ea typeface="Arial"/>
                <a:cs typeface="Arial"/>
                <a:sym typeface="Arial"/>
              </a:defRPr>
            </a:lvl9pPr>
          </a:lstStyle>
          <a:p>
            <a:endParaRPr/>
          </a:p>
        </p:txBody>
      </p:sp>
      <p:sp>
        <p:nvSpPr>
          <p:cNvPr id="13" name="Google Shape;13;p6"/>
          <p:cNvSpPr txBox="1"/>
          <p:nvPr/>
        </p:nvSpPr>
        <p:spPr>
          <a:xfrm>
            <a:off x="8664954" y="6462552"/>
            <a:ext cx="125034" cy="123111"/>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en-AU" sz="800" b="0" i="0" u="none" strike="noStrike" cap="none">
                <a:solidFill>
                  <a:schemeClr val="dk1"/>
                </a:solidFill>
                <a:latin typeface="Arial"/>
                <a:ea typeface="Arial"/>
                <a:cs typeface="Arial"/>
                <a:sym typeface="Arial"/>
              </a:rPr>
              <a:t>‹#›</a:t>
            </a:fld>
            <a:endParaRPr sz="800" b="0" i="0" u="none" strike="noStrike" cap="none">
              <a:solidFill>
                <a:schemeClr val="dk1"/>
              </a:solidFill>
              <a:latin typeface="Arial"/>
              <a:ea typeface="Arial"/>
              <a:cs typeface="Arial"/>
              <a:sym typeface="Arial"/>
            </a:endParaRPr>
          </a:p>
        </p:txBody>
      </p:sp>
      <p:sp>
        <p:nvSpPr>
          <p:cNvPr id="14" name="Google Shape;14;p6"/>
          <p:cNvSpPr/>
          <p:nvPr/>
        </p:nvSpPr>
        <p:spPr>
          <a:xfrm>
            <a:off x="0" y="6674787"/>
            <a:ext cx="8961438" cy="4571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2"/>
          <p:cNvSpPr txBox="1">
            <a:spLocks noGrp="1"/>
          </p:cNvSpPr>
          <p:nvPr>
            <p:ph type="title"/>
          </p:nvPr>
        </p:nvSpPr>
        <p:spPr>
          <a:xfrm>
            <a:off x="171451" y="185145"/>
            <a:ext cx="8737599" cy="553998"/>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None/>
            </a:pPr>
            <a:r>
              <a:rPr lang="en-AU" sz="1200" b="1" dirty="0"/>
              <a:t>With an estimated 22% reduction in </a:t>
            </a:r>
            <a:r>
              <a:rPr lang="en-AU" sz="1200" b="1" dirty="0" err="1"/>
              <a:t>Surjek’s</a:t>
            </a:r>
            <a:r>
              <a:rPr lang="en-AU" sz="1200" b="1" dirty="0"/>
              <a:t> Revenues ($44 M) due to the Maintenance Outage, Quarter 4 presents the best balance of revenue-loss mitigation with respect to market pricing, as opposed to Quarter 1 which represents the highest demand (2273.07 GL) and Water Balancing Market Prices ($84.84).</a:t>
            </a:r>
            <a:endParaRPr sz="1200" b="1" dirty="0"/>
          </a:p>
        </p:txBody>
      </p:sp>
      <p:cxnSp>
        <p:nvCxnSpPr>
          <p:cNvPr id="41" name="Google Shape;41;p2"/>
          <p:cNvCxnSpPr/>
          <p:nvPr/>
        </p:nvCxnSpPr>
        <p:spPr>
          <a:xfrm>
            <a:off x="171451" y="894698"/>
            <a:ext cx="8439149" cy="0"/>
          </a:xfrm>
          <a:prstGeom prst="straightConnector1">
            <a:avLst/>
          </a:prstGeom>
          <a:noFill/>
          <a:ln w="9525" cap="flat" cmpd="sng">
            <a:solidFill>
              <a:schemeClr val="accent3"/>
            </a:solidFill>
            <a:prstDash val="solid"/>
            <a:round/>
            <a:headEnd type="none" w="sm" len="sm"/>
            <a:tailEnd type="none" w="sm" len="sm"/>
          </a:ln>
        </p:spPr>
      </p:cxnSp>
      <p:pic>
        <p:nvPicPr>
          <p:cNvPr id="2" name="Picture 1">
            <a:extLst>
              <a:ext uri="{FF2B5EF4-FFF2-40B4-BE49-F238E27FC236}">
                <a16:creationId xmlns:a16="http://schemas.microsoft.com/office/drawing/2014/main" id="{8295C2F1-D683-A72F-AAFF-BF4A0D92713A}"/>
              </a:ext>
            </a:extLst>
          </p:cNvPr>
          <p:cNvPicPr>
            <a:picLocks noChangeAspect="1"/>
          </p:cNvPicPr>
          <p:nvPr/>
        </p:nvPicPr>
        <p:blipFill>
          <a:blip r:embed="rId3"/>
          <a:stretch>
            <a:fillRect/>
          </a:stretch>
        </p:blipFill>
        <p:spPr>
          <a:xfrm>
            <a:off x="678099" y="1006054"/>
            <a:ext cx="7724301" cy="2749534"/>
          </a:xfrm>
          <a:prstGeom prst="rect">
            <a:avLst/>
          </a:prstGeom>
        </p:spPr>
      </p:pic>
      <p:pic>
        <p:nvPicPr>
          <p:cNvPr id="3" name="Picture 2">
            <a:extLst>
              <a:ext uri="{FF2B5EF4-FFF2-40B4-BE49-F238E27FC236}">
                <a16:creationId xmlns:a16="http://schemas.microsoft.com/office/drawing/2014/main" id="{368E2A2F-16CB-D2FB-EF47-2C52AD0F44BF}"/>
              </a:ext>
            </a:extLst>
          </p:cNvPr>
          <p:cNvPicPr>
            <a:picLocks noChangeAspect="1"/>
          </p:cNvPicPr>
          <p:nvPr/>
        </p:nvPicPr>
        <p:blipFill>
          <a:blip r:embed="rId4"/>
          <a:stretch>
            <a:fillRect/>
          </a:stretch>
        </p:blipFill>
        <p:spPr>
          <a:xfrm>
            <a:off x="1900142" y="3866943"/>
            <a:ext cx="5161154" cy="26552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171451" y="185145"/>
            <a:ext cx="8737599" cy="55399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sz="1200" b="1" dirty="0"/>
              <a:t>Of the three Desalination Plants, all three remain profitable at current market prices by a </a:t>
            </a:r>
            <a:r>
              <a:rPr lang="en-AU" sz="1200" b="1" dirty="0" err="1"/>
              <a:t>favorable</a:t>
            </a:r>
            <a:r>
              <a:rPr lang="en-AU" sz="1200" b="1" dirty="0"/>
              <a:t> margin; Clearly </a:t>
            </a:r>
            <a:r>
              <a:rPr lang="en-AU" sz="1200" b="1" dirty="0" err="1"/>
              <a:t>Kootha</a:t>
            </a:r>
            <a:r>
              <a:rPr lang="en-AU" sz="1200" b="1" dirty="0"/>
              <a:t> is the most cost-effective $25/ML) followed by </a:t>
            </a:r>
            <a:r>
              <a:rPr lang="en-AU" sz="1200" b="1" dirty="0" err="1"/>
              <a:t>Jutik</a:t>
            </a:r>
            <a:r>
              <a:rPr lang="en-AU" sz="1200" b="1" dirty="0"/>
              <a:t> ($35.80/ML) and lastly </a:t>
            </a:r>
            <a:r>
              <a:rPr lang="en-AU" sz="1200" b="1" dirty="0" err="1"/>
              <a:t>Surjek</a:t>
            </a:r>
            <a:r>
              <a:rPr lang="en-AU" sz="1200" b="1" dirty="0"/>
              <a:t> ($54.23/ML) which is consistent across the July-2013 to June-2014 period. </a:t>
            </a:r>
            <a:endParaRPr sz="1200" b="1" dirty="0"/>
          </a:p>
        </p:txBody>
      </p:sp>
      <p:cxnSp>
        <p:nvCxnSpPr>
          <p:cNvPr id="49" name="Google Shape;49;p3"/>
          <p:cNvCxnSpPr/>
          <p:nvPr/>
        </p:nvCxnSpPr>
        <p:spPr>
          <a:xfrm>
            <a:off x="171451" y="894698"/>
            <a:ext cx="8439149" cy="0"/>
          </a:xfrm>
          <a:prstGeom prst="straightConnector1">
            <a:avLst/>
          </a:prstGeom>
          <a:noFill/>
          <a:ln w="9525" cap="flat" cmpd="sng">
            <a:solidFill>
              <a:schemeClr val="accent3"/>
            </a:solidFill>
            <a:prstDash val="solid"/>
            <a:round/>
            <a:headEnd type="none" w="sm" len="sm"/>
            <a:tailEnd type="none" w="sm" len="sm"/>
          </a:ln>
        </p:spPr>
      </p:cxnSp>
      <p:pic>
        <p:nvPicPr>
          <p:cNvPr id="2" name="Picture 1">
            <a:extLst>
              <a:ext uri="{FF2B5EF4-FFF2-40B4-BE49-F238E27FC236}">
                <a16:creationId xmlns:a16="http://schemas.microsoft.com/office/drawing/2014/main" id="{6CE527C3-D6EE-8F0E-EA5A-ACD47F4A8C32}"/>
              </a:ext>
            </a:extLst>
          </p:cNvPr>
          <p:cNvPicPr>
            <a:picLocks noChangeAspect="1"/>
          </p:cNvPicPr>
          <p:nvPr/>
        </p:nvPicPr>
        <p:blipFill>
          <a:blip r:embed="rId3"/>
          <a:stretch>
            <a:fillRect/>
          </a:stretch>
        </p:blipFill>
        <p:spPr>
          <a:xfrm>
            <a:off x="5111476" y="1670370"/>
            <a:ext cx="3639452" cy="3380734"/>
          </a:xfrm>
          <a:prstGeom prst="rect">
            <a:avLst/>
          </a:prstGeom>
        </p:spPr>
      </p:pic>
      <p:pic>
        <p:nvPicPr>
          <p:cNvPr id="3" name="Picture 2">
            <a:extLst>
              <a:ext uri="{FF2B5EF4-FFF2-40B4-BE49-F238E27FC236}">
                <a16:creationId xmlns:a16="http://schemas.microsoft.com/office/drawing/2014/main" id="{A520D812-1EC9-9F51-A9F0-31B748C8E3EC}"/>
              </a:ext>
            </a:extLst>
          </p:cNvPr>
          <p:cNvPicPr>
            <a:picLocks noChangeAspect="1"/>
          </p:cNvPicPr>
          <p:nvPr/>
        </p:nvPicPr>
        <p:blipFill>
          <a:blip r:embed="rId4"/>
          <a:srcRect r="51935"/>
          <a:stretch/>
        </p:blipFill>
        <p:spPr>
          <a:xfrm>
            <a:off x="122099" y="1146756"/>
            <a:ext cx="4834768" cy="2213981"/>
          </a:xfrm>
          <a:prstGeom prst="rect">
            <a:avLst/>
          </a:prstGeom>
        </p:spPr>
      </p:pic>
      <p:pic>
        <p:nvPicPr>
          <p:cNvPr id="4" name="image3.png">
            <a:extLst>
              <a:ext uri="{FF2B5EF4-FFF2-40B4-BE49-F238E27FC236}">
                <a16:creationId xmlns:a16="http://schemas.microsoft.com/office/drawing/2014/main" id="{00000000-0008-0000-0400-000003000000}"/>
              </a:ext>
            </a:extLst>
          </p:cNvPr>
          <p:cNvPicPr preferRelativeResize="0"/>
          <p:nvPr/>
        </p:nvPicPr>
        <p:blipFill>
          <a:blip r:embed="rId5" cstate="print"/>
          <a:srcRect l="50916"/>
          <a:stretch/>
        </p:blipFill>
        <p:spPr>
          <a:xfrm>
            <a:off x="357328" y="3774822"/>
            <a:ext cx="4551556" cy="224096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4"/>
          <p:cNvSpPr txBox="1">
            <a:spLocks noGrp="1"/>
          </p:cNvSpPr>
          <p:nvPr>
            <p:ph type="title"/>
          </p:nvPr>
        </p:nvSpPr>
        <p:spPr>
          <a:xfrm>
            <a:off x="171451" y="185145"/>
            <a:ext cx="8737599" cy="553998"/>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None/>
            </a:pPr>
            <a:r>
              <a:rPr lang="en-AU" sz="1200" b="1" dirty="0"/>
              <a:t>Contrasting the Cost to Produce against the Volume of Water Produced highlights clear </a:t>
            </a:r>
            <a:r>
              <a:rPr lang="en-AU" sz="1200" b="1" i="1" dirty="0"/>
              <a:t>economies of scale </a:t>
            </a:r>
            <a:r>
              <a:rPr lang="en-AU" sz="1200" b="1" dirty="0"/>
              <a:t>with costs rapidly dwindling across all plants as volume surges, with this being particularly noticeable across the </a:t>
            </a:r>
            <a:r>
              <a:rPr lang="en-AU" sz="1200" b="1" dirty="0" err="1"/>
              <a:t>Kootha</a:t>
            </a:r>
            <a:r>
              <a:rPr lang="en-AU" sz="1200" b="1" dirty="0"/>
              <a:t> and </a:t>
            </a:r>
            <a:r>
              <a:rPr lang="en-AU" sz="1200" b="1" dirty="0" err="1"/>
              <a:t>Surjek</a:t>
            </a:r>
            <a:r>
              <a:rPr lang="en-AU" sz="1200" b="1" dirty="0"/>
              <a:t> Plants with costs dropping as much as 50%.  </a:t>
            </a:r>
            <a:endParaRPr sz="1200" b="1" dirty="0"/>
          </a:p>
        </p:txBody>
      </p:sp>
      <p:cxnSp>
        <p:nvCxnSpPr>
          <p:cNvPr id="57" name="Google Shape;57;p4"/>
          <p:cNvCxnSpPr/>
          <p:nvPr/>
        </p:nvCxnSpPr>
        <p:spPr>
          <a:xfrm>
            <a:off x="171451" y="940918"/>
            <a:ext cx="8439149" cy="0"/>
          </a:xfrm>
          <a:prstGeom prst="straightConnector1">
            <a:avLst/>
          </a:prstGeom>
          <a:noFill/>
          <a:ln w="9525" cap="flat" cmpd="sng">
            <a:solidFill>
              <a:schemeClr val="accent3"/>
            </a:solidFill>
            <a:prstDash val="solid"/>
            <a:round/>
            <a:headEnd type="none" w="sm" len="sm"/>
            <a:tailEnd type="none" w="sm" len="sm"/>
          </a:ln>
        </p:spPr>
      </p:cxnSp>
      <p:pic>
        <p:nvPicPr>
          <p:cNvPr id="2" name="Picture 1">
            <a:extLst>
              <a:ext uri="{FF2B5EF4-FFF2-40B4-BE49-F238E27FC236}">
                <a16:creationId xmlns:a16="http://schemas.microsoft.com/office/drawing/2014/main" id="{F79C01A8-DED4-594E-AD81-02946678AC15}"/>
              </a:ext>
            </a:extLst>
          </p:cNvPr>
          <p:cNvPicPr>
            <a:picLocks noChangeAspect="1"/>
          </p:cNvPicPr>
          <p:nvPr/>
        </p:nvPicPr>
        <p:blipFill>
          <a:blip r:embed="rId3"/>
          <a:stretch>
            <a:fillRect/>
          </a:stretch>
        </p:blipFill>
        <p:spPr>
          <a:xfrm>
            <a:off x="0" y="986989"/>
            <a:ext cx="4618038" cy="2050463"/>
          </a:xfrm>
          <a:prstGeom prst="rect">
            <a:avLst/>
          </a:prstGeom>
        </p:spPr>
      </p:pic>
      <p:pic>
        <p:nvPicPr>
          <p:cNvPr id="3" name="Picture 2">
            <a:extLst>
              <a:ext uri="{FF2B5EF4-FFF2-40B4-BE49-F238E27FC236}">
                <a16:creationId xmlns:a16="http://schemas.microsoft.com/office/drawing/2014/main" id="{77AEC2B3-B236-4CCF-8C03-44B9EA28A804}"/>
              </a:ext>
            </a:extLst>
          </p:cNvPr>
          <p:cNvPicPr>
            <a:picLocks noChangeAspect="1"/>
          </p:cNvPicPr>
          <p:nvPr/>
        </p:nvPicPr>
        <p:blipFill>
          <a:blip r:embed="rId4"/>
          <a:stretch>
            <a:fillRect/>
          </a:stretch>
        </p:blipFill>
        <p:spPr>
          <a:xfrm>
            <a:off x="4343401" y="2910289"/>
            <a:ext cx="4618038" cy="2434481"/>
          </a:xfrm>
          <a:prstGeom prst="rect">
            <a:avLst/>
          </a:prstGeom>
        </p:spPr>
      </p:pic>
      <p:pic>
        <p:nvPicPr>
          <p:cNvPr id="4" name="Picture 3">
            <a:extLst>
              <a:ext uri="{FF2B5EF4-FFF2-40B4-BE49-F238E27FC236}">
                <a16:creationId xmlns:a16="http://schemas.microsoft.com/office/drawing/2014/main" id="{7D27D4EF-A84B-5016-D286-AC2BD428E5B5}"/>
              </a:ext>
            </a:extLst>
          </p:cNvPr>
          <p:cNvPicPr>
            <a:picLocks noChangeAspect="1"/>
          </p:cNvPicPr>
          <p:nvPr/>
        </p:nvPicPr>
        <p:blipFill>
          <a:blip r:embed="rId5"/>
          <a:stretch>
            <a:fillRect/>
          </a:stretch>
        </p:blipFill>
        <p:spPr>
          <a:xfrm>
            <a:off x="0" y="4250867"/>
            <a:ext cx="4480719" cy="24151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5"/>
          <p:cNvSpPr txBox="1">
            <a:spLocks noGrp="1"/>
          </p:cNvSpPr>
          <p:nvPr>
            <p:ph type="title"/>
          </p:nvPr>
        </p:nvSpPr>
        <p:spPr>
          <a:xfrm>
            <a:off x="171451" y="185145"/>
            <a:ext cx="8737500" cy="646500"/>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None/>
            </a:pPr>
            <a:r>
              <a:rPr lang="en-AU" sz="1400" b="1" dirty="0"/>
              <a:t>Drilling down further from a product perspective reveals two different patterns of elasticity where</a:t>
            </a:r>
            <a:br>
              <a:rPr lang="en-AU" sz="1400" b="1" dirty="0"/>
            </a:br>
            <a:r>
              <a:rPr lang="en-AU" sz="1400" b="1" dirty="0"/>
              <a:t>Soft Water tends to be relatively price inelastic with an average </a:t>
            </a:r>
            <a:r>
              <a:rPr lang="en-AU" sz="1400" b="1" dirty="0" err="1"/>
              <a:t>EoD</a:t>
            </a:r>
            <a:r>
              <a:rPr lang="en-AU" sz="1400" b="1" dirty="0"/>
              <a:t> of 0.92, while Hard Water is more representative of an elastic relationship with an average </a:t>
            </a:r>
            <a:r>
              <a:rPr lang="en-AU" sz="1400" b="1" dirty="0" err="1"/>
              <a:t>EoD</a:t>
            </a:r>
            <a:r>
              <a:rPr lang="en-AU" sz="1400" b="1" dirty="0"/>
              <a:t> of 41.49.</a:t>
            </a:r>
            <a:endParaRPr sz="1400" b="1" dirty="0"/>
          </a:p>
        </p:txBody>
      </p:sp>
      <p:cxnSp>
        <p:nvCxnSpPr>
          <p:cNvPr id="64" name="Google Shape;64;p5"/>
          <p:cNvCxnSpPr/>
          <p:nvPr/>
        </p:nvCxnSpPr>
        <p:spPr>
          <a:xfrm>
            <a:off x="171451" y="940918"/>
            <a:ext cx="8439149" cy="0"/>
          </a:xfrm>
          <a:prstGeom prst="straightConnector1">
            <a:avLst/>
          </a:prstGeom>
          <a:noFill/>
          <a:ln w="9525" cap="flat" cmpd="sng">
            <a:solidFill>
              <a:schemeClr val="accent3"/>
            </a:solidFill>
            <a:prstDash val="solid"/>
            <a:round/>
            <a:headEnd type="none" w="sm" len="sm"/>
            <a:tailEnd type="none" w="sm" len="sm"/>
          </a:ln>
        </p:spPr>
      </p:cxnSp>
      <p:pic>
        <p:nvPicPr>
          <p:cNvPr id="2" name="Picture 1">
            <a:extLst>
              <a:ext uri="{FF2B5EF4-FFF2-40B4-BE49-F238E27FC236}">
                <a16:creationId xmlns:a16="http://schemas.microsoft.com/office/drawing/2014/main" id="{312A5337-C5E0-84F1-2D61-0029B83830FF}"/>
              </a:ext>
            </a:extLst>
          </p:cNvPr>
          <p:cNvPicPr>
            <a:picLocks noChangeAspect="1"/>
          </p:cNvPicPr>
          <p:nvPr/>
        </p:nvPicPr>
        <p:blipFill>
          <a:blip r:embed="rId3"/>
          <a:stretch>
            <a:fillRect/>
          </a:stretch>
        </p:blipFill>
        <p:spPr>
          <a:xfrm>
            <a:off x="2328958" y="940918"/>
            <a:ext cx="4303521" cy="2853807"/>
          </a:xfrm>
          <a:prstGeom prst="rect">
            <a:avLst/>
          </a:prstGeom>
        </p:spPr>
      </p:pic>
      <p:pic>
        <p:nvPicPr>
          <p:cNvPr id="4" name="Picture 3">
            <a:extLst>
              <a:ext uri="{FF2B5EF4-FFF2-40B4-BE49-F238E27FC236}">
                <a16:creationId xmlns:a16="http://schemas.microsoft.com/office/drawing/2014/main" id="{B354D140-4050-E001-B728-8F906158E87F}"/>
              </a:ext>
            </a:extLst>
          </p:cNvPr>
          <p:cNvPicPr>
            <a:picLocks noChangeAspect="1"/>
          </p:cNvPicPr>
          <p:nvPr/>
        </p:nvPicPr>
        <p:blipFill>
          <a:blip r:embed="rId4"/>
          <a:stretch>
            <a:fillRect/>
          </a:stretch>
        </p:blipFill>
        <p:spPr>
          <a:xfrm>
            <a:off x="4600359" y="3867664"/>
            <a:ext cx="4308592" cy="2853808"/>
          </a:xfrm>
          <a:prstGeom prst="rect">
            <a:avLst/>
          </a:prstGeom>
        </p:spPr>
      </p:pic>
      <p:pic>
        <p:nvPicPr>
          <p:cNvPr id="5" name="Picture 4">
            <a:extLst>
              <a:ext uri="{FF2B5EF4-FFF2-40B4-BE49-F238E27FC236}">
                <a16:creationId xmlns:a16="http://schemas.microsoft.com/office/drawing/2014/main" id="{79E3C9DD-094A-F094-76E7-A00416B3E8F9}"/>
              </a:ext>
            </a:extLst>
          </p:cNvPr>
          <p:cNvPicPr>
            <a:picLocks noChangeAspect="1"/>
          </p:cNvPicPr>
          <p:nvPr/>
        </p:nvPicPr>
        <p:blipFill>
          <a:blip r:embed="rId5"/>
          <a:stretch>
            <a:fillRect/>
          </a:stretch>
        </p:blipFill>
        <p:spPr>
          <a:xfrm>
            <a:off x="119639" y="3842390"/>
            <a:ext cx="4361080" cy="2891976"/>
          </a:xfrm>
          <a:prstGeom prst="rect">
            <a:avLst/>
          </a:prstGeom>
        </p:spPr>
      </p:pic>
    </p:spTree>
  </p:cSld>
  <p:clrMapOvr>
    <a:masterClrMapping/>
  </p:clrMapOvr>
</p:sld>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205</Words>
  <Application>Microsoft Office PowerPoint</Application>
  <PresentationFormat>Custom</PresentationFormat>
  <Paragraphs>4</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1_Synergy_CF_YNR013</vt:lpstr>
      <vt:lpstr>With an estimated 22% reduction in Surjek’s Revenues ($44 M) due to the Maintenance Outage, Quarter 4 presents the best balance of revenue-loss mitigation with respect to market pricing, as opposed to Quarter 1 which represents the highest demand (2273.07 GL) and Water Balancing Market Prices ($84.84).</vt:lpstr>
      <vt:lpstr>Of the three Desalination Plants, all three remain profitable at current market prices by a favorable margin; Clearly Kootha is the most cost-effective $25/ML) followed by Jutik ($35.80/ML) and lastly Surjek ($54.23/ML) which is consistent across the July-2013 to June-2014 period. </vt:lpstr>
      <vt:lpstr>Contrasting the Cost to Produce against the Volume of Water Produced highlights clear economies of scale with costs rapidly dwindling across all plants as volume surges, with this being particularly noticeable across the Kootha and Surjek Plants with costs dropping as much as 50%.  </vt:lpstr>
      <vt:lpstr>Drilling down further from a product perspective reveals two different patterns of elasticity where Soft Water tends to be relatively price inelastic with an average EoD of 0.92, while Hard Water is more representative of an elastic relationship with an average EoD of 41.49.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lastModifiedBy>Kayla Grosso</cp:lastModifiedBy>
  <cp:revision>1</cp:revision>
  <dcterms:created xsi:type="dcterms:W3CDTF">2020-04-12T13:23:13Z</dcterms:created>
  <dcterms:modified xsi:type="dcterms:W3CDTF">2024-12-19T18:40:25Z</dcterms:modified>
</cp:coreProperties>
</file>