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51" r:id="rId1"/>
  </p:sldMasterIdLst>
  <p:notesMasterIdLst>
    <p:notesMasterId r:id="rId20"/>
  </p:notesMasterIdLst>
  <p:sldIdLst>
    <p:sldId id="256" r:id="rId2"/>
    <p:sldId id="273" r:id="rId3"/>
    <p:sldId id="257" r:id="rId4"/>
    <p:sldId id="258" r:id="rId5"/>
    <p:sldId id="259" r:id="rId6"/>
    <p:sldId id="260" r:id="rId7"/>
    <p:sldId id="263" r:id="rId8"/>
    <p:sldId id="264" r:id="rId9"/>
    <p:sldId id="265" r:id="rId10"/>
    <p:sldId id="266" r:id="rId11"/>
    <p:sldId id="267" r:id="rId12"/>
    <p:sldId id="268" r:id="rId13"/>
    <p:sldId id="269" r:id="rId14"/>
    <p:sldId id="270" r:id="rId15"/>
    <p:sldId id="262" r:id="rId16"/>
    <p:sldId id="271" r:id="rId17"/>
    <p:sldId id="272" r:id="rId18"/>
    <p:sldId id="261" r:id="rId19"/>
  </p:sldIdLst>
  <p:sldSz cx="12192000" cy="6858000"/>
  <p:notesSz cx="6858000" cy="9144000"/>
  <p:embeddedFontLst>
    <p:embeddedFont>
      <p:font typeface="Meiryo" panose="020B0604030504040204" pitchFamily="34" charset="-128"/>
      <p:regular r:id="rId21"/>
      <p:bold r:id="rId22"/>
      <p:boldItalic r:id="rId23"/>
    </p:embeddedFont>
    <p:embeddedFont>
      <p:font typeface="Calibri" panose="020F0502020204030204" pitchFamily="34" charset="0"/>
      <p:regular r:id="rId24"/>
      <p:bold r:id="rId25"/>
      <p:italic r:id="rId26"/>
      <p:boldItalic r:id="rId27"/>
    </p:embeddedFont>
    <p:embeddedFont>
      <p:font typeface="Corbel" panose="020B0503020204020204" pitchFamily="34" charset="0"/>
      <p:regular r:id="rId28"/>
      <p:bold r:id="rId29"/>
      <p:italic r:id="rId30"/>
      <p:boldItalic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B65F96-51F0-400D-A609-ADEE6AA944B2}" v="32" dt="2023-09-07T16:57:33.5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35" autoAdjust="0"/>
    <p:restoredTop sz="94660"/>
  </p:normalViewPr>
  <p:slideViewPr>
    <p:cSldViewPr snapToGrid="0">
      <p:cViewPr varScale="1">
        <p:scale>
          <a:sx n="63" d="100"/>
          <a:sy n="63" d="100"/>
        </p:scale>
        <p:origin x="83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4353B-86CD-4FDD-A674-DED8F9AED237}" type="datetimeFigureOut">
              <a:rPr lang="en-US" smtClean="0"/>
              <a:t>9/7/2023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3ABF5C-757B-4F10-99E4-9E3820721877}" type="slidenum">
              <a:rPr lang="en-US" smtClean="0"/>
              <a:t>‹#›</a:t>
            </a:fld>
            <a:endParaRPr lang="en-US"/>
          </a:p>
        </p:txBody>
      </p:sp>
    </p:spTree>
    <p:extLst>
      <p:ext uri="{BB962C8B-B14F-4D97-AF65-F5344CB8AC3E}">
        <p14:creationId xmlns:p14="http://schemas.microsoft.com/office/powerpoint/2010/main" val="2911602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D69555-EE48-4B19-812B-4E1068DBF976}"/>
              </a:ext>
            </a:extLst>
          </p:cNvPr>
          <p:cNvSpPr/>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57">
            <a:extLst>
              <a:ext uri="{FF2B5EF4-FFF2-40B4-BE49-F238E27FC236}">
                <a16:creationId xmlns:a16="http://schemas.microsoft.com/office/drawing/2014/main" id="{57AEB73D-F521-4B19-820F-12DB6BCC8406}"/>
              </a:ext>
            </a:extLst>
          </p:cNvPr>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 name="Title 1"/>
          <p:cNvSpPr>
            <a:spLocks noGrp="1"/>
          </p:cNvSpPr>
          <p:nvPr>
            <p:ph type="ctrTitle"/>
          </p:nvPr>
        </p:nvSpPr>
        <p:spPr>
          <a:xfrm>
            <a:off x="855388" y="863068"/>
            <a:ext cx="6007691" cy="4985916"/>
          </a:xfrm>
        </p:spPr>
        <p:txBody>
          <a:bodyPr anchor="ctr">
            <a:noAutofit/>
          </a:bodyPr>
          <a:lstStyle>
            <a:lvl1pPr algn="l">
              <a:lnSpc>
                <a:spcPct val="125000"/>
              </a:lnSpc>
              <a:defRPr sz="6000" b="0" cap="all" spc="150" baseline="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197352" y="863068"/>
            <a:ext cx="3351729" cy="5120069"/>
          </a:xfrm>
        </p:spPr>
        <p:txBody>
          <a:bodyPr anchor="ctr">
            <a:normAutofit/>
          </a:bodyPr>
          <a:lstStyle>
            <a:lvl1pPr marL="0" indent="0" algn="l">
              <a:lnSpc>
                <a:spcPct val="150000"/>
              </a:lnSpc>
              <a:buNone/>
              <a:defRPr sz="2400" b="0" cap="none"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Rectangle 6">
            <a:extLst>
              <a:ext uri="{FF2B5EF4-FFF2-40B4-BE49-F238E27FC236}">
                <a16:creationId xmlns:a16="http://schemas.microsoft.com/office/drawing/2014/main" id="{6B72EEBA-3A5D-41CE-8465-A45A0F65674E}"/>
              </a:ext>
            </a:extLst>
          </p:cNvPr>
          <p:cNvSpPr/>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ate Placeholder 12">
            <a:extLst>
              <a:ext uri="{FF2B5EF4-FFF2-40B4-BE49-F238E27FC236}">
                <a16:creationId xmlns:a16="http://schemas.microsoft.com/office/drawing/2014/main" id="{79F4CF2F-CDFA-4A37-837C-819D5238EAB4}"/>
              </a:ext>
            </a:extLst>
          </p:cNvPr>
          <p:cNvSpPr>
            <a:spLocks noGrp="1"/>
          </p:cNvSpPr>
          <p:nvPr>
            <p:ph type="dt" sz="half" idx="10"/>
          </p:nvPr>
        </p:nvSpPr>
        <p:spPr>
          <a:xfrm>
            <a:off x="8197353" y="6309360"/>
            <a:ext cx="2151134" cy="457200"/>
          </a:xfrm>
        </p:spPr>
        <p:txBody>
          <a:bodyPr/>
          <a:lstStyle/>
          <a:p>
            <a:pPr algn="l"/>
            <a:fld id="{0DCFB061-4267-4D9F-8017-6F550D3068DF}" type="datetime1">
              <a:rPr lang="en-US" smtClean="0"/>
              <a:t>9/6/2023</a:t>
            </a:fld>
            <a:endParaRPr lang="en-US" dirty="0"/>
          </a:p>
        </p:txBody>
      </p:sp>
      <p:sp>
        <p:nvSpPr>
          <p:cNvPr id="15" name="Footer Placeholder 14">
            <a:extLst>
              <a:ext uri="{FF2B5EF4-FFF2-40B4-BE49-F238E27FC236}">
                <a16:creationId xmlns:a16="http://schemas.microsoft.com/office/drawing/2014/main" id="{CFECE62A-61A4-407D-8F0B-D459CD977C75}"/>
              </a:ext>
            </a:extLst>
          </p:cNvPr>
          <p:cNvSpPr>
            <a:spLocks noGrp="1"/>
          </p:cNvSpPr>
          <p:nvPr>
            <p:ph type="ftr" sz="quarter" idx="11"/>
          </p:nvPr>
        </p:nvSpPr>
        <p:spPr>
          <a:xfrm>
            <a:off x="855388" y="6309360"/>
            <a:ext cx="6007691" cy="457200"/>
          </a:xfrm>
        </p:spPr>
        <p:txBody>
          <a:bodyPr/>
          <a:lstStyle>
            <a:lvl1pPr algn="r">
              <a:defRPr/>
            </a:lvl1pPr>
          </a:lstStyle>
          <a:p>
            <a:pPr algn="l"/>
            <a:endParaRPr lang="en-US" dirty="0"/>
          </a:p>
        </p:txBody>
      </p:sp>
      <p:sp>
        <p:nvSpPr>
          <p:cNvPr id="27" name="Slide Number Placeholder 26">
            <a:extLst>
              <a:ext uri="{FF2B5EF4-FFF2-40B4-BE49-F238E27FC236}">
                <a16:creationId xmlns:a16="http://schemas.microsoft.com/office/drawing/2014/main" id="{99FE60A9-FE2A-451F-9244-60FCE7FE9AD7}"/>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57578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41BC61-5547-4A60-8DA1-6699760D9972}" type="datetime1">
              <a:rPr lang="en-US" smtClean="0"/>
              <a:t>9/6/2023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3127762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24B9D1C6-60D0-4CD1-8F31-F912522EB041}" type="datetime1">
              <a:rPr lang="en-US" smtClean="0"/>
              <a:t>9/6/2023</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dirty="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4751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A4ED5C-5A53-433E-8A55-46F54CE81DA5}" type="datetime1">
              <a:rPr lang="en-US" smtClean="0"/>
              <a:t>9/6/2023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3859640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FD12B6-57DE-4B63-A723-500B050FB7DD}"/>
              </a:ext>
            </a:extLst>
          </p:cNvPr>
          <p:cNvSpPr/>
          <p:nvPr/>
        </p:nvSpPr>
        <p:spPr>
          <a:xfrm>
            <a:off x="0" y="4215384"/>
            <a:ext cx="12192000" cy="264261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5316" y="1406284"/>
            <a:ext cx="10593694" cy="2597841"/>
          </a:xfrm>
        </p:spPr>
        <p:txBody>
          <a:bodyPr anchor="b">
            <a:normAutofit/>
          </a:bodyPr>
          <a:lstStyle>
            <a:lvl1pPr algn="ctr">
              <a:lnSpc>
                <a:spcPct val="125000"/>
              </a:lnSpc>
              <a:defRPr sz="4400" baseline="0">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818312" y="4527856"/>
            <a:ext cx="6559018" cy="1570245"/>
          </a:xfrm>
        </p:spPr>
        <p:txBody>
          <a:bodyPr anchor="t">
            <a:normAutofit/>
          </a:bodyPr>
          <a:lstStyle>
            <a:lvl1pPr marL="0" indent="0" algn="ctr">
              <a:lnSpc>
                <a:spcPct val="130000"/>
              </a:lnSpc>
              <a:spcBef>
                <a:spcPts val="0"/>
              </a:spcBef>
              <a:buNone/>
              <a:defRPr sz="2400" b="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5F1E2E75-4758-4930-8024-39287C962987}"/>
              </a:ext>
            </a:extLst>
          </p:cNvPr>
          <p:cNvSpPr>
            <a:spLocks noGrp="1"/>
          </p:cNvSpPr>
          <p:nvPr>
            <p:ph type="dt" sz="half" idx="10"/>
          </p:nvPr>
        </p:nvSpPr>
        <p:spPr/>
        <p:txBody>
          <a:bodyPr/>
          <a:lstStyle/>
          <a:p>
            <a:fld id="{29CABC0C-B6DF-45E9-B954-11C99AA62C3E}" type="datetime1">
              <a:rPr lang="en-US" smtClean="0"/>
              <a:t>9/6/2023</a:t>
            </a:fld>
            <a:endParaRPr lang="en-US" dirty="0"/>
          </a:p>
        </p:txBody>
      </p:sp>
      <p:sp>
        <p:nvSpPr>
          <p:cNvPr id="8" name="Footer Placeholder 7">
            <a:extLst>
              <a:ext uri="{FF2B5EF4-FFF2-40B4-BE49-F238E27FC236}">
                <a16:creationId xmlns:a16="http://schemas.microsoft.com/office/drawing/2014/main" id="{488B9949-402C-42C2-9A94-16590FC0C59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39D83F6-DAF4-4876-AA41-F246EC970F7D}"/>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11" name="Rectangle 10">
            <a:extLst>
              <a:ext uri="{FF2B5EF4-FFF2-40B4-BE49-F238E27FC236}">
                <a16:creationId xmlns:a16="http://schemas.microsoft.com/office/drawing/2014/main" id="{91613A19-DDA2-44F6-9ED4-F87771C684B8}"/>
              </a:ext>
            </a:extLst>
          </p:cNvPr>
          <p:cNvSpPr/>
          <p:nvPr/>
        </p:nvSpPr>
        <p:spPr>
          <a:xfrm>
            <a:off x="0" y="4215384"/>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1014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5376670" y="705114"/>
            <a:ext cx="6172412" cy="2403846"/>
          </a:xfrm>
        </p:spPr>
        <p:txBody>
          <a:bodyPr anchor="b"/>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376670" y="3749040"/>
            <a:ext cx="6172411" cy="2346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AB71B9-2624-4F21-93EE-35A78B1A0DAD}" type="datetime1">
              <a:rPr lang="en-US" smtClean="0"/>
              <a:t>9/6/2023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dirty="0"/>
              <a:t>‹#›</a:t>
            </a:fld>
            <a:endParaRPr lang="en-US" dirty="0"/>
          </a:p>
        </p:txBody>
      </p:sp>
      <p:sp>
        <p:nvSpPr>
          <p:cNvPr id="10" name="Rectangle 9">
            <a:extLst>
              <a:ext uri="{FF2B5EF4-FFF2-40B4-BE49-F238E27FC236}">
                <a16:creationId xmlns:a16="http://schemas.microsoft.com/office/drawing/2014/main" id="{5CE6B9B5-A5D1-4099-B52B-78F39AB0AFCB}"/>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98700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76667" y="658999"/>
            <a:ext cx="6166422" cy="457200"/>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76668" y="1116199"/>
            <a:ext cx="6166422" cy="20621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376668" y="3623098"/>
            <a:ext cx="6166421" cy="457200"/>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5376670" y="4102370"/>
            <a:ext cx="6166419" cy="206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D37C2A-BE2E-4840-A907-3254E2916C96}" type="datetime1">
              <a:rPr lang="en-US" smtClean="0"/>
              <a:t>9/6/2023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dirty="0"/>
              <a:t>‹#›</a:t>
            </a:fld>
            <a:endParaRPr lang="en-US" dirty="0"/>
          </a:p>
        </p:txBody>
      </p:sp>
      <p:sp>
        <p:nvSpPr>
          <p:cNvPr id="10" name="Title 9">
            <a:extLst>
              <a:ext uri="{FF2B5EF4-FFF2-40B4-BE49-F238E27FC236}">
                <a16:creationId xmlns:a16="http://schemas.microsoft.com/office/drawing/2014/main" id="{D26B370B-8381-431F-9492-0EA1205113EE}"/>
              </a:ext>
            </a:extLst>
          </p:cNvPr>
          <p:cNvSpPr>
            <a:spLocks noGrp="1"/>
          </p:cNvSpPr>
          <p:nvPr>
            <p:ph type="title"/>
          </p:nvPr>
        </p:nvSpPr>
        <p:spPr/>
        <p:txBody>
          <a:bodyPr/>
          <a:lstStyle/>
          <a:p>
            <a:r>
              <a:rPr lang="en-US"/>
              <a:t>Click to edit Master title style</a:t>
            </a:r>
          </a:p>
        </p:txBody>
      </p:sp>
      <p:sp>
        <p:nvSpPr>
          <p:cNvPr id="12" name="Rectangle 11">
            <a:extLst>
              <a:ext uri="{FF2B5EF4-FFF2-40B4-BE49-F238E27FC236}">
                <a16:creationId xmlns:a16="http://schemas.microsoft.com/office/drawing/2014/main" id="{DCA89085-2231-4A9C-B23C-B199A9DD26C5}"/>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0210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5CD215-1C45-48A0-8534-39FFE8A7C95A}" type="datetime1">
              <a:rPr lang="en-US" smtClean="0"/>
              <a:t>9/6/2023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737872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C7CF41D3-C6B9-4E99-9321-87C4E2168F46}"/>
              </a:ext>
            </a:extLst>
          </p:cNvPr>
          <p:cNvSpPr>
            <a:spLocks noGrp="1"/>
          </p:cNvSpPr>
          <p:nvPr>
            <p:ph type="dt" sz="half" idx="10"/>
          </p:nvPr>
        </p:nvSpPr>
        <p:spPr/>
        <p:txBody>
          <a:bodyPr/>
          <a:lstStyle/>
          <a:p>
            <a:fld id="{D3363A0F-DEF3-4134-98D0-2E1276938A8B}" type="datetime1">
              <a:rPr lang="en-US" smtClean="0"/>
              <a:t>9/6/2023</a:t>
            </a:fld>
            <a:endParaRPr lang="en-US" dirty="0"/>
          </a:p>
        </p:txBody>
      </p:sp>
      <p:sp>
        <p:nvSpPr>
          <p:cNvPr id="6" name="Footer Placeholder 5">
            <a:extLst>
              <a:ext uri="{FF2B5EF4-FFF2-40B4-BE49-F238E27FC236}">
                <a16:creationId xmlns:a16="http://schemas.microsoft.com/office/drawing/2014/main" id="{8B5BC6EB-07B1-46AF-AC33-E998BC6AA43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3E3A0C1-6562-4819-9E88-4C1378FD5DE4}"/>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616479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ACA29BA-0143-49FF-8608-DB1623D99537}"/>
              </a:ext>
            </a:extLst>
          </p:cNvPr>
          <p:cNvSpPr/>
          <p:nvPr/>
        </p:nvSpPr>
        <p:spPr>
          <a:xfrm>
            <a:off x="0" y="0"/>
            <a:ext cx="8248592"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753015" y="640079"/>
            <a:ext cx="2796066" cy="2551751"/>
          </a:xfrm>
        </p:spPr>
        <p:txBody>
          <a:bodyPr anchor="b">
            <a:normAutofit/>
          </a:bodyPr>
          <a:lstStyle>
            <a:lvl1pPr algn="l">
              <a:lnSpc>
                <a:spcPct val="135000"/>
              </a:lnSpc>
              <a:defRPr sz="3200"/>
            </a:lvl1pPr>
          </a:lstStyle>
          <a:p>
            <a:r>
              <a:rPr lang="en-US"/>
              <a:t>Click to edit Master title style</a:t>
            </a:r>
            <a:endParaRPr lang="en-US" dirty="0"/>
          </a:p>
        </p:txBody>
      </p:sp>
      <p:sp>
        <p:nvSpPr>
          <p:cNvPr id="3" name="Content Placeholder 2"/>
          <p:cNvSpPr>
            <a:spLocks noGrp="1"/>
          </p:cNvSpPr>
          <p:nvPr>
            <p:ph idx="1"/>
          </p:nvPr>
        </p:nvSpPr>
        <p:spPr>
          <a:xfrm>
            <a:off x="638818" y="640078"/>
            <a:ext cx="6969693" cy="5455921"/>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hasCustomPrompt="1"/>
          </p:nvPr>
        </p:nvSpPr>
        <p:spPr>
          <a:xfrm>
            <a:off x="8753015" y="3223803"/>
            <a:ext cx="2796066" cy="2872197"/>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3010CF18-370D-4E80-AE4C-396FFDFCAE5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ate Placeholder 9">
            <a:extLst>
              <a:ext uri="{FF2B5EF4-FFF2-40B4-BE49-F238E27FC236}">
                <a16:creationId xmlns:a16="http://schemas.microsoft.com/office/drawing/2014/main" id="{C5EBFE9C-5A22-4462-9C51-E00C03F55C3D}"/>
              </a:ext>
            </a:extLst>
          </p:cNvPr>
          <p:cNvSpPr>
            <a:spLocks noGrp="1"/>
          </p:cNvSpPr>
          <p:nvPr>
            <p:ph type="dt" sz="half" idx="10"/>
          </p:nvPr>
        </p:nvSpPr>
        <p:spPr>
          <a:xfrm>
            <a:off x="8753015" y="6309360"/>
            <a:ext cx="1734207" cy="457200"/>
          </a:xfrm>
        </p:spPr>
        <p:txBody>
          <a:bodyPr/>
          <a:lstStyle>
            <a:lvl1pPr algn="l">
              <a:defRPr/>
            </a:lvl1pPr>
          </a:lstStyle>
          <a:p>
            <a:fld id="{61A2E4C8-2960-4ADD-862C-4D9643CB15AC}" type="datetime1">
              <a:rPr lang="en-US" smtClean="0"/>
              <a:t>9/6/2023</a:t>
            </a:fld>
            <a:endParaRPr lang="en-US" dirty="0"/>
          </a:p>
        </p:txBody>
      </p:sp>
      <p:sp>
        <p:nvSpPr>
          <p:cNvPr id="11" name="Footer Placeholder 10">
            <a:extLst>
              <a:ext uri="{FF2B5EF4-FFF2-40B4-BE49-F238E27FC236}">
                <a16:creationId xmlns:a16="http://schemas.microsoft.com/office/drawing/2014/main" id="{2EBBFF2E-AA66-4B76-9139-CB000B5A45D5}"/>
              </a:ext>
            </a:extLst>
          </p:cNvPr>
          <p:cNvSpPr>
            <a:spLocks noGrp="1"/>
          </p:cNvSpPr>
          <p:nvPr>
            <p:ph type="ftr" sz="quarter" idx="11"/>
          </p:nvPr>
        </p:nvSpPr>
        <p:spPr>
          <a:xfrm>
            <a:off x="638818" y="6309360"/>
            <a:ext cx="6993867" cy="457200"/>
          </a:xfrm>
        </p:spPr>
        <p:txBody>
          <a:bodyPr/>
          <a:lstStyle/>
          <a:p>
            <a:endParaRPr lang="en-US" dirty="0"/>
          </a:p>
        </p:txBody>
      </p:sp>
      <p:sp>
        <p:nvSpPr>
          <p:cNvPr id="12" name="Slide Number Placeholder 11">
            <a:extLst>
              <a:ext uri="{FF2B5EF4-FFF2-40B4-BE49-F238E27FC236}">
                <a16:creationId xmlns:a16="http://schemas.microsoft.com/office/drawing/2014/main" id="{A44F64C4-BF20-4F6B-B650-57C71C828A68}"/>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971882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34996" y="640079"/>
            <a:ext cx="2714085" cy="2695903"/>
          </a:xfrm>
        </p:spPr>
        <p:txBody>
          <a:bodyPr anchor="b">
            <a:noAutofit/>
          </a:bodyPr>
          <a:lstStyle>
            <a:lvl1pPr algn="l">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248592"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hasCustomPrompt="1"/>
          </p:nvPr>
        </p:nvSpPr>
        <p:spPr>
          <a:xfrm>
            <a:off x="8834996" y="3429000"/>
            <a:ext cx="2714085" cy="2508026"/>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90949BC8-9ABF-49F6-851C-5DB0B86CA70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04E1EE21-E3FA-4D43-B224-C664959637B0}"/>
              </a:ext>
            </a:extLst>
          </p:cNvPr>
          <p:cNvSpPr>
            <a:spLocks noGrp="1"/>
          </p:cNvSpPr>
          <p:nvPr>
            <p:ph type="dt" sz="half" idx="10"/>
          </p:nvPr>
        </p:nvSpPr>
        <p:spPr>
          <a:xfrm>
            <a:off x="8834997" y="6309360"/>
            <a:ext cx="1645920" cy="457200"/>
          </a:xfrm>
        </p:spPr>
        <p:txBody>
          <a:bodyPr/>
          <a:lstStyle/>
          <a:p>
            <a:fld id="{48BDEA15-09CD-4275-A8E0-385C965F48B0}" type="datetime1">
              <a:rPr lang="en-US" smtClean="0"/>
              <a:t>9/6/2023</a:t>
            </a:fld>
            <a:endParaRPr lang="en-US" dirty="0"/>
          </a:p>
        </p:txBody>
      </p:sp>
      <p:sp>
        <p:nvSpPr>
          <p:cNvPr id="7" name="Slide Number Placeholder 6">
            <a:extLst>
              <a:ext uri="{FF2B5EF4-FFF2-40B4-BE49-F238E27FC236}">
                <a16:creationId xmlns:a16="http://schemas.microsoft.com/office/drawing/2014/main" id="{A32D7F83-8993-4ED4-9F02-663CC085052F}"/>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6" name="Footer Placeholder 5">
            <a:extLst>
              <a:ext uri="{FF2B5EF4-FFF2-40B4-BE49-F238E27FC236}">
                <a16:creationId xmlns:a16="http://schemas.microsoft.com/office/drawing/2014/main" id="{8E3678B7-E511-4CE1-BEE5-89E959B9BFD6}"/>
              </a:ext>
            </a:extLst>
          </p:cNvPr>
          <p:cNvSpPr>
            <a:spLocks noGrp="1"/>
          </p:cNvSpPr>
          <p:nvPr>
            <p:ph type="ftr" sz="quarter" idx="11"/>
          </p:nvPr>
        </p:nvSpPr>
        <p:spPr>
          <a:xfrm>
            <a:off x="640080" y="6309360"/>
            <a:ext cx="4946592" cy="457200"/>
          </a:xfrm>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p>
        </p:txBody>
      </p:sp>
    </p:spTree>
    <p:extLst>
      <p:ext uri="{BB962C8B-B14F-4D97-AF65-F5344CB8AC3E}">
        <p14:creationId xmlns:p14="http://schemas.microsoft.com/office/powerpoint/2010/main" val="3907695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86F82F-1B47-46ED-8EAE-53EF71E59E9A}"/>
              </a:ext>
            </a:extLst>
          </p:cNvPr>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42918" y="705113"/>
            <a:ext cx="3411973" cy="5197498"/>
          </a:xfrm>
          <a:prstGeom prst="rect">
            <a:avLst/>
          </a:prstGeom>
        </p:spPr>
        <p:txBody>
          <a:bodyPr vert="horz" lIns="109728" tIns="109728" rIns="109728" bIns="9144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76671" y="705113"/>
            <a:ext cx="6172412" cy="5197497"/>
          </a:xfrm>
          <a:prstGeom prst="rect">
            <a:avLst/>
          </a:prstGeom>
        </p:spPr>
        <p:txBody>
          <a:bodyPr vert="horz" lIns="109728" tIns="109728" rIns="109728" bIns="9144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2917" y="6309360"/>
            <a:ext cx="3411973"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fld id="{4AF8082C-0922-4249-A612-B415F5231620}" type="datetime1">
              <a:rPr lang="en-US" smtClean="0"/>
              <a:t>9/6/2023</a:t>
            </a:fld>
            <a:endParaRPr lang="en-US" dirty="0"/>
          </a:p>
        </p:txBody>
      </p:sp>
      <p:sp>
        <p:nvSpPr>
          <p:cNvPr id="5" name="Footer Placeholder 4"/>
          <p:cNvSpPr>
            <a:spLocks noGrp="1"/>
          </p:cNvSpPr>
          <p:nvPr>
            <p:ph type="ftr" sz="quarter" idx="3"/>
          </p:nvPr>
        </p:nvSpPr>
        <p:spPr>
          <a:xfrm>
            <a:off x="5376670" y="6309360"/>
            <a:ext cx="4946592"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569202" y="6309360"/>
            <a:ext cx="979879" cy="457200"/>
          </a:xfrm>
          <a:prstGeom prst="rect">
            <a:avLst/>
          </a:prstGeom>
        </p:spPr>
        <p:txBody>
          <a:bodyPr vert="horz" lIns="109728" tIns="109728" rIns="109728" bIns="91440" rtlCol="0" anchor="b"/>
          <a:lstStyle>
            <a:lvl1pPr algn="r">
              <a:defRPr sz="1600" b="1" spc="150" baseline="0">
                <a:solidFill>
                  <a:schemeClr val="tx1">
                    <a:lumMod val="75000"/>
                    <a:lumOff val="25000"/>
                  </a:schemeClr>
                </a:solidFill>
                <a:latin typeface="+mj-lt"/>
              </a:defRPr>
            </a:lvl1pPr>
          </a:lstStyle>
          <a:p>
            <a:fld id="{FAEF9944-A4F6-4C59-AEBD-678D6480B8EA}" type="slidenum">
              <a:rPr lang="en-US" smtClean="0"/>
              <a:pPr/>
              <a:t>‹#›</a:t>
            </a:fld>
            <a:endParaRPr lang="en-US" dirty="0"/>
          </a:p>
        </p:txBody>
      </p:sp>
      <p:sp>
        <p:nvSpPr>
          <p:cNvPr id="21" name="Rectangle 20">
            <a:extLst>
              <a:ext uri="{FF2B5EF4-FFF2-40B4-BE49-F238E27FC236}">
                <a16:creationId xmlns:a16="http://schemas.microsoft.com/office/drawing/2014/main" id="{EF1BAF6F-6275-4646-9C59-331B29B9550F}"/>
              </a:ext>
            </a:extLst>
          </p:cNvPr>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3047542"/>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40" r:id="rId4"/>
    <p:sldLayoutId id="2147483741" r:id="rId5"/>
    <p:sldLayoutId id="2147483746" r:id="rId6"/>
    <p:sldLayoutId id="2147483742" r:id="rId7"/>
    <p:sldLayoutId id="2147483743" r:id="rId8"/>
    <p:sldLayoutId id="2147483744" r:id="rId9"/>
    <p:sldLayoutId id="2147483745" r:id="rId10"/>
    <p:sldLayoutId id="2147483747" r:id="rId11"/>
  </p:sldLayoutIdLst>
  <p:hf sldNum="0" hdr="0" ftr="0" dt="0"/>
  <p:txStyles>
    <p:title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A164D6B-6878-4B9F-A2D0-985D39B17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362F176A-9349-4CD7-8042-59C0200C8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55" y="-4078"/>
            <a:ext cx="4641096"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opview of mint green workspace with laptop, coffee, notebook, pen, glasses, and mouse">
            <a:extLst>
              <a:ext uri="{FF2B5EF4-FFF2-40B4-BE49-F238E27FC236}">
                <a16:creationId xmlns:a16="http://schemas.microsoft.com/office/drawing/2014/main" id="{7BE636F3-49E6-2C23-88A0-A843A8B3200A}"/>
              </a:ext>
            </a:extLst>
          </p:cNvPr>
          <p:cNvPicPr>
            <a:picLocks noChangeAspect="1"/>
          </p:cNvPicPr>
          <p:nvPr/>
        </p:nvPicPr>
        <p:blipFill rotWithShape="1">
          <a:blip r:embed="rId2"/>
          <a:srcRect r="429" b="-1"/>
          <a:stretch/>
        </p:blipFill>
        <p:spPr>
          <a:xfrm>
            <a:off x="-41909" y="1095508"/>
            <a:ext cx="7562606" cy="5069861"/>
          </a:xfrm>
          <a:prstGeom prst="rect">
            <a:avLst/>
          </a:prstGeom>
        </p:spPr>
      </p:pic>
      <p:sp>
        <p:nvSpPr>
          <p:cNvPr id="13" name="Rectangle 12">
            <a:extLst>
              <a:ext uri="{FF2B5EF4-FFF2-40B4-BE49-F238E27FC236}">
                <a16:creationId xmlns:a16="http://schemas.microsoft.com/office/drawing/2014/main" id="{4E9A171F-91A7-42F8-B25C-E38B244E7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4738AB-B6BE-4867-889A-52CE4AC8D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5468" y="1095508"/>
            <a:ext cx="4603482"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D84437-6F76-B4DB-9B8F-57A8F6960010}"/>
              </a:ext>
            </a:extLst>
          </p:cNvPr>
          <p:cNvSpPr>
            <a:spLocks noGrp="1"/>
          </p:cNvSpPr>
          <p:nvPr>
            <p:ph type="ctrTitle"/>
          </p:nvPr>
        </p:nvSpPr>
        <p:spPr>
          <a:xfrm>
            <a:off x="7976914" y="1709531"/>
            <a:ext cx="3754671" cy="2528515"/>
          </a:xfrm>
        </p:spPr>
        <p:txBody>
          <a:bodyPr anchor="b">
            <a:noAutofit/>
          </a:bodyPr>
          <a:lstStyle/>
          <a:p>
            <a:pPr marL="0" marR="0" algn="ctr">
              <a:spcBef>
                <a:spcPts val="0"/>
              </a:spcBef>
              <a:spcAft>
                <a:spcPts val="0"/>
              </a:spcAft>
              <a:tabLst>
                <a:tab pos="2971800" algn="ctr"/>
                <a:tab pos="5943600" algn="r"/>
              </a:tabLst>
            </a:pPr>
            <a:r>
              <a:rPr lang="en-US" sz="3200" dirty="0">
                <a:effectLst/>
                <a:latin typeface="Calibri" panose="020F0502020204030204" pitchFamily="34" charset="0"/>
                <a:ea typeface="Calibri" panose="020F0502020204030204" pitchFamily="34" charset="0"/>
                <a:cs typeface="Times New Roman" panose="02020603050405020304" pitchFamily="18" charset="0"/>
              </a:rPr>
              <a:t>TIME SERIES OF PRECIOUS METALS AND THEIR MARKET PRICE</a:t>
            </a:r>
          </a:p>
        </p:txBody>
      </p:sp>
      <p:sp>
        <p:nvSpPr>
          <p:cNvPr id="3" name="Subtitle 2">
            <a:extLst>
              <a:ext uri="{FF2B5EF4-FFF2-40B4-BE49-F238E27FC236}">
                <a16:creationId xmlns:a16="http://schemas.microsoft.com/office/drawing/2014/main" id="{A602F3A5-0808-20C2-9690-2E70802DD0E8}"/>
              </a:ext>
            </a:extLst>
          </p:cNvPr>
          <p:cNvSpPr>
            <a:spLocks noGrp="1"/>
          </p:cNvSpPr>
          <p:nvPr>
            <p:ph type="subTitle" idx="1"/>
          </p:nvPr>
        </p:nvSpPr>
        <p:spPr>
          <a:xfrm>
            <a:off x="7976914" y="4238046"/>
            <a:ext cx="3806919" cy="1741404"/>
          </a:xfrm>
        </p:spPr>
        <p:txBody>
          <a:bodyPr anchor="t">
            <a:normAutofit fontScale="92500"/>
          </a:bodyPr>
          <a:lstStyle/>
          <a:p>
            <a:pPr algn="ct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Kayla Brown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D214: Graduate Capstone Project</a:t>
            </a:r>
          </a:p>
          <a:p>
            <a:r>
              <a:rPr lang="en-US" sz="1800" dirty="0">
                <a:latin typeface="Times New Roman" panose="02020603050405020304" pitchFamily="18" charset="0"/>
                <a:ea typeface="Calibri" panose="020F0502020204030204" pitchFamily="34" charset="0"/>
                <a:cs typeface="Times New Roman" panose="02020603050405020304" pitchFamily="18" charset="0"/>
              </a:rPr>
              <a:t>Task 3: Presentation of Findings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dirty="0">
              <a:solidFill>
                <a:schemeClr val="tx2"/>
              </a:solidFill>
            </a:endParaRPr>
          </a:p>
        </p:txBody>
      </p:sp>
      <p:sp>
        <p:nvSpPr>
          <p:cNvPr id="17" name="Rectangle 16">
            <a:extLst>
              <a:ext uri="{FF2B5EF4-FFF2-40B4-BE49-F238E27FC236}">
                <a16:creationId xmlns:a16="http://schemas.microsoft.com/office/drawing/2014/main" id="{57851D67-7085-40E2-B146-F91433A28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405"/>
            <a:ext cx="7534656"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85AAE23-FCB6-4663-907C-0110B0FDC5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5468" y="6167615"/>
            <a:ext cx="4603482"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C969C2C-E7E3-4052-87D4-61E733EC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C60369F-A41B-4D6E-8990-30E2715C5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1459"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3130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B2C872-5EE4-1E67-050C-3B75BABD3D55}"/>
              </a:ext>
            </a:extLst>
          </p:cNvPr>
          <p:cNvSpPr txBox="1"/>
          <p:nvPr/>
        </p:nvSpPr>
        <p:spPr>
          <a:xfrm>
            <a:off x="323435" y="3044279"/>
            <a:ext cx="1934818" cy="769441"/>
          </a:xfrm>
          <a:prstGeom prst="rect">
            <a:avLst/>
          </a:prstGeom>
          <a:noFill/>
        </p:spPr>
        <p:txBody>
          <a:bodyPr wrap="square" rtlCol="0">
            <a:spAutoFit/>
          </a:bodyPr>
          <a:lstStyle/>
          <a:p>
            <a:r>
              <a:rPr lang="en-US" sz="4400" dirty="0">
                <a:latin typeface="+mj-lt"/>
              </a:rPr>
              <a:t>Silver</a:t>
            </a:r>
          </a:p>
        </p:txBody>
      </p:sp>
      <p:sp>
        <p:nvSpPr>
          <p:cNvPr id="7" name="TextBox 6">
            <a:extLst>
              <a:ext uri="{FF2B5EF4-FFF2-40B4-BE49-F238E27FC236}">
                <a16:creationId xmlns:a16="http://schemas.microsoft.com/office/drawing/2014/main" id="{CE684CB3-BCFD-4D4C-F22B-F75D036B8821}"/>
              </a:ext>
            </a:extLst>
          </p:cNvPr>
          <p:cNvSpPr txBox="1"/>
          <p:nvPr/>
        </p:nvSpPr>
        <p:spPr>
          <a:xfrm>
            <a:off x="3843131" y="358108"/>
            <a:ext cx="8945217" cy="461665"/>
          </a:xfrm>
          <a:prstGeom prst="rect">
            <a:avLst/>
          </a:prstGeom>
          <a:noFill/>
        </p:spPr>
        <p:txBody>
          <a:bodyPr wrap="square">
            <a:spAutoFit/>
          </a:bodyPr>
          <a:lstStyle/>
          <a:p>
            <a:r>
              <a:rPr lang="en-US" sz="2400" dirty="0">
                <a:latin typeface="+mj-lt"/>
              </a:rPr>
              <a:t>Visualization of forecasted closing market prices:</a:t>
            </a:r>
          </a:p>
        </p:txBody>
      </p:sp>
      <p:sp>
        <p:nvSpPr>
          <p:cNvPr id="8" name="TextBox 7">
            <a:extLst>
              <a:ext uri="{FF2B5EF4-FFF2-40B4-BE49-F238E27FC236}">
                <a16:creationId xmlns:a16="http://schemas.microsoft.com/office/drawing/2014/main" id="{E8AEBACD-F669-D8DD-CEB7-622712D30F00}"/>
              </a:ext>
            </a:extLst>
          </p:cNvPr>
          <p:cNvSpPr txBox="1"/>
          <p:nvPr/>
        </p:nvSpPr>
        <p:spPr>
          <a:xfrm>
            <a:off x="3683626" y="5927444"/>
            <a:ext cx="8176591" cy="461665"/>
          </a:xfrm>
          <a:prstGeom prst="rect">
            <a:avLst/>
          </a:prstGeom>
          <a:noFill/>
        </p:spPr>
        <p:txBody>
          <a:bodyPr wrap="square" rtlCol="0">
            <a:spAutoFit/>
          </a:bodyPr>
          <a:lstStyle/>
          <a:p>
            <a:pPr algn="ctr"/>
            <a:r>
              <a:rPr lang="en-US" sz="2400" dirty="0">
                <a:latin typeface="+mj-lt"/>
              </a:rPr>
              <a:t>Model Accuracy: 90.12% per MAPE</a:t>
            </a:r>
          </a:p>
        </p:txBody>
      </p:sp>
      <p:pic>
        <p:nvPicPr>
          <p:cNvPr id="9" name="Picture 8" descr="A screenshot of a computer&#10;&#10;Description automatically generated">
            <a:extLst>
              <a:ext uri="{FF2B5EF4-FFF2-40B4-BE49-F238E27FC236}">
                <a16:creationId xmlns:a16="http://schemas.microsoft.com/office/drawing/2014/main" id="{84C893BD-F19A-5233-DD10-B9FB31A0BA1B}"/>
              </a:ext>
            </a:extLst>
          </p:cNvPr>
          <p:cNvPicPr>
            <a:picLocks noChangeAspect="1"/>
          </p:cNvPicPr>
          <p:nvPr/>
        </p:nvPicPr>
        <p:blipFill rotWithShape="1">
          <a:blip r:embed="rId2">
            <a:extLst>
              <a:ext uri="{28A0092B-C50C-407E-A947-70E740481C1C}">
                <a14:useLocalDpi xmlns:a14="http://schemas.microsoft.com/office/drawing/2010/main" val="0"/>
              </a:ext>
            </a:extLst>
          </a:blip>
          <a:srcRect l="26486" t="38522" r="34983" b="28367"/>
          <a:stretch/>
        </p:blipFill>
        <p:spPr bwMode="auto">
          <a:xfrm>
            <a:off x="3393006" y="940904"/>
            <a:ext cx="8670068" cy="474427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58502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D5F44C-6DB0-66E3-D198-D6CFC13C93B2}"/>
              </a:ext>
            </a:extLst>
          </p:cNvPr>
          <p:cNvSpPr txBox="1"/>
          <p:nvPr/>
        </p:nvSpPr>
        <p:spPr>
          <a:xfrm>
            <a:off x="3352800" y="326191"/>
            <a:ext cx="8839200" cy="461665"/>
          </a:xfrm>
          <a:prstGeom prst="rect">
            <a:avLst/>
          </a:prstGeom>
          <a:noFill/>
        </p:spPr>
        <p:txBody>
          <a:bodyPr wrap="square">
            <a:spAutoFit/>
          </a:bodyPr>
          <a:lstStyle/>
          <a:p>
            <a:pPr marL="0" marR="0" algn="ctr">
              <a:spcBef>
                <a:spcPts val="0"/>
              </a:spcBef>
              <a:spcAft>
                <a:spcPts val="0"/>
              </a:spcAft>
            </a:pPr>
            <a:r>
              <a:rPr lang="en-US" sz="2400" dirty="0">
                <a:latin typeface="+mj-lt"/>
              </a:rPr>
              <a:t>Visualization of past and current closing market prices:</a:t>
            </a:r>
          </a:p>
        </p:txBody>
      </p:sp>
      <p:sp>
        <p:nvSpPr>
          <p:cNvPr id="4" name="TextBox 3">
            <a:extLst>
              <a:ext uri="{FF2B5EF4-FFF2-40B4-BE49-F238E27FC236}">
                <a16:creationId xmlns:a16="http://schemas.microsoft.com/office/drawing/2014/main" id="{D7A0780B-0A69-C589-72EC-19B33A755ADA}"/>
              </a:ext>
            </a:extLst>
          </p:cNvPr>
          <p:cNvSpPr txBox="1"/>
          <p:nvPr/>
        </p:nvSpPr>
        <p:spPr>
          <a:xfrm>
            <a:off x="0" y="3044279"/>
            <a:ext cx="2724565" cy="769441"/>
          </a:xfrm>
          <a:prstGeom prst="rect">
            <a:avLst/>
          </a:prstGeom>
          <a:noFill/>
        </p:spPr>
        <p:txBody>
          <a:bodyPr wrap="square" rtlCol="0">
            <a:spAutoFit/>
          </a:bodyPr>
          <a:lstStyle/>
          <a:p>
            <a:r>
              <a:rPr lang="en-US" sz="4400" dirty="0">
                <a:latin typeface="+mj-lt"/>
              </a:rPr>
              <a:t>Platinum</a:t>
            </a:r>
          </a:p>
        </p:txBody>
      </p:sp>
      <p:pic>
        <p:nvPicPr>
          <p:cNvPr id="5" name="Picture 4" descr="A screenshot of a computer&#10;&#10;Description automatically generated">
            <a:extLst>
              <a:ext uri="{FF2B5EF4-FFF2-40B4-BE49-F238E27FC236}">
                <a16:creationId xmlns:a16="http://schemas.microsoft.com/office/drawing/2014/main" id="{B53B83EF-20A8-53B9-18D7-4A67495AC0F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6358" t="36455" r="42989" b="17673"/>
          <a:stretch/>
        </p:blipFill>
        <p:spPr bwMode="auto">
          <a:xfrm>
            <a:off x="4039290" y="893285"/>
            <a:ext cx="7437093" cy="584087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70558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44B3A0-5708-68D0-43EE-6FA43CC7AF5F}"/>
              </a:ext>
            </a:extLst>
          </p:cNvPr>
          <p:cNvSpPr txBox="1"/>
          <p:nvPr/>
        </p:nvSpPr>
        <p:spPr>
          <a:xfrm>
            <a:off x="0" y="3044279"/>
            <a:ext cx="2724565" cy="769441"/>
          </a:xfrm>
          <a:prstGeom prst="rect">
            <a:avLst/>
          </a:prstGeom>
          <a:noFill/>
        </p:spPr>
        <p:txBody>
          <a:bodyPr wrap="square" rtlCol="0">
            <a:spAutoFit/>
          </a:bodyPr>
          <a:lstStyle/>
          <a:p>
            <a:r>
              <a:rPr lang="en-US" sz="4400" dirty="0">
                <a:latin typeface="+mj-lt"/>
              </a:rPr>
              <a:t>Platinum</a:t>
            </a:r>
          </a:p>
        </p:txBody>
      </p:sp>
      <p:sp>
        <p:nvSpPr>
          <p:cNvPr id="3" name="TextBox 2">
            <a:extLst>
              <a:ext uri="{FF2B5EF4-FFF2-40B4-BE49-F238E27FC236}">
                <a16:creationId xmlns:a16="http://schemas.microsoft.com/office/drawing/2014/main" id="{66538340-1386-8AC9-EB3A-CFFD032FA53E}"/>
              </a:ext>
            </a:extLst>
          </p:cNvPr>
          <p:cNvSpPr txBox="1"/>
          <p:nvPr/>
        </p:nvSpPr>
        <p:spPr>
          <a:xfrm>
            <a:off x="4280452" y="292412"/>
            <a:ext cx="8945217" cy="461665"/>
          </a:xfrm>
          <a:prstGeom prst="rect">
            <a:avLst/>
          </a:prstGeom>
          <a:noFill/>
        </p:spPr>
        <p:txBody>
          <a:bodyPr wrap="square">
            <a:spAutoFit/>
          </a:bodyPr>
          <a:lstStyle/>
          <a:p>
            <a:r>
              <a:rPr lang="en-US" sz="2400" dirty="0">
                <a:latin typeface="+mj-lt"/>
              </a:rPr>
              <a:t>Visualization of forecasted closing market prices:</a:t>
            </a:r>
          </a:p>
        </p:txBody>
      </p:sp>
      <p:sp>
        <p:nvSpPr>
          <p:cNvPr id="4" name="TextBox 3">
            <a:extLst>
              <a:ext uri="{FF2B5EF4-FFF2-40B4-BE49-F238E27FC236}">
                <a16:creationId xmlns:a16="http://schemas.microsoft.com/office/drawing/2014/main" id="{5FCBC611-44AD-B077-1D53-582050AC09C7}"/>
              </a:ext>
            </a:extLst>
          </p:cNvPr>
          <p:cNvSpPr txBox="1"/>
          <p:nvPr/>
        </p:nvSpPr>
        <p:spPr>
          <a:xfrm>
            <a:off x="3683626" y="5927444"/>
            <a:ext cx="8176591" cy="461665"/>
          </a:xfrm>
          <a:prstGeom prst="rect">
            <a:avLst/>
          </a:prstGeom>
          <a:noFill/>
        </p:spPr>
        <p:txBody>
          <a:bodyPr wrap="square" rtlCol="0">
            <a:spAutoFit/>
          </a:bodyPr>
          <a:lstStyle/>
          <a:p>
            <a:pPr algn="ctr"/>
            <a:r>
              <a:rPr lang="en-US" sz="2400" dirty="0">
                <a:latin typeface="+mj-lt"/>
              </a:rPr>
              <a:t>Model Accuracy: 92.85% per MAPE</a:t>
            </a:r>
          </a:p>
        </p:txBody>
      </p:sp>
      <p:pic>
        <p:nvPicPr>
          <p:cNvPr id="5" name="Picture 4" descr="A screenshot of a computer&#10;&#10;Description automatically generated">
            <a:extLst>
              <a:ext uri="{FF2B5EF4-FFF2-40B4-BE49-F238E27FC236}">
                <a16:creationId xmlns:a16="http://schemas.microsoft.com/office/drawing/2014/main" id="{96374D3E-5658-D0F6-4D86-9F4695A581D2}"/>
              </a:ext>
            </a:extLst>
          </p:cNvPr>
          <p:cNvPicPr>
            <a:picLocks noChangeAspect="1"/>
          </p:cNvPicPr>
          <p:nvPr/>
        </p:nvPicPr>
        <p:blipFill rotWithShape="1">
          <a:blip r:embed="rId2">
            <a:extLst>
              <a:ext uri="{28A0092B-C50C-407E-A947-70E740481C1C}">
                <a14:useLocalDpi xmlns:a14="http://schemas.microsoft.com/office/drawing/2010/main" val="0"/>
              </a:ext>
            </a:extLst>
          </a:blip>
          <a:srcRect l="26234" t="35209" r="35920" b="30938"/>
          <a:stretch/>
        </p:blipFill>
        <p:spPr bwMode="auto">
          <a:xfrm>
            <a:off x="3685142" y="887895"/>
            <a:ext cx="8175075" cy="467801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17349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6CFF20-89DB-33C6-98D1-AACAAF4EC6A3}"/>
              </a:ext>
            </a:extLst>
          </p:cNvPr>
          <p:cNvSpPr txBox="1"/>
          <p:nvPr/>
        </p:nvSpPr>
        <p:spPr>
          <a:xfrm>
            <a:off x="0" y="3044279"/>
            <a:ext cx="3008243" cy="769441"/>
          </a:xfrm>
          <a:prstGeom prst="rect">
            <a:avLst/>
          </a:prstGeom>
          <a:noFill/>
        </p:spPr>
        <p:txBody>
          <a:bodyPr wrap="square" rtlCol="0">
            <a:spAutoFit/>
          </a:bodyPr>
          <a:lstStyle/>
          <a:p>
            <a:r>
              <a:rPr lang="en-US" sz="4400" dirty="0">
                <a:latin typeface="+mj-lt"/>
              </a:rPr>
              <a:t>Palladium</a:t>
            </a:r>
          </a:p>
        </p:txBody>
      </p:sp>
      <p:sp>
        <p:nvSpPr>
          <p:cNvPr id="3" name="TextBox 2">
            <a:extLst>
              <a:ext uri="{FF2B5EF4-FFF2-40B4-BE49-F238E27FC236}">
                <a16:creationId xmlns:a16="http://schemas.microsoft.com/office/drawing/2014/main" id="{B4E4A430-7C71-5832-6B8B-928CC160FCE1}"/>
              </a:ext>
            </a:extLst>
          </p:cNvPr>
          <p:cNvSpPr txBox="1"/>
          <p:nvPr/>
        </p:nvSpPr>
        <p:spPr>
          <a:xfrm>
            <a:off x="3352800" y="326191"/>
            <a:ext cx="8839200" cy="461665"/>
          </a:xfrm>
          <a:prstGeom prst="rect">
            <a:avLst/>
          </a:prstGeom>
          <a:noFill/>
        </p:spPr>
        <p:txBody>
          <a:bodyPr wrap="square">
            <a:spAutoFit/>
          </a:bodyPr>
          <a:lstStyle/>
          <a:p>
            <a:pPr marL="0" marR="0" algn="ctr">
              <a:spcBef>
                <a:spcPts val="0"/>
              </a:spcBef>
              <a:spcAft>
                <a:spcPts val="0"/>
              </a:spcAft>
            </a:pPr>
            <a:r>
              <a:rPr lang="en-US" sz="2400" dirty="0">
                <a:latin typeface="+mj-lt"/>
              </a:rPr>
              <a:t>Visualization of past and current closing market prices:</a:t>
            </a:r>
          </a:p>
        </p:txBody>
      </p:sp>
      <p:pic>
        <p:nvPicPr>
          <p:cNvPr id="4" name="Picture 3" descr="A screenshot of a computer&#10;&#10;Description automatically generated">
            <a:extLst>
              <a:ext uri="{FF2B5EF4-FFF2-40B4-BE49-F238E27FC236}">
                <a16:creationId xmlns:a16="http://schemas.microsoft.com/office/drawing/2014/main" id="{45EAD9BE-AE3A-DE0E-FE29-AC2066F82E7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6657" t="52752" r="42995" b="1625"/>
          <a:stretch/>
        </p:blipFill>
        <p:spPr bwMode="auto">
          <a:xfrm>
            <a:off x="4043997" y="962225"/>
            <a:ext cx="7472142" cy="589577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50825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5B9D64-33BA-8AAA-9C12-E40CC72F335A}"/>
              </a:ext>
            </a:extLst>
          </p:cNvPr>
          <p:cNvSpPr txBox="1"/>
          <p:nvPr/>
        </p:nvSpPr>
        <p:spPr>
          <a:xfrm>
            <a:off x="0" y="3044279"/>
            <a:ext cx="3008243" cy="769441"/>
          </a:xfrm>
          <a:prstGeom prst="rect">
            <a:avLst/>
          </a:prstGeom>
          <a:noFill/>
        </p:spPr>
        <p:txBody>
          <a:bodyPr wrap="square" rtlCol="0">
            <a:spAutoFit/>
          </a:bodyPr>
          <a:lstStyle/>
          <a:p>
            <a:r>
              <a:rPr lang="en-US" sz="4400" dirty="0">
                <a:latin typeface="+mj-lt"/>
              </a:rPr>
              <a:t>Palladium</a:t>
            </a:r>
          </a:p>
        </p:txBody>
      </p:sp>
      <p:sp>
        <p:nvSpPr>
          <p:cNvPr id="3" name="TextBox 2">
            <a:extLst>
              <a:ext uri="{FF2B5EF4-FFF2-40B4-BE49-F238E27FC236}">
                <a16:creationId xmlns:a16="http://schemas.microsoft.com/office/drawing/2014/main" id="{5BD8F2E0-7948-76C5-D3BC-CFDB958F2952}"/>
              </a:ext>
            </a:extLst>
          </p:cNvPr>
          <p:cNvSpPr txBox="1"/>
          <p:nvPr/>
        </p:nvSpPr>
        <p:spPr>
          <a:xfrm>
            <a:off x="4280452" y="292412"/>
            <a:ext cx="8945217" cy="461665"/>
          </a:xfrm>
          <a:prstGeom prst="rect">
            <a:avLst/>
          </a:prstGeom>
          <a:noFill/>
        </p:spPr>
        <p:txBody>
          <a:bodyPr wrap="square">
            <a:spAutoFit/>
          </a:bodyPr>
          <a:lstStyle/>
          <a:p>
            <a:r>
              <a:rPr lang="en-US" sz="2400" dirty="0">
                <a:latin typeface="+mj-lt"/>
              </a:rPr>
              <a:t>Visualization of forecasted closing market prices:</a:t>
            </a:r>
          </a:p>
        </p:txBody>
      </p:sp>
      <p:sp>
        <p:nvSpPr>
          <p:cNvPr id="4" name="TextBox 3">
            <a:extLst>
              <a:ext uri="{FF2B5EF4-FFF2-40B4-BE49-F238E27FC236}">
                <a16:creationId xmlns:a16="http://schemas.microsoft.com/office/drawing/2014/main" id="{6E9EB3CA-3C97-D127-140C-0A060210E6B1}"/>
              </a:ext>
            </a:extLst>
          </p:cNvPr>
          <p:cNvSpPr txBox="1"/>
          <p:nvPr/>
        </p:nvSpPr>
        <p:spPr>
          <a:xfrm>
            <a:off x="3683626" y="5927444"/>
            <a:ext cx="8176591" cy="461665"/>
          </a:xfrm>
          <a:prstGeom prst="rect">
            <a:avLst/>
          </a:prstGeom>
          <a:noFill/>
        </p:spPr>
        <p:txBody>
          <a:bodyPr wrap="square" rtlCol="0">
            <a:spAutoFit/>
          </a:bodyPr>
          <a:lstStyle/>
          <a:p>
            <a:pPr algn="ctr"/>
            <a:r>
              <a:rPr lang="en-US" sz="2400" dirty="0">
                <a:latin typeface="+mj-lt"/>
              </a:rPr>
              <a:t>Model Accuracy: 76.6% per MAPE</a:t>
            </a:r>
          </a:p>
        </p:txBody>
      </p:sp>
      <p:pic>
        <p:nvPicPr>
          <p:cNvPr id="5" name="Picture 4" descr="A screenshot of a computer&#10;&#10;Description automatically generated">
            <a:extLst>
              <a:ext uri="{FF2B5EF4-FFF2-40B4-BE49-F238E27FC236}">
                <a16:creationId xmlns:a16="http://schemas.microsoft.com/office/drawing/2014/main" id="{4F845614-43FF-FFA5-FB2D-5227FC322AB5}"/>
              </a:ext>
            </a:extLst>
          </p:cNvPr>
          <p:cNvPicPr>
            <a:picLocks noChangeAspect="1"/>
          </p:cNvPicPr>
          <p:nvPr/>
        </p:nvPicPr>
        <p:blipFill rotWithShape="1">
          <a:blip r:embed="rId2">
            <a:extLst>
              <a:ext uri="{28A0092B-C50C-407E-A947-70E740481C1C}">
                <a14:useLocalDpi xmlns:a14="http://schemas.microsoft.com/office/drawing/2010/main" val="0"/>
              </a:ext>
            </a:extLst>
          </a:blip>
          <a:srcRect l="25516" t="27952" r="36186" b="38838"/>
          <a:stretch/>
        </p:blipFill>
        <p:spPr bwMode="auto">
          <a:xfrm>
            <a:off x="3169039" y="852423"/>
            <a:ext cx="8909877" cy="497086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6920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0BBAD-878B-DD79-4713-B2CE712276A6}"/>
              </a:ext>
            </a:extLst>
          </p:cNvPr>
          <p:cNvSpPr>
            <a:spLocks noGrp="1"/>
          </p:cNvSpPr>
          <p:nvPr>
            <p:ph type="title"/>
          </p:nvPr>
        </p:nvSpPr>
        <p:spPr>
          <a:xfrm>
            <a:off x="642917" y="1182191"/>
            <a:ext cx="3411973" cy="5197498"/>
          </a:xfrm>
        </p:spPr>
        <p:txBody>
          <a:bodyPr>
            <a:normAutofit fontScale="90000"/>
          </a:bodyPr>
          <a:lstStyle/>
          <a:p>
            <a:r>
              <a:rPr lang="en-US" sz="4000" b="1" dirty="0">
                <a:effectLst/>
                <a:ea typeface="Calibri" panose="020F0502020204030204" pitchFamily="34" charset="0"/>
                <a:cs typeface="Times New Roman" panose="02020603050405020304" pitchFamily="18" charset="0"/>
              </a:rPr>
              <a:t>Limitations of Techniques and Tools</a:t>
            </a:r>
            <a:br>
              <a:rPr lang="en-US" sz="4000" dirty="0">
                <a:effectLst/>
                <a:ea typeface="Calibri" panose="020F0502020204030204" pitchFamily="34" charset="0"/>
                <a:cs typeface="Times New Roman" panose="02020603050405020304" pitchFamily="18" charset="0"/>
              </a:rPr>
            </a:br>
            <a:endParaRPr lang="en-US" sz="6600" dirty="0"/>
          </a:p>
        </p:txBody>
      </p:sp>
      <p:sp>
        <p:nvSpPr>
          <p:cNvPr id="3" name="Content Placeholder 2">
            <a:extLst>
              <a:ext uri="{FF2B5EF4-FFF2-40B4-BE49-F238E27FC236}">
                <a16:creationId xmlns:a16="http://schemas.microsoft.com/office/drawing/2014/main" id="{F3326351-4BC7-9851-B5D4-D9A5B966BE31}"/>
              </a:ext>
            </a:extLst>
          </p:cNvPr>
          <p:cNvSpPr>
            <a:spLocks noGrp="1"/>
          </p:cNvSpPr>
          <p:nvPr>
            <p:ph idx="1"/>
          </p:nvPr>
        </p:nvSpPr>
        <p:spPr/>
        <p:txBody>
          <a:bodyPr>
            <a:normAutofit fontScale="85000" lnSpcReduction="10000"/>
          </a:bodyPr>
          <a:lstStyle/>
          <a:p>
            <a:r>
              <a:rPr lang="en-US" dirty="0"/>
              <a:t>Neural Prophet utilizes a feed-forward neural network in which the machine learning model can only learn from new data (Laptev et al., 2021). This means that if the data size is too small, the model will produce poor results.</a:t>
            </a:r>
          </a:p>
          <a:p>
            <a:endParaRPr lang="en-US" dirty="0"/>
          </a:p>
          <a:p>
            <a:r>
              <a:rPr lang="en-US" dirty="0"/>
              <a:t>Additionally, as stated in “Findings”, overfitting is prone for this model of time series analysis (Cassiman, 2021).</a:t>
            </a:r>
          </a:p>
          <a:p>
            <a:endParaRPr lang="en-US" dirty="0"/>
          </a:p>
          <a:p>
            <a:r>
              <a:rPr lang="en-US" dirty="0"/>
              <a:t>Lastly, Python was utilized rather than R for this time series model. R is a programming language designed for data analytics and is less prone to human error in comparison Python (Manokhin, 2023).</a:t>
            </a:r>
          </a:p>
        </p:txBody>
      </p:sp>
    </p:spTree>
    <p:extLst>
      <p:ext uri="{BB962C8B-B14F-4D97-AF65-F5344CB8AC3E}">
        <p14:creationId xmlns:p14="http://schemas.microsoft.com/office/powerpoint/2010/main" val="1757386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08443-E509-4685-752E-776BD6DE71A9}"/>
              </a:ext>
            </a:extLst>
          </p:cNvPr>
          <p:cNvSpPr>
            <a:spLocks noGrp="1"/>
          </p:cNvSpPr>
          <p:nvPr>
            <p:ph type="title"/>
          </p:nvPr>
        </p:nvSpPr>
        <p:spPr/>
        <p:txBody>
          <a:bodyPr/>
          <a:lstStyle/>
          <a:p>
            <a:r>
              <a:rPr lang="en-US" dirty="0"/>
              <a:t>Proposed</a:t>
            </a:r>
            <a:br>
              <a:rPr lang="en-US" dirty="0"/>
            </a:br>
            <a:r>
              <a:rPr lang="en-US" dirty="0"/>
              <a:t>Actions</a:t>
            </a:r>
          </a:p>
        </p:txBody>
      </p:sp>
      <p:sp>
        <p:nvSpPr>
          <p:cNvPr id="3" name="Content Placeholder 2">
            <a:extLst>
              <a:ext uri="{FF2B5EF4-FFF2-40B4-BE49-F238E27FC236}">
                <a16:creationId xmlns:a16="http://schemas.microsoft.com/office/drawing/2014/main" id="{D8F64E1F-98A1-FF5B-3E1F-8910B83E80BB}"/>
              </a:ext>
            </a:extLst>
          </p:cNvPr>
          <p:cNvSpPr>
            <a:spLocks noGrp="1"/>
          </p:cNvSpPr>
          <p:nvPr>
            <p:ph idx="1"/>
          </p:nvPr>
        </p:nvSpPr>
        <p:spPr/>
        <p:txBody>
          <a:bodyPr/>
          <a:lstStyle/>
          <a:p>
            <a:pPr marL="342900" indent="-342900">
              <a:buAutoNum type="arabicParenR"/>
            </a:pPr>
            <a:r>
              <a:rPr lang="en-US" dirty="0">
                <a:latin typeface="Times New Roman" panose="02020603050405020304" pitchFamily="18" charset="0"/>
                <a:ea typeface="Calibri" panose="020F0502020204030204" pitchFamily="34" charset="0"/>
              </a:rPr>
              <a:t>P</a:t>
            </a:r>
            <a:r>
              <a:rPr lang="en-US" sz="1800" dirty="0">
                <a:effectLst/>
                <a:latin typeface="Times New Roman" panose="02020603050405020304" pitchFamily="18" charset="0"/>
                <a:ea typeface="Calibri" panose="020F0502020204030204" pitchFamily="34" charset="0"/>
              </a:rPr>
              <a:t>erform model updates with each interval period of new data collected. As an example, re-run the model every month for more accurate predictions as new data is collected</a:t>
            </a:r>
          </a:p>
          <a:p>
            <a:pPr marL="342900" indent="-342900">
              <a:buAutoNum type="arabicParenR"/>
            </a:pPr>
            <a:endParaRPr lang="en-US" dirty="0">
              <a:latin typeface="Times New Roman" panose="02020603050405020304" pitchFamily="18" charset="0"/>
              <a:ea typeface="Calibri" panose="020F0502020204030204" pitchFamily="34" charset="0"/>
            </a:endParaRPr>
          </a:p>
          <a:p>
            <a:pPr marL="342900" indent="-342900">
              <a:buAutoNum type="arabicParenR"/>
            </a:pPr>
            <a:r>
              <a:rPr lang="en-US" dirty="0">
                <a:latin typeface="Times New Roman" panose="02020603050405020304" pitchFamily="18" charset="0"/>
                <a:ea typeface="Calibri" panose="020F0502020204030204" pitchFamily="34" charset="0"/>
              </a:rPr>
              <a:t>D</a:t>
            </a:r>
            <a:r>
              <a:rPr lang="en-US" sz="1800" dirty="0">
                <a:effectLst/>
                <a:latin typeface="Times New Roman" panose="02020603050405020304" pitchFamily="18" charset="0"/>
                <a:ea typeface="Calibri" panose="020F0502020204030204" pitchFamily="34" charset="0"/>
              </a:rPr>
              <a:t>ecrease the forecast period from 365 days to smaller forecast periods such as quarterly, 30 days, and daily for an increased accuracy. Accuracy becomes worse as forecast period lengths are extended so users and analysts can benefit from forecasting with shorter periods</a:t>
            </a:r>
            <a:endParaRPr lang="en-US" dirty="0"/>
          </a:p>
        </p:txBody>
      </p:sp>
    </p:spTree>
    <p:extLst>
      <p:ext uri="{BB962C8B-B14F-4D97-AF65-F5344CB8AC3E}">
        <p14:creationId xmlns:p14="http://schemas.microsoft.com/office/powerpoint/2010/main" val="16488700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024BF-1D82-C6E8-46D3-6A7BCF16F6FC}"/>
              </a:ext>
            </a:extLst>
          </p:cNvPr>
          <p:cNvSpPr>
            <a:spLocks noGrp="1"/>
          </p:cNvSpPr>
          <p:nvPr>
            <p:ph type="title"/>
          </p:nvPr>
        </p:nvSpPr>
        <p:spPr/>
        <p:txBody>
          <a:bodyPr/>
          <a:lstStyle/>
          <a:p>
            <a:r>
              <a:rPr lang="en-US" dirty="0"/>
              <a:t>Expected</a:t>
            </a:r>
            <a:br>
              <a:rPr lang="en-US" dirty="0"/>
            </a:br>
            <a:r>
              <a:rPr lang="en-US" dirty="0"/>
              <a:t>Study</a:t>
            </a:r>
            <a:br>
              <a:rPr lang="en-US" dirty="0"/>
            </a:br>
            <a:r>
              <a:rPr lang="en-US" dirty="0"/>
              <a:t>Benefits</a:t>
            </a:r>
          </a:p>
        </p:txBody>
      </p:sp>
      <p:sp>
        <p:nvSpPr>
          <p:cNvPr id="3" name="Content Placeholder 2">
            <a:extLst>
              <a:ext uri="{FF2B5EF4-FFF2-40B4-BE49-F238E27FC236}">
                <a16:creationId xmlns:a16="http://schemas.microsoft.com/office/drawing/2014/main" id="{1CDEFF79-52E0-6FDE-D4D2-9A09189B4289}"/>
              </a:ext>
            </a:extLst>
          </p:cNvPr>
          <p:cNvSpPr>
            <a:spLocks noGrp="1"/>
          </p:cNvSpPr>
          <p:nvPr>
            <p:ph idx="1"/>
          </p:nvPr>
        </p:nvSpPr>
        <p:spPr/>
        <p:txBody>
          <a:bodyPr>
            <a:normAutofit fontScale="92500" lnSpcReduction="10000"/>
          </a:bodyPr>
          <a:lstStyle/>
          <a:p>
            <a:pPr marL="285750" indent="-285750">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rPr>
              <a:t>NeuralProphet proves itself as a primary time series analysis tool that is user-friendly for any experience level data analyst. I expect that manually tuning the hyperparameters to adjust to individual datasets can yield better accuracy</a:t>
            </a:r>
          </a:p>
          <a:p>
            <a:endParaRPr lang="en-US" sz="1800" dirty="0">
              <a:effectLst/>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rPr>
              <a:t> This model is highly appropriate for quarterly profit measurements with the forecast period prediction at 90 days for the first quarter, 91 for the second and third quarter, and 92 days for the fourth quarter. Weekly model performance can be highly beneficial for active traders as well with an even higher accuracy than the 365-day period and quarterly period. </a:t>
            </a:r>
            <a:endParaRPr lang="en-US" dirty="0"/>
          </a:p>
        </p:txBody>
      </p:sp>
    </p:spTree>
    <p:extLst>
      <p:ext uri="{BB962C8B-B14F-4D97-AF65-F5344CB8AC3E}">
        <p14:creationId xmlns:p14="http://schemas.microsoft.com/office/powerpoint/2010/main" val="23223185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FBF36-6A40-9F41-C69E-6CD382FF248F}"/>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EC05E052-49D2-3804-3CBE-EAA94D3C8CA4}"/>
              </a:ext>
            </a:extLst>
          </p:cNvPr>
          <p:cNvSpPr>
            <a:spLocks noGrp="1"/>
          </p:cNvSpPr>
          <p:nvPr>
            <p:ph idx="1"/>
          </p:nvPr>
        </p:nvSpPr>
        <p:spPr/>
        <p:txBody>
          <a:bodyPr>
            <a:normAutofit fontScale="92500"/>
          </a:bodyPr>
          <a:lstStyle/>
          <a:p>
            <a:pPr marL="285750" indent="-285750">
              <a:buFont typeface="Arial" panose="020B0604020202020204" pitchFamily="34" charset="0"/>
              <a:buChar char="•"/>
            </a:pPr>
            <a:r>
              <a:rPr lang="en-US" sz="1200" dirty="0">
                <a:effectLst/>
              </a:rPr>
              <a:t>AWS. (2023). </a:t>
            </a:r>
            <a:r>
              <a:rPr lang="en-US" sz="1200" i="1" dirty="0">
                <a:effectLst/>
              </a:rPr>
              <a:t>What Is Overfitting?</a:t>
            </a:r>
            <a:r>
              <a:rPr lang="en-US" sz="1200" dirty="0">
                <a:effectLst/>
              </a:rPr>
              <a:t>. Amazon. https://aws.amazon.com/what-is/overfitting/#:~:text=Overfitting%20occurs%20when%20the%20model,%E2%80%A2 </a:t>
            </a:r>
          </a:p>
          <a:p>
            <a:pPr marL="285750" indent="-285750">
              <a:buFont typeface="Arial" panose="020B0604020202020204" pitchFamily="34" charset="0"/>
              <a:buChar char="•"/>
            </a:pPr>
            <a:r>
              <a:rPr lang="en-US" sz="1200" dirty="0"/>
              <a:t>Laptev, N., </a:t>
            </a:r>
            <a:r>
              <a:rPr lang="en-US" sz="1200" dirty="0" err="1"/>
              <a:t>Triebe</a:t>
            </a:r>
            <a:r>
              <a:rPr lang="en-US" sz="1200" dirty="0"/>
              <a:t>, O., &amp; </a:t>
            </a:r>
            <a:r>
              <a:rPr lang="en-US" sz="1200" dirty="0" err="1"/>
              <a:t>Hewamalage</a:t>
            </a:r>
            <a:r>
              <a:rPr lang="en-US" sz="1200" dirty="0"/>
              <a:t>, H. (2021, November). </a:t>
            </a:r>
            <a:r>
              <a:rPr lang="en-US" sz="1200" dirty="0" err="1"/>
              <a:t>Neuralprophet</a:t>
            </a:r>
            <a:r>
              <a:rPr lang="en-US" sz="1200" dirty="0"/>
              <a:t>: The neural evolution of </a:t>
            </a:r>
            <a:r>
              <a:rPr lang="en-US" sz="1200" dirty="0" err="1"/>
              <a:t>meta’s</a:t>
            </a:r>
            <a:r>
              <a:rPr lang="en-US" sz="1200" dirty="0"/>
              <a:t> prophet. Meta AI. https://ai.meta.com/blog/neuralprophet-the-neural-evolution-of-facebooks-prophet/#:~:text=NeuralProphet%20improves%20on%20Prophet%20by,with%20standard%20deep%20learning%20methods. </a:t>
            </a:r>
          </a:p>
          <a:p>
            <a:pPr marL="285750" indent="-285750">
              <a:buFont typeface="Arial" panose="020B0604020202020204" pitchFamily="34" charset="0"/>
              <a:buChar char="•"/>
            </a:pPr>
            <a:r>
              <a:rPr lang="en-US" sz="1200" dirty="0"/>
              <a:t>Cassiman, J. (2021, June 22). Is </a:t>
            </a:r>
            <a:r>
              <a:rPr lang="en-US" sz="1200" dirty="0" err="1"/>
              <a:t>Neuralprophet</a:t>
            </a:r>
            <a:r>
              <a:rPr lang="en-US" sz="1200" dirty="0"/>
              <a:t> Better than prophet for sales forecasting?. Medium. https://blog.ml6.eu/is-neuralprophet-better-than-prophet-for-sales-forecasting-de45527163dc </a:t>
            </a:r>
          </a:p>
          <a:p>
            <a:pPr marL="285750" indent="-285750">
              <a:buFont typeface="Arial" panose="020B0604020202020204" pitchFamily="34" charset="0"/>
              <a:buChar char="•"/>
            </a:pPr>
            <a:r>
              <a:rPr lang="en-US" sz="1200" dirty="0" err="1"/>
              <a:t>Valeriy</a:t>
            </a:r>
            <a:r>
              <a:rPr lang="en-US" sz="1200" dirty="0"/>
              <a:t> Manokhin, P. (2023, January 26). Python vs R for time-series forecasting. Medium. https://valeman.medium.com/python-vs-r-for-time-series-forecasting-395390432598 </a:t>
            </a:r>
          </a:p>
        </p:txBody>
      </p:sp>
    </p:spTree>
    <p:extLst>
      <p:ext uri="{BB962C8B-B14F-4D97-AF65-F5344CB8AC3E}">
        <p14:creationId xmlns:p14="http://schemas.microsoft.com/office/powerpoint/2010/main" val="2587937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9A7F8-E655-ADD6-6020-9F9765BB6647}"/>
              </a:ext>
            </a:extLst>
          </p:cNvPr>
          <p:cNvSpPr>
            <a:spLocks noGrp="1"/>
          </p:cNvSpPr>
          <p:nvPr>
            <p:ph type="title"/>
          </p:nvPr>
        </p:nvSpPr>
        <p:spPr/>
        <p:txBody>
          <a:bodyPr/>
          <a:lstStyle/>
          <a:p>
            <a:r>
              <a:rPr lang="en-US" dirty="0"/>
              <a:t>My</a:t>
            </a:r>
            <a:br>
              <a:rPr lang="en-US" dirty="0"/>
            </a:br>
            <a:r>
              <a:rPr lang="en-US" dirty="0"/>
              <a:t>Background</a:t>
            </a:r>
            <a:br>
              <a:rPr lang="en-US" dirty="0"/>
            </a:br>
            <a:endParaRPr lang="en-US" dirty="0"/>
          </a:p>
        </p:txBody>
      </p:sp>
      <p:sp>
        <p:nvSpPr>
          <p:cNvPr id="3" name="Content Placeholder 2">
            <a:extLst>
              <a:ext uri="{FF2B5EF4-FFF2-40B4-BE49-F238E27FC236}">
                <a16:creationId xmlns:a16="http://schemas.microsoft.com/office/drawing/2014/main" id="{AD2DAA01-1A24-1D41-61E5-3FB83C4B340F}"/>
              </a:ext>
            </a:extLst>
          </p:cNvPr>
          <p:cNvSpPr>
            <a:spLocks noGrp="1"/>
          </p:cNvSpPr>
          <p:nvPr>
            <p:ph idx="1"/>
          </p:nvPr>
        </p:nvSpPr>
        <p:spPr/>
        <p:txBody>
          <a:bodyPr/>
          <a:lstStyle/>
          <a:p>
            <a:pPr marL="285750" indent="-285750">
              <a:buFont typeface="Arial" panose="020B0604020202020204" pitchFamily="34" charset="0"/>
              <a:buChar char="•"/>
            </a:pPr>
            <a:r>
              <a:rPr lang="en-US" dirty="0"/>
              <a:t>Name: Kayla Brown</a:t>
            </a:r>
          </a:p>
          <a:p>
            <a:pPr marL="285750" indent="-285750">
              <a:buFont typeface="Arial" panose="020B0604020202020204" pitchFamily="34" charset="0"/>
              <a:buChar char="•"/>
            </a:pPr>
            <a:r>
              <a:rPr lang="en-US" dirty="0"/>
              <a:t>Age: 26 years old</a:t>
            </a:r>
          </a:p>
          <a:p>
            <a:pPr marL="285750" indent="-285750">
              <a:buFont typeface="Arial" panose="020B0604020202020204" pitchFamily="34" charset="0"/>
              <a:buChar char="•"/>
            </a:pPr>
            <a:r>
              <a:rPr lang="en-US" dirty="0"/>
              <a:t>Location: Chicago, IL</a:t>
            </a:r>
          </a:p>
          <a:p>
            <a:pPr marL="285750" indent="-285750">
              <a:buFont typeface="Arial" panose="020B0604020202020204" pitchFamily="34" charset="0"/>
              <a:buChar char="•"/>
            </a:pPr>
            <a:r>
              <a:rPr lang="en-US" dirty="0"/>
              <a:t>Profession: Graduate Student at Western Governors University </a:t>
            </a:r>
          </a:p>
          <a:p>
            <a:pPr marL="285750" indent="-285750">
              <a:buFont typeface="Arial" panose="020B0604020202020204" pitchFamily="34" charset="0"/>
              <a:buChar char="•"/>
            </a:pPr>
            <a:r>
              <a:rPr lang="en-US" dirty="0"/>
              <a:t>Learned skills: SQL, Python, Machine Learning</a:t>
            </a:r>
          </a:p>
        </p:txBody>
      </p:sp>
    </p:spTree>
    <p:extLst>
      <p:ext uri="{BB962C8B-B14F-4D97-AF65-F5344CB8AC3E}">
        <p14:creationId xmlns:p14="http://schemas.microsoft.com/office/powerpoint/2010/main" val="978354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A9367-8F60-326D-F610-FC29CDAEBD3F}"/>
              </a:ext>
            </a:extLst>
          </p:cNvPr>
          <p:cNvSpPr>
            <a:spLocks noGrp="1"/>
          </p:cNvSpPr>
          <p:nvPr>
            <p:ph type="title"/>
          </p:nvPr>
        </p:nvSpPr>
        <p:spPr/>
        <p:txBody>
          <a:bodyPr/>
          <a:lstStyle/>
          <a:p>
            <a:r>
              <a:rPr lang="en-US" dirty="0"/>
              <a:t>Problem Statement </a:t>
            </a:r>
            <a:br>
              <a:rPr lang="en-US" dirty="0"/>
            </a:br>
            <a:r>
              <a:rPr lang="en-US" dirty="0"/>
              <a:t>&amp; </a:t>
            </a:r>
            <a:br>
              <a:rPr lang="en-US" dirty="0"/>
            </a:br>
            <a:r>
              <a:rPr lang="en-US" dirty="0"/>
              <a:t>Related Hypothesis</a:t>
            </a:r>
          </a:p>
        </p:txBody>
      </p:sp>
      <p:sp>
        <p:nvSpPr>
          <p:cNvPr id="3" name="Content Placeholder 2">
            <a:extLst>
              <a:ext uri="{FF2B5EF4-FFF2-40B4-BE49-F238E27FC236}">
                <a16:creationId xmlns:a16="http://schemas.microsoft.com/office/drawing/2014/main" id="{2F569F66-62A6-B48B-B822-0F2D24AAE1D6}"/>
              </a:ext>
            </a:extLst>
          </p:cNvPr>
          <p:cNvSpPr>
            <a:spLocks noGrp="1"/>
          </p:cNvSpPr>
          <p:nvPr>
            <p:ph idx="1"/>
          </p:nvPr>
        </p:nvSpPr>
        <p:spPr/>
        <p:txBody>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 what extent can NeuralProphet accurately predict variable “cost” for precious metals “Gold”, “Silver”, “Platinum”, and “Palladium” over a forecast period of 365 days?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endParaRPr lang="en-US" dirty="0"/>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NeuralProphet can predict the market closing price of precious metals over a forecast period of 365 days with at least 75% accuracy.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cxnSp>
        <p:nvCxnSpPr>
          <p:cNvPr id="5" name="Straight Connector 4">
            <a:extLst>
              <a:ext uri="{FF2B5EF4-FFF2-40B4-BE49-F238E27FC236}">
                <a16:creationId xmlns:a16="http://schemas.microsoft.com/office/drawing/2014/main" id="{DC0696E3-EF17-3DA6-BF1F-FBF2E16AD223}"/>
              </a:ext>
            </a:extLst>
          </p:cNvPr>
          <p:cNvCxnSpPr/>
          <p:nvPr/>
        </p:nvCxnSpPr>
        <p:spPr>
          <a:xfrm>
            <a:off x="5579165" y="3299791"/>
            <a:ext cx="5340626"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86116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A807B-16D1-E7F4-F8DA-BC9E3074449D}"/>
              </a:ext>
            </a:extLst>
          </p:cNvPr>
          <p:cNvSpPr>
            <a:spLocks noGrp="1"/>
          </p:cNvSpPr>
          <p:nvPr>
            <p:ph type="title"/>
          </p:nvPr>
        </p:nvSpPr>
        <p:spPr/>
        <p:txBody>
          <a:bodyPr/>
          <a:lstStyle/>
          <a:p>
            <a:r>
              <a:rPr lang="en-US" dirty="0"/>
              <a:t>Data Analysis Process</a:t>
            </a:r>
            <a:br>
              <a:rPr lang="en-US" dirty="0"/>
            </a:br>
            <a:r>
              <a:rPr lang="en-US" dirty="0"/>
              <a:t>Summary</a:t>
            </a:r>
          </a:p>
        </p:txBody>
      </p:sp>
      <p:sp>
        <p:nvSpPr>
          <p:cNvPr id="3" name="Content Placeholder 2">
            <a:extLst>
              <a:ext uri="{FF2B5EF4-FFF2-40B4-BE49-F238E27FC236}">
                <a16:creationId xmlns:a16="http://schemas.microsoft.com/office/drawing/2014/main" id="{95A70BBE-78B1-7094-F683-4EAB60891FF3}"/>
              </a:ext>
            </a:extLst>
          </p:cNvPr>
          <p:cNvSpPr>
            <a:spLocks noGrp="1"/>
          </p:cNvSpPr>
          <p:nvPr>
            <p:ph idx="1"/>
          </p:nvPr>
        </p:nvSpPr>
        <p:spPr>
          <a:xfrm>
            <a:off x="5191170" y="585843"/>
            <a:ext cx="6513257" cy="5920974"/>
          </a:xfrm>
        </p:spPr>
        <p:txBody>
          <a:bodyPr>
            <a:normAutofit fontScale="92500" lnSpcReduction="10000"/>
          </a:bodyPr>
          <a:lstStyle/>
          <a:p>
            <a:r>
              <a:rPr lang="en-US" dirty="0"/>
              <a:t>1) Initialize programming environment with Jupyter Notebook and Python</a:t>
            </a:r>
          </a:p>
          <a:p>
            <a:r>
              <a:rPr lang="en-US" dirty="0"/>
              <a:t>2) Upload CSV data file to Python environment</a:t>
            </a:r>
          </a:p>
          <a:p>
            <a:r>
              <a:rPr lang="en-US" dirty="0"/>
              <a:t>3) Clean the data and keep only significant columns and their related entries</a:t>
            </a:r>
          </a:p>
          <a:p>
            <a:r>
              <a:rPr lang="en-US" dirty="0"/>
              <a:t>4) Manipulate original data for Neural Prophet to be functional</a:t>
            </a:r>
          </a:p>
          <a:p>
            <a:r>
              <a:rPr lang="en-US" dirty="0"/>
              <a:t>5) Combine the Neural Prophet time series analysis model to the manipulated data </a:t>
            </a:r>
          </a:p>
          <a:p>
            <a:r>
              <a:rPr lang="en-US" dirty="0"/>
              <a:t>6) Predict and forecast the market closing price for Gold, Silver, Platinum, and Palladium over a period of 365 days</a:t>
            </a:r>
          </a:p>
          <a:p>
            <a:r>
              <a:rPr lang="en-US" dirty="0"/>
              <a:t>7) Evaluate the accuracy by comparing the trained dataset and validation dataset</a:t>
            </a:r>
          </a:p>
        </p:txBody>
      </p:sp>
    </p:spTree>
    <p:extLst>
      <p:ext uri="{BB962C8B-B14F-4D97-AF65-F5344CB8AC3E}">
        <p14:creationId xmlns:p14="http://schemas.microsoft.com/office/powerpoint/2010/main" val="791912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3D71F-C7C6-436E-AD0B-20DEE785C7CC}"/>
              </a:ext>
            </a:extLst>
          </p:cNvPr>
          <p:cNvSpPr>
            <a:spLocks noGrp="1"/>
          </p:cNvSpPr>
          <p:nvPr>
            <p:ph type="title"/>
          </p:nvPr>
        </p:nvSpPr>
        <p:spPr/>
        <p:txBody>
          <a:bodyPr/>
          <a:lstStyle/>
          <a:p>
            <a:r>
              <a:rPr lang="en-US" dirty="0"/>
              <a:t>Findings</a:t>
            </a:r>
            <a:br>
              <a:rPr lang="en-US" dirty="0"/>
            </a:br>
            <a:r>
              <a:rPr lang="en-US" dirty="0"/>
              <a:t>Related to the Model</a:t>
            </a:r>
          </a:p>
        </p:txBody>
      </p:sp>
      <p:sp>
        <p:nvSpPr>
          <p:cNvPr id="3" name="Content Placeholder 2">
            <a:extLst>
              <a:ext uri="{FF2B5EF4-FFF2-40B4-BE49-F238E27FC236}">
                <a16:creationId xmlns:a16="http://schemas.microsoft.com/office/drawing/2014/main" id="{E6BB85B0-1EA6-A01A-802C-5476310489D1}"/>
              </a:ext>
            </a:extLst>
          </p:cNvPr>
          <p:cNvSpPr>
            <a:spLocks noGrp="1"/>
          </p:cNvSpPr>
          <p:nvPr>
            <p:ph idx="1"/>
          </p:nvPr>
        </p:nvSpPr>
        <p:spPr/>
        <p:txBody>
          <a:bodyPr/>
          <a:lstStyle/>
          <a:p>
            <a:pPr marL="285750" indent="-285750">
              <a:buFont typeface="Arial" panose="020B0604020202020204" pitchFamily="34" charset="0"/>
              <a:buChar char="•"/>
            </a:pPr>
            <a:r>
              <a:rPr lang="en-US" dirty="0"/>
              <a:t>The default Neural Prophet model achieves an average of 88.87% accuracy </a:t>
            </a:r>
          </a:p>
          <a:p>
            <a:pPr marL="285750" indent="-285750">
              <a:buFont typeface="Arial" panose="020B0604020202020204" pitchFamily="34" charset="0"/>
              <a:buChar char="•"/>
            </a:pPr>
            <a:r>
              <a:rPr lang="en-US" dirty="0"/>
              <a:t>This model is prone to validation metric complications due to high risk of overfitting. This is due to not having an adequate amount of data in the trained dataset to compare to the validation dataset (AWS, 2023).</a:t>
            </a:r>
          </a:p>
        </p:txBody>
      </p:sp>
    </p:spTree>
    <p:extLst>
      <p:ext uri="{BB962C8B-B14F-4D97-AF65-F5344CB8AC3E}">
        <p14:creationId xmlns:p14="http://schemas.microsoft.com/office/powerpoint/2010/main" val="3128936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B4CF4-11C7-3D57-51D6-C99D9D80ADDC}"/>
              </a:ext>
            </a:extLst>
          </p:cNvPr>
          <p:cNvSpPr>
            <a:spLocks noGrp="1"/>
          </p:cNvSpPr>
          <p:nvPr>
            <p:ph type="title"/>
          </p:nvPr>
        </p:nvSpPr>
        <p:spPr/>
        <p:txBody>
          <a:bodyPr/>
          <a:lstStyle/>
          <a:p>
            <a:r>
              <a:rPr lang="en-US" dirty="0"/>
              <a:t>Findings Related to the Precious Metals Forecast</a:t>
            </a:r>
          </a:p>
        </p:txBody>
      </p:sp>
      <p:sp>
        <p:nvSpPr>
          <p:cNvPr id="3" name="Content Placeholder 2">
            <a:extLst>
              <a:ext uri="{FF2B5EF4-FFF2-40B4-BE49-F238E27FC236}">
                <a16:creationId xmlns:a16="http://schemas.microsoft.com/office/drawing/2014/main" id="{3EB2FB23-EAD5-E028-EAB5-BEB717F41937}"/>
              </a:ext>
            </a:extLst>
          </p:cNvPr>
          <p:cNvSpPr>
            <a:spLocks noGrp="1"/>
          </p:cNvSpPr>
          <p:nvPr>
            <p:ph idx="1"/>
          </p:nvPr>
        </p:nvSpPr>
        <p:spPr>
          <a:xfrm>
            <a:off x="5283905" y="325295"/>
            <a:ext cx="6629799" cy="6751366"/>
          </a:xfrm>
        </p:spPr>
        <p:txBody>
          <a:bodyPr>
            <a:normAutofit/>
          </a:bodyPr>
          <a:lstStyle/>
          <a:p>
            <a:pPr marL="342900" marR="0" lvl="0" indent="-342900">
              <a:lnSpc>
                <a:spcPct val="107000"/>
              </a:lnSpc>
              <a:spcBef>
                <a:spcPts val="0"/>
              </a:spcBef>
              <a:spcAft>
                <a:spcPts val="0"/>
              </a:spcAft>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Gold, silver, and palladium demonstrate positive trends for a growing closing market price with platinum stagnant in trend linearity. </a:t>
            </a:r>
          </a:p>
          <a:p>
            <a:pPr marR="0" lvl="0">
              <a:lnSpc>
                <a:spcPct val="107000"/>
              </a:lnSpc>
              <a:spcBef>
                <a:spcPts val="0"/>
              </a:spcBef>
              <a:spcAft>
                <a:spcPts val="0"/>
              </a:spcAft>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Silver is the least profitable for active trading due low cost and historical decline since early 2010s. </a:t>
            </a:r>
          </a:p>
          <a:p>
            <a:pPr marR="0" lvl="0">
              <a:lnSpc>
                <a:spcPct val="107000"/>
              </a:lnSpc>
              <a:spcBef>
                <a:spcPts val="0"/>
              </a:spcBef>
              <a:spcAft>
                <a:spcPts val="0"/>
              </a:spcAft>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Palladium is the riskiest active trading item due to approximately $1,500 in fluctuation intervals. </a:t>
            </a:r>
          </a:p>
          <a:p>
            <a:pPr marR="0" lvl="0">
              <a:lnSpc>
                <a:spcPct val="107000"/>
              </a:lnSpc>
              <a:spcBef>
                <a:spcPts val="0"/>
              </a:spcBef>
              <a:spcAft>
                <a:spcPts val="0"/>
              </a:spcAft>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The gold forecast and historical data demonstrates the most positive trend of all four metals in addition to having the most profitable closing prices as upward as $3,000 for maximum closing price.</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46034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2C9BF27C-51AE-09B8-496B-10CD519CDCD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6192" t="35978" r="42811" b="19511"/>
          <a:stretch/>
        </p:blipFill>
        <p:spPr bwMode="auto">
          <a:xfrm>
            <a:off x="4306956" y="1304980"/>
            <a:ext cx="7209184" cy="5433751"/>
          </a:xfrm>
          <a:prstGeom prst="rect">
            <a:avLst/>
          </a:prstGeom>
          <a:ln>
            <a:noFill/>
          </a:ln>
          <a:extLst>
            <a:ext uri="{53640926-AAD7-44D8-BBD7-CCE9431645EC}">
              <a14:shadowObscured xmlns:a14="http://schemas.microsoft.com/office/drawing/2010/main"/>
            </a:ext>
          </a:extLst>
        </p:spPr>
      </p:pic>
      <p:sp>
        <p:nvSpPr>
          <p:cNvPr id="7" name="TextBox 6">
            <a:extLst>
              <a:ext uri="{FF2B5EF4-FFF2-40B4-BE49-F238E27FC236}">
                <a16:creationId xmlns:a16="http://schemas.microsoft.com/office/drawing/2014/main" id="{E3E9811E-FB9B-CB76-1626-4A40DE614B95}"/>
              </a:ext>
            </a:extLst>
          </p:cNvPr>
          <p:cNvSpPr txBox="1"/>
          <p:nvPr/>
        </p:nvSpPr>
        <p:spPr>
          <a:xfrm>
            <a:off x="3313043" y="500714"/>
            <a:ext cx="8878957" cy="461665"/>
          </a:xfrm>
          <a:prstGeom prst="rect">
            <a:avLst/>
          </a:prstGeom>
          <a:noFill/>
        </p:spPr>
        <p:txBody>
          <a:bodyPr wrap="square">
            <a:spAutoFit/>
          </a:bodyPr>
          <a:lstStyle/>
          <a:p>
            <a:pPr marL="0" marR="0" algn="ctr">
              <a:spcBef>
                <a:spcPts val="0"/>
              </a:spcBef>
              <a:spcAft>
                <a:spcPts val="0"/>
              </a:spcAft>
            </a:pPr>
            <a:r>
              <a:rPr lang="en-US" sz="2400" dirty="0">
                <a:latin typeface="+mj-lt"/>
              </a:rPr>
              <a:t>Visualization of past and current closing market prices:</a:t>
            </a:r>
          </a:p>
        </p:txBody>
      </p:sp>
      <p:sp>
        <p:nvSpPr>
          <p:cNvPr id="8" name="TextBox 7">
            <a:extLst>
              <a:ext uri="{FF2B5EF4-FFF2-40B4-BE49-F238E27FC236}">
                <a16:creationId xmlns:a16="http://schemas.microsoft.com/office/drawing/2014/main" id="{3C0FADE1-BE95-4A7E-C0AD-24DDE0D05F99}"/>
              </a:ext>
            </a:extLst>
          </p:cNvPr>
          <p:cNvSpPr txBox="1"/>
          <p:nvPr/>
        </p:nvSpPr>
        <p:spPr>
          <a:xfrm>
            <a:off x="371061" y="3150704"/>
            <a:ext cx="1934818" cy="769441"/>
          </a:xfrm>
          <a:prstGeom prst="rect">
            <a:avLst/>
          </a:prstGeom>
          <a:noFill/>
        </p:spPr>
        <p:txBody>
          <a:bodyPr wrap="square" rtlCol="0">
            <a:spAutoFit/>
          </a:bodyPr>
          <a:lstStyle/>
          <a:p>
            <a:r>
              <a:rPr lang="en-US" sz="4400" dirty="0">
                <a:latin typeface="+mj-lt"/>
              </a:rPr>
              <a:t>GOLD</a:t>
            </a:r>
          </a:p>
        </p:txBody>
      </p:sp>
    </p:spTree>
    <p:extLst>
      <p:ext uri="{BB962C8B-B14F-4D97-AF65-F5344CB8AC3E}">
        <p14:creationId xmlns:p14="http://schemas.microsoft.com/office/powerpoint/2010/main" val="4149494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A1FF0DEA-33EB-4BB2-E12E-1E84465A4F91}"/>
              </a:ext>
            </a:extLst>
          </p:cNvPr>
          <p:cNvPicPr>
            <a:picLocks noChangeAspect="1"/>
          </p:cNvPicPr>
          <p:nvPr/>
        </p:nvPicPr>
        <p:blipFill rotWithShape="1">
          <a:blip r:embed="rId2">
            <a:extLst>
              <a:ext uri="{28A0092B-C50C-407E-A947-70E740481C1C}">
                <a14:useLocalDpi xmlns:a14="http://schemas.microsoft.com/office/drawing/2010/main" val="0"/>
              </a:ext>
            </a:extLst>
          </a:blip>
          <a:srcRect l="26203" t="26949" r="36058" b="39924"/>
          <a:stretch/>
        </p:blipFill>
        <p:spPr bwMode="auto">
          <a:xfrm>
            <a:off x="3352322" y="1002340"/>
            <a:ext cx="8176591" cy="4949062"/>
          </a:xfrm>
          <a:prstGeom prst="rect">
            <a:avLst/>
          </a:prstGeom>
          <a:ln>
            <a:noFill/>
          </a:ln>
          <a:extLst>
            <a:ext uri="{53640926-AAD7-44D8-BBD7-CCE9431645EC}">
              <a14:shadowObscured xmlns:a14="http://schemas.microsoft.com/office/drawing/2010/main"/>
            </a:ext>
          </a:extLst>
        </p:spPr>
      </p:pic>
      <p:sp>
        <p:nvSpPr>
          <p:cNvPr id="4" name="TextBox 3">
            <a:extLst>
              <a:ext uri="{FF2B5EF4-FFF2-40B4-BE49-F238E27FC236}">
                <a16:creationId xmlns:a16="http://schemas.microsoft.com/office/drawing/2014/main" id="{7F735A46-5EAE-F7C5-82B7-78AB60E1B148}"/>
              </a:ext>
            </a:extLst>
          </p:cNvPr>
          <p:cNvSpPr txBox="1"/>
          <p:nvPr/>
        </p:nvSpPr>
        <p:spPr>
          <a:xfrm>
            <a:off x="3461837" y="114802"/>
            <a:ext cx="8067076" cy="769441"/>
          </a:xfrm>
          <a:prstGeom prst="rect">
            <a:avLst/>
          </a:prstGeom>
          <a:noFill/>
        </p:spPr>
        <p:txBody>
          <a:bodyPr wrap="square">
            <a:spAutoFit/>
          </a:bodyPr>
          <a:lstStyle/>
          <a:p>
            <a:pPr marL="0" marR="0">
              <a:spcBef>
                <a:spcPts val="0"/>
              </a:spcBef>
              <a:spcAft>
                <a:spcPts val="0"/>
              </a:spcAft>
            </a:pPr>
            <a:r>
              <a:rPr lang="en-US" sz="2000" dirty="0">
                <a:effectLst/>
                <a:latin typeface="Times New Roman" panose="02020603050405020304" pitchFamily="18" charset="0"/>
                <a:ea typeface="Times New Roman" panose="02020603050405020304" pitchFamily="18" charset="0"/>
              </a:rPr>
              <a:t> </a:t>
            </a:r>
          </a:p>
          <a:p>
            <a:r>
              <a:rPr lang="en-US" sz="2400" dirty="0">
                <a:latin typeface="+mj-lt"/>
              </a:rPr>
              <a:t>Visualization of forecasted closing market prices</a:t>
            </a:r>
            <a:r>
              <a:rPr lang="en-US" dirty="0"/>
              <a:t>:</a:t>
            </a:r>
          </a:p>
        </p:txBody>
      </p:sp>
      <p:sp>
        <p:nvSpPr>
          <p:cNvPr id="5" name="TextBox 4">
            <a:extLst>
              <a:ext uri="{FF2B5EF4-FFF2-40B4-BE49-F238E27FC236}">
                <a16:creationId xmlns:a16="http://schemas.microsoft.com/office/drawing/2014/main" id="{642E0F52-DEE5-E3C3-84F4-762A4E7E7BED}"/>
              </a:ext>
            </a:extLst>
          </p:cNvPr>
          <p:cNvSpPr txBox="1"/>
          <p:nvPr/>
        </p:nvSpPr>
        <p:spPr>
          <a:xfrm>
            <a:off x="323435" y="3044279"/>
            <a:ext cx="1934818" cy="769441"/>
          </a:xfrm>
          <a:prstGeom prst="rect">
            <a:avLst/>
          </a:prstGeom>
          <a:noFill/>
        </p:spPr>
        <p:txBody>
          <a:bodyPr wrap="square" rtlCol="0">
            <a:spAutoFit/>
          </a:bodyPr>
          <a:lstStyle/>
          <a:p>
            <a:r>
              <a:rPr lang="en-US" sz="4400" dirty="0">
                <a:latin typeface="+mj-lt"/>
              </a:rPr>
              <a:t>GOLD</a:t>
            </a:r>
          </a:p>
        </p:txBody>
      </p:sp>
      <p:sp>
        <p:nvSpPr>
          <p:cNvPr id="6" name="TextBox 5">
            <a:extLst>
              <a:ext uri="{FF2B5EF4-FFF2-40B4-BE49-F238E27FC236}">
                <a16:creationId xmlns:a16="http://schemas.microsoft.com/office/drawing/2014/main" id="{8A605621-ED39-0AE0-0CFE-7E22529A6B61}"/>
              </a:ext>
            </a:extLst>
          </p:cNvPr>
          <p:cNvSpPr txBox="1"/>
          <p:nvPr/>
        </p:nvSpPr>
        <p:spPr>
          <a:xfrm>
            <a:off x="3352322" y="6069499"/>
            <a:ext cx="8176591" cy="461665"/>
          </a:xfrm>
          <a:prstGeom prst="rect">
            <a:avLst/>
          </a:prstGeom>
          <a:noFill/>
        </p:spPr>
        <p:txBody>
          <a:bodyPr wrap="square" rtlCol="0">
            <a:spAutoFit/>
          </a:bodyPr>
          <a:lstStyle/>
          <a:p>
            <a:pPr algn="ctr"/>
            <a:r>
              <a:rPr lang="en-US" sz="2400" dirty="0">
                <a:latin typeface="+mj-lt"/>
              </a:rPr>
              <a:t>Model Accuracy: 95.91% per MAPE</a:t>
            </a:r>
          </a:p>
        </p:txBody>
      </p:sp>
    </p:spTree>
    <p:extLst>
      <p:ext uri="{BB962C8B-B14F-4D97-AF65-F5344CB8AC3E}">
        <p14:creationId xmlns:p14="http://schemas.microsoft.com/office/powerpoint/2010/main" val="1772135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37878B-FF13-6611-5CBC-84A28E42829C}"/>
              </a:ext>
            </a:extLst>
          </p:cNvPr>
          <p:cNvSpPr txBox="1"/>
          <p:nvPr/>
        </p:nvSpPr>
        <p:spPr>
          <a:xfrm>
            <a:off x="3352800" y="326191"/>
            <a:ext cx="8839200" cy="461665"/>
          </a:xfrm>
          <a:prstGeom prst="rect">
            <a:avLst/>
          </a:prstGeom>
          <a:noFill/>
        </p:spPr>
        <p:txBody>
          <a:bodyPr wrap="square">
            <a:spAutoFit/>
          </a:bodyPr>
          <a:lstStyle/>
          <a:p>
            <a:pPr marL="0" marR="0" algn="ctr">
              <a:spcBef>
                <a:spcPts val="0"/>
              </a:spcBef>
              <a:spcAft>
                <a:spcPts val="0"/>
              </a:spcAft>
            </a:pPr>
            <a:r>
              <a:rPr lang="en-US" sz="2400" dirty="0">
                <a:latin typeface="+mj-lt"/>
              </a:rPr>
              <a:t>Visualization of past and current closing market prices:</a:t>
            </a:r>
          </a:p>
        </p:txBody>
      </p:sp>
      <p:sp>
        <p:nvSpPr>
          <p:cNvPr id="4" name="TextBox 3">
            <a:extLst>
              <a:ext uri="{FF2B5EF4-FFF2-40B4-BE49-F238E27FC236}">
                <a16:creationId xmlns:a16="http://schemas.microsoft.com/office/drawing/2014/main" id="{E7B74EB3-7D4C-21AF-E4D3-A7E4988E21A1}"/>
              </a:ext>
            </a:extLst>
          </p:cNvPr>
          <p:cNvSpPr txBox="1"/>
          <p:nvPr/>
        </p:nvSpPr>
        <p:spPr>
          <a:xfrm>
            <a:off x="323435" y="3044279"/>
            <a:ext cx="1934818" cy="769441"/>
          </a:xfrm>
          <a:prstGeom prst="rect">
            <a:avLst/>
          </a:prstGeom>
          <a:noFill/>
        </p:spPr>
        <p:txBody>
          <a:bodyPr wrap="square" rtlCol="0">
            <a:spAutoFit/>
          </a:bodyPr>
          <a:lstStyle/>
          <a:p>
            <a:r>
              <a:rPr lang="en-US" sz="4400" dirty="0">
                <a:latin typeface="+mj-lt"/>
              </a:rPr>
              <a:t>Silver</a:t>
            </a:r>
          </a:p>
        </p:txBody>
      </p:sp>
      <p:pic>
        <p:nvPicPr>
          <p:cNvPr id="5" name="Picture 4" descr="A screenshot of a computer&#10;&#10;Description automatically generated">
            <a:extLst>
              <a:ext uri="{FF2B5EF4-FFF2-40B4-BE49-F238E27FC236}">
                <a16:creationId xmlns:a16="http://schemas.microsoft.com/office/drawing/2014/main" id="{F7CA6680-03A5-65B6-F107-54BA40B0CAC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5477" t="36676" r="43545" b="17946"/>
          <a:stretch/>
        </p:blipFill>
        <p:spPr bwMode="auto">
          <a:xfrm>
            <a:off x="4048718" y="962838"/>
            <a:ext cx="7692708" cy="591593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09420542"/>
      </p:ext>
    </p:extLst>
  </p:cSld>
  <p:clrMapOvr>
    <a:masterClrMapping/>
  </p:clrMapOvr>
</p:sld>
</file>

<file path=ppt/theme/theme1.xml><?xml version="1.0" encoding="utf-8"?>
<a:theme xmlns:a="http://schemas.openxmlformats.org/drawingml/2006/main" name="ShojiVTI">
  <a:themeElements>
    <a:clrScheme name="AnalogousFromLightSeedLeftStep">
      <a:dk1>
        <a:srgbClr val="000000"/>
      </a:dk1>
      <a:lt1>
        <a:srgbClr val="FFFFFF"/>
      </a:lt1>
      <a:dk2>
        <a:srgbClr val="3E2441"/>
      </a:dk2>
      <a:lt2>
        <a:srgbClr val="E8E6E2"/>
      </a:lt2>
      <a:accent1>
        <a:srgbClr val="96A3C6"/>
      </a:accent1>
      <a:accent2>
        <a:srgbClr val="7FA7BA"/>
      </a:accent2>
      <a:accent3>
        <a:srgbClr val="82ACA8"/>
      </a:accent3>
      <a:accent4>
        <a:srgbClr val="77AE92"/>
      </a:accent4>
      <a:accent5>
        <a:srgbClr val="81AC84"/>
      </a:accent5>
      <a:accent6>
        <a:srgbClr val="8AAE77"/>
      </a:accent6>
      <a:hlink>
        <a:srgbClr val="908157"/>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ojiVTI" id="{00D0DDEB-E771-48E5-9E96-0647434F08B1}" vid="{9D22D596-7FD0-4F89-958C-AD79A09491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1290</TotalTime>
  <Words>936</Words>
  <Application>Microsoft Office PowerPoint</Application>
  <PresentationFormat>Widescreen</PresentationFormat>
  <Paragraphs>74</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Meiryo</vt:lpstr>
      <vt:lpstr>Times New Roman</vt:lpstr>
      <vt:lpstr>Calibri</vt:lpstr>
      <vt:lpstr>Corbel</vt:lpstr>
      <vt:lpstr>Arial</vt:lpstr>
      <vt:lpstr>Symbol</vt:lpstr>
      <vt:lpstr>ShojiVTI</vt:lpstr>
      <vt:lpstr>TIME SERIES OF PRECIOUS METALS AND THEIR MARKET PRICE</vt:lpstr>
      <vt:lpstr>My Background </vt:lpstr>
      <vt:lpstr>Problem Statement  &amp;  Related Hypothesis</vt:lpstr>
      <vt:lpstr>Data Analysis Process Summary</vt:lpstr>
      <vt:lpstr>Findings Related to the Model</vt:lpstr>
      <vt:lpstr>Findings Related to the Precious Metals Forecast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Limitations of Techniques and Tools </vt:lpstr>
      <vt:lpstr>Proposed Actions</vt:lpstr>
      <vt:lpstr>Expected Study Benefits</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SERIES OF PRECIOUS METALS AND THEIR MARKET PRICE</dc:title>
  <dc:creator>Kayla B.</dc:creator>
  <cp:lastModifiedBy>Kayla B.</cp:lastModifiedBy>
  <cp:revision>2</cp:revision>
  <dcterms:created xsi:type="dcterms:W3CDTF">2023-09-06T20:04:48Z</dcterms:created>
  <dcterms:modified xsi:type="dcterms:W3CDTF">2023-09-07T17:35:25Z</dcterms:modified>
</cp:coreProperties>
</file>