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8"/>
  </p:notesMasterIdLst>
  <p:sldIdLst>
    <p:sldId id="260" r:id="rId2"/>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98797-E060-4BFA-985A-07946F8A954D}" v="1" dt="2024-11-26T00:33:03.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 S" userId="6646d7bc8070cec0" providerId="LiveId" clId="{9CA98797-E060-4BFA-985A-07946F8A954D}"/>
    <pc:docChg chg="custSel modSld">
      <pc:chgData name="Kala S" userId="6646d7bc8070cec0" providerId="LiveId" clId="{9CA98797-E060-4BFA-985A-07946F8A954D}" dt="2024-11-26T01:17:06.160" v="722" actId="14100"/>
      <pc:docMkLst>
        <pc:docMk/>
      </pc:docMkLst>
      <pc:sldChg chg="addSp delSp modSp mod">
        <pc:chgData name="Kala S" userId="6646d7bc8070cec0" providerId="LiveId" clId="{9CA98797-E060-4BFA-985A-07946F8A954D}" dt="2024-11-26T01:17:06.160" v="722" actId="14100"/>
        <pc:sldMkLst>
          <pc:docMk/>
          <pc:sldMk cId="764472714" sldId="258"/>
        </pc:sldMkLst>
        <pc:spChg chg="del mod">
          <ac:chgData name="Kala S" userId="6646d7bc8070cec0" providerId="LiveId" clId="{9CA98797-E060-4BFA-985A-07946F8A954D}" dt="2024-11-26T00:45:47.549" v="483" actId="478"/>
          <ac:spMkLst>
            <pc:docMk/>
            <pc:sldMk cId="764472714" sldId="258"/>
            <ac:spMk id="2" creationId="{523DDAE6-963A-5CEB-0116-A15352D04340}"/>
          </ac:spMkLst>
        </pc:spChg>
        <pc:spChg chg="del mod">
          <ac:chgData name="Kala S" userId="6646d7bc8070cec0" providerId="LiveId" clId="{9CA98797-E060-4BFA-985A-07946F8A954D}" dt="2024-11-26T00:45:21.914" v="480" actId="478"/>
          <ac:spMkLst>
            <pc:docMk/>
            <pc:sldMk cId="764472714" sldId="258"/>
            <ac:spMk id="8" creationId="{7B998D70-A335-D62B-11E2-34C63A7ED768}"/>
          </ac:spMkLst>
        </pc:spChg>
        <pc:spChg chg="mod">
          <ac:chgData name="Kala S" userId="6646d7bc8070cec0" providerId="LiveId" clId="{9CA98797-E060-4BFA-985A-07946F8A954D}" dt="2024-11-26T00:56:16.735" v="622" actId="20577"/>
          <ac:spMkLst>
            <pc:docMk/>
            <pc:sldMk cId="764472714" sldId="258"/>
            <ac:spMk id="13" creationId="{4279D623-4392-90C5-1692-DD1984F215FB}"/>
          </ac:spMkLst>
        </pc:spChg>
        <pc:spChg chg="mod">
          <ac:chgData name="Kala S" userId="6646d7bc8070cec0" providerId="LiveId" clId="{9CA98797-E060-4BFA-985A-07946F8A954D}" dt="2024-11-26T01:14:09.008" v="696" actId="20577"/>
          <ac:spMkLst>
            <pc:docMk/>
            <pc:sldMk cId="764472714" sldId="258"/>
            <ac:spMk id="14" creationId="{A20991A3-22DE-3274-78F7-3D8F6C4463E2}"/>
          </ac:spMkLst>
        </pc:spChg>
        <pc:spChg chg="mod">
          <ac:chgData name="Kala S" userId="6646d7bc8070cec0" providerId="LiveId" clId="{9CA98797-E060-4BFA-985A-07946F8A954D}" dt="2024-11-26T01:16:57.690" v="720" actId="14100"/>
          <ac:spMkLst>
            <pc:docMk/>
            <pc:sldMk cId="764472714" sldId="258"/>
            <ac:spMk id="18" creationId="{5CC8F93C-5B45-AD47-0B52-5487839F80BC}"/>
          </ac:spMkLst>
        </pc:spChg>
        <pc:picChg chg="add del mod">
          <ac:chgData name="Kala S" userId="6646d7bc8070cec0" providerId="LiveId" clId="{9CA98797-E060-4BFA-985A-07946F8A954D}" dt="2024-11-26T00:40:56.594" v="450" actId="478"/>
          <ac:picMkLst>
            <pc:docMk/>
            <pc:sldMk cId="764472714" sldId="258"/>
            <ac:picMk id="3" creationId="{DFA32FDA-AC63-63E6-7CFC-34A0B8E4692E}"/>
          </ac:picMkLst>
        </pc:picChg>
        <pc:picChg chg="add del mod">
          <ac:chgData name="Kala S" userId="6646d7bc8070cec0" providerId="LiveId" clId="{9CA98797-E060-4BFA-985A-07946F8A954D}" dt="2024-11-26T01:16:10.378" v="697" actId="478"/>
          <ac:picMkLst>
            <pc:docMk/>
            <pc:sldMk cId="764472714" sldId="258"/>
            <ac:picMk id="6" creationId="{7D0406A1-938A-269F-7195-D32C4C23E52E}"/>
          </ac:picMkLst>
        </pc:picChg>
        <pc:picChg chg="add mod">
          <ac:chgData name="Kala S" userId="6646d7bc8070cec0" providerId="LiveId" clId="{9CA98797-E060-4BFA-985A-07946F8A954D}" dt="2024-11-26T01:17:06.160" v="722" actId="14100"/>
          <ac:picMkLst>
            <pc:docMk/>
            <pc:sldMk cId="764472714" sldId="258"/>
            <ac:picMk id="9" creationId="{2251682A-BF13-5A27-7353-9E4D5B70B7E2}"/>
          </ac:picMkLst>
        </pc:picChg>
        <pc:picChg chg="del">
          <ac:chgData name="Kala S" userId="6646d7bc8070cec0" providerId="LiveId" clId="{9CA98797-E060-4BFA-985A-07946F8A954D}" dt="2024-11-26T00:43:59.672" v="470" actId="478"/>
          <ac:picMkLst>
            <pc:docMk/>
            <pc:sldMk cId="764472714" sldId="258"/>
            <ac:picMk id="12" creationId="{533E8908-6BB8-848D-92D2-6118CAD5E6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579FE-E8A0-41D5-8197-788B87078F51}"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EDEC-CA12-4E62-A460-D33A1B788EEC}" type="slidenum">
              <a:rPr lang="en-US" smtClean="0"/>
              <a:t>‹#›</a:t>
            </a:fld>
            <a:endParaRPr lang="en-US"/>
          </a:p>
        </p:txBody>
      </p:sp>
    </p:spTree>
    <p:extLst>
      <p:ext uri="{BB962C8B-B14F-4D97-AF65-F5344CB8AC3E}">
        <p14:creationId xmlns:p14="http://schemas.microsoft.com/office/powerpoint/2010/main" val="8934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8EDEC-CA12-4E62-A460-D33A1B788EEC}" type="slidenum">
              <a:rPr lang="en-US" smtClean="0"/>
              <a:t>6</a:t>
            </a:fld>
            <a:endParaRPr lang="en-US"/>
          </a:p>
        </p:txBody>
      </p:sp>
    </p:spTree>
    <p:extLst>
      <p:ext uri="{BB962C8B-B14F-4D97-AF65-F5344CB8AC3E}">
        <p14:creationId xmlns:p14="http://schemas.microsoft.com/office/powerpoint/2010/main" val="95342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jp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88" y="3085764"/>
            <a:ext cx="10993549" cy="3338149"/>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75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37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049484-BCED-F41A-7217-21CABD873F05}"/>
              </a:ext>
            </a:extLst>
          </p:cNvPr>
          <p:cNvGrpSpPr/>
          <p:nvPr userDrawn="1"/>
        </p:nvGrpSpPr>
        <p:grpSpPr>
          <a:xfrm>
            <a:off x="0" y="0"/>
            <a:ext cx="12192001" cy="6858001"/>
            <a:chOff x="0" y="0"/>
            <a:chExt cx="12192001" cy="6858001"/>
          </a:xfrm>
        </p:grpSpPr>
        <p:pic>
          <p:nvPicPr>
            <p:cNvPr id="5" name="Picture 4">
              <a:extLst>
                <a:ext uri="{FF2B5EF4-FFF2-40B4-BE49-F238E27FC236}">
                  <a16:creationId xmlns:a16="http://schemas.microsoft.com/office/drawing/2014/main" id="{60172847-E7F0-F290-7D5B-4C004F5AB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460E194-ABCB-160C-FF36-389DE22993B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00" b="99000" l="1111" r="98222">
                          <a14:foregroundMark x1="32762" y1="4561" x2="27444" y2="1333"/>
                          <a14:foregroundMark x1="41444" y1="9833" x2="38471" y2="8027"/>
                          <a14:foregroundMark x1="27444" y1="1333" x2="2556" y2="5167"/>
                          <a14:foregroundMark x1="2556" y1="5167" x2="1333" y2="85500"/>
                          <a14:foregroundMark x1="1333" y1="85500" x2="11556" y2="95333"/>
                          <a14:foregroundMark x1="11556" y1="95333" x2="75333" y2="98833"/>
                          <a14:foregroundMark x1="75333" y1="98833" x2="95000" y2="96167"/>
                          <a14:foregroundMark x1="95000" y1="96167" x2="98222" y2="85500"/>
                          <a14:foregroundMark x1="98222" y1="85500" x2="98444" y2="71667"/>
                          <a14:foregroundMark x1="94292" y1="70317" x2="91778" y2="69500"/>
                          <a14:foregroundMark x1="98444" y1="71667" x2="95596" y2="70741"/>
                          <a14:foregroundMark x1="91778" y1="69500" x2="91242" y2="67893"/>
                          <a14:foregroundMark x1="90908" y1="59475" x2="93333" y2="55333"/>
                          <a14:foregroundMark x1="90155" y1="60762" x2="90470" y2="60224"/>
                          <a14:foregroundMark x1="93333" y1="55333" x2="88889" y2="46333"/>
                          <a14:foregroundMark x1="88889" y1="46333" x2="83111" y2="44000"/>
                          <a14:foregroundMark x1="83111" y1="44000" x2="78333" y2="45167"/>
                          <a14:foregroundMark x1="78333" y1="45167" x2="73139" y2="50431"/>
                          <a14:foregroundMark x1="63181" y1="41636" x2="65667" y2="39333"/>
                          <a14:foregroundMark x1="65667" y1="39333" x2="66889" y2="30833"/>
                          <a14:foregroundMark x1="66889" y1="30833" x2="66778" y2="22667"/>
                          <a14:foregroundMark x1="66778" y1="22667" x2="63779" y2="14336"/>
                          <a14:foregroundMark x1="58736" y1="14062" x2="48333" y2="13500"/>
                          <a14:foregroundMark x1="48333" y1="13500" x2="45416" y2="9266"/>
                          <a14:foregroundMark x1="42001" y1="8919" x2="41444" y2="9000"/>
                          <a14:foregroundMark x1="32778" y1="5667" x2="15556" y2="1833"/>
                          <a14:foregroundMark x1="15556" y1="1833" x2="6111" y2="5500"/>
                          <a14:foregroundMark x1="6111" y1="5500" x2="4444" y2="25000"/>
                          <a14:foregroundMark x1="4444" y1="25000" x2="10556" y2="27333"/>
                          <a14:foregroundMark x1="10556" y1="27333" x2="8889" y2="17500"/>
                          <a14:foregroundMark x1="8889" y1="17500" x2="6667" y2="32333"/>
                          <a14:foregroundMark x1="6667" y1="32333" x2="10778" y2="38333"/>
                          <a14:foregroundMark x1="10778" y1="38333" x2="4889" y2="47500"/>
                          <a14:foregroundMark x1="4889" y1="47500" x2="8778" y2="52167"/>
                          <a14:foregroundMark x1="8778" y1="52167" x2="2111" y2="57333"/>
                          <a14:foregroundMark x1="2111" y1="57333" x2="10000" y2="65833"/>
                          <a14:foregroundMark x1="10000" y1="65833" x2="5667" y2="74500"/>
                          <a14:foregroundMark x1="5667" y1="74500" x2="11111" y2="80000"/>
                          <a14:foregroundMark x1="11111" y1="80000" x2="9111" y2="87167"/>
                          <a14:foregroundMark x1="9111" y1="87167" x2="17333" y2="89000"/>
                          <a14:foregroundMark x1="17333" y1="89000" x2="33889" y2="86500"/>
                          <a14:foregroundMark x1="33889" y1="86500" x2="47556" y2="91500"/>
                          <a14:foregroundMark x1="47556" y1="91500" x2="70667" y2="88333"/>
                          <a14:foregroundMark x1="70667" y1="88333" x2="86667" y2="89500"/>
                          <a14:foregroundMark x1="86667" y1="89500" x2="91889" y2="87000"/>
                          <a14:foregroundMark x1="91889" y1="87000" x2="97111" y2="77167"/>
                          <a14:foregroundMark x1="97111" y1="77167" x2="89000" y2="78500"/>
                          <a14:foregroundMark x1="89000" y1="78500" x2="91000" y2="72333"/>
                          <a14:foregroundMark x1="91000" y1="72333" x2="82111" y2="57000"/>
                          <a14:foregroundMark x1="82111" y1="57000" x2="79222" y2="65167"/>
                          <a14:foregroundMark x1="79222" y1="65167" x2="83444" y2="79500"/>
                          <a14:foregroundMark x1="83444" y1="79500" x2="76667" y2="86500"/>
                          <a14:foregroundMark x1="76667" y1="86500" x2="69222" y2="83833"/>
                          <a14:foregroundMark x1="69222" y1="83833" x2="61778" y2="85000"/>
                          <a14:foregroundMark x1="32566" y1="3054" x2="29778" y2="1167"/>
                          <a14:foregroundMark x1="29778" y1="1167" x2="18778" y2="4833"/>
                          <a14:foregroundMark x1="18778" y1="4833" x2="4000" y2="1167"/>
                          <a14:foregroundMark x1="4000" y1="1167" x2="6667" y2="10833"/>
                          <a14:foregroundMark x1="6667" y1="10833" x2="13667" y2="11500"/>
                          <a14:foregroundMark x1="13667" y1="11500" x2="8889" y2="17500"/>
                          <a14:foregroundMark x1="8889" y1="17500" x2="2000" y2="19500"/>
                          <a14:foregroundMark x1="2000" y1="19500" x2="3000" y2="26667"/>
                          <a14:foregroundMark x1="3000" y1="26667" x2="9889" y2="31500"/>
                          <a14:foregroundMark x1="9889" y1="31500" x2="7333" y2="39667"/>
                          <a14:foregroundMark x1="7333" y1="39667" x2="1778" y2="46500"/>
                          <a14:foregroundMark x1="1778" y1="46500" x2="4000" y2="55167"/>
                          <a14:foregroundMark x1="4000" y1="55167" x2="8889" y2="63833"/>
                          <a14:foregroundMark x1="8889" y1="63833" x2="2111" y2="74667"/>
                          <a14:foregroundMark x1="2111" y1="74667" x2="6889" y2="86833"/>
                          <a14:foregroundMark x1="6889" y1="86833" x2="4333" y2="96667"/>
                          <a14:foregroundMark x1="4333" y1="96667" x2="18556" y2="92333"/>
                          <a14:foregroundMark x1="18556" y1="92333" x2="21778" y2="96667"/>
                          <a14:foregroundMark x1="21778" y1="96667" x2="39222" y2="93333"/>
                          <a14:foregroundMark x1="39222" y1="93333" x2="84000" y2="98000"/>
                          <a14:foregroundMark x1="84000" y1="98000" x2="98444" y2="96333"/>
                          <a14:foregroundMark x1="98444" y1="96333" x2="97667" y2="81833"/>
                          <a14:foregroundMark x1="97667" y1="81833" x2="93000" y2="80000"/>
                          <a14:foregroundMark x1="93000" y1="80000" x2="96778" y2="70667"/>
                          <a14:foregroundMark x1="96778" y1="70667" x2="98444" y2="78333"/>
                          <a14:foregroundMark x1="98444" y1="78333" x2="97556" y2="81667"/>
                          <a14:foregroundMark x1="31778" y1="2000" x2="1222" y2="2500"/>
                          <a14:foregroundMark x1="444" y1="2667" x2="2778" y2="57667"/>
                          <a14:foregroundMark x1="2778" y1="57667" x2="1556" y2="94167"/>
                          <a14:foregroundMark x1="1556" y1="94167" x2="23778" y2="99000"/>
                          <a14:foregroundMark x1="36556" y1="37000" x2="34333" y2="53333"/>
                          <a14:foregroundMark x1="34333" y1="53333" x2="34778" y2="54333"/>
                          <a14:foregroundMark x1="69333" y1="62833" x2="71725" y2="59485"/>
                          <a14:foregroundMark x1="74357" y1="59126" x2="76778" y2="60500"/>
                          <a14:foregroundMark x1="76778" y1="60500" x2="76889" y2="61167"/>
                          <a14:backgroundMark x1="66444" y1="43833" x2="57778" y2="44500"/>
                          <a14:backgroundMark x1="57778" y1="44500" x2="53556" y2="47000"/>
                          <a14:backgroundMark x1="53556" y1="47000" x2="57667" y2="54000"/>
                          <a14:backgroundMark x1="63673" y1="58086" x2="67222" y2="60500"/>
                          <a14:backgroundMark x1="57667" y1="54000" x2="59372" y2="55160"/>
                          <a14:backgroundMark x1="67222" y1="60500" x2="65134" y2="58289"/>
                          <a14:backgroundMark x1="69466" y1="53903" x2="72333" y2="52667"/>
                          <a14:backgroundMark x1="72333" y1="52667" x2="67667" y2="47667"/>
                          <a14:backgroundMark x1="67667" y1="47667" x2="66222" y2="44167"/>
                          <a14:backgroundMark x1="91556" y1="60000" x2="91222" y2="60833"/>
                          <a14:backgroundMark x1="95000" y1="69333" x2="95889" y2="70333"/>
                          <a14:backgroundMark x1="61333" y1="15500" x2="61333" y2="15500"/>
                          <a14:backgroundMark x1="61333" y1="15500" x2="61222" y2="15667"/>
                          <a14:backgroundMark x1="62111" y1="15500" x2="62333" y2="15167"/>
                          <a14:backgroundMark x1="33889" y1="3833" x2="36889" y2="8500"/>
                          <a14:backgroundMark x1="36889" y1="8500" x2="35667" y2="6167"/>
                          <a14:backgroundMark x1="42333" y1="8333" x2="45000" y2="10000"/>
                          <a14:backgroundMark x1="33556" y1="1833" x2="38222" y2="8333"/>
                          <a14:backgroundMark x1="90889" y1="60500" x2="91778" y2="66000"/>
                          <a14:backgroundMark x1="90444" y1="66667" x2="91556" y2="67333"/>
                          <a14:backgroundMark x1="70667" y1="57333" x2="76778" y2="56500"/>
                          <a14:backgroundMark x1="59222" y1="13500" x2="59000" y2="14000"/>
                          <a14:backgroundMark x1="61889" y1="14667" x2="58778" y2="14167"/>
                          <a14:backgroundMark x1="61889" y1="14000" x2="61889" y2="15000"/>
                          <a14:backgroundMark x1="61889" y1="55833" x2="74444" y2="54000"/>
                          <a14:backgroundMark x1="59333" y1="55500" x2="63000" y2="54667"/>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blipFill dpi="0" rotWithShape="1">
              <a:blip r:embed="rId5">
                <a:alphaModFix amt="0"/>
              </a:blip>
              <a:srcRect/>
              <a:stretch>
                <a:fillRect l="-14000" t="-5000" r="-15000" b="-5000"/>
              </a:stretch>
            </a:blipFill>
          </p:spPr>
        </p:pic>
      </p:grpSp>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87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a:solidFill>
            <a:schemeClr val="bg1">
              <a:lumMod val="50000"/>
              <a:alpha val="80000"/>
            </a:schemeClr>
          </a:solidFill>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581192" y="2340864"/>
            <a:ext cx="11029615" cy="3634486"/>
          </a:xfrm>
          <a:solidFill>
            <a:schemeClr val="bg1">
              <a:lumMod val="50000"/>
              <a:alpha val="80000"/>
            </a:schemeClr>
          </a:solidFill>
        </p:spPr>
        <p:txBody>
          <a:bodyPr/>
          <a:lstStyle>
            <a:lvl1pPr>
              <a:defRPr/>
            </a:lvl1pPr>
          </a:lstStyle>
          <a:p>
            <a:pPr lvl="0"/>
            <a:r>
              <a:rPr lang="en-US" dirty="0"/>
              <a:t>Click to edit </a:t>
            </a:r>
            <a:r>
              <a:rPr lang="en-US" dirty="0" err="1"/>
              <a:t>fewfe</a:t>
            </a:r>
            <a:r>
              <a:rPr lang="en-US" dirty="0"/>
              <a: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993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148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17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92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5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18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1243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83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FFC02B-4905-1BCA-5869-5E8398604616}"/>
              </a:ext>
            </a:extLst>
          </p:cNvPr>
          <p:cNvGrpSpPr/>
          <p:nvPr userDrawn="1"/>
        </p:nvGrpSpPr>
        <p:grpSpPr>
          <a:xfrm>
            <a:off x="0" y="0"/>
            <a:ext cx="12192001" cy="6858001"/>
            <a:chOff x="0" y="0"/>
            <a:chExt cx="12192001" cy="6858001"/>
          </a:xfrm>
        </p:grpSpPr>
        <p:pic>
          <p:nvPicPr>
            <p:cNvPr id="13" name="Picture 4">
              <a:extLst>
                <a:ext uri="{FF2B5EF4-FFF2-40B4-BE49-F238E27FC236}">
                  <a16:creationId xmlns:a16="http://schemas.microsoft.com/office/drawing/2014/main" id="{525B16E4-281D-8842-6D57-CBCAFC8B4C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552C283-7E0B-06FC-4BDE-5028BFA41962}"/>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2000" b="99000" l="1111" r="98222">
                          <a14:foregroundMark x1="32762" y1="4561" x2="27444" y2="1333"/>
                          <a14:foregroundMark x1="41444" y1="9833" x2="38471" y2="8027"/>
                          <a14:foregroundMark x1="27444" y1="1333" x2="2556" y2="5167"/>
                          <a14:foregroundMark x1="2556" y1="5167" x2="1333" y2="85500"/>
                          <a14:foregroundMark x1="1333" y1="85500" x2="11556" y2="95333"/>
                          <a14:foregroundMark x1="11556" y1="95333" x2="75333" y2="98833"/>
                          <a14:foregroundMark x1="75333" y1="98833" x2="95000" y2="96167"/>
                          <a14:foregroundMark x1="95000" y1="96167" x2="98222" y2="85500"/>
                          <a14:foregroundMark x1="98222" y1="85500" x2="98444" y2="71667"/>
                          <a14:foregroundMark x1="94292" y1="70317" x2="91778" y2="69500"/>
                          <a14:foregroundMark x1="98444" y1="71667" x2="95596" y2="70741"/>
                          <a14:foregroundMark x1="91778" y1="69500" x2="91242" y2="67893"/>
                          <a14:foregroundMark x1="90908" y1="59475" x2="93333" y2="55333"/>
                          <a14:foregroundMark x1="90155" y1="60762" x2="90470" y2="60224"/>
                          <a14:foregroundMark x1="93333" y1="55333" x2="88889" y2="46333"/>
                          <a14:foregroundMark x1="88889" y1="46333" x2="83111" y2="44000"/>
                          <a14:foregroundMark x1="83111" y1="44000" x2="78333" y2="45167"/>
                          <a14:foregroundMark x1="78333" y1="45167" x2="73139" y2="50431"/>
                          <a14:foregroundMark x1="63181" y1="41636" x2="65667" y2="39333"/>
                          <a14:foregroundMark x1="65667" y1="39333" x2="66889" y2="30833"/>
                          <a14:foregroundMark x1="66889" y1="30833" x2="66778" y2="22667"/>
                          <a14:foregroundMark x1="66778" y1="22667" x2="63779" y2="14336"/>
                          <a14:foregroundMark x1="58736" y1="14062" x2="48333" y2="13500"/>
                          <a14:foregroundMark x1="48333" y1="13500" x2="45416" y2="9266"/>
                          <a14:foregroundMark x1="42001" y1="8919" x2="41444" y2="9000"/>
                          <a14:foregroundMark x1="32778" y1="5667" x2="15556" y2="1833"/>
                          <a14:foregroundMark x1="15556" y1="1833" x2="6111" y2="5500"/>
                          <a14:foregroundMark x1="6111" y1="5500" x2="4444" y2="25000"/>
                          <a14:foregroundMark x1="4444" y1="25000" x2="10556" y2="27333"/>
                          <a14:foregroundMark x1="10556" y1="27333" x2="8889" y2="17500"/>
                          <a14:foregroundMark x1="8889" y1="17500" x2="6667" y2="32333"/>
                          <a14:foregroundMark x1="6667" y1="32333" x2="10778" y2="38333"/>
                          <a14:foregroundMark x1="10778" y1="38333" x2="4889" y2="47500"/>
                          <a14:foregroundMark x1="4889" y1="47500" x2="8778" y2="52167"/>
                          <a14:foregroundMark x1="8778" y1="52167" x2="2111" y2="57333"/>
                          <a14:foregroundMark x1="2111" y1="57333" x2="10000" y2="65833"/>
                          <a14:foregroundMark x1="10000" y1="65833" x2="5667" y2="74500"/>
                          <a14:foregroundMark x1="5667" y1="74500" x2="11111" y2="80000"/>
                          <a14:foregroundMark x1="11111" y1="80000" x2="9111" y2="87167"/>
                          <a14:foregroundMark x1="9111" y1="87167" x2="17333" y2="89000"/>
                          <a14:foregroundMark x1="17333" y1="89000" x2="33889" y2="86500"/>
                          <a14:foregroundMark x1="33889" y1="86500" x2="47556" y2="91500"/>
                          <a14:foregroundMark x1="47556" y1="91500" x2="70667" y2="88333"/>
                          <a14:foregroundMark x1="70667" y1="88333" x2="86667" y2="89500"/>
                          <a14:foregroundMark x1="86667" y1="89500" x2="91889" y2="87000"/>
                          <a14:foregroundMark x1="91889" y1="87000" x2="97111" y2="77167"/>
                          <a14:foregroundMark x1="97111" y1="77167" x2="89000" y2="78500"/>
                          <a14:foregroundMark x1="89000" y1="78500" x2="91000" y2="72333"/>
                          <a14:foregroundMark x1="91000" y1="72333" x2="82111" y2="57000"/>
                          <a14:foregroundMark x1="82111" y1="57000" x2="79222" y2="65167"/>
                          <a14:foregroundMark x1="79222" y1="65167" x2="83444" y2="79500"/>
                          <a14:foregroundMark x1="83444" y1="79500" x2="76667" y2="86500"/>
                          <a14:foregroundMark x1="76667" y1="86500" x2="69222" y2="83833"/>
                          <a14:foregroundMark x1="69222" y1="83833" x2="61778" y2="85000"/>
                          <a14:foregroundMark x1="32566" y1="3054" x2="29778" y2="1167"/>
                          <a14:foregroundMark x1="29778" y1="1167" x2="18778" y2="4833"/>
                          <a14:foregroundMark x1="18778" y1="4833" x2="4000" y2="1167"/>
                          <a14:foregroundMark x1="4000" y1="1167" x2="6667" y2="10833"/>
                          <a14:foregroundMark x1="6667" y1="10833" x2="13667" y2="11500"/>
                          <a14:foregroundMark x1="13667" y1="11500" x2="8889" y2="17500"/>
                          <a14:foregroundMark x1="8889" y1="17500" x2="2000" y2="19500"/>
                          <a14:foregroundMark x1="2000" y1="19500" x2="3000" y2="26667"/>
                          <a14:foregroundMark x1="3000" y1="26667" x2="9889" y2="31500"/>
                          <a14:foregroundMark x1="9889" y1="31500" x2="7333" y2="39667"/>
                          <a14:foregroundMark x1="7333" y1="39667" x2="1778" y2="46500"/>
                          <a14:foregroundMark x1="1778" y1="46500" x2="4000" y2="55167"/>
                          <a14:foregroundMark x1="4000" y1="55167" x2="8889" y2="63833"/>
                          <a14:foregroundMark x1="8889" y1="63833" x2="2111" y2="74667"/>
                          <a14:foregroundMark x1="2111" y1="74667" x2="6889" y2="86833"/>
                          <a14:foregroundMark x1="6889" y1="86833" x2="4333" y2="96667"/>
                          <a14:foregroundMark x1="4333" y1="96667" x2="18556" y2="92333"/>
                          <a14:foregroundMark x1="18556" y1="92333" x2="21778" y2="96667"/>
                          <a14:foregroundMark x1="21778" y1="96667" x2="39222" y2="93333"/>
                          <a14:foregroundMark x1="39222" y1="93333" x2="84000" y2="98000"/>
                          <a14:foregroundMark x1="84000" y1="98000" x2="98444" y2="96333"/>
                          <a14:foregroundMark x1="98444" y1="96333" x2="97667" y2="81833"/>
                          <a14:foregroundMark x1="97667" y1="81833" x2="93000" y2="80000"/>
                          <a14:foregroundMark x1="93000" y1="80000" x2="96778" y2="70667"/>
                          <a14:foregroundMark x1="96778" y1="70667" x2="98444" y2="78333"/>
                          <a14:foregroundMark x1="98444" y1="78333" x2="97556" y2="81667"/>
                          <a14:foregroundMark x1="31778" y1="2000" x2="1222" y2="2500"/>
                          <a14:foregroundMark x1="444" y1="2667" x2="2778" y2="57667"/>
                          <a14:foregroundMark x1="2778" y1="57667" x2="1556" y2="94167"/>
                          <a14:foregroundMark x1="1556" y1="94167" x2="23778" y2="99000"/>
                          <a14:foregroundMark x1="36556" y1="37000" x2="34333" y2="53333"/>
                          <a14:foregroundMark x1="34333" y1="53333" x2="34778" y2="54333"/>
                          <a14:foregroundMark x1="69333" y1="62833" x2="71725" y2="59485"/>
                          <a14:foregroundMark x1="74357" y1="59126" x2="76778" y2="60500"/>
                          <a14:foregroundMark x1="76778" y1="60500" x2="76889" y2="61167"/>
                          <a14:backgroundMark x1="66444" y1="43833" x2="57778" y2="44500"/>
                          <a14:backgroundMark x1="57778" y1="44500" x2="53556" y2="47000"/>
                          <a14:backgroundMark x1="53556" y1="47000" x2="57667" y2="54000"/>
                          <a14:backgroundMark x1="63673" y1="58086" x2="67222" y2="60500"/>
                          <a14:backgroundMark x1="57667" y1="54000" x2="59372" y2="55160"/>
                          <a14:backgroundMark x1="67222" y1="60500" x2="65134" y2="58289"/>
                          <a14:backgroundMark x1="69466" y1="53903" x2="72333" y2="52667"/>
                          <a14:backgroundMark x1="72333" y1="52667" x2="67667" y2="47667"/>
                          <a14:backgroundMark x1="67667" y1="47667" x2="66222" y2="44167"/>
                          <a14:backgroundMark x1="91556" y1="60000" x2="91222" y2="60833"/>
                          <a14:backgroundMark x1="95000" y1="69333" x2="95889" y2="70333"/>
                          <a14:backgroundMark x1="61333" y1="15500" x2="61333" y2="15500"/>
                          <a14:backgroundMark x1="61333" y1="15500" x2="61222" y2="15667"/>
                          <a14:backgroundMark x1="62111" y1="15500" x2="62333" y2="15167"/>
                          <a14:backgroundMark x1="33889" y1="3833" x2="36889" y2="8500"/>
                          <a14:backgroundMark x1="36889" y1="8500" x2="35667" y2="6167"/>
                          <a14:backgroundMark x1="42333" y1="8333" x2="45000" y2="10000"/>
                          <a14:backgroundMark x1="33556" y1="1833" x2="38222" y2="8333"/>
                          <a14:backgroundMark x1="90889" y1="60500" x2="91778" y2="66000"/>
                          <a14:backgroundMark x1="90444" y1="66667" x2="91556" y2="67333"/>
                          <a14:backgroundMark x1="70667" y1="57333" x2="76778" y2="56500"/>
                          <a14:backgroundMark x1="59222" y1="13500" x2="59000" y2="14000"/>
                          <a14:backgroundMark x1="61889" y1="14667" x2="58778" y2="14167"/>
                          <a14:backgroundMark x1="61889" y1="14000" x2="61889" y2="15000"/>
                          <a14:backgroundMark x1="61889" y1="55833" x2="74444" y2="54000"/>
                          <a14:backgroundMark x1="59333" y1="55500" x2="63000" y2="54667"/>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blipFill dpi="0" rotWithShape="1">
              <a:blip r:embed="rId16">
                <a:alphaModFix amt="0"/>
              </a:blip>
              <a:srcRect/>
              <a:stretch>
                <a:fillRect l="-14000" t="-5000" r="-15000" b="-5000"/>
              </a:stretch>
            </a:blipFill>
          </p:spPr>
        </p:pic>
      </p:grpSp>
      <p:sp>
        <p:nvSpPr>
          <p:cNvPr id="2" name="Title Placeholder 1"/>
          <p:cNvSpPr>
            <a:spLocks noGrp="1"/>
          </p:cNvSpPr>
          <p:nvPr>
            <p:ph type="title"/>
          </p:nvPr>
        </p:nvSpPr>
        <p:spPr>
          <a:xfrm>
            <a:off x="581192" y="705124"/>
            <a:ext cx="11029616" cy="1189554"/>
          </a:xfrm>
          <a:prstGeom prst="rect">
            <a:avLst/>
          </a:prstGeom>
          <a:solidFill>
            <a:schemeClr val="bg1">
              <a:alpha val="30000"/>
            </a:schemeClr>
          </a:solidFill>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a:solidFill>
            <a:schemeClr val="bg1">
              <a:lumMod val="50000"/>
              <a:alpha val="80000"/>
            </a:schemeClr>
          </a:solidFill>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11/27/2024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pic>
        <p:nvPicPr>
          <p:cNvPr id="4100" name="Picture 4">
            <a:extLst>
              <a:ext uri="{FF2B5EF4-FFF2-40B4-BE49-F238E27FC236}">
                <a16:creationId xmlns:a16="http://schemas.microsoft.com/office/drawing/2014/main" id="{45E2B886-820C-F0AF-D754-A8622C3F822A}"/>
              </a:ext>
            </a:extLst>
          </p:cNvPr>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l="259" t="106667" r="-259" b="-25958"/>
          <a:stretch/>
        </p:blipFill>
        <p:spPr bwMode="auto">
          <a:xfrm>
            <a:off x="609600" y="5535038"/>
            <a:ext cx="10972800" cy="132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9634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457200" rtl="0" eaLnBrk="1" latinLnBrk="0" hangingPunct="1">
        <a:lnSpc>
          <a:spcPct val="90000"/>
        </a:lnSpc>
        <a:spcBef>
          <a:spcPct val="0"/>
        </a:spcBef>
        <a:buNone/>
        <a:defRPr sz="2700" b="1"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2"/>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2"/>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abdelghaniaaba/wildfire-prediction-datase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B82720-61A2-05D1-104C-8F27EE7F6357}"/>
              </a:ext>
            </a:extLst>
          </p:cNvPr>
          <p:cNvSpPr>
            <a:spLocks noGrp="1"/>
          </p:cNvSpPr>
          <p:nvPr>
            <p:ph type="body" idx="1"/>
          </p:nvPr>
        </p:nvSpPr>
        <p:spPr/>
        <p:txBody>
          <a:bodyPr/>
          <a:lstStyle/>
          <a:p>
            <a:endParaRPr lang="en-US" dirty="0"/>
          </a:p>
        </p:txBody>
      </p:sp>
      <p:sp>
        <p:nvSpPr>
          <p:cNvPr id="4" name="Title 1">
            <a:extLst>
              <a:ext uri="{FF2B5EF4-FFF2-40B4-BE49-F238E27FC236}">
                <a16:creationId xmlns:a16="http://schemas.microsoft.com/office/drawing/2014/main" id="{9EAF44AA-6FD5-55D2-3743-9B235894E7A8}"/>
              </a:ext>
            </a:extLst>
          </p:cNvPr>
          <p:cNvSpPr>
            <a:spLocks noGrp="1"/>
          </p:cNvSpPr>
          <p:nvPr>
            <p:ph type="title"/>
          </p:nvPr>
        </p:nvSpPr>
        <p:spPr>
          <a:xfrm>
            <a:off x="580857" y="1320867"/>
            <a:ext cx="11029950" cy="3220550"/>
          </a:xfrm>
          <a:solidFill>
            <a:schemeClr val="bg1">
              <a:alpha val="30000"/>
            </a:schemeClr>
          </a:solidFill>
        </p:spPr>
        <p:txBody>
          <a:bodyPr>
            <a:normAutofit fontScale="90000"/>
          </a:bodyPr>
          <a:lstStyle/>
          <a:p>
            <a:br>
              <a:rPr lang="en-US" sz="3100" dirty="0"/>
            </a:br>
            <a:br>
              <a:rPr lang="en-US" sz="3100" dirty="0"/>
            </a:br>
            <a:br>
              <a:rPr lang="en-US" sz="3100" dirty="0"/>
            </a:br>
            <a:br>
              <a:rPr lang="en-US" sz="3100" dirty="0"/>
            </a:br>
            <a:br>
              <a:rPr lang="en-US" sz="3100" dirty="0"/>
            </a:br>
            <a:br>
              <a:rPr lang="en-US" sz="3100" dirty="0"/>
            </a:br>
            <a:br>
              <a:rPr lang="en-US" sz="2800" b="1" dirty="0">
                <a:solidFill>
                  <a:schemeClr val="tx1"/>
                </a:solidFill>
              </a:rPr>
            </a:br>
            <a:br>
              <a:rPr lang="en-US" sz="3900" b="1" dirty="0">
                <a:solidFill>
                  <a:schemeClr val="tx1"/>
                </a:solidFill>
              </a:rPr>
            </a:br>
            <a:br>
              <a:rPr lang="en-US" sz="3900" b="1" dirty="0">
                <a:solidFill>
                  <a:schemeClr val="tx1"/>
                </a:solidFill>
              </a:rPr>
            </a:br>
            <a:br>
              <a:rPr lang="en-US" sz="3900" b="1" dirty="0">
                <a:solidFill>
                  <a:schemeClr val="tx1"/>
                </a:solidFill>
              </a:rPr>
            </a:br>
            <a:br>
              <a:rPr lang="en-US" sz="3900" b="1" dirty="0">
                <a:solidFill>
                  <a:schemeClr val="tx1"/>
                </a:solidFill>
              </a:rPr>
            </a:br>
            <a:r>
              <a:rPr lang="en-US" sz="3900" b="1" dirty="0">
                <a:solidFill>
                  <a:schemeClr val="tx1"/>
                </a:solidFill>
              </a:rPr>
              <a:t>Lab of plotters | group 1</a:t>
            </a:r>
            <a:br>
              <a:rPr lang="en-US" sz="3900" b="1" dirty="0">
                <a:solidFill>
                  <a:schemeClr val="tx1"/>
                </a:solidFill>
              </a:rPr>
            </a:br>
            <a:r>
              <a:rPr lang="en-US" sz="3900" b="1" dirty="0">
                <a:solidFill>
                  <a:schemeClr val="tx1"/>
                </a:solidFill>
              </a:rPr>
              <a:t>only ai models can prevent forest fires</a:t>
            </a:r>
            <a:br>
              <a:rPr lang="en-US" sz="2800" b="1" dirty="0">
                <a:solidFill>
                  <a:schemeClr val="tx1"/>
                </a:solidFill>
              </a:rPr>
            </a:br>
            <a:br>
              <a:rPr lang="en-US" sz="2800" b="1" dirty="0">
                <a:solidFill>
                  <a:schemeClr val="tx1"/>
                </a:solidFill>
              </a:rPr>
            </a:br>
            <a:br>
              <a:rPr lang="en-US" sz="2800" b="1" dirty="0">
                <a:solidFill>
                  <a:schemeClr val="tx1"/>
                </a:solidFill>
              </a:rPr>
            </a:br>
            <a:br>
              <a:rPr lang="en-US" sz="3600" b="1" dirty="0">
                <a:solidFill>
                  <a:schemeClr val="tx1"/>
                </a:solidFill>
              </a:rPr>
            </a:br>
            <a:endParaRPr lang="en-US" dirty="0"/>
          </a:p>
        </p:txBody>
      </p:sp>
      <p:sp>
        <p:nvSpPr>
          <p:cNvPr id="8" name="TextBox 7">
            <a:extLst>
              <a:ext uri="{FF2B5EF4-FFF2-40B4-BE49-F238E27FC236}">
                <a16:creationId xmlns:a16="http://schemas.microsoft.com/office/drawing/2014/main" id="{24096754-2326-2F97-C9CC-D562FDD2A32D}"/>
              </a:ext>
            </a:extLst>
          </p:cNvPr>
          <p:cNvSpPr txBox="1"/>
          <p:nvPr/>
        </p:nvSpPr>
        <p:spPr>
          <a:xfrm>
            <a:off x="580857" y="5657671"/>
            <a:ext cx="11029614" cy="923330"/>
          </a:xfrm>
          <a:prstGeom prst="rect">
            <a:avLst/>
          </a:prstGeom>
          <a:noFill/>
        </p:spPr>
        <p:txBody>
          <a:bodyPr wrap="square">
            <a:spAutoFit/>
          </a:bodyPr>
          <a:lstStyle/>
          <a:p>
            <a:pPr algn="r" rtl="0"/>
            <a:r>
              <a:rPr lang="en-US" sz="1800" b="0" i="0" u="none" strike="noStrike" dirty="0">
                <a:solidFill>
                  <a:srgbClr val="FFFFFF"/>
                </a:solidFill>
                <a:effectLst/>
                <a:latin typeface="Arial" panose="020B0604020202020204" pitchFamily="34" charset="0"/>
              </a:rPr>
              <a:t>CU-VIRT-AI-PT-0602024-U-LOLC-MWTH | DATA ANALYSIS, PROJECT 3</a:t>
            </a:r>
            <a:endParaRPr lang="en-US" b="0" dirty="0">
              <a:effectLst/>
            </a:endParaRPr>
          </a:p>
          <a:p>
            <a:br>
              <a:rPr lang="en-US" dirty="0"/>
            </a:br>
            <a:endParaRPr lang="en-US" dirty="0"/>
          </a:p>
        </p:txBody>
      </p:sp>
    </p:spTree>
    <p:extLst>
      <p:ext uri="{BB962C8B-B14F-4D97-AF65-F5344CB8AC3E}">
        <p14:creationId xmlns:p14="http://schemas.microsoft.com/office/powerpoint/2010/main" val="190244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p2">
            <a:extLst>
              <a:ext uri="{FF2B5EF4-FFF2-40B4-BE49-F238E27FC236}">
                <a16:creationId xmlns:a16="http://schemas.microsoft.com/office/drawing/2014/main" id="{6A07CA61-4EBB-E787-F559-18929105D6AE}"/>
              </a:ext>
            </a:extLst>
          </p:cNvPr>
          <p:cNvSpPr txBox="1"/>
          <p:nvPr/>
        </p:nvSpPr>
        <p:spPr>
          <a:xfrm>
            <a:off x="-1" y="0"/>
            <a:ext cx="12191999" cy="6857999"/>
          </a:xfrm>
          <a:prstGeom prst="rect">
            <a:avLst/>
          </a:prstGeom>
          <a:solidFill>
            <a:schemeClr val="lt1">
              <a:alpha val="54901"/>
            </a:schemeClr>
          </a:solid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Clr>
                <a:schemeClr val="dk1"/>
              </a:buClr>
              <a:buSzPts val="3500"/>
              <a:buFont typeface="Rockwell"/>
              <a:buNone/>
            </a:pPr>
            <a:br>
              <a:rPr lang="en-US" sz="3500" b="1" i="0" u="none" strike="noStrike" cap="none" dirty="0">
                <a:solidFill>
                  <a:schemeClr val="lt2"/>
                </a:solidFill>
                <a:latin typeface="Arial"/>
                <a:ea typeface="Arial"/>
                <a:cs typeface="Arial"/>
                <a:sym typeface="Arial"/>
              </a:rPr>
            </a:br>
            <a:endParaRPr sz="3500" b="1" i="0" u="none" strike="noStrike" cap="none" dirty="0">
              <a:solidFill>
                <a:schemeClr val="lt2"/>
              </a:solidFill>
              <a:latin typeface="Arial"/>
              <a:ea typeface="Arial"/>
              <a:cs typeface="Arial"/>
              <a:sym typeface="Arial"/>
            </a:endParaRPr>
          </a:p>
        </p:txBody>
      </p:sp>
      <p:sp>
        <p:nvSpPr>
          <p:cNvPr id="5" name="Google Shape;107;p2">
            <a:extLst>
              <a:ext uri="{FF2B5EF4-FFF2-40B4-BE49-F238E27FC236}">
                <a16:creationId xmlns:a16="http://schemas.microsoft.com/office/drawing/2014/main" id="{60A69CB9-719B-2AC6-3B26-89F380D4A53B}"/>
              </a:ext>
            </a:extLst>
          </p:cNvPr>
          <p:cNvSpPr/>
          <p:nvPr/>
        </p:nvSpPr>
        <p:spPr>
          <a:xfrm>
            <a:off x="4133857" y="4464434"/>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Kala</a:t>
            </a:r>
            <a:endParaRPr b="1">
              <a:solidFill>
                <a:schemeClr val="tx2"/>
              </a:solidFil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Sivasubramanian</a:t>
            </a:r>
            <a:endParaRPr sz="1400" b="1" i="0" u="none" strike="noStrike" cap="none">
              <a:solidFill>
                <a:schemeClr val="tx2"/>
              </a:solidFill>
              <a:latin typeface="Arial"/>
              <a:ea typeface="Arial"/>
              <a:cs typeface="Arial"/>
              <a:sym typeface="Arial"/>
            </a:endParaRPr>
          </a:p>
        </p:txBody>
      </p:sp>
      <p:pic>
        <p:nvPicPr>
          <p:cNvPr id="6" name="Google Shape;109;p2">
            <a:extLst>
              <a:ext uri="{FF2B5EF4-FFF2-40B4-BE49-F238E27FC236}">
                <a16:creationId xmlns:a16="http://schemas.microsoft.com/office/drawing/2014/main" id="{E7A82FE6-E1AD-3F0B-76B4-FEFF6D1C92DE}"/>
              </a:ext>
            </a:extLst>
          </p:cNvPr>
          <p:cNvPicPr preferRelativeResize="0"/>
          <p:nvPr/>
        </p:nvPicPr>
        <p:blipFill rotWithShape="1">
          <a:blip r:embed="rId2">
            <a:alphaModFix/>
          </a:blip>
          <a:srcRect l="1775" r="1775"/>
          <a:stretch/>
        </p:blipFill>
        <p:spPr>
          <a:xfrm>
            <a:off x="2875495" y="4489941"/>
            <a:ext cx="1258362" cy="1483371"/>
          </a:xfrm>
          <a:prstGeom prst="round2DiagRect">
            <a:avLst>
              <a:gd name="adj1" fmla="val 16667"/>
              <a:gd name="adj2" fmla="val 0"/>
            </a:avLst>
          </a:prstGeom>
          <a:noFill/>
          <a:ln w="88900" cap="sq" cmpd="sng">
            <a:solidFill>
              <a:schemeClr val="dk1"/>
            </a:solidFill>
            <a:prstDash val="solid"/>
            <a:miter lim="800000"/>
            <a:headEnd type="none" w="sm" len="sm"/>
            <a:tailEnd type="none" w="sm" len="sm"/>
          </a:ln>
        </p:spPr>
      </p:pic>
      <p:sp>
        <p:nvSpPr>
          <p:cNvPr id="7" name="Google Shape;110;p2">
            <a:extLst>
              <a:ext uri="{FF2B5EF4-FFF2-40B4-BE49-F238E27FC236}">
                <a16:creationId xmlns:a16="http://schemas.microsoft.com/office/drawing/2014/main" id="{87C674F9-8858-6D65-956C-3688173B15D4}"/>
              </a:ext>
            </a:extLst>
          </p:cNvPr>
          <p:cNvSpPr/>
          <p:nvPr/>
        </p:nvSpPr>
        <p:spPr>
          <a:xfrm>
            <a:off x="8048716" y="4573793"/>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Frederik</a:t>
            </a:r>
            <a:endParaRPr b="1">
              <a:solidFill>
                <a:schemeClr val="tx2"/>
              </a:solidFil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Tylim</a:t>
            </a:r>
            <a:endParaRPr b="1">
              <a:solidFill>
                <a:schemeClr val="tx2"/>
              </a:solidFill>
            </a:endParaRPr>
          </a:p>
          <a:p>
            <a:pPr marL="0" marR="0" lvl="0" indent="169863" algn="l" rtl="0">
              <a:lnSpc>
                <a:spcPct val="100000"/>
              </a:lnSpc>
              <a:spcBef>
                <a:spcPts val="0"/>
              </a:spcBef>
              <a:spcAft>
                <a:spcPts val="0"/>
              </a:spcAft>
              <a:buClr>
                <a:srgbClr val="000000"/>
              </a:buClr>
              <a:buSzPts val="1400"/>
              <a:buFont typeface="Arial"/>
              <a:buNone/>
            </a:pPr>
            <a:endParaRPr sz="1400" b="1" i="0" u="none" strike="noStrike" cap="none">
              <a:solidFill>
                <a:schemeClr val="tx2"/>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tx2"/>
              </a:solidFill>
              <a:latin typeface="Arial"/>
              <a:ea typeface="Arial"/>
              <a:cs typeface="Arial"/>
              <a:sym typeface="Arial"/>
            </a:endParaRPr>
          </a:p>
        </p:txBody>
      </p:sp>
      <p:sp>
        <p:nvSpPr>
          <p:cNvPr id="8" name="Google Shape;111;p2">
            <a:extLst>
              <a:ext uri="{FF2B5EF4-FFF2-40B4-BE49-F238E27FC236}">
                <a16:creationId xmlns:a16="http://schemas.microsoft.com/office/drawing/2014/main" id="{E5205217-B4E6-AEF8-D783-F5F786A55531}"/>
              </a:ext>
            </a:extLst>
          </p:cNvPr>
          <p:cNvSpPr/>
          <p:nvPr/>
        </p:nvSpPr>
        <p:spPr>
          <a:xfrm>
            <a:off x="4153473" y="833340"/>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endParaRPr sz="2000" b="1" i="0" u="none" strike="noStrike" cap="none" dirty="0">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dirty="0">
                <a:solidFill>
                  <a:schemeClr val="tx2"/>
                </a:solidFill>
                <a:latin typeface="Arial"/>
                <a:ea typeface="Arial"/>
                <a:cs typeface="Arial"/>
                <a:sym typeface="Arial"/>
              </a:rPr>
              <a:t>Jonathan</a:t>
            </a:r>
            <a:endParaRPr b="1" dirty="0">
              <a:solidFill>
                <a:schemeClr val="tx2"/>
              </a:solidFill>
            </a:endParaRPr>
          </a:p>
          <a:p>
            <a:pPr marL="0" marR="0" lvl="0" indent="169863" algn="l" rtl="0">
              <a:lnSpc>
                <a:spcPct val="100000"/>
              </a:lnSpc>
              <a:spcBef>
                <a:spcPts val="0"/>
              </a:spcBef>
              <a:spcAft>
                <a:spcPts val="0"/>
              </a:spcAft>
              <a:buNone/>
            </a:pPr>
            <a:r>
              <a:rPr lang="en-US" sz="2000" b="1" i="0" u="none" strike="noStrike" cap="none" dirty="0">
                <a:solidFill>
                  <a:schemeClr val="tx2"/>
                </a:solidFill>
                <a:latin typeface="Arial"/>
                <a:ea typeface="Arial"/>
                <a:cs typeface="Arial"/>
                <a:sym typeface="Arial"/>
              </a:rPr>
              <a:t>Schwartz</a:t>
            </a:r>
            <a:endParaRPr b="1" dirty="0">
              <a:solidFill>
                <a:schemeClr val="tx2"/>
              </a:solidFill>
            </a:endParaRPr>
          </a:p>
          <a:p>
            <a:pPr marL="0" marR="0" lvl="0" indent="169863" algn="l" rtl="0">
              <a:lnSpc>
                <a:spcPct val="100000"/>
              </a:lnSpc>
              <a:spcBef>
                <a:spcPts val="0"/>
              </a:spcBef>
              <a:spcAft>
                <a:spcPts val="0"/>
              </a:spcAft>
              <a:buClr>
                <a:srgbClr val="000000"/>
              </a:buClr>
              <a:buSzPts val="1400"/>
              <a:buFont typeface="Arial"/>
              <a:buNone/>
            </a:pPr>
            <a:endParaRPr sz="1400" b="1" i="0" u="none" strike="noStrike" cap="none" dirty="0">
              <a:solidFill>
                <a:schemeClr val="tx2"/>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chemeClr val="tx2"/>
              </a:solidFill>
              <a:latin typeface="Arial"/>
              <a:ea typeface="Arial"/>
              <a:cs typeface="Arial"/>
              <a:sym typeface="Arial"/>
            </a:endParaRPr>
          </a:p>
        </p:txBody>
      </p:sp>
      <p:sp>
        <p:nvSpPr>
          <p:cNvPr id="9" name="Google Shape;112;p2">
            <a:extLst>
              <a:ext uri="{FF2B5EF4-FFF2-40B4-BE49-F238E27FC236}">
                <a16:creationId xmlns:a16="http://schemas.microsoft.com/office/drawing/2014/main" id="{5A96B369-7E26-F00A-5D30-DD94AE3917E9}"/>
              </a:ext>
            </a:extLst>
          </p:cNvPr>
          <p:cNvSpPr/>
          <p:nvPr/>
        </p:nvSpPr>
        <p:spPr>
          <a:xfrm>
            <a:off x="8048716" y="2752705"/>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Yifei</a:t>
            </a: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Li</a:t>
            </a: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Clr>
                <a:srgbClr val="000000"/>
              </a:buClr>
              <a:buSzPts val="1400"/>
              <a:buFont typeface="Arial"/>
              <a:buNone/>
            </a:pPr>
            <a:endParaRPr sz="1400" b="1" i="0" u="none" strike="noStrike" cap="none">
              <a:solidFill>
                <a:schemeClr val="tx2"/>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tx2"/>
              </a:solidFill>
              <a:latin typeface="Arial"/>
              <a:ea typeface="Arial"/>
              <a:cs typeface="Arial"/>
              <a:sym typeface="Arial"/>
            </a:endParaRPr>
          </a:p>
        </p:txBody>
      </p:sp>
      <p:sp>
        <p:nvSpPr>
          <p:cNvPr id="10" name="Google Shape;113;p2">
            <a:extLst>
              <a:ext uri="{FF2B5EF4-FFF2-40B4-BE49-F238E27FC236}">
                <a16:creationId xmlns:a16="http://schemas.microsoft.com/office/drawing/2014/main" id="{863B8640-C6E9-1D56-7784-0C273409A631}"/>
              </a:ext>
            </a:extLst>
          </p:cNvPr>
          <p:cNvSpPr/>
          <p:nvPr/>
        </p:nvSpPr>
        <p:spPr>
          <a:xfrm>
            <a:off x="4141658" y="2721793"/>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Jordan</a:t>
            </a:r>
            <a:endParaRPr b="1">
              <a:solidFill>
                <a:schemeClr val="tx2"/>
              </a:solidFill>
            </a:endParaRPr>
          </a:p>
          <a:p>
            <a:pPr marL="0" marR="0" lvl="0" indent="169863" algn="l" rtl="0">
              <a:lnSpc>
                <a:spcPct val="100000"/>
              </a:lnSpc>
              <a:spcBef>
                <a:spcPts val="0"/>
              </a:spcBef>
              <a:spcAft>
                <a:spcPts val="0"/>
              </a:spcAft>
              <a:buNone/>
            </a:pPr>
            <a:r>
              <a:rPr lang="en-US" sz="2000" b="1" i="0" u="none" strike="noStrike" cap="none">
                <a:solidFill>
                  <a:schemeClr val="tx2"/>
                </a:solidFill>
                <a:latin typeface="Arial"/>
                <a:ea typeface="Arial"/>
                <a:cs typeface="Arial"/>
                <a:sym typeface="Arial"/>
              </a:rPr>
              <a:t>Kesner</a:t>
            </a:r>
            <a:endParaRPr sz="2000" b="1" i="0" u="none" strike="noStrike" cap="none">
              <a:solidFill>
                <a:schemeClr val="tx2"/>
              </a:solidFill>
              <a:latin typeface="Arial"/>
              <a:ea typeface="Arial"/>
              <a:cs typeface="Arial"/>
              <a:sym typeface="Arial"/>
            </a:endParaRPr>
          </a:p>
          <a:p>
            <a:pPr marL="0" marR="0" lvl="0" indent="169863" algn="l" rtl="0">
              <a:lnSpc>
                <a:spcPct val="100000"/>
              </a:lnSpc>
              <a:spcBef>
                <a:spcPts val="0"/>
              </a:spcBef>
              <a:spcAft>
                <a:spcPts val="0"/>
              </a:spcAft>
              <a:buClr>
                <a:srgbClr val="000000"/>
              </a:buClr>
              <a:buSzPts val="1400"/>
              <a:buFont typeface="Arial"/>
              <a:buNone/>
            </a:pPr>
            <a:endParaRPr sz="1400" b="1" i="0" u="none" strike="noStrike" cap="none">
              <a:solidFill>
                <a:schemeClr val="tx2"/>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tx2"/>
              </a:solidFill>
              <a:latin typeface="Arial"/>
              <a:ea typeface="Arial"/>
              <a:cs typeface="Arial"/>
              <a:sym typeface="Arial"/>
            </a:endParaRPr>
          </a:p>
        </p:txBody>
      </p:sp>
      <p:sp>
        <p:nvSpPr>
          <p:cNvPr id="11" name="Google Shape;114;p2">
            <a:extLst>
              <a:ext uri="{FF2B5EF4-FFF2-40B4-BE49-F238E27FC236}">
                <a16:creationId xmlns:a16="http://schemas.microsoft.com/office/drawing/2014/main" id="{43412C91-34BC-09DB-FC5E-2A49A14B405B}"/>
              </a:ext>
            </a:extLst>
          </p:cNvPr>
          <p:cNvSpPr/>
          <p:nvPr/>
        </p:nvSpPr>
        <p:spPr>
          <a:xfrm>
            <a:off x="8048716" y="744323"/>
            <a:ext cx="2691873" cy="707846"/>
          </a:xfrm>
          <a:prstGeom prst="roundRect">
            <a:avLst>
              <a:gd name="adj" fmla="val 16667"/>
            </a:avLst>
          </a:prstGeom>
          <a:noFill/>
          <a:ln>
            <a:noFill/>
          </a:ln>
        </p:spPr>
        <p:txBody>
          <a:bodyPr spcFirstLastPara="1" wrap="square" lIns="91425" tIns="45700" rIns="91425" bIns="45700" anchor="ctr" anchorCtr="0">
            <a:noAutofit/>
          </a:bodyPr>
          <a:lstStyle/>
          <a:p>
            <a:pPr marL="0" marR="0" lvl="0" indent="169863" algn="l" rtl="0">
              <a:lnSpc>
                <a:spcPct val="100000"/>
              </a:lnSpc>
              <a:spcBef>
                <a:spcPts val="0"/>
              </a:spcBef>
              <a:spcAft>
                <a:spcPts val="0"/>
              </a:spcAft>
              <a:buNone/>
            </a:pPr>
            <a:endParaRPr sz="2000" b="1" i="0" u="none" strike="noStrike" cap="none" dirty="0">
              <a:solidFill>
                <a:schemeClr val="tx2"/>
              </a:solidFill>
              <a:latin typeface="Arial"/>
              <a:ea typeface="Arial"/>
              <a:cs typeface="Arial"/>
              <a:sym typeface="Arial"/>
            </a:endParaRPr>
          </a:p>
          <a:p>
            <a:pPr marL="0" marR="0" lvl="0" indent="169863" algn="l" rtl="0">
              <a:lnSpc>
                <a:spcPct val="100000"/>
              </a:lnSpc>
              <a:spcBef>
                <a:spcPts val="0"/>
              </a:spcBef>
              <a:spcAft>
                <a:spcPts val="0"/>
              </a:spcAft>
              <a:buNone/>
            </a:pPr>
            <a:r>
              <a:rPr lang="en-US" sz="2000" b="1" i="0" u="none" strike="noStrike" cap="none" dirty="0">
                <a:solidFill>
                  <a:schemeClr val="tx2"/>
                </a:solidFill>
                <a:latin typeface="Arial"/>
                <a:ea typeface="Arial"/>
                <a:cs typeface="Arial"/>
                <a:sym typeface="Arial"/>
              </a:rPr>
              <a:t>Albert</a:t>
            </a:r>
            <a:endParaRPr b="1" dirty="0">
              <a:solidFill>
                <a:schemeClr val="tx2"/>
              </a:solidFill>
            </a:endParaRPr>
          </a:p>
          <a:p>
            <a:pPr marL="0" marR="0" lvl="0" indent="169863" algn="l" rtl="0">
              <a:lnSpc>
                <a:spcPct val="100000"/>
              </a:lnSpc>
              <a:spcBef>
                <a:spcPts val="0"/>
              </a:spcBef>
              <a:spcAft>
                <a:spcPts val="0"/>
              </a:spcAft>
              <a:buNone/>
            </a:pPr>
            <a:r>
              <a:rPr lang="en-US" sz="2000" b="1" i="0" u="none" strike="noStrike" cap="none" dirty="0">
                <a:solidFill>
                  <a:schemeClr val="tx2"/>
                </a:solidFill>
                <a:latin typeface="Arial"/>
                <a:ea typeface="Arial"/>
                <a:cs typeface="Arial"/>
                <a:sym typeface="Arial"/>
              </a:rPr>
              <a:t>Hernandez</a:t>
            </a:r>
            <a:endParaRPr sz="1400" b="1" i="0" u="none" strike="noStrike" cap="none" dirty="0">
              <a:solidFill>
                <a:schemeClr val="tx2"/>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chemeClr val="tx2"/>
              </a:solidFill>
              <a:latin typeface="Arial"/>
              <a:ea typeface="Arial"/>
              <a:cs typeface="Arial"/>
              <a:sym typeface="Arial"/>
            </a:endParaRPr>
          </a:p>
        </p:txBody>
      </p:sp>
      <p:pic>
        <p:nvPicPr>
          <p:cNvPr id="12" name="Google Shape;115;p2">
            <a:extLst>
              <a:ext uri="{FF2B5EF4-FFF2-40B4-BE49-F238E27FC236}">
                <a16:creationId xmlns:a16="http://schemas.microsoft.com/office/drawing/2014/main" id="{DC4CA013-483F-4588-B488-DAD42750E7C0}"/>
              </a:ext>
            </a:extLst>
          </p:cNvPr>
          <p:cNvPicPr preferRelativeResize="0"/>
          <p:nvPr/>
        </p:nvPicPr>
        <p:blipFill rotWithShape="1">
          <a:blip r:embed="rId3">
            <a:alphaModFix/>
          </a:blip>
          <a:srcRect t="11201" b="11202"/>
          <a:stretch/>
        </p:blipFill>
        <p:spPr>
          <a:xfrm>
            <a:off x="6822880" y="769831"/>
            <a:ext cx="1261872" cy="1483372"/>
          </a:xfrm>
          <a:prstGeom prst="round2DiagRect">
            <a:avLst>
              <a:gd name="adj1" fmla="val 16667"/>
              <a:gd name="adj2" fmla="val 0"/>
            </a:avLst>
          </a:prstGeom>
          <a:solidFill>
            <a:schemeClr val="dk1"/>
          </a:solidFill>
          <a:ln w="88900" cap="sq" cmpd="sng">
            <a:solidFill>
              <a:schemeClr val="dk1"/>
            </a:solidFill>
            <a:prstDash val="solid"/>
            <a:miter lim="800000"/>
            <a:headEnd type="none" w="sm" len="sm"/>
            <a:tailEnd type="none" w="sm" len="sm"/>
          </a:ln>
        </p:spPr>
      </p:pic>
      <p:pic>
        <p:nvPicPr>
          <p:cNvPr id="13" name="Google Shape;116;p2">
            <a:extLst>
              <a:ext uri="{FF2B5EF4-FFF2-40B4-BE49-F238E27FC236}">
                <a16:creationId xmlns:a16="http://schemas.microsoft.com/office/drawing/2014/main" id="{8B7C98DA-3B76-FCE4-A06A-162A2F7A8C04}"/>
              </a:ext>
            </a:extLst>
          </p:cNvPr>
          <p:cNvPicPr preferRelativeResize="0"/>
          <p:nvPr/>
        </p:nvPicPr>
        <p:blipFill rotWithShape="1">
          <a:blip r:embed="rId4">
            <a:alphaModFix/>
          </a:blip>
          <a:srcRect l="3999" r="3999" b="11827"/>
          <a:stretch/>
        </p:blipFill>
        <p:spPr>
          <a:xfrm>
            <a:off x="2881541" y="2674464"/>
            <a:ext cx="1261872" cy="1371600"/>
          </a:xfrm>
          <a:prstGeom prst="round2DiagRect">
            <a:avLst>
              <a:gd name="adj1" fmla="val 16667"/>
              <a:gd name="adj2" fmla="val 0"/>
            </a:avLst>
          </a:prstGeom>
          <a:noFill/>
          <a:ln w="88900" cap="sq" cmpd="sng">
            <a:solidFill>
              <a:schemeClr val="dk1"/>
            </a:solidFill>
            <a:prstDash val="solid"/>
            <a:miter lim="800000"/>
            <a:headEnd type="none" w="sm" len="sm"/>
            <a:tailEnd type="none" w="sm" len="sm"/>
          </a:ln>
        </p:spPr>
      </p:pic>
      <p:pic>
        <p:nvPicPr>
          <p:cNvPr id="14" name="Google Shape;117;p2">
            <a:extLst>
              <a:ext uri="{FF2B5EF4-FFF2-40B4-BE49-F238E27FC236}">
                <a16:creationId xmlns:a16="http://schemas.microsoft.com/office/drawing/2014/main" id="{5232C291-E28D-255C-7AFF-68C1858C54F9}"/>
              </a:ext>
            </a:extLst>
          </p:cNvPr>
          <p:cNvPicPr preferRelativeResize="0"/>
          <p:nvPr/>
        </p:nvPicPr>
        <p:blipFill rotWithShape="1">
          <a:blip r:embed="rId5">
            <a:alphaModFix/>
          </a:blip>
          <a:srcRect t="9261" b="9261"/>
          <a:stretch/>
        </p:blipFill>
        <p:spPr>
          <a:xfrm>
            <a:off x="6822880" y="2701228"/>
            <a:ext cx="1208228" cy="1371600"/>
          </a:xfrm>
          <a:prstGeom prst="round2DiagRect">
            <a:avLst>
              <a:gd name="adj1" fmla="val 16667"/>
              <a:gd name="adj2" fmla="val 0"/>
            </a:avLst>
          </a:prstGeom>
          <a:noFill/>
          <a:ln w="88900" cap="sq" cmpd="sng">
            <a:solidFill>
              <a:schemeClr val="dk1"/>
            </a:solidFill>
            <a:prstDash val="solid"/>
            <a:miter lim="800000"/>
            <a:headEnd type="none" w="sm" len="sm"/>
            <a:tailEnd type="none" w="sm" len="sm"/>
          </a:ln>
        </p:spPr>
      </p:pic>
      <p:pic>
        <p:nvPicPr>
          <p:cNvPr id="15" name="Google Shape;118;p2">
            <a:extLst>
              <a:ext uri="{FF2B5EF4-FFF2-40B4-BE49-F238E27FC236}">
                <a16:creationId xmlns:a16="http://schemas.microsoft.com/office/drawing/2014/main" id="{D7505C24-C8C0-0182-CA00-51E818BBC709}"/>
              </a:ext>
            </a:extLst>
          </p:cNvPr>
          <p:cNvPicPr preferRelativeResize="0"/>
          <p:nvPr/>
        </p:nvPicPr>
        <p:blipFill rotWithShape="1">
          <a:blip r:embed="rId6">
            <a:alphaModFix/>
          </a:blip>
          <a:srcRect l="651" t="-1" r="651" b="13885"/>
          <a:stretch/>
        </p:blipFill>
        <p:spPr>
          <a:xfrm>
            <a:off x="2881541" y="780399"/>
            <a:ext cx="1285502" cy="1472803"/>
          </a:xfrm>
          <a:prstGeom prst="round2DiagRect">
            <a:avLst>
              <a:gd name="adj1" fmla="val 16667"/>
              <a:gd name="adj2" fmla="val 0"/>
            </a:avLst>
          </a:prstGeom>
          <a:noFill/>
          <a:ln w="88900" cap="sq" cmpd="sng">
            <a:solidFill>
              <a:schemeClr val="dk1"/>
            </a:solidFill>
            <a:prstDash val="solid"/>
            <a:miter lim="800000"/>
            <a:headEnd type="none" w="sm" len="sm"/>
            <a:tailEnd type="none" w="sm" len="sm"/>
          </a:ln>
        </p:spPr>
      </p:pic>
      <p:pic>
        <p:nvPicPr>
          <p:cNvPr id="16" name="Google Shape;119;p2">
            <a:extLst>
              <a:ext uri="{FF2B5EF4-FFF2-40B4-BE49-F238E27FC236}">
                <a16:creationId xmlns:a16="http://schemas.microsoft.com/office/drawing/2014/main" id="{3A1B981F-A6C7-E10E-CA6B-8E26792CB954}"/>
              </a:ext>
            </a:extLst>
          </p:cNvPr>
          <p:cNvPicPr preferRelativeResize="0"/>
          <p:nvPr/>
        </p:nvPicPr>
        <p:blipFill rotWithShape="1">
          <a:blip r:embed="rId7">
            <a:alphaModFix/>
          </a:blip>
          <a:srcRect l="3999" r="3999"/>
          <a:stretch/>
        </p:blipFill>
        <p:spPr>
          <a:xfrm>
            <a:off x="6822880" y="4520853"/>
            <a:ext cx="1261872" cy="1371600"/>
          </a:xfrm>
          <a:prstGeom prst="round2DiagRect">
            <a:avLst>
              <a:gd name="adj1" fmla="val 16667"/>
              <a:gd name="adj2" fmla="val 0"/>
            </a:avLst>
          </a:prstGeom>
          <a:noFill/>
          <a:ln w="88900" cap="sq" cmpd="sng">
            <a:solidFill>
              <a:schemeClr val="dk1"/>
            </a:solidFill>
            <a:prstDash val="solid"/>
            <a:miter lim="800000"/>
            <a:headEnd type="none" w="sm" len="sm"/>
            <a:tailEnd type="none" w="sm" len="sm"/>
          </a:ln>
        </p:spPr>
      </p:pic>
      <p:sp>
        <p:nvSpPr>
          <p:cNvPr id="2" name="Title 1">
            <a:extLst>
              <a:ext uri="{FF2B5EF4-FFF2-40B4-BE49-F238E27FC236}">
                <a16:creationId xmlns:a16="http://schemas.microsoft.com/office/drawing/2014/main" id="{1F20F254-346A-BBED-6C96-780BF14507AA}"/>
              </a:ext>
            </a:extLst>
          </p:cNvPr>
          <p:cNvSpPr>
            <a:spLocks noGrp="1"/>
          </p:cNvSpPr>
          <p:nvPr>
            <p:ph type="title"/>
          </p:nvPr>
        </p:nvSpPr>
        <p:spPr>
          <a:xfrm>
            <a:off x="0" y="241895"/>
            <a:ext cx="12191998" cy="502428"/>
          </a:xfrm>
          <a:noFill/>
        </p:spPr>
        <p:txBody>
          <a:bodyPr/>
          <a:lstStyle/>
          <a:p>
            <a:pPr algn="r"/>
            <a:r>
              <a:rPr lang="en-US" dirty="0"/>
              <a:t>TEAM.    </a:t>
            </a:r>
          </a:p>
        </p:txBody>
      </p:sp>
    </p:spTree>
    <p:extLst>
      <p:ext uri="{BB962C8B-B14F-4D97-AF65-F5344CB8AC3E}">
        <p14:creationId xmlns:p14="http://schemas.microsoft.com/office/powerpoint/2010/main" val="348841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39B72-0BDE-0F1A-5793-4CCA3B5B9D8D}"/>
            </a:ext>
          </a:extLst>
        </p:cNvPr>
        <p:cNvGrpSpPr/>
        <p:nvPr/>
      </p:nvGrpSpPr>
      <p:grpSpPr>
        <a:xfrm>
          <a:off x="0" y="0"/>
          <a:ext cx="0" cy="0"/>
          <a:chOff x="0" y="0"/>
          <a:chExt cx="0" cy="0"/>
        </a:xfrm>
      </p:grpSpPr>
      <p:sp>
        <p:nvSpPr>
          <p:cNvPr id="4" name="Google Shape;106;p2">
            <a:extLst>
              <a:ext uri="{FF2B5EF4-FFF2-40B4-BE49-F238E27FC236}">
                <a16:creationId xmlns:a16="http://schemas.microsoft.com/office/drawing/2014/main" id="{2DD1C81D-C751-F967-8F99-87179E5BAD96}"/>
              </a:ext>
            </a:extLst>
          </p:cNvPr>
          <p:cNvSpPr txBox="1"/>
          <p:nvPr/>
        </p:nvSpPr>
        <p:spPr>
          <a:xfrm>
            <a:off x="-1" y="0"/>
            <a:ext cx="12191999" cy="6857999"/>
          </a:xfrm>
          <a:prstGeom prst="rect">
            <a:avLst/>
          </a:prstGeom>
          <a:solidFill>
            <a:schemeClr val="lt1">
              <a:alpha val="54901"/>
            </a:schemeClr>
          </a:solid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Clr>
                <a:schemeClr val="dk1"/>
              </a:buClr>
              <a:buSzPts val="3500"/>
              <a:buFont typeface="Rockwell"/>
              <a:buNone/>
            </a:pPr>
            <a:br>
              <a:rPr lang="en-US" sz="3500" b="1" i="0" u="none" strike="noStrike" cap="none" dirty="0">
                <a:solidFill>
                  <a:schemeClr val="lt2"/>
                </a:solidFill>
                <a:latin typeface="Arial"/>
                <a:ea typeface="Arial"/>
                <a:cs typeface="Arial"/>
                <a:sym typeface="Arial"/>
              </a:rPr>
            </a:br>
            <a:endParaRPr sz="3500" b="1" i="0" u="none" strike="noStrike" cap="none" dirty="0">
              <a:solidFill>
                <a:schemeClr val="lt2"/>
              </a:solidFill>
              <a:latin typeface="Arial"/>
              <a:ea typeface="Arial"/>
              <a:cs typeface="Arial"/>
              <a:sym typeface="Arial"/>
            </a:endParaRPr>
          </a:p>
        </p:txBody>
      </p:sp>
      <p:sp>
        <p:nvSpPr>
          <p:cNvPr id="18" name="TextBox 17">
            <a:extLst>
              <a:ext uri="{FF2B5EF4-FFF2-40B4-BE49-F238E27FC236}">
                <a16:creationId xmlns:a16="http://schemas.microsoft.com/office/drawing/2014/main" id="{5CC8F93C-5B45-AD47-0B52-5487839F80BC}"/>
              </a:ext>
            </a:extLst>
          </p:cNvPr>
          <p:cNvSpPr txBox="1"/>
          <p:nvPr/>
        </p:nvSpPr>
        <p:spPr>
          <a:xfrm>
            <a:off x="147484" y="716775"/>
            <a:ext cx="3765756" cy="1077218"/>
          </a:xfrm>
          <a:prstGeom prst="rect">
            <a:avLst/>
          </a:prstGeom>
          <a:solidFill>
            <a:schemeClr val="bg1"/>
          </a:solidFill>
        </p:spPr>
        <p:txBody>
          <a:bodyPr wrap="square" rtlCol="0">
            <a:spAutoFit/>
          </a:bodyPr>
          <a:lstStyle/>
          <a:p>
            <a:r>
              <a:rPr lang="en-US" sz="1400" b="1" dirty="0"/>
              <a:t>Data </a:t>
            </a:r>
            <a:r>
              <a:rPr lang="en-US" sz="1400" b="1" dirty="0">
                <a:hlinkClick r:id="rId2">
                  <a:extLst>
                    <a:ext uri="{A12FA001-AC4F-418D-AE19-62706E023703}">
                      <ahyp:hlinkClr xmlns:ahyp="http://schemas.microsoft.com/office/drawing/2018/hyperlinkcolor" val="tx"/>
                    </a:ext>
                  </a:extLst>
                </a:hlinkClick>
              </a:rPr>
              <a:t>Wildfire Prediction Satellite Images</a:t>
            </a:r>
            <a:endParaRPr lang="en-US" sz="1400" b="1" dirty="0"/>
          </a:p>
          <a:p>
            <a:endParaRPr lang="en-US" sz="1200" b="1" dirty="0"/>
          </a:p>
          <a:p>
            <a:r>
              <a:rPr lang="en-US" sz="1200" dirty="0"/>
              <a:t>Training images  14,500 no wildfire, 15,750 wildfire</a:t>
            </a:r>
          </a:p>
          <a:p>
            <a:r>
              <a:rPr lang="en-US" sz="1200" dirty="0"/>
              <a:t>Testing images       2,820 no wildfire,   3,479 wildfire</a:t>
            </a:r>
          </a:p>
          <a:p>
            <a:r>
              <a:rPr lang="en-US" sz="1200" dirty="0"/>
              <a:t>Validation images  2,820 no wildfire,   3,480 wildfire</a:t>
            </a:r>
          </a:p>
        </p:txBody>
      </p:sp>
      <p:sp>
        <p:nvSpPr>
          <p:cNvPr id="13" name="TextBox 12">
            <a:extLst>
              <a:ext uri="{FF2B5EF4-FFF2-40B4-BE49-F238E27FC236}">
                <a16:creationId xmlns:a16="http://schemas.microsoft.com/office/drawing/2014/main" id="{4279D623-4392-90C5-1692-DD1984F215FB}"/>
              </a:ext>
            </a:extLst>
          </p:cNvPr>
          <p:cNvSpPr txBox="1"/>
          <p:nvPr/>
        </p:nvSpPr>
        <p:spPr>
          <a:xfrm>
            <a:off x="147485" y="243853"/>
            <a:ext cx="11857245" cy="338554"/>
          </a:xfrm>
          <a:prstGeom prst="rect">
            <a:avLst/>
          </a:prstGeom>
          <a:solidFill>
            <a:schemeClr val="bg1"/>
          </a:solidFill>
        </p:spPr>
        <p:txBody>
          <a:bodyPr wrap="square" rtlCol="0">
            <a:spAutoFit/>
          </a:bodyPr>
          <a:lstStyle/>
          <a:p>
            <a:r>
              <a:rPr lang="en-US" sz="1600" b="1" dirty="0"/>
              <a:t>Kala					BYO Model</a:t>
            </a:r>
          </a:p>
        </p:txBody>
      </p:sp>
      <p:sp>
        <p:nvSpPr>
          <p:cNvPr id="14" name="TextBox 13">
            <a:extLst>
              <a:ext uri="{FF2B5EF4-FFF2-40B4-BE49-F238E27FC236}">
                <a16:creationId xmlns:a16="http://schemas.microsoft.com/office/drawing/2014/main" id="{A20991A3-22DE-3274-78F7-3D8F6C4463E2}"/>
              </a:ext>
            </a:extLst>
          </p:cNvPr>
          <p:cNvSpPr txBox="1"/>
          <p:nvPr/>
        </p:nvSpPr>
        <p:spPr>
          <a:xfrm>
            <a:off x="147654" y="2510768"/>
            <a:ext cx="11897029" cy="3323987"/>
          </a:xfrm>
          <a:prstGeom prst="rect">
            <a:avLst/>
          </a:prstGeom>
          <a:solidFill>
            <a:schemeClr val="tx1"/>
          </a:solidFill>
        </p:spPr>
        <p:txBody>
          <a:bodyPr wrap="square" rtlCol="0">
            <a:spAutoFit/>
          </a:bodyPr>
          <a:lstStyle/>
          <a:p>
            <a:pPr algn="ctr"/>
            <a:r>
              <a:rPr lang="en-US" sz="1600" b="1" dirty="0">
                <a:solidFill>
                  <a:schemeClr val="bg1"/>
                </a:solidFill>
              </a:rPr>
              <a:t>Pre-Trained Models</a:t>
            </a:r>
          </a:p>
          <a:p>
            <a:r>
              <a:rPr lang="en-US" sz="1400" b="1" u="sng" dirty="0">
                <a:solidFill>
                  <a:schemeClr val="bg1"/>
                </a:solidFill>
              </a:rPr>
              <a:t>NLP using </a:t>
            </a:r>
            <a:r>
              <a:rPr lang="en-US" sz="1400" b="1" u="sng" dirty="0" err="1">
                <a:solidFill>
                  <a:schemeClr val="bg1"/>
                </a:solidFill>
              </a:rPr>
              <a:t>spaCy</a:t>
            </a:r>
            <a:r>
              <a:rPr lang="en-US" sz="1400" b="1" u="sng" dirty="0">
                <a:solidFill>
                  <a:schemeClr val="bg1"/>
                </a:solidFill>
              </a:rPr>
              <a:t> and NYT articles via API</a:t>
            </a:r>
          </a:p>
          <a:p>
            <a:endParaRPr lang="en-US" sz="1200" b="1" dirty="0">
              <a:solidFill>
                <a:schemeClr val="bg1"/>
              </a:solidFill>
            </a:endParaRPr>
          </a:p>
          <a:p>
            <a:r>
              <a:rPr lang="en-US" sz="1400" dirty="0">
                <a:solidFill>
                  <a:schemeClr val="bg1"/>
                </a:solidFill>
              </a:rPr>
              <a:t>Retrieved 10 NYT articles on wildfires – abstracts and lead paragraphs.  Most common adjectives:</a:t>
            </a:r>
            <a:r>
              <a:rPr lang="en-US" sz="1400" dirty="0">
                <a:solidFill>
                  <a:srgbClr val="FFCCCC"/>
                </a:solidFill>
              </a:rPr>
              <a:t> “dry, strong, hard, dangerous, rugged, intense”</a:t>
            </a:r>
          </a:p>
          <a:p>
            <a:endParaRPr lang="en-US" sz="1200" b="1" dirty="0">
              <a:solidFill>
                <a:schemeClr val="bg1"/>
              </a:solidFill>
            </a:endParaRPr>
          </a:p>
          <a:p>
            <a:r>
              <a:rPr lang="en-US" sz="1400" b="1" u="sng" dirty="0">
                <a:solidFill>
                  <a:schemeClr val="bg1"/>
                </a:solidFill>
              </a:rPr>
              <a:t>Chat using LLM gemini-1.5-flash w/o Conversational Memory</a:t>
            </a:r>
            <a:r>
              <a:rPr lang="en-US" sz="1400" b="1" dirty="0">
                <a:solidFill>
                  <a:schemeClr val="bg1"/>
                </a:solidFill>
              </a:rPr>
              <a:t>		</a:t>
            </a:r>
            <a:r>
              <a:rPr lang="en-US" sz="1400" b="1" u="sng" dirty="0">
                <a:solidFill>
                  <a:schemeClr val="bg1"/>
                </a:solidFill>
              </a:rPr>
              <a:t>Chat using LLM gemini-1.5-flash with Conversational Memory</a:t>
            </a:r>
          </a:p>
          <a:p>
            <a:endParaRPr lang="en-US" sz="1200" b="1" dirty="0">
              <a:solidFill>
                <a:schemeClr val="bg1"/>
              </a:solidFill>
            </a:endParaRPr>
          </a:p>
          <a:p>
            <a:r>
              <a:rPr lang="en-US" sz="1400" dirty="0">
                <a:solidFill>
                  <a:schemeClr val="bg1"/>
                </a:solidFill>
              </a:rPr>
              <a:t>What are three common causes of wildfire?				Ditto</a:t>
            </a:r>
          </a:p>
          <a:p>
            <a:pPr lvl="1"/>
            <a:r>
              <a:rPr kumimoji="0" lang="en-US" altLang="en-US" sz="1200" b="0" i="0" u="none" strike="noStrike" cap="none" normalizeH="0" baseline="0" dirty="0">
                <a:ln>
                  <a:noFill/>
                </a:ln>
                <a:solidFill>
                  <a:srgbClr val="FFCCCC"/>
                </a:solidFill>
                <a:effectLst/>
                <a:latin typeface="var(--jp-code-font-family)"/>
              </a:rPr>
              <a:t>Three common causes of wildfires are: </a:t>
            </a:r>
          </a:p>
          <a:p>
            <a:pPr marL="800100" lvl="1" indent="-342900">
              <a:buAutoNum type="arabicPeriod"/>
            </a:pPr>
            <a:r>
              <a:rPr kumimoji="0" lang="en-US" altLang="en-US" sz="1200" b="0" i="0" u="none" strike="noStrike" cap="none" normalizeH="0" baseline="0" dirty="0">
                <a:ln>
                  <a:noFill/>
                </a:ln>
                <a:solidFill>
                  <a:srgbClr val="FFCCCC"/>
                </a:solidFill>
                <a:effectLst/>
                <a:latin typeface="var(--jp-code-font-family)"/>
              </a:rPr>
              <a:t>**Lightning strikes:** Natural ignition sources, </a:t>
            </a:r>
            <a:r>
              <a:rPr lang="en-US" altLang="en-US" sz="1200" dirty="0">
                <a:solidFill>
                  <a:srgbClr val="FFCCCC"/>
                </a:solidFill>
                <a:latin typeface="var(--jp-code-font-family)"/>
              </a:rPr>
              <a:t>…</a:t>
            </a:r>
            <a:endParaRPr kumimoji="0" lang="en-US" altLang="en-US" sz="1200" b="0" i="0" u="none" strike="noStrike" cap="none" normalizeH="0" baseline="0" dirty="0">
              <a:ln>
                <a:noFill/>
              </a:ln>
              <a:solidFill>
                <a:srgbClr val="FFCCCC"/>
              </a:solidFill>
              <a:effectLst/>
              <a:latin typeface="var(--jp-code-font-family)"/>
            </a:endParaRPr>
          </a:p>
          <a:p>
            <a:pPr marL="800100" lvl="1" indent="-342900">
              <a:buAutoNum type="arabicPeriod"/>
            </a:pPr>
            <a:r>
              <a:rPr kumimoji="0" lang="en-US" altLang="en-US" sz="1200" b="0" i="0" u="none" strike="noStrike" cap="none" normalizeH="0" baseline="0" dirty="0">
                <a:ln>
                  <a:noFill/>
                </a:ln>
                <a:solidFill>
                  <a:srgbClr val="FFCCCC"/>
                </a:solidFill>
                <a:effectLst/>
                <a:latin typeface="var(--jp-code-font-family)"/>
              </a:rPr>
              <a:t>**Human carelessness:** Discarded cigarettes, …</a:t>
            </a:r>
          </a:p>
          <a:p>
            <a:pPr marL="800100" lvl="1" indent="-342900">
              <a:buAutoNum type="arabicPeriod"/>
            </a:pPr>
            <a:r>
              <a:rPr kumimoji="0" lang="en-US" altLang="en-US" sz="1200" b="0" i="0" u="none" strike="noStrike" cap="none" normalizeH="0" baseline="0" dirty="0">
                <a:ln>
                  <a:noFill/>
                </a:ln>
                <a:solidFill>
                  <a:srgbClr val="FFCCCC"/>
                </a:solidFill>
                <a:effectLst/>
                <a:latin typeface="var(--jp-code-font-family)"/>
              </a:rPr>
              <a:t>**Arson:** Deliberately set fires, often for malicious purposes. </a:t>
            </a:r>
            <a:endParaRPr lang="en-US" altLang="en-US" sz="1200" dirty="0">
              <a:solidFill>
                <a:srgbClr val="FFCCCC"/>
              </a:solidFill>
              <a:latin typeface="var(--jp-code-font-family)"/>
            </a:endParaRPr>
          </a:p>
          <a:p>
            <a:r>
              <a:rPr lang="en-US" sz="1400" dirty="0">
                <a:solidFill>
                  <a:schemeClr val="bg1"/>
                </a:solidFill>
              </a:rPr>
              <a:t>What </a:t>
            </a:r>
            <a:r>
              <a:rPr lang="en-US" altLang="en-US" sz="1400" dirty="0">
                <a:solidFill>
                  <a:schemeClr val="bg1"/>
                </a:solidFill>
                <a:latin typeface="var(--jp-code-font-family)"/>
              </a:rPr>
              <a:t>preventive measures should be taken?				What preventive measures should be taken?</a:t>
            </a:r>
            <a:endParaRPr lang="en-US" sz="1400" dirty="0">
              <a:solidFill>
                <a:schemeClr val="bg1"/>
              </a:solidFill>
            </a:endParaRPr>
          </a:p>
          <a:p>
            <a:pPr lvl="1"/>
            <a:r>
              <a:rPr lang="en-US" altLang="en-US" sz="1200" dirty="0">
                <a:solidFill>
                  <a:srgbClr val="FFCCCC"/>
                </a:solidFill>
                <a:latin typeface="var(--jp-code-font-family)"/>
              </a:rPr>
              <a:t>Depends on *what* you are trying to prevent. I need more context…		     </a:t>
            </a:r>
            <a:r>
              <a:rPr kumimoji="0" lang="en-US" altLang="en-US" sz="1200" b="0" i="0" u="none" strike="noStrike" cap="none" normalizeH="0" baseline="0" dirty="0">
                <a:ln>
                  <a:noFill/>
                </a:ln>
                <a:solidFill>
                  <a:srgbClr val="FFCCCC"/>
                </a:solidFill>
                <a:effectLst/>
                <a:latin typeface="var(--jp-code-font-family)"/>
              </a:rPr>
              <a:t>Preventing wildfires requires a multi-pronged approach, key measures:</a:t>
            </a:r>
            <a:endParaRPr lang="en-US" altLang="en-US" sz="1200" dirty="0">
              <a:solidFill>
                <a:srgbClr val="FFCCCC"/>
              </a:solidFill>
              <a:latin typeface="var(--jp-code-font-family)"/>
            </a:endParaRPr>
          </a:p>
          <a:p>
            <a:r>
              <a:rPr lang="en-US" sz="1400" dirty="0">
                <a:solidFill>
                  <a:schemeClr val="bg1"/>
                </a:solidFill>
              </a:rPr>
              <a:t>Based on wildfire risk, what </a:t>
            </a:r>
            <a:r>
              <a:rPr lang="en-US" altLang="en-US" sz="1400" dirty="0">
                <a:solidFill>
                  <a:schemeClr val="bg1"/>
                </a:solidFill>
                <a:latin typeface="var(--jp-code-font-family)"/>
              </a:rPr>
              <a:t>marketing opportunities exist?			    </a:t>
            </a:r>
            <a:r>
              <a:rPr kumimoji="0" lang="en-US" altLang="en-US" sz="1200" b="0" i="0" u="none" strike="noStrike" cap="none" normalizeH="0" baseline="0" dirty="0">
                <a:ln>
                  <a:noFill/>
                </a:ln>
                <a:solidFill>
                  <a:srgbClr val="FFCCCC"/>
                </a:solidFill>
                <a:effectLst/>
                <a:latin typeface="var(--jp-code-font-family)"/>
              </a:rPr>
              <a:t>**Reducing Ignition Sources:**, * **Responsible Campfire Management:**  …</a:t>
            </a:r>
          </a:p>
          <a:p>
            <a:pPr lvl="1"/>
            <a:r>
              <a:rPr lang="en-US" altLang="en-US" sz="1200" dirty="0">
                <a:solidFill>
                  <a:srgbClr val="FFCCCC"/>
                </a:solidFill>
              </a:rPr>
              <a:t>Home improvement, construction, insurance, technology…	</a:t>
            </a:r>
            <a:r>
              <a:rPr lang="en-US" altLang="en-US" sz="1400" dirty="0">
                <a:solidFill>
                  <a:schemeClr val="bg1"/>
                </a:solidFill>
              </a:rPr>
              <a:t>		    </a:t>
            </a:r>
            <a:r>
              <a:rPr kumimoji="0" lang="en-US" altLang="en-US" sz="1200" b="0" i="0" u="none" strike="noStrike" cap="none" normalizeH="0" baseline="0" dirty="0">
                <a:ln>
                  <a:noFill/>
                </a:ln>
                <a:solidFill>
                  <a:srgbClr val="FFCCCC"/>
                </a:solidFill>
                <a:effectLst/>
                <a:latin typeface="var(--jp-code-font-family)"/>
              </a:rPr>
              <a:t>It's important to remember that wildfire prevention is a shared responsibility….</a:t>
            </a:r>
            <a:endParaRPr lang="en-US" altLang="en-US" sz="1200" dirty="0">
              <a:solidFill>
                <a:srgbClr val="FFCCCC"/>
              </a:solidFill>
              <a:latin typeface="var(--jp-code-font-family)"/>
            </a:endParaRPr>
          </a:p>
        </p:txBody>
      </p:sp>
      <p:pic>
        <p:nvPicPr>
          <p:cNvPr id="9" name="Picture 8">
            <a:extLst>
              <a:ext uri="{FF2B5EF4-FFF2-40B4-BE49-F238E27FC236}">
                <a16:creationId xmlns:a16="http://schemas.microsoft.com/office/drawing/2014/main" id="{2251682A-BF13-5A27-7353-9E4D5B70B7E2}"/>
              </a:ext>
            </a:extLst>
          </p:cNvPr>
          <p:cNvPicPr>
            <a:picLocks noChangeAspect="1"/>
          </p:cNvPicPr>
          <p:nvPr/>
        </p:nvPicPr>
        <p:blipFill>
          <a:blip r:embed="rId3"/>
          <a:stretch>
            <a:fillRect/>
          </a:stretch>
        </p:blipFill>
        <p:spPr>
          <a:xfrm>
            <a:off x="4060725" y="716774"/>
            <a:ext cx="7983958" cy="1583973"/>
          </a:xfrm>
          <a:prstGeom prst="rect">
            <a:avLst/>
          </a:prstGeom>
        </p:spPr>
      </p:pic>
    </p:spTree>
    <p:extLst>
      <p:ext uri="{BB962C8B-B14F-4D97-AF65-F5344CB8AC3E}">
        <p14:creationId xmlns:p14="http://schemas.microsoft.com/office/powerpoint/2010/main" val="76447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F2091-0FFC-1EB5-D7A3-D319460F42F9}"/>
            </a:ext>
          </a:extLst>
        </p:cNvPr>
        <p:cNvGrpSpPr/>
        <p:nvPr/>
      </p:nvGrpSpPr>
      <p:grpSpPr>
        <a:xfrm>
          <a:off x="0" y="0"/>
          <a:ext cx="0" cy="0"/>
          <a:chOff x="0" y="0"/>
          <a:chExt cx="0" cy="0"/>
        </a:xfrm>
      </p:grpSpPr>
      <p:sp>
        <p:nvSpPr>
          <p:cNvPr id="4" name="Google Shape;106;p2">
            <a:extLst>
              <a:ext uri="{FF2B5EF4-FFF2-40B4-BE49-F238E27FC236}">
                <a16:creationId xmlns:a16="http://schemas.microsoft.com/office/drawing/2014/main" id="{56D90164-2C25-ED28-6765-C492F745044A}"/>
              </a:ext>
            </a:extLst>
          </p:cNvPr>
          <p:cNvSpPr txBox="1"/>
          <p:nvPr/>
        </p:nvSpPr>
        <p:spPr>
          <a:xfrm>
            <a:off x="-1" y="0"/>
            <a:ext cx="12191999" cy="6857999"/>
          </a:xfrm>
          <a:prstGeom prst="rect">
            <a:avLst/>
          </a:prstGeom>
          <a:solidFill>
            <a:schemeClr val="lt1">
              <a:alpha val="54901"/>
            </a:schemeClr>
          </a:solid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Clr>
                <a:schemeClr val="dk1"/>
              </a:buClr>
              <a:buSzPts val="3500"/>
              <a:buFont typeface="Rockwell"/>
              <a:buNone/>
            </a:pPr>
            <a:endParaRPr sz="3500" b="1" i="0" u="none" strike="noStrike" cap="none" dirty="0">
              <a:solidFill>
                <a:schemeClr val="lt2"/>
              </a:solidFill>
              <a:latin typeface="Arial"/>
              <a:ea typeface="Arial"/>
              <a:cs typeface="Arial"/>
              <a:sym typeface="Arial"/>
            </a:endParaRPr>
          </a:p>
        </p:txBody>
      </p:sp>
      <p:sp>
        <p:nvSpPr>
          <p:cNvPr id="18" name="TextBox 17">
            <a:extLst>
              <a:ext uri="{FF2B5EF4-FFF2-40B4-BE49-F238E27FC236}">
                <a16:creationId xmlns:a16="http://schemas.microsoft.com/office/drawing/2014/main" id="{4A6A428C-92BE-260A-3FEF-E3F6CE72DA94}"/>
              </a:ext>
            </a:extLst>
          </p:cNvPr>
          <p:cNvSpPr txBox="1"/>
          <p:nvPr/>
        </p:nvSpPr>
        <p:spPr>
          <a:xfrm>
            <a:off x="147484" y="799582"/>
            <a:ext cx="5309732" cy="369332"/>
          </a:xfrm>
          <a:prstGeom prst="rect">
            <a:avLst/>
          </a:prstGeom>
          <a:solidFill>
            <a:schemeClr val="bg1"/>
          </a:solidFill>
        </p:spPr>
        <p:txBody>
          <a:bodyPr wrap="square" rtlCol="0">
            <a:spAutoFit/>
          </a:bodyPr>
          <a:lstStyle/>
          <a:p>
            <a:r>
              <a:rPr lang="en-US" sz="900" dirty="0"/>
              <a:t># Evaluate on the test </a:t>
            </a:r>
            <a:r>
              <a:rPr lang="en-US" sz="900" dirty="0" err="1"/>
              <a:t>settest_loss</a:t>
            </a:r>
            <a:r>
              <a:rPr lang="en-US" sz="900" dirty="0"/>
              <a:t>, </a:t>
            </a:r>
            <a:r>
              <a:rPr lang="en-US" sz="900" dirty="0" err="1"/>
              <a:t>test_accuracy</a:t>
            </a:r>
            <a:r>
              <a:rPr lang="en-US" sz="900" dirty="0"/>
              <a:t> = </a:t>
            </a:r>
            <a:r>
              <a:rPr lang="en-US" sz="900" dirty="0" err="1"/>
              <a:t>model.evaluate</a:t>
            </a:r>
            <a:r>
              <a:rPr lang="en-US" sz="900" dirty="0"/>
              <a:t>(</a:t>
            </a:r>
            <a:r>
              <a:rPr lang="en-US" sz="900" dirty="0" err="1"/>
              <a:t>x_test</a:t>
            </a:r>
            <a:r>
              <a:rPr lang="en-US" sz="900" dirty="0"/>
              <a:t>, </a:t>
            </a:r>
            <a:r>
              <a:rPr lang="en-US" sz="900" dirty="0" err="1"/>
              <a:t>y_test</a:t>
            </a:r>
            <a:r>
              <a:rPr lang="en-US" sz="900" dirty="0"/>
              <a:t>)print(</a:t>
            </a:r>
            <a:r>
              <a:rPr lang="en-US" sz="900" dirty="0" err="1"/>
              <a:t>f"Test</a:t>
            </a:r>
            <a:r>
              <a:rPr lang="en-US" sz="900" dirty="0"/>
              <a:t> Loss: {test_loss:.4f}, Test Accuracy: {test_accuracy:.4f}")</a:t>
            </a:r>
          </a:p>
        </p:txBody>
      </p:sp>
      <p:sp>
        <p:nvSpPr>
          <p:cNvPr id="2" name="TextBox 1">
            <a:extLst>
              <a:ext uri="{FF2B5EF4-FFF2-40B4-BE49-F238E27FC236}">
                <a16:creationId xmlns:a16="http://schemas.microsoft.com/office/drawing/2014/main" id="{CF5BB969-5224-39D8-C919-F49AB28EC338}"/>
              </a:ext>
            </a:extLst>
          </p:cNvPr>
          <p:cNvSpPr txBox="1"/>
          <p:nvPr/>
        </p:nvSpPr>
        <p:spPr>
          <a:xfrm>
            <a:off x="6420255" y="1960579"/>
            <a:ext cx="5624260" cy="276999"/>
          </a:xfrm>
          <a:prstGeom prst="rect">
            <a:avLst/>
          </a:prstGeom>
          <a:solidFill>
            <a:schemeClr val="tx1"/>
          </a:solidFill>
        </p:spPr>
        <p:txBody>
          <a:bodyPr wrap="square" rtlCol="0">
            <a:spAutoFit/>
          </a:bodyPr>
          <a:lstStyle/>
          <a:p>
            <a:endParaRPr lang="en-US" altLang="en-US" sz="1200" dirty="0">
              <a:solidFill>
                <a:srgbClr val="FFCCCC"/>
              </a:solidFill>
              <a:latin typeface="var(--jp-code-font-family)"/>
            </a:endParaRPr>
          </a:p>
        </p:txBody>
      </p:sp>
      <p:sp>
        <p:nvSpPr>
          <p:cNvPr id="8" name="TextBox 7">
            <a:extLst>
              <a:ext uri="{FF2B5EF4-FFF2-40B4-BE49-F238E27FC236}">
                <a16:creationId xmlns:a16="http://schemas.microsoft.com/office/drawing/2014/main" id="{550F17D7-D5E0-5867-E3A8-2BCD346CD0A0}"/>
              </a:ext>
            </a:extLst>
          </p:cNvPr>
          <p:cNvSpPr txBox="1"/>
          <p:nvPr/>
        </p:nvSpPr>
        <p:spPr>
          <a:xfrm>
            <a:off x="6420255" y="848811"/>
            <a:ext cx="5624260" cy="3385542"/>
          </a:xfrm>
          <a:prstGeom prst="rect">
            <a:avLst/>
          </a:prstGeom>
          <a:solidFill>
            <a:schemeClr val="tx1"/>
          </a:solidFill>
        </p:spPr>
        <p:txBody>
          <a:bodyPr wrap="square" rtlCol="0">
            <a:spAutoFit/>
          </a:bodyPr>
          <a:lstStyle/>
          <a:p>
            <a:r>
              <a:rPr lang="en-US" sz="1600" b="1" dirty="0">
                <a:solidFill>
                  <a:schemeClr val="bg1"/>
                </a:solidFill>
              </a:rPr>
              <a:t>Review of the results.</a:t>
            </a:r>
          </a:p>
          <a:p>
            <a:endParaRPr lang="en-US" b="1" dirty="0">
              <a:solidFill>
                <a:schemeClr val="bg1"/>
              </a:solidFill>
            </a:endParaRPr>
          </a:p>
          <a:p>
            <a:r>
              <a:rPr lang="en-US" sz="1200" dirty="0">
                <a:solidFill>
                  <a:schemeClr val="bg1"/>
                </a:solidFill>
              </a:rPr>
              <a:t>The results indicate how well the CNN model performed on the test dataset.</a:t>
            </a:r>
          </a:p>
          <a:p>
            <a:pPr marL="171450" indent="-171450">
              <a:buFontTx/>
              <a:buChar char="-"/>
            </a:pPr>
            <a:r>
              <a:rPr lang="en-US" sz="1200" b="1" dirty="0">
                <a:solidFill>
                  <a:schemeClr val="bg1"/>
                </a:solidFill>
              </a:rPr>
              <a:t>Test Loss</a:t>
            </a:r>
            <a:r>
              <a:rPr lang="en-US" sz="1200" dirty="0">
                <a:solidFill>
                  <a:schemeClr val="bg1"/>
                </a:solidFill>
              </a:rPr>
              <a:t> (0.0912). A lower test loss indicates that the model is making predictions close to the actual labels. The lost is quite low indicating the predictions are accurate.</a:t>
            </a:r>
          </a:p>
          <a:p>
            <a:pPr marL="171450" indent="-171450">
              <a:buFontTx/>
              <a:buChar char="-"/>
            </a:pPr>
            <a:r>
              <a:rPr lang="en-US" sz="1200" b="1" dirty="0">
                <a:solidFill>
                  <a:schemeClr val="bg1"/>
                </a:solidFill>
              </a:rPr>
              <a:t>Test Accuracy </a:t>
            </a:r>
            <a:r>
              <a:rPr lang="en-US" sz="1200" dirty="0">
                <a:solidFill>
                  <a:schemeClr val="bg1"/>
                </a:solidFill>
              </a:rPr>
              <a:t>(0.9681). Indicates the percentage of correct predictions on the test dataset. The accuracy is of 96.81% which indicates approximately an accuracy 97 out of every 100 samples.</a:t>
            </a:r>
          </a:p>
          <a:p>
            <a:endParaRPr lang="en-US" sz="1200" dirty="0">
              <a:solidFill>
                <a:schemeClr val="bg1"/>
              </a:solidFill>
            </a:endParaRPr>
          </a:p>
          <a:p>
            <a:r>
              <a:rPr lang="en-US" sz="1200" dirty="0">
                <a:solidFill>
                  <a:schemeClr val="bg1"/>
                </a:solidFill>
              </a:rPr>
              <a:t>Plotting training and validation accuracy also demonstrate visually to assess how well the model is learning during training and  whether it generalizes  well to validate data. Also looking signs of overfitting, such as training accuracy increasing while validation </a:t>
            </a:r>
            <a:r>
              <a:rPr lang="en-US" sz="1200" dirty="0" err="1">
                <a:solidFill>
                  <a:schemeClr val="bg1"/>
                </a:solidFill>
              </a:rPr>
              <a:t>accurary</a:t>
            </a:r>
            <a:r>
              <a:rPr lang="en-US" sz="1200" dirty="0">
                <a:solidFill>
                  <a:schemeClr val="bg1"/>
                </a:solidFill>
              </a:rPr>
              <a:t> plateaus or decreases.</a:t>
            </a:r>
          </a:p>
          <a:p>
            <a:endParaRPr lang="en-US" sz="1200" dirty="0">
              <a:solidFill>
                <a:schemeClr val="bg1"/>
              </a:solidFill>
            </a:endParaRPr>
          </a:p>
          <a:p>
            <a:pPr marL="171450" indent="-171450">
              <a:buFontTx/>
              <a:buChar char="-"/>
            </a:pPr>
            <a:endParaRPr lang="en-US" sz="1200" b="1" dirty="0">
              <a:solidFill>
                <a:schemeClr val="bg1"/>
              </a:solidFill>
            </a:endParaRPr>
          </a:p>
          <a:p>
            <a:r>
              <a:rPr lang="en-US" sz="1200" dirty="0">
                <a:solidFill>
                  <a:schemeClr val="bg1"/>
                </a:solidFill>
              </a:rPr>
              <a:t>Most common adjectives:</a:t>
            </a:r>
            <a:r>
              <a:rPr lang="en-US" sz="1200" dirty="0">
                <a:solidFill>
                  <a:srgbClr val="FFCCCC"/>
                </a:solidFill>
              </a:rPr>
              <a:t> “dry, strong, hard, dangerous, rugged, intense”</a:t>
            </a:r>
          </a:p>
        </p:txBody>
      </p:sp>
      <p:sp>
        <p:nvSpPr>
          <p:cNvPr id="13" name="TextBox 12">
            <a:extLst>
              <a:ext uri="{FF2B5EF4-FFF2-40B4-BE49-F238E27FC236}">
                <a16:creationId xmlns:a16="http://schemas.microsoft.com/office/drawing/2014/main" id="{715B0C02-AAA6-208A-5B1E-EEAC1F14C3EA}"/>
              </a:ext>
            </a:extLst>
          </p:cNvPr>
          <p:cNvSpPr txBox="1"/>
          <p:nvPr/>
        </p:nvSpPr>
        <p:spPr>
          <a:xfrm>
            <a:off x="147484" y="184029"/>
            <a:ext cx="5227773" cy="338554"/>
          </a:xfrm>
          <a:prstGeom prst="rect">
            <a:avLst/>
          </a:prstGeom>
          <a:solidFill>
            <a:schemeClr val="bg1"/>
          </a:solidFill>
        </p:spPr>
        <p:txBody>
          <a:bodyPr wrap="square" rtlCol="0">
            <a:spAutoFit/>
          </a:bodyPr>
          <a:lstStyle/>
          <a:p>
            <a:pPr algn="ctr"/>
            <a:r>
              <a:rPr lang="en-US" sz="1600" b="1" dirty="0"/>
              <a:t>CNN Model</a:t>
            </a:r>
          </a:p>
        </p:txBody>
      </p:sp>
      <p:sp>
        <p:nvSpPr>
          <p:cNvPr id="14" name="TextBox 13">
            <a:extLst>
              <a:ext uri="{FF2B5EF4-FFF2-40B4-BE49-F238E27FC236}">
                <a16:creationId xmlns:a16="http://schemas.microsoft.com/office/drawing/2014/main" id="{CBC5D936-574D-E9CD-B6ED-4596859DBE40}"/>
              </a:ext>
            </a:extLst>
          </p:cNvPr>
          <p:cNvSpPr txBox="1"/>
          <p:nvPr/>
        </p:nvSpPr>
        <p:spPr>
          <a:xfrm>
            <a:off x="6420255" y="243853"/>
            <a:ext cx="5567726" cy="338554"/>
          </a:xfrm>
          <a:prstGeom prst="rect">
            <a:avLst/>
          </a:prstGeom>
          <a:solidFill>
            <a:schemeClr val="tx1"/>
          </a:solidFill>
        </p:spPr>
        <p:txBody>
          <a:bodyPr wrap="square" rtlCol="0">
            <a:spAutoFit/>
          </a:bodyPr>
          <a:lstStyle/>
          <a:p>
            <a:pPr algn="ctr"/>
            <a:r>
              <a:rPr lang="en-US" sz="1600" b="1" dirty="0">
                <a:solidFill>
                  <a:schemeClr val="bg1"/>
                </a:solidFill>
              </a:rPr>
              <a:t>CNN Model</a:t>
            </a:r>
          </a:p>
        </p:txBody>
      </p:sp>
      <p:sp>
        <p:nvSpPr>
          <p:cNvPr id="5" name="Rectangle 2">
            <a:extLst>
              <a:ext uri="{FF2B5EF4-FFF2-40B4-BE49-F238E27FC236}">
                <a16:creationId xmlns:a16="http://schemas.microsoft.com/office/drawing/2014/main" id="{E3545DC3-204A-6832-84E5-FE45F535E5B2}"/>
              </a:ext>
            </a:extLst>
          </p:cNvPr>
          <p:cNvSpPr>
            <a:spLocks noChangeArrowheads="1"/>
          </p:cNvSpPr>
          <p:nvPr/>
        </p:nvSpPr>
        <p:spPr bwMode="auto">
          <a:xfrm>
            <a:off x="147484" y="1168914"/>
            <a:ext cx="530973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var(--jp-code-font-family)"/>
              </a:rPr>
              <a:t>197/197</a:t>
            </a:r>
            <a:r>
              <a:rPr kumimoji="0" lang="en-US" altLang="en-US" sz="900" b="0" i="0" u="none" strike="noStrike" cap="none" normalizeH="0" baseline="0" dirty="0">
                <a:ln>
                  <a:noFill/>
                </a:ln>
                <a:solidFill>
                  <a:schemeClr val="tx1"/>
                </a:solidFill>
                <a:effectLst/>
                <a:latin typeface="var(--jp-code-font-family)"/>
              </a:rPr>
              <a:t> </a:t>
            </a:r>
            <a:r>
              <a:rPr kumimoji="0" lang="en-US" altLang="en-US" sz="900" b="0" i="0" u="none" strike="noStrike" cap="none" normalizeH="0" baseline="0" dirty="0">
                <a:ln>
                  <a:noFill/>
                </a:ln>
                <a:solidFill>
                  <a:srgbClr val="00A250"/>
                </a:solidFill>
                <a:effectLst/>
                <a:latin typeface="var(--jp-code-font-family)"/>
              </a:rPr>
              <a:t>━━━━━━━━━━━━━━━━━━━━</a:t>
            </a:r>
            <a:r>
              <a:rPr kumimoji="0" lang="en-US" altLang="en-US" sz="900" b="0" i="0" u="none" strike="noStrike" cap="none" normalizeH="0" baseline="0" dirty="0">
                <a:ln>
                  <a:noFill/>
                </a:ln>
                <a:solidFill>
                  <a:schemeClr val="tx1"/>
                </a:solidFill>
                <a:effectLst/>
                <a:latin typeface="var(--jp-code-font-family)"/>
              </a:rPr>
              <a:t> </a:t>
            </a:r>
            <a:r>
              <a:rPr kumimoji="0" lang="en-US" altLang="en-US" sz="900" b="1" i="0" u="none" strike="noStrike" cap="none" normalizeH="0" baseline="0" dirty="0">
                <a:ln>
                  <a:noFill/>
                </a:ln>
                <a:solidFill>
                  <a:schemeClr val="tx1"/>
                </a:solidFill>
                <a:effectLst/>
                <a:latin typeface="var(--jp-code-font-family)"/>
              </a:rPr>
              <a:t>1s</a:t>
            </a:r>
            <a:r>
              <a:rPr kumimoji="0" lang="en-US" altLang="en-US" sz="900" b="0" i="0" u="none" strike="noStrike" cap="none" normalizeH="0" baseline="0" dirty="0">
                <a:ln>
                  <a:noFill/>
                </a:ln>
                <a:solidFill>
                  <a:schemeClr val="tx1"/>
                </a:solidFill>
                <a:effectLst/>
                <a:latin typeface="var(--jp-code-font-family)"/>
              </a:rPr>
              <a:t> 3ms/step - accuracy: 0.9628 - loss: 0.0919 Test Loss: 0.0912, Test Accuracy: 0.9681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6BE14CE-1EC6-C0B3-2FCE-B26A70F0A837}"/>
              </a:ext>
            </a:extLst>
          </p:cNvPr>
          <p:cNvPicPr>
            <a:picLocks noChangeAspect="1"/>
          </p:cNvPicPr>
          <p:nvPr/>
        </p:nvPicPr>
        <p:blipFill>
          <a:blip r:embed="rId2"/>
          <a:stretch>
            <a:fillRect/>
          </a:stretch>
        </p:blipFill>
        <p:spPr>
          <a:xfrm>
            <a:off x="147484" y="1608573"/>
            <a:ext cx="6029580" cy="2469502"/>
          </a:xfrm>
          <a:prstGeom prst="rect">
            <a:avLst/>
          </a:prstGeom>
        </p:spPr>
      </p:pic>
      <p:pic>
        <p:nvPicPr>
          <p:cNvPr id="15" name="Picture 14">
            <a:extLst>
              <a:ext uri="{FF2B5EF4-FFF2-40B4-BE49-F238E27FC236}">
                <a16:creationId xmlns:a16="http://schemas.microsoft.com/office/drawing/2014/main" id="{40CAD807-E7ED-24E9-F058-DD1889DB902F}"/>
              </a:ext>
            </a:extLst>
          </p:cNvPr>
          <p:cNvPicPr>
            <a:picLocks noChangeAspect="1"/>
          </p:cNvPicPr>
          <p:nvPr/>
        </p:nvPicPr>
        <p:blipFill>
          <a:blip r:embed="rId3"/>
          <a:stretch>
            <a:fillRect/>
          </a:stretch>
        </p:blipFill>
        <p:spPr>
          <a:xfrm>
            <a:off x="128693" y="4249317"/>
            <a:ext cx="6048371" cy="2292220"/>
          </a:xfrm>
          <a:prstGeom prst="rect">
            <a:avLst/>
          </a:prstGeom>
        </p:spPr>
      </p:pic>
    </p:spTree>
    <p:extLst>
      <p:ext uri="{BB962C8B-B14F-4D97-AF65-F5344CB8AC3E}">
        <p14:creationId xmlns:p14="http://schemas.microsoft.com/office/powerpoint/2010/main" val="371706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6ACC5-B043-FFAE-8DC7-4F80F16BF2D8}"/>
              </a:ext>
            </a:extLst>
          </p:cNvPr>
          <p:cNvSpPr txBox="1"/>
          <p:nvPr/>
        </p:nvSpPr>
        <p:spPr>
          <a:xfrm>
            <a:off x="147484" y="184029"/>
            <a:ext cx="5227773" cy="338554"/>
          </a:xfrm>
          <a:prstGeom prst="rect">
            <a:avLst/>
          </a:prstGeom>
          <a:solidFill>
            <a:schemeClr val="bg1"/>
          </a:solidFill>
        </p:spPr>
        <p:txBody>
          <a:bodyPr wrap="square" rtlCol="0">
            <a:spAutoFit/>
          </a:bodyPr>
          <a:lstStyle/>
          <a:p>
            <a:pPr algn="ctr"/>
            <a:r>
              <a:rPr lang="en-US" sz="1600" b="1" dirty="0"/>
              <a:t>Confusion Model</a:t>
            </a:r>
          </a:p>
        </p:txBody>
      </p:sp>
      <p:sp>
        <p:nvSpPr>
          <p:cNvPr id="3" name="TextBox 2">
            <a:extLst>
              <a:ext uri="{FF2B5EF4-FFF2-40B4-BE49-F238E27FC236}">
                <a16:creationId xmlns:a16="http://schemas.microsoft.com/office/drawing/2014/main" id="{51AE6B66-7A4A-2901-2B5C-F2294CD6B02D}"/>
              </a:ext>
            </a:extLst>
          </p:cNvPr>
          <p:cNvSpPr txBox="1"/>
          <p:nvPr/>
        </p:nvSpPr>
        <p:spPr>
          <a:xfrm>
            <a:off x="6420255" y="243853"/>
            <a:ext cx="5567726" cy="338554"/>
          </a:xfrm>
          <a:prstGeom prst="rect">
            <a:avLst/>
          </a:prstGeom>
          <a:solidFill>
            <a:schemeClr val="tx1"/>
          </a:solidFill>
        </p:spPr>
        <p:txBody>
          <a:bodyPr wrap="square" rtlCol="0">
            <a:spAutoFit/>
          </a:bodyPr>
          <a:lstStyle/>
          <a:p>
            <a:pPr algn="ctr"/>
            <a:r>
              <a:rPr lang="en-US" sz="1600" b="1" dirty="0">
                <a:solidFill>
                  <a:schemeClr val="bg1"/>
                </a:solidFill>
              </a:rPr>
              <a:t>Confusion Model</a:t>
            </a:r>
          </a:p>
        </p:txBody>
      </p:sp>
      <p:sp>
        <p:nvSpPr>
          <p:cNvPr id="5" name="TextBox 4">
            <a:extLst>
              <a:ext uri="{FF2B5EF4-FFF2-40B4-BE49-F238E27FC236}">
                <a16:creationId xmlns:a16="http://schemas.microsoft.com/office/drawing/2014/main" id="{8D1A0833-34A1-0293-BFD4-C49E2A6E5F74}"/>
              </a:ext>
            </a:extLst>
          </p:cNvPr>
          <p:cNvSpPr txBox="1"/>
          <p:nvPr/>
        </p:nvSpPr>
        <p:spPr>
          <a:xfrm>
            <a:off x="6283316" y="849014"/>
            <a:ext cx="5908684" cy="3354765"/>
          </a:xfrm>
          <a:prstGeom prst="rect">
            <a:avLst/>
          </a:prstGeom>
          <a:solidFill>
            <a:schemeClr val="tx1"/>
          </a:solidFill>
        </p:spPr>
        <p:txBody>
          <a:bodyPr wrap="square" rtlCol="0">
            <a:spAutoFit/>
          </a:bodyPr>
          <a:lstStyle/>
          <a:p>
            <a:r>
              <a:rPr lang="en-US" sz="1600" b="1" dirty="0">
                <a:solidFill>
                  <a:schemeClr val="bg1"/>
                </a:solidFill>
              </a:rPr>
              <a:t>Review of the results.</a:t>
            </a:r>
          </a:p>
          <a:p>
            <a:endParaRPr lang="en-US" sz="1600" b="1" dirty="0">
              <a:solidFill>
                <a:schemeClr val="bg1"/>
              </a:solidFill>
            </a:endParaRPr>
          </a:p>
          <a:p>
            <a:r>
              <a:rPr lang="en-US" sz="1200" dirty="0">
                <a:solidFill>
                  <a:schemeClr val="bg1"/>
                </a:solidFill>
              </a:rPr>
              <a:t>The confusion matrix helps evaluate the model more granularly by showing the counts of actual versus predicted classification.</a:t>
            </a:r>
          </a:p>
          <a:p>
            <a:r>
              <a:rPr lang="en-US" sz="1200" dirty="0">
                <a:solidFill>
                  <a:schemeClr val="bg1"/>
                </a:solidFill>
              </a:rPr>
              <a:t>The classification report summarizes the model’s performance on the training data across the two classes (0=no wildfire and 1=wildfire). </a:t>
            </a:r>
          </a:p>
          <a:p>
            <a:r>
              <a:rPr lang="en-US" sz="1200" dirty="0">
                <a:solidFill>
                  <a:schemeClr val="bg1"/>
                </a:solidFill>
              </a:rPr>
              <a:t>Class 0:  </a:t>
            </a:r>
          </a:p>
          <a:p>
            <a:pPr marL="171450" indent="-171450">
              <a:buFontTx/>
              <a:buChar char="-"/>
            </a:pPr>
            <a:r>
              <a:rPr lang="en-US" sz="1200" dirty="0">
                <a:solidFill>
                  <a:schemeClr val="bg1"/>
                </a:solidFill>
              </a:rPr>
              <a:t>Precision: Out of all predictions class 0 samples, 99% were correctly classified.</a:t>
            </a:r>
          </a:p>
          <a:p>
            <a:pPr marL="171450" indent="-171450">
              <a:buFontTx/>
              <a:buChar char="-"/>
            </a:pPr>
            <a:r>
              <a:rPr lang="en-US" sz="1200" dirty="0">
                <a:solidFill>
                  <a:schemeClr val="bg1"/>
                </a:solidFill>
              </a:rPr>
              <a:t>Recall: 94% were correctly identified.</a:t>
            </a:r>
          </a:p>
          <a:p>
            <a:pPr marL="171450" indent="-171450">
              <a:buFontTx/>
              <a:buChar char="-"/>
            </a:pPr>
            <a:r>
              <a:rPr lang="en-US" sz="1200" dirty="0">
                <a:solidFill>
                  <a:schemeClr val="bg1"/>
                </a:solidFill>
              </a:rPr>
              <a:t>F1-Score: Harmonic mean of </a:t>
            </a:r>
            <a:r>
              <a:rPr lang="en-US" sz="1200" dirty="0" err="1">
                <a:solidFill>
                  <a:schemeClr val="bg1"/>
                </a:solidFill>
              </a:rPr>
              <a:t>precission</a:t>
            </a:r>
            <a:r>
              <a:rPr lang="en-US" sz="1200" dirty="0">
                <a:solidFill>
                  <a:schemeClr val="bg1"/>
                </a:solidFill>
              </a:rPr>
              <a:t> and recall shows a balance between the two metric.</a:t>
            </a:r>
          </a:p>
          <a:p>
            <a:r>
              <a:rPr lang="en-US" sz="1200" dirty="0">
                <a:solidFill>
                  <a:schemeClr val="bg1"/>
                </a:solidFill>
              </a:rPr>
              <a:t>Class 1:</a:t>
            </a:r>
          </a:p>
          <a:p>
            <a:pPr marL="171450" indent="-171450">
              <a:buFontTx/>
              <a:buChar char="-"/>
            </a:pPr>
            <a:r>
              <a:rPr lang="en-US" sz="1200" dirty="0">
                <a:solidFill>
                  <a:schemeClr val="bg1"/>
                </a:solidFill>
              </a:rPr>
              <a:t>Precision:  95% were correct.</a:t>
            </a:r>
          </a:p>
          <a:p>
            <a:pPr marL="171450" indent="-171450">
              <a:buFontTx/>
              <a:buChar char="-"/>
            </a:pPr>
            <a:r>
              <a:rPr lang="en-US" sz="1200" dirty="0">
                <a:solidFill>
                  <a:schemeClr val="bg1"/>
                </a:solidFill>
              </a:rPr>
              <a:t>Recall 99% were identified.</a:t>
            </a:r>
          </a:p>
          <a:p>
            <a:pPr marL="171450" indent="-171450">
              <a:buFontTx/>
              <a:buChar char="-"/>
            </a:pPr>
            <a:r>
              <a:rPr lang="en-US" sz="1200" dirty="0">
                <a:solidFill>
                  <a:schemeClr val="bg1"/>
                </a:solidFill>
              </a:rPr>
              <a:t>F1-score: 97% indicates strong performance.</a:t>
            </a:r>
          </a:p>
          <a:p>
            <a:r>
              <a:rPr lang="en-US" sz="1200" dirty="0">
                <a:solidFill>
                  <a:schemeClr val="bg1"/>
                </a:solidFill>
              </a:rPr>
              <a:t>The results indicate excellent training performance. It is important to keep and eye on overfitting </a:t>
            </a:r>
            <a:r>
              <a:rPr lang="en-US" sz="1200">
                <a:solidFill>
                  <a:schemeClr val="bg1"/>
                </a:solidFill>
              </a:rPr>
              <a:t>if validation</a:t>
            </a:r>
            <a:r>
              <a:rPr lang="en-US" sz="1200" dirty="0">
                <a:solidFill>
                  <a:schemeClr val="bg1"/>
                </a:solidFill>
              </a:rPr>
              <a:t>/test metric are worse or significantly worse.</a:t>
            </a:r>
          </a:p>
        </p:txBody>
      </p:sp>
      <p:pic>
        <p:nvPicPr>
          <p:cNvPr id="2049" name="Picture 1">
            <a:extLst>
              <a:ext uri="{FF2B5EF4-FFF2-40B4-BE49-F238E27FC236}">
                <a16:creationId xmlns:a16="http://schemas.microsoft.com/office/drawing/2014/main" id="{64D9FFE4-3A30-5DC4-6C93-966AD726B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1" y="634474"/>
            <a:ext cx="5704665" cy="23395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83615ECD-F418-198C-E94E-EBB3E657FD58}"/>
              </a:ext>
            </a:extLst>
          </p:cNvPr>
          <p:cNvSpPr>
            <a:spLocks noChangeArrowheads="1"/>
          </p:cNvSpPr>
          <p:nvPr/>
        </p:nvSpPr>
        <p:spPr bwMode="auto">
          <a:xfrm>
            <a:off x="67080" y="311308"/>
            <a:ext cx="109474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10D6367-F65A-CA25-4370-613CE05B3DB2}"/>
              </a:ext>
            </a:extLst>
          </p:cNvPr>
          <p:cNvPicPr>
            <a:picLocks noChangeAspect="1"/>
          </p:cNvPicPr>
          <p:nvPr/>
        </p:nvPicPr>
        <p:blipFill>
          <a:blip r:embed="rId3"/>
          <a:stretch>
            <a:fillRect/>
          </a:stretch>
        </p:blipFill>
        <p:spPr>
          <a:xfrm>
            <a:off x="147485" y="3195962"/>
            <a:ext cx="5624262" cy="1935332"/>
          </a:xfrm>
          <a:prstGeom prst="rect">
            <a:avLst/>
          </a:prstGeom>
        </p:spPr>
      </p:pic>
    </p:spTree>
    <p:extLst>
      <p:ext uri="{BB962C8B-B14F-4D97-AF65-F5344CB8AC3E}">
        <p14:creationId xmlns:p14="http://schemas.microsoft.com/office/powerpoint/2010/main" val="86116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704D5D-475D-C79F-0C60-D71ADFBF3DAB}"/>
              </a:ext>
            </a:extLst>
          </p:cNvPr>
          <p:cNvSpPr/>
          <p:nvPr/>
        </p:nvSpPr>
        <p:spPr>
          <a:xfrm>
            <a:off x="879230" y="2239108"/>
            <a:ext cx="4607169" cy="931984"/>
          </a:xfrm>
          <a:prstGeom prst="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Questions?</a:t>
            </a:r>
          </a:p>
        </p:txBody>
      </p:sp>
      <p:sp>
        <p:nvSpPr>
          <p:cNvPr id="7" name="Rectangle 6">
            <a:extLst>
              <a:ext uri="{FF2B5EF4-FFF2-40B4-BE49-F238E27FC236}">
                <a16:creationId xmlns:a16="http://schemas.microsoft.com/office/drawing/2014/main" id="{84CC9ADE-9744-1994-7581-B34BCBE0F93C}"/>
              </a:ext>
            </a:extLst>
          </p:cNvPr>
          <p:cNvSpPr/>
          <p:nvPr/>
        </p:nvSpPr>
        <p:spPr>
          <a:xfrm>
            <a:off x="879230" y="3317631"/>
            <a:ext cx="4607169" cy="931984"/>
          </a:xfrm>
          <a:prstGeom prst="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Comments?</a:t>
            </a:r>
          </a:p>
        </p:txBody>
      </p:sp>
      <p:sp>
        <p:nvSpPr>
          <p:cNvPr id="8" name="Rectangle 7">
            <a:extLst>
              <a:ext uri="{FF2B5EF4-FFF2-40B4-BE49-F238E27FC236}">
                <a16:creationId xmlns:a16="http://schemas.microsoft.com/office/drawing/2014/main" id="{1CBBEDC6-CAB7-89A4-0277-32934AEDB665}"/>
              </a:ext>
            </a:extLst>
          </p:cNvPr>
          <p:cNvSpPr/>
          <p:nvPr/>
        </p:nvSpPr>
        <p:spPr>
          <a:xfrm>
            <a:off x="879230" y="4396154"/>
            <a:ext cx="4607169" cy="931984"/>
          </a:xfrm>
          <a:prstGeom prst="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Concerns ?</a:t>
            </a:r>
          </a:p>
        </p:txBody>
      </p:sp>
      <p:sp>
        <p:nvSpPr>
          <p:cNvPr id="9" name="Rectangle 8">
            <a:extLst>
              <a:ext uri="{FF2B5EF4-FFF2-40B4-BE49-F238E27FC236}">
                <a16:creationId xmlns:a16="http://schemas.microsoft.com/office/drawing/2014/main" id="{E425BE45-4D3C-05E2-2B60-25C78C122630}"/>
              </a:ext>
            </a:extLst>
          </p:cNvPr>
          <p:cNvSpPr/>
          <p:nvPr/>
        </p:nvSpPr>
        <p:spPr>
          <a:xfrm>
            <a:off x="879230" y="5474676"/>
            <a:ext cx="4607169" cy="931984"/>
          </a:xfrm>
          <a:prstGeom prst="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Otherwise?</a:t>
            </a:r>
          </a:p>
        </p:txBody>
      </p:sp>
      <p:sp>
        <p:nvSpPr>
          <p:cNvPr id="10" name="Rectangle 9">
            <a:extLst>
              <a:ext uri="{FF2B5EF4-FFF2-40B4-BE49-F238E27FC236}">
                <a16:creationId xmlns:a16="http://schemas.microsoft.com/office/drawing/2014/main" id="{3D33218D-B341-938F-2505-8D9BF3A26B9A}"/>
              </a:ext>
            </a:extLst>
          </p:cNvPr>
          <p:cNvSpPr/>
          <p:nvPr/>
        </p:nvSpPr>
        <p:spPr>
          <a:xfrm>
            <a:off x="7789985" y="404447"/>
            <a:ext cx="4554415" cy="9319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Thank you.</a:t>
            </a:r>
          </a:p>
        </p:txBody>
      </p:sp>
    </p:spTree>
    <p:extLst>
      <p:ext uri="{BB962C8B-B14F-4D97-AF65-F5344CB8AC3E}">
        <p14:creationId xmlns:p14="http://schemas.microsoft.com/office/powerpoint/2010/main" val="10609516"/>
      </p:ext>
    </p:extLst>
  </p:cSld>
  <p:clrMapOvr>
    <a:masterClrMapping/>
  </p:clrMapOvr>
</p:sld>
</file>

<file path=ppt/theme/theme1.xml><?xml version="1.0" encoding="utf-8"?>
<a:theme xmlns:a="http://schemas.openxmlformats.org/drawingml/2006/main" name="Dividend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678</Words>
  <Application>Microsoft Office PowerPoint</Application>
  <PresentationFormat>Widescreen</PresentationFormat>
  <Paragraphs>81</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Avenir Next LT Pro</vt:lpstr>
      <vt:lpstr>Rockwell</vt:lpstr>
      <vt:lpstr>var(--jp-code-font-family)</vt:lpstr>
      <vt:lpstr>Wingdings 2</vt:lpstr>
      <vt:lpstr>DividendVTI</vt:lpstr>
      <vt:lpstr>           Lab of plotters | group 1 only ai models can prevent forest fires    </vt:lpstr>
      <vt:lpstr>TEAM.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Frederik Tylim</dc:creator>
  <cp:lastModifiedBy>Kala S</cp:lastModifiedBy>
  <cp:revision>8</cp:revision>
  <dcterms:created xsi:type="dcterms:W3CDTF">2024-11-21T01:11:18Z</dcterms:created>
  <dcterms:modified xsi:type="dcterms:W3CDTF">2024-11-27T23:18:10Z</dcterms:modified>
</cp:coreProperties>
</file>