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6"/>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Poppins Semi-Bold" charset="1" panose="00000700000000000000"/>
      <p:regular r:id="rId22"/>
    </p:embeddedFont>
    <p:embeddedFont>
      <p:font typeface="Poppins Bold" charset="1" panose="00000800000000000000"/>
      <p:regular r:id="rId23"/>
    </p:embeddedFont>
    <p:embeddedFont>
      <p:font typeface="Poppins" charset="1" panose="00000500000000000000"/>
      <p:regular r:id="rId24"/>
    </p:embeddedFont>
    <p:embeddedFont>
      <p:font typeface="Poppins Ultra-Bold" charset="1" panose="000009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notesMasters/notesMaster1.xml" Type="http://schemas.openxmlformats.org/officeDocument/2006/relationships/notesMaster"/><Relationship Id="rId27" Target="theme/theme2.xml" Type="http://schemas.openxmlformats.org/officeDocument/2006/relationships/theme"/><Relationship Id="rId28" Target="notesSlides/notesSlide1.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 70 year old student and a 61 year old dropped out while a 62 year old and two 60 year old students graduated.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jpe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4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45.png" Type="http://schemas.openxmlformats.org/officeDocument/2006/relationships/image"/><Relationship Id="rId9" Target="../media/image4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png" Type="http://schemas.openxmlformats.org/officeDocument/2006/relationships/image"/><Relationship Id="rId11" Target="../media/image4.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png" Type="http://schemas.openxmlformats.org/officeDocument/2006/relationships/image"/><Relationship Id="rId9" Target="../media/image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47.jpeg" Type="http://schemas.openxmlformats.org/officeDocument/2006/relationships/image"/><Relationship Id="rId13" Target="../media/image48.png" Type="http://schemas.openxmlformats.org/officeDocument/2006/relationships/image"/><Relationship Id="rId14" Target="../media/image49.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png" Type="http://schemas.openxmlformats.org/officeDocument/2006/relationships/image"/><Relationship Id="rId11" Target="../media/image2.svg" Type="http://schemas.openxmlformats.org/officeDocument/2006/relationships/image"/><Relationship Id="rId12" Target="../media/image7.png" Type="http://schemas.openxmlformats.org/officeDocument/2006/relationships/image"/><Relationship Id="rId13" Target="../media/image8.svg" Type="http://schemas.openxmlformats.org/officeDocument/2006/relationships/image"/><Relationship Id="rId14" Target="../media/image9.png" Type="http://schemas.openxmlformats.org/officeDocument/2006/relationships/image"/><Relationship Id="rId15" Target="../media/image10.svg" Type="http://schemas.openxmlformats.org/officeDocument/2006/relationships/image"/><Relationship Id="rId16" Target="../media/image50.jpeg" Type="http://schemas.openxmlformats.org/officeDocument/2006/relationships/image"/><Relationship Id="rId17" Target="../media/image48.png" Type="http://schemas.openxmlformats.org/officeDocument/2006/relationships/image"/><Relationship Id="rId18" Target="../media/image49.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51.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png" Type="http://schemas.openxmlformats.org/officeDocument/2006/relationships/image"/><Relationship Id="rId11" Target="../media/image2.svg" Type="http://schemas.openxmlformats.org/officeDocument/2006/relationships/image"/><Relationship Id="rId12" Target="../media/image7.png" Type="http://schemas.openxmlformats.org/officeDocument/2006/relationships/image"/><Relationship Id="rId13" Target="../media/image8.svg" Type="http://schemas.openxmlformats.org/officeDocument/2006/relationships/image"/><Relationship Id="rId14" Target="../media/image9.png" Type="http://schemas.openxmlformats.org/officeDocument/2006/relationships/image"/><Relationship Id="rId15" Target="../media/image10.svg" Type="http://schemas.openxmlformats.org/officeDocument/2006/relationships/image"/><Relationship Id="rId16" Target="../media/image18.pn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21.png" Type="http://schemas.openxmlformats.org/officeDocument/2006/relationships/image"/><Relationship Id="rId13" Target="../media/image22.svg" Type="http://schemas.openxmlformats.org/officeDocument/2006/relationships/image"/><Relationship Id="rId14" Target="../media/image23.png" Type="http://schemas.openxmlformats.org/officeDocument/2006/relationships/image"/><Relationship Id="rId15" Target="../media/image24.svg" Type="http://schemas.openxmlformats.org/officeDocument/2006/relationships/image"/><Relationship Id="rId16" Target="../media/image25.png" Type="http://schemas.openxmlformats.org/officeDocument/2006/relationships/image"/><Relationship Id="rId17" Target="../media/image26.svg" Type="http://schemas.openxmlformats.org/officeDocument/2006/relationships/image"/><Relationship Id="rId18" Target="../media/image27.png" Type="http://schemas.openxmlformats.org/officeDocument/2006/relationships/image"/><Relationship Id="rId19" Target="../media/image28.svg" Type="http://schemas.openxmlformats.org/officeDocument/2006/relationships/image"/><Relationship Id="rId2" Target="../media/image19.png" Type="http://schemas.openxmlformats.org/officeDocument/2006/relationships/image"/><Relationship Id="rId20" Target="../media/image29.png" Type="http://schemas.openxmlformats.org/officeDocument/2006/relationships/image"/><Relationship Id="rId21" Target="../media/image30.svg" Type="http://schemas.openxmlformats.org/officeDocument/2006/relationships/image"/><Relationship Id="rId22" Target="../media/image31.png" Type="http://schemas.openxmlformats.org/officeDocument/2006/relationships/image"/><Relationship Id="rId23" Target="../media/image32.svg" Type="http://schemas.openxmlformats.org/officeDocument/2006/relationships/image"/><Relationship Id="rId24" Target="../media/image33.png" Type="http://schemas.openxmlformats.org/officeDocument/2006/relationships/image"/><Relationship Id="rId25" Target="../media/image34.svg" Type="http://schemas.openxmlformats.org/officeDocument/2006/relationships/image"/><Relationship Id="rId3" Target="../media/image2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35.png" Type="http://schemas.openxmlformats.org/officeDocument/2006/relationships/image"/><Relationship Id="rId13" Target="../media/image36.svg" Type="http://schemas.openxmlformats.org/officeDocument/2006/relationships/image"/><Relationship Id="rId14" Target="../media/image37.png" Type="http://schemas.openxmlformats.org/officeDocument/2006/relationships/image"/><Relationship Id="rId15" Target="../media/image3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3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4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4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4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4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816745">
            <a:off x="12537760" y="5402034"/>
            <a:ext cx="9769056" cy="3072812"/>
          </a:xfrm>
          <a:custGeom>
            <a:avLst/>
            <a:gdLst/>
            <a:ahLst/>
            <a:cxnLst/>
            <a:rect r="r" b="b" t="t" l="l"/>
            <a:pathLst>
              <a:path h="3072812" w="9769056">
                <a:moveTo>
                  <a:pt x="0" y="0"/>
                </a:moveTo>
                <a:lnTo>
                  <a:pt x="9769056" y="0"/>
                </a:lnTo>
                <a:lnTo>
                  <a:pt x="9769056" y="3072812"/>
                </a:lnTo>
                <a:lnTo>
                  <a:pt x="0" y="30728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816745">
            <a:off x="7616063" y="-23683"/>
            <a:ext cx="9769056" cy="3072812"/>
          </a:xfrm>
          <a:custGeom>
            <a:avLst/>
            <a:gdLst/>
            <a:ahLst/>
            <a:cxnLst/>
            <a:rect r="r" b="b" t="t" l="l"/>
            <a:pathLst>
              <a:path h="3072812" w="9769056">
                <a:moveTo>
                  <a:pt x="0" y="0"/>
                </a:moveTo>
                <a:lnTo>
                  <a:pt x="9769056" y="0"/>
                </a:lnTo>
                <a:lnTo>
                  <a:pt x="9769056" y="3072812"/>
                </a:lnTo>
                <a:lnTo>
                  <a:pt x="0" y="30728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816745">
            <a:off x="6177408" y="768153"/>
            <a:ext cx="5461122" cy="1257455"/>
          </a:xfrm>
          <a:custGeom>
            <a:avLst/>
            <a:gdLst/>
            <a:ahLst/>
            <a:cxnLst/>
            <a:rect r="r" b="b" t="t" l="l"/>
            <a:pathLst>
              <a:path h="1257455" w="5461122">
                <a:moveTo>
                  <a:pt x="0" y="0"/>
                </a:moveTo>
                <a:lnTo>
                  <a:pt x="5461122" y="0"/>
                </a:lnTo>
                <a:lnTo>
                  <a:pt x="5461122" y="1257456"/>
                </a:lnTo>
                <a:lnTo>
                  <a:pt x="0" y="1257456"/>
                </a:lnTo>
                <a:lnTo>
                  <a:pt x="0" y="0"/>
                </a:lnTo>
                <a:close/>
              </a:path>
            </a:pathLst>
          </a:custGeom>
          <a:blipFill>
            <a:blip r:embed="rId4">
              <a:extLst>
                <a:ext uri="{96DAC541-7B7A-43D3-8B79-37D633B846F1}">
                  <asvg:svgBlip xmlns:asvg="http://schemas.microsoft.com/office/drawing/2016/SVG/main" r:embed="rId5"/>
                </a:ext>
              </a:extLst>
            </a:blip>
            <a:stretch>
              <a:fillRect l="0" t="-13160" r="0" b="-23446"/>
            </a:stretch>
          </a:blipFill>
        </p:spPr>
      </p:sp>
      <p:sp>
        <p:nvSpPr>
          <p:cNvPr name="Freeform 5" id="5"/>
          <p:cNvSpPr/>
          <p:nvPr/>
        </p:nvSpPr>
        <p:spPr>
          <a:xfrm flipH="false" flipV="false" rot="2816745">
            <a:off x="14528739" y="9831871"/>
            <a:ext cx="5461122" cy="1257455"/>
          </a:xfrm>
          <a:custGeom>
            <a:avLst/>
            <a:gdLst/>
            <a:ahLst/>
            <a:cxnLst/>
            <a:rect r="r" b="b" t="t" l="l"/>
            <a:pathLst>
              <a:path h="1257455" w="5461122">
                <a:moveTo>
                  <a:pt x="0" y="0"/>
                </a:moveTo>
                <a:lnTo>
                  <a:pt x="5461122" y="0"/>
                </a:lnTo>
                <a:lnTo>
                  <a:pt x="5461122" y="1257455"/>
                </a:lnTo>
                <a:lnTo>
                  <a:pt x="0" y="1257455"/>
                </a:lnTo>
                <a:lnTo>
                  <a:pt x="0" y="0"/>
                </a:lnTo>
                <a:close/>
              </a:path>
            </a:pathLst>
          </a:custGeom>
          <a:blipFill>
            <a:blip r:embed="rId4">
              <a:extLst>
                <a:ext uri="{96DAC541-7B7A-43D3-8B79-37D633B846F1}">
                  <asvg:svgBlip xmlns:asvg="http://schemas.microsoft.com/office/drawing/2016/SVG/main" r:embed="rId5"/>
                </a:ext>
              </a:extLst>
            </a:blip>
            <a:stretch>
              <a:fillRect l="0" t="-13160" r="0" b="-23446"/>
            </a:stretch>
          </a:blipFill>
        </p:spPr>
      </p:sp>
      <p:sp>
        <p:nvSpPr>
          <p:cNvPr name="Freeform 6" id="6"/>
          <p:cNvSpPr/>
          <p:nvPr/>
        </p:nvSpPr>
        <p:spPr>
          <a:xfrm flipH="false" flipV="false" rot="0">
            <a:off x="8525511" y="448215"/>
            <a:ext cx="9390570" cy="9390570"/>
          </a:xfrm>
          <a:custGeom>
            <a:avLst/>
            <a:gdLst/>
            <a:ahLst/>
            <a:cxnLst/>
            <a:rect r="r" b="b" t="t" l="l"/>
            <a:pathLst>
              <a:path h="9390570" w="9390570">
                <a:moveTo>
                  <a:pt x="0" y="0"/>
                </a:moveTo>
                <a:lnTo>
                  <a:pt x="9390570" y="0"/>
                </a:lnTo>
                <a:lnTo>
                  <a:pt x="9390570" y="9390570"/>
                </a:lnTo>
                <a:lnTo>
                  <a:pt x="0" y="93905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9019305" y="942008"/>
            <a:ext cx="8402983" cy="8402983"/>
          </a:xfrm>
          <a:custGeom>
            <a:avLst/>
            <a:gdLst/>
            <a:ahLst/>
            <a:cxnLst/>
            <a:rect r="r" b="b" t="t" l="l"/>
            <a:pathLst>
              <a:path h="8402983" w="8402983">
                <a:moveTo>
                  <a:pt x="0" y="0"/>
                </a:moveTo>
                <a:lnTo>
                  <a:pt x="8402983" y="0"/>
                </a:lnTo>
                <a:lnTo>
                  <a:pt x="8402983" y="8402984"/>
                </a:lnTo>
                <a:lnTo>
                  <a:pt x="0" y="84029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9483718" y="1406421"/>
            <a:ext cx="7474157" cy="7474157"/>
          </a:xfrm>
          <a:custGeom>
            <a:avLst/>
            <a:gdLst/>
            <a:ahLst/>
            <a:cxnLst/>
            <a:rect r="r" b="b" t="t" l="l"/>
            <a:pathLst>
              <a:path h="7474157" w="7474157">
                <a:moveTo>
                  <a:pt x="0" y="0"/>
                </a:moveTo>
                <a:lnTo>
                  <a:pt x="7474157" y="0"/>
                </a:lnTo>
                <a:lnTo>
                  <a:pt x="7474157" y="7474158"/>
                </a:lnTo>
                <a:lnTo>
                  <a:pt x="0" y="747415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9" id="9"/>
          <p:cNvGrpSpPr/>
          <p:nvPr/>
        </p:nvGrpSpPr>
        <p:grpSpPr>
          <a:xfrm rot="0">
            <a:off x="9905486" y="1828190"/>
            <a:ext cx="6630621" cy="6630621"/>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0049272" y="1971989"/>
            <a:ext cx="6343048" cy="6343023"/>
            <a:chOff x="0" y="0"/>
            <a:chExt cx="6350000" cy="6349975"/>
          </a:xfrm>
        </p:grpSpPr>
        <p:sp>
          <p:nvSpPr>
            <p:cNvPr name="Freeform 13" id="13"/>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12"/>
              <a:stretch>
                <a:fillRect l="-71896" t="-3731" r="-1989" b="-12229"/>
              </a:stretch>
            </a:blipFill>
          </p:spPr>
        </p:sp>
      </p:grpSp>
      <p:sp>
        <p:nvSpPr>
          <p:cNvPr name="Freeform 14" id="14"/>
          <p:cNvSpPr/>
          <p:nvPr/>
        </p:nvSpPr>
        <p:spPr>
          <a:xfrm flipH="false" flipV="false" rot="0">
            <a:off x="16392320" y="277894"/>
            <a:ext cx="1501611" cy="1501611"/>
          </a:xfrm>
          <a:custGeom>
            <a:avLst/>
            <a:gdLst/>
            <a:ahLst/>
            <a:cxnLst/>
            <a:rect r="r" b="b" t="t" l="l"/>
            <a:pathLst>
              <a:path h="1501611" w="1501611">
                <a:moveTo>
                  <a:pt x="0" y="0"/>
                </a:moveTo>
                <a:lnTo>
                  <a:pt x="1501612" y="0"/>
                </a:lnTo>
                <a:lnTo>
                  <a:pt x="1501612" y="1501612"/>
                </a:lnTo>
                <a:lnTo>
                  <a:pt x="0" y="150161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1034729" y="8282342"/>
            <a:ext cx="977469" cy="977469"/>
          </a:xfrm>
          <a:custGeom>
            <a:avLst/>
            <a:gdLst/>
            <a:ahLst/>
            <a:cxnLst/>
            <a:rect r="r" b="b" t="t" l="l"/>
            <a:pathLst>
              <a:path h="977469" w="977469">
                <a:moveTo>
                  <a:pt x="0" y="0"/>
                </a:moveTo>
                <a:lnTo>
                  <a:pt x="977469" y="0"/>
                </a:lnTo>
                <a:lnTo>
                  <a:pt x="977469" y="977469"/>
                </a:lnTo>
                <a:lnTo>
                  <a:pt x="0" y="9774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8910558" y="7621235"/>
            <a:ext cx="1259344" cy="1259344"/>
          </a:xfrm>
          <a:custGeom>
            <a:avLst/>
            <a:gdLst/>
            <a:ahLst/>
            <a:cxnLst/>
            <a:rect r="r" b="b" t="t" l="l"/>
            <a:pathLst>
              <a:path h="1259344" w="1259344">
                <a:moveTo>
                  <a:pt x="0" y="0"/>
                </a:moveTo>
                <a:lnTo>
                  <a:pt x="1259343" y="0"/>
                </a:lnTo>
                <a:lnTo>
                  <a:pt x="1259343" y="1259344"/>
                </a:lnTo>
                <a:lnTo>
                  <a:pt x="0" y="125934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7" id="17"/>
          <p:cNvSpPr/>
          <p:nvPr/>
        </p:nvSpPr>
        <p:spPr>
          <a:xfrm flipH="false" flipV="false" rot="0">
            <a:off x="1128226" y="8375839"/>
            <a:ext cx="790476" cy="790476"/>
          </a:xfrm>
          <a:custGeom>
            <a:avLst/>
            <a:gdLst/>
            <a:ahLst/>
            <a:cxnLst/>
            <a:rect r="r" b="b" t="t" l="l"/>
            <a:pathLst>
              <a:path h="790476" w="790476">
                <a:moveTo>
                  <a:pt x="0" y="0"/>
                </a:moveTo>
                <a:lnTo>
                  <a:pt x="790476" y="0"/>
                </a:lnTo>
                <a:lnTo>
                  <a:pt x="790476" y="790475"/>
                </a:lnTo>
                <a:lnTo>
                  <a:pt x="0" y="79047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8" id="18"/>
          <p:cNvSpPr txBox="true"/>
          <p:nvPr/>
        </p:nvSpPr>
        <p:spPr>
          <a:xfrm rot="0">
            <a:off x="2172462" y="8017080"/>
            <a:ext cx="4411964" cy="1502286"/>
          </a:xfrm>
          <a:prstGeom prst="rect">
            <a:avLst/>
          </a:prstGeom>
        </p:spPr>
        <p:txBody>
          <a:bodyPr anchor="t" rtlCol="false" tIns="0" lIns="0" bIns="0" rIns="0">
            <a:spAutoFit/>
          </a:bodyPr>
          <a:lstStyle/>
          <a:p>
            <a:pPr algn="l">
              <a:lnSpc>
                <a:spcPts val="3876"/>
              </a:lnSpc>
            </a:pPr>
            <a:r>
              <a:rPr lang="en-US" sz="3400">
                <a:solidFill>
                  <a:srgbClr val="000000"/>
                </a:solidFill>
                <a:latin typeface="Poppins Semi-Bold"/>
              </a:rPr>
              <a:t>Kelsea Thayer,  Kayla Jehnzen, Cory Parker</a:t>
            </a:r>
          </a:p>
        </p:txBody>
      </p:sp>
      <p:sp>
        <p:nvSpPr>
          <p:cNvPr name="TextBox 19" id="19"/>
          <p:cNvSpPr txBox="true"/>
          <p:nvPr/>
        </p:nvSpPr>
        <p:spPr>
          <a:xfrm rot="0">
            <a:off x="1034729" y="3763569"/>
            <a:ext cx="7496811" cy="1974236"/>
          </a:xfrm>
          <a:prstGeom prst="rect">
            <a:avLst/>
          </a:prstGeom>
        </p:spPr>
        <p:txBody>
          <a:bodyPr anchor="t" rtlCol="false" tIns="0" lIns="0" bIns="0" rIns="0">
            <a:spAutoFit/>
          </a:bodyPr>
          <a:lstStyle/>
          <a:p>
            <a:pPr algn="l">
              <a:lnSpc>
                <a:spcPts val="7508"/>
              </a:lnSpc>
            </a:pPr>
            <a:r>
              <a:rPr lang="en-US" sz="6586">
                <a:solidFill>
                  <a:srgbClr val="000000"/>
                </a:solidFill>
                <a:latin typeface="Poppins Bold"/>
              </a:rPr>
              <a:t>Student Success Indicators</a:t>
            </a:r>
          </a:p>
        </p:txBody>
      </p:sp>
      <p:sp>
        <p:nvSpPr>
          <p:cNvPr name="TextBox 20" id="20"/>
          <p:cNvSpPr txBox="true"/>
          <p:nvPr/>
        </p:nvSpPr>
        <p:spPr>
          <a:xfrm rot="0">
            <a:off x="1034729" y="5829605"/>
            <a:ext cx="5549696" cy="1025402"/>
          </a:xfrm>
          <a:prstGeom prst="rect">
            <a:avLst/>
          </a:prstGeom>
        </p:spPr>
        <p:txBody>
          <a:bodyPr anchor="t" rtlCol="false" tIns="0" lIns="0" bIns="0" rIns="0">
            <a:spAutoFit/>
          </a:bodyPr>
          <a:lstStyle/>
          <a:p>
            <a:pPr algn="l">
              <a:lnSpc>
                <a:spcPts val="3942"/>
              </a:lnSpc>
            </a:pPr>
            <a:r>
              <a:rPr lang="en-US" sz="3458" spc="148">
                <a:solidFill>
                  <a:srgbClr val="000000"/>
                </a:solidFill>
                <a:latin typeface="Poppins Semi-Bold"/>
              </a:rPr>
              <a:t>Group 3 Presentation - 2024</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816745">
            <a:off x="16201008" y="-69536"/>
            <a:ext cx="4802674" cy="1510659"/>
          </a:xfrm>
          <a:custGeom>
            <a:avLst/>
            <a:gdLst/>
            <a:ahLst/>
            <a:cxnLst/>
            <a:rect r="r" b="b" t="t" l="l"/>
            <a:pathLst>
              <a:path h="1510659" w="4802674">
                <a:moveTo>
                  <a:pt x="0" y="0"/>
                </a:moveTo>
                <a:lnTo>
                  <a:pt x="4802675" y="0"/>
                </a:lnTo>
                <a:lnTo>
                  <a:pt x="4802675" y="1510660"/>
                </a:lnTo>
                <a:lnTo>
                  <a:pt x="0" y="151066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true" flipV="false" rot="-2906905">
            <a:off x="-2486805" y="-270124"/>
            <a:ext cx="4802674" cy="1510659"/>
          </a:xfrm>
          <a:custGeom>
            <a:avLst/>
            <a:gdLst/>
            <a:ahLst/>
            <a:cxnLst/>
            <a:rect r="r" b="b" t="t" l="l"/>
            <a:pathLst>
              <a:path h="1510659" w="4802674">
                <a:moveTo>
                  <a:pt x="4802675" y="0"/>
                </a:moveTo>
                <a:lnTo>
                  <a:pt x="0" y="0"/>
                </a:lnTo>
                <a:lnTo>
                  <a:pt x="0" y="1510659"/>
                </a:lnTo>
                <a:lnTo>
                  <a:pt x="4802675" y="1510659"/>
                </a:lnTo>
                <a:lnTo>
                  <a:pt x="480267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2816745">
            <a:off x="15173184" y="788078"/>
            <a:ext cx="4213366" cy="481243"/>
          </a:xfrm>
          <a:custGeom>
            <a:avLst/>
            <a:gdLst/>
            <a:ahLst/>
            <a:cxnLst/>
            <a:rect r="r" b="b" t="t" l="l"/>
            <a:pathLst>
              <a:path h="481243" w="4213366">
                <a:moveTo>
                  <a:pt x="0" y="0"/>
                </a:moveTo>
                <a:lnTo>
                  <a:pt x="4213365" y="0"/>
                </a:lnTo>
                <a:lnTo>
                  <a:pt x="4213365" y="481244"/>
                </a:lnTo>
                <a:lnTo>
                  <a:pt x="0" y="481244"/>
                </a:lnTo>
                <a:lnTo>
                  <a:pt x="0" y="0"/>
                </a:lnTo>
                <a:close/>
              </a:path>
            </a:pathLst>
          </a:custGeom>
          <a:blipFill>
            <a:blip r:embed="rId5">
              <a:extLst>
                <a:ext uri="{96DAC541-7B7A-43D3-8B79-37D633B846F1}">
                  <asvg:svgBlip xmlns:asvg="http://schemas.microsoft.com/office/drawing/2016/SVG/main" r:embed="rId6"/>
                </a:ext>
              </a:extLst>
            </a:blip>
            <a:stretch>
              <a:fillRect l="0" t="-80318" r="0" b="-95070"/>
            </a:stretch>
          </a:blipFill>
        </p:spPr>
      </p:sp>
      <p:sp>
        <p:nvSpPr>
          <p:cNvPr name="Freeform 5" id="5"/>
          <p:cNvSpPr/>
          <p:nvPr/>
        </p:nvSpPr>
        <p:spPr>
          <a:xfrm flipH="true" flipV="false" rot="-2942733">
            <a:off x="-1058091" y="742968"/>
            <a:ext cx="4213366" cy="481243"/>
          </a:xfrm>
          <a:custGeom>
            <a:avLst/>
            <a:gdLst/>
            <a:ahLst/>
            <a:cxnLst/>
            <a:rect r="r" b="b" t="t" l="l"/>
            <a:pathLst>
              <a:path h="481243" w="4213366">
                <a:moveTo>
                  <a:pt x="4213365" y="0"/>
                </a:moveTo>
                <a:lnTo>
                  <a:pt x="0" y="0"/>
                </a:lnTo>
                <a:lnTo>
                  <a:pt x="0" y="481244"/>
                </a:lnTo>
                <a:lnTo>
                  <a:pt x="4213365" y="481244"/>
                </a:lnTo>
                <a:lnTo>
                  <a:pt x="4213365" y="0"/>
                </a:lnTo>
                <a:close/>
              </a:path>
            </a:pathLst>
          </a:custGeom>
          <a:blipFill>
            <a:blip r:embed="rId5">
              <a:extLst>
                <a:ext uri="{96DAC541-7B7A-43D3-8B79-37D633B846F1}">
                  <asvg:svgBlip xmlns:asvg="http://schemas.microsoft.com/office/drawing/2016/SVG/main" r:embed="rId6"/>
                </a:ext>
              </a:extLst>
            </a:blip>
            <a:stretch>
              <a:fillRect l="0" t="-80318" r="0" b="-95070"/>
            </a:stretch>
          </a:blipFill>
        </p:spPr>
      </p:sp>
      <p:sp>
        <p:nvSpPr>
          <p:cNvPr name="Freeform 6" id="6"/>
          <p:cNvSpPr/>
          <p:nvPr/>
        </p:nvSpPr>
        <p:spPr>
          <a:xfrm flipH="false" flipV="false" rot="0">
            <a:off x="16293027" y="374679"/>
            <a:ext cx="654021" cy="654021"/>
          </a:xfrm>
          <a:custGeom>
            <a:avLst/>
            <a:gdLst/>
            <a:ahLst/>
            <a:cxnLst/>
            <a:rect r="r" b="b" t="t" l="l"/>
            <a:pathLst>
              <a:path h="654021" w="654021">
                <a:moveTo>
                  <a:pt x="0" y="0"/>
                </a:moveTo>
                <a:lnTo>
                  <a:pt x="654021" y="0"/>
                </a:lnTo>
                <a:lnTo>
                  <a:pt x="654021" y="654021"/>
                </a:lnTo>
                <a:lnTo>
                  <a:pt x="0" y="65402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351886" y="374679"/>
            <a:ext cx="654021" cy="654021"/>
          </a:xfrm>
          <a:custGeom>
            <a:avLst/>
            <a:gdLst/>
            <a:ahLst/>
            <a:cxnLst/>
            <a:rect r="r" b="b" t="t" l="l"/>
            <a:pathLst>
              <a:path h="654021" w="654021">
                <a:moveTo>
                  <a:pt x="0" y="0"/>
                </a:moveTo>
                <a:lnTo>
                  <a:pt x="654022" y="0"/>
                </a:lnTo>
                <a:lnTo>
                  <a:pt x="654022" y="654021"/>
                </a:lnTo>
                <a:lnTo>
                  <a:pt x="0" y="65402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6894463" y="1983586"/>
            <a:ext cx="10385404" cy="7789053"/>
          </a:xfrm>
          <a:custGeom>
            <a:avLst/>
            <a:gdLst/>
            <a:ahLst/>
            <a:cxnLst/>
            <a:rect r="r" b="b" t="t" l="l"/>
            <a:pathLst>
              <a:path h="7789053" w="10385404">
                <a:moveTo>
                  <a:pt x="0" y="0"/>
                </a:moveTo>
                <a:lnTo>
                  <a:pt x="10385404" y="0"/>
                </a:lnTo>
                <a:lnTo>
                  <a:pt x="10385404" y="7789053"/>
                </a:lnTo>
                <a:lnTo>
                  <a:pt x="0" y="7789053"/>
                </a:lnTo>
                <a:lnTo>
                  <a:pt x="0" y="0"/>
                </a:lnTo>
                <a:close/>
              </a:path>
            </a:pathLst>
          </a:custGeom>
          <a:blipFill>
            <a:blip r:embed="rId9"/>
            <a:stretch>
              <a:fillRect l="0" t="0" r="0" b="0"/>
            </a:stretch>
          </a:blipFill>
        </p:spPr>
      </p:sp>
      <p:sp>
        <p:nvSpPr>
          <p:cNvPr name="TextBox 9" id="9"/>
          <p:cNvSpPr txBox="true"/>
          <p:nvPr/>
        </p:nvSpPr>
        <p:spPr>
          <a:xfrm rot="0">
            <a:off x="4213224" y="1019175"/>
            <a:ext cx="9861553" cy="687705"/>
          </a:xfrm>
          <a:prstGeom prst="rect">
            <a:avLst/>
          </a:prstGeom>
        </p:spPr>
        <p:txBody>
          <a:bodyPr anchor="t" rtlCol="false" tIns="0" lIns="0" bIns="0" rIns="0">
            <a:spAutoFit/>
          </a:bodyPr>
          <a:lstStyle/>
          <a:p>
            <a:pPr algn="ctr">
              <a:lnSpc>
                <a:spcPts val="5084"/>
              </a:lnSpc>
            </a:pPr>
            <a:r>
              <a:rPr lang="en-US" sz="4500" spc="-135">
                <a:solidFill>
                  <a:srgbClr val="000000"/>
                </a:solidFill>
                <a:latin typeface="Poppins Bold"/>
              </a:rPr>
              <a:t>Age at Enrollment</a:t>
            </a:r>
          </a:p>
        </p:txBody>
      </p:sp>
      <p:sp>
        <p:nvSpPr>
          <p:cNvPr name="TextBox 10" id="10"/>
          <p:cNvSpPr txBox="true"/>
          <p:nvPr/>
        </p:nvSpPr>
        <p:spPr>
          <a:xfrm rot="0">
            <a:off x="0" y="3209607"/>
            <a:ext cx="4389157" cy="394777"/>
          </a:xfrm>
          <a:prstGeom prst="rect">
            <a:avLst/>
          </a:prstGeom>
        </p:spPr>
        <p:txBody>
          <a:bodyPr anchor="t" rtlCol="false" tIns="0" lIns="0" bIns="0" rIns="0">
            <a:spAutoFit/>
          </a:bodyPr>
          <a:lstStyle/>
          <a:p>
            <a:pPr algn="r">
              <a:lnSpc>
                <a:spcPts val="2961"/>
              </a:lnSpc>
            </a:pPr>
            <a:r>
              <a:rPr lang="en-US" sz="2621" spc="-78">
                <a:solidFill>
                  <a:srgbClr val="000000"/>
                </a:solidFill>
                <a:latin typeface="Poppins Bold"/>
              </a:rPr>
              <a:t>Range and Trend</a:t>
            </a:r>
          </a:p>
        </p:txBody>
      </p:sp>
      <p:sp>
        <p:nvSpPr>
          <p:cNvPr name="TextBox 11" id="11"/>
          <p:cNvSpPr txBox="true"/>
          <p:nvPr/>
        </p:nvSpPr>
        <p:spPr>
          <a:xfrm rot="0">
            <a:off x="1048592" y="4002144"/>
            <a:ext cx="5328103" cy="3723192"/>
          </a:xfrm>
          <a:prstGeom prst="rect">
            <a:avLst/>
          </a:prstGeom>
        </p:spPr>
        <p:txBody>
          <a:bodyPr anchor="t" rtlCol="false" tIns="0" lIns="0" bIns="0" rIns="0">
            <a:spAutoFit/>
          </a:bodyPr>
          <a:lstStyle/>
          <a:p>
            <a:pPr algn="just">
              <a:lnSpc>
                <a:spcPts val="3266"/>
              </a:lnSpc>
            </a:pPr>
            <a:r>
              <a:rPr lang="en-US" sz="2722">
                <a:solidFill>
                  <a:srgbClr val="000000"/>
                </a:solidFill>
                <a:latin typeface="Poppins"/>
              </a:rPr>
              <a:t>Students’ age at enrollment ranged from 17 to 70 years old. The data shows proportional result for younger students enrolling immediately following secondary school, while we see higher rates of droupout than graduate for students starting after age 25.</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816745">
            <a:off x="16201008" y="-69536"/>
            <a:ext cx="4802674" cy="1510659"/>
          </a:xfrm>
          <a:custGeom>
            <a:avLst/>
            <a:gdLst/>
            <a:ahLst/>
            <a:cxnLst/>
            <a:rect r="r" b="b" t="t" l="l"/>
            <a:pathLst>
              <a:path h="1510659" w="4802674">
                <a:moveTo>
                  <a:pt x="0" y="0"/>
                </a:moveTo>
                <a:lnTo>
                  <a:pt x="4802675" y="0"/>
                </a:lnTo>
                <a:lnTo>
                  <a:pt x="4802675" y="1510660"/>
                </a:lnTo>
                <a:lnTo>
                  <a:pt x="0" y="15106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2906905">
            <a:off x="-2486805" y="-270124"/>
            <a:ext cx="4802674" cy="1510659"/>
          </a:xfrm>
          <a:custGeom>
            <a:avLst/>
            <a:gdLst/>
            <a:ahLst/>
            <a:cxnLst/>
            <a:rect r="r" b="b" t="t" l="l"/>
            <a:pathLst>
              <a:path h="1510659" w="4802674">
                <a:moveTo>
                  <a:pt x="4802675" y="0"/>
                </a:moveTo>
                <a:lnTo>
                  <a:pt x="0" y="0"/>
                </a:lnTo>
                <a:lnTo>
                  <a:pt x="0" y="1510659"/>
                </a:lnTo>
                <a:lnTo>
                  <a:pt x="4802675" y="1510659"/>
                </a:lnTo>
                <a:lnTo>
                  <a:pt x="480267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816745">
            <a:off x="15173184" y="788078"/>
            <a:ext cx="4213366" cy="481243"/>
          </a:xfrm>
          <a:custGeom>
            <a:avLst/>
            <a:gdLst/>
            <a:ahLst/>
            <a:cxnLst/>
            <a:rect r="r" b="b" t="t" l="l"/>
            <a:pathLst>
              <a:path h="481243" w="4213366">
                <a:moveTo>
                  <a:pt x="0" y="0"/>
                </a:moveTo>
                <a:lnTo>
                  <a:pt x="4213365" y="0"/>
                </a:lnTo>
                <a:lnTo>
                  <a:pt x="4213365" y="481244"/>
                </a:lnTo>
                <a:lnTo>
                  <a:pt x="0" y="481244"/>
                </a:lnTo>
                <a:lnTo>
                  <a:pt x="0" y="0"/>
                </a:lnTo>
                <a:close/>
              </a:path>
            </a:pathLst>
          </a:custGeom>
          <a:blipFill>
            <a:blip r:embed="rId4">
              <a:extLst>
                <a:ext uri="{96DAC541-7B7A-43D3-8B79-37D633B846F1}">
                  <asvg:svgBlip xmlns:asvg="http://schemas.microsoft.com/office/drawing/2016/SVG/main" r:embed="rId5"/>
                </a:ext>
              </a:extLst>
            </a:blip>
            <a:stretch>
              <a:fillRect l="0" t="-80318" r="0" b="-95070"/>
            </a:stretch>
          </a:blipFill>
        </p:spPr>
      </p:sp>
      <p:sp>
        <p:nvSpPr>
          <p:cNvPr name="Freeform 5" id="5"/>
          <p:cNvSpPr/>
          <p:nvPr/>
        </p:nvSpPr>
        <p:spPr>
          <a:xfrm flipH="true" flipV="false" rot="-2942733">
            <a:off x="-1058091" y="742968"/>
            <a:ext cx="4213366" cy="481243"/>
          </a:xfrm>
          <a:custGeom>
            <a:avLst/>
            <a:gdLst/>
            <a:ahLst/>
            <a:cxnLst/>
            <a:rect r="r" b="b" t="t" l="l"/>
            <a:pathLst>
              <a:path h="481243" w="4213366">
                <a:moveTo>
                  <a:pt x="4213365" y="0"/>
                </a:moveTo>
                <a:lnTo>
                  <a:pt x="0" y="0"/>
                </a:lnTo>
                <a:lnTo>
                  <a:pt x="0" y="481244"/>
                </a:lnTo>
                <a:lnTo>
                  <a:pt x="4213365" y="481244"/>
                </a:lnTo>
                <a:lnTo>
                  <a:pt x="4213365" y="0"/>
                </a:lnTo>
                <a:close/>
              </a:path>
            </a:pathLst>
          </a:custGeom>
          <a:blipFill>
            <a:blip r:embed="rId4">
              <a:extLst>
                <a:ext uri="{96DAC541-7B7A-43D3-8B79-37D633B846F1}">
                  <asvg:svgBlip xmlns:asvg="http://schemas.microsoft.com/office/drawing/2016/SVG/main" r:embed="rId5"/>
                </a:ext>
              </a:extLst>
            </a:blip>
            <a:stretch>
              <a:fillRect l="0" t="-80318" r="0" b="-95070"/>
            </a:stretch>
          </a:blipFill>
        </p:spPr>
      </p:sp>
      <p:sp>
        <p:nvSpPr>
          <p:cNvPr name="Freeform 6" id="6"/>
          <p:cNvSpPr/>
          <p:nvPr/>
        </p:nvSpPr>
        <p:spPr>
          <a:xfrm flipH="false" flipV="false" rot="0">
            <a:off x="16293027" y="374679"/>
            <a:ext cx="654021" cy="654021"/>
          </a:xfrm>
          <a:custGeom>
            <a:avLst/>
            <a:gdLst/>
            <a:ahLst/>
            <a:cxnLst/>
            <a:rect r="r" b="b" t="t" l="l"/>
            <a:pathLst>
              <a:path h="654021" w="654021">
                <a:moveTo>
                  <a:pt x="0" y="0"/>
                </a:moveTo>
                <a:lnTo>
                  <a:pt x="654021" y="0"/>
                </a:lnTo>
                <a:lnTo>
                  <a:pt x="654021" y="654021"/>
                </a:lnTo>
                <a:lnTo>
                  <a:pt x="0" y="6540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351886" y="374679"/>
            <a:ext cx="654021" cy="654021"/>
          </a:xfrm>
          <a:custGeom>
            <a:avLst/>
            <a:gdLst/>
            <a:ahLst/>
            <a:cxnLst/>
            <a:rect r="r" b="b" t="t" l="l"/>
            <a:pathLst>
              <a:path h="654021" w="654021">
                <a:moveTo>
                  <a:pt x="0" y="0"/>
                </a:moveTo>
                <a:lnTo>
                  <a:pt x="654022" y="0"/>
                </a:lnTo>
                <a:lnTo>
                  <a:pt x="654022" y="654021"/>
                </a:lnTo>
                <a:lnTo>
                  <a:pt x="0" y="6540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6576111" y="2732340"/>
            <a:ext cx="11375945" cy="1477216"/>
          </a:xfrm>
          <a:custGeom>
            <a:avLst/>
            <a:gdLst/>
            <a:ahLst/>
            <a:cxnLst/>
            <a:rect r="r" b="b" t="t" l="l"/>
            <a:pathLst>
              <a:path h="1477216" w="11375945">
                <a:moveTo>
                  <a:pt x="0" y="0"/>
                </a:moveTo>
                <a:lnTo>
                  <a:pt x="11375945" y="0"/>
                </a:lnTo>
                <a:lnTo>
                  <a:pt x="11375945" y="1477216"/>
                </a:lnTo>
                <a:lnTo>
                  <a:pt x="0" y="1477216"/>
                </a:lnTo>
                <a:lnTo>
                  <a:pt x="0" y="0"/>
                </a:lnTo>
                <a:close/>
              </a:path>
            </a:pathLst>
          </a:custGeom>
          <a:blipFill>
            <a:blip r:embed="rId8"/>
            <a:stretch>
              <a:fillRect l="0" t="0" r="0" b="0"/>
            </a:stretch>
          </a:blipFill>
        </p:spPr>
      </p:sp>
      <p:sp>
        <p:nvSpPr>
          <p:cNvPr name="Freeform 9" id="9"/>
          <p:cNvSpPr/>
          <p:nvPr/>
        </p:nvSpPr>
        <p:spPr>
          <a:xfrm flipH="false" flipV="false" rot="0">
            <a:off x="6998380" y="4871556"/>
            <a:ext cx="10531407" cy="4117817"/>
          </a:xfrm>
          <a:custGeom>
            <a:avLst/>
            <a:gdLst/>
            <a:ahLst/>
            <a:cxnLst/>
            <a:rect r="r" b="b" t="t" l="l"/>
            <a:pathLst>
              <a:path h="4117817" w="10531407">
                <a:moveTo>
                  <a:pt x="0" y="0"/>
                </a:moveTo>
                <a:lnTo>
                  <a:pt x="10531407" y="0"/>
                </a:lnTo>
                <a:lnTo>
                  <a:pt x="10531407" y="4117817"/>
                </a:lnTo>
                <a:lnTo>
                  <a:pt x="0" y="4117817"/>
                </a:lnTo>
                <a:lnTo>
                  <a:pt x="0" y="0"/>
                </a:lnTo>
                <a:close/>
              </a:path>
            </a:pathLst>
          </a:custGeom>
          <a:blipFill>
            <a:blip r:embed="rId9"/>
            <a:stretch>
              <a:fillRect l="0" t="0" r="0" b="0"/>
            </a:stretch>
          </a:blipFill>
        </p:spPr>
      </p:sp>
      <p:sp>
        <p:nvSpPr>
          <p:cNvPr name="TextBox 10" id="10"/>
          <p:cNvSpPr txBox="true"/>
          <p:nvPr/>
        </p:nvSpPr>
        <p:spPr>
          <a:xfrm rot="0">
            <a:off x="4213224" y="1019175"/>
            <a:ext cx="9861553" cy="687705"/>
          </a:xfrm>
          <a:prstGeom prst="rect">
            <a:avLst/>
          </a:prstGeom>
        </p:spPr>
        <p:txBody>
          <a:bodyPr anchor="t" rtlCol="false" tIns="0" lIns="0" bIns="0" rIns="0">
            <a:spAutoFit/>
          </a:bodyPr>
          <a:lstStyle/>
          <a:p>
            <a:pPr algn="ctr">
              <a:lnSpc>
                <a:spcPts val="5084"/>
              </a:lnSpc>
            </a:pPr>
            <a:r>
              <a:rPr lang="en-US" sz="4500" spc="-135">
                <a:solidFill>
                  <a:srgbClr val="000000"/>
                </a:solidFill>
                <a:latin typeface="Poppins Bold"/>
              </a:rPr>
              <a:t>Accuracy</a:t>
            </a:r>
          </a:p>
        </p:txBody>
      </p:sp>
      <p:sp>
        <p:nvSpPr>
          <p:cNvPr name="TextBox 11" id="11"/>
          <p:cNvSpPr txBox="true"/>
          <p:nvPr/>
        </p:nvSpPr>
        <p:spPr>
          <a:xfrm rot="0">
            <a:off x="747678" y="3144574"/>
            <a:ext cx="5527520" cy="1384082"/>
          </a:xfrm>
          <a:prstGeom prst="rect">
            <a:avLst/>
          </a:prstGeom>
        </p:spPr>
        <p:txBody>
          <a:bodyPr anchor="t" rtlCol="false" tIns="0" lIns="0" bIns="0" rIns="0">
            <a:spAutoFit/>
          </a:bodyPr>
          <a:lstStyle/>
          <a:p>
            <a:pPr algn="l">
              <a:lnSpc>
                <a:spcPts val="2770"/>
              </a:lnSpc>
            </a:pPr>
            <a:r>
              <a:rPr lang="en-US" sz="2328">
                <a:solidFill>
                  <a:srgbClr val="000000"/>
                </a:solidFill>
                <a:latin typeface="Poppins"/>
              </a:rPr>
              <a:t>The logistic regression model had a moderately high success rate predicting dropout and graduated students.</a:t>
            </a:r>
          </a:p>
        </p:txBody>
      </p:sp>
      <p:sp>
        <p:nvSpPr>
          <p:cNvPr name="TextBox 12" id="12"/>
          <p:cNvSpPr txBox="true"/>
          <p:nvPr/>
        </p:nvSpPr>
        <p:spPr>
          <a:xfrm rot="0">
            <a:off x="-85468" y="5797533"/>
            <a:ext cx="4389157" cy="394777"/>
          </a:xfrm>
          <a:prstGeom prst="rect">
            <a:avLst/>
          </a:prstGeom>
        </p:spPr>
        <p:txBody>
          <a:bodyPr anchor="t" rtlCol="false" tIns="0" lIns="0" bIns="0" rIns="0">
            <a:spAutoFit/>
          </a:bodyPr>
          <a:lstStyle/>
          <a:p>
            <a:pPr algn="ctr">
              <a:lnSpc>
                <a:spcPts val="2961"/>
              </a:lnSpc>
            </a:pPr>
            <a:r>
              <a:rPr lang="en-US" sz="2621" spc="-78">
                <a:solidFill>
                  <a:srgbClr val="000000"/>
                </a:solidFill>
                <a:latin typeface="Poppins Bold"/>
              </a:rPr>
              <a:t>Training Report</a:t>
            </a:r>
          </a:p>
        </p:txBody>
      </p:sp>
      <p:sp>
        <p:nvSpPr>
          <p:cNvPr name="TextBox 13" id="13"/>
          <p:cNvSpPr txBox="true"/>
          <p:nvPr/>
        </p:nvSpPr>
        <p:spPr>
          <a:xfrm rot="0">
            <a:off x="747678" y="2337562"/>
            <a:ext cx="4389157" cy="394777"/>
          </a:xfrm>
          <a:prstGeom prst="rect">
            <a:avLst/>
          </a:prstGeom>
        </p:spPr>
        <p:txBody>
          <a:bodyPr anchor="t" rtlCol="false" tIns="0" lIns="0" bIns="0" rIns="0">
            <a:spAutoFit/>
          </a:bodyPr>
          <a:lstStyle/>
          <a:p>
            <a:pPr algn="just">
              <a:lnSpc>
                <a:spcPts val="2961"/>
              </a:lnSpc>
            </a:pPr>
            <a:r>
              <a:rPr lang="en-US" sz="2621" spc="-78">
                <a:solidFill>
                  <a:srgbClr val="000000"/>
                </a:solidFill>
                <a:latin typeface="Poppins Bold"/>
              </a:rPr>
              <a:t>Confusion Matrix</a:t>
            </a:r>
          </a:p>
        </p:txBody>
      </p:sp>
      <p:sp>
        <p:nvSpPr>
          <p:cNvPr name="TextBox 14" id="14"/>
          <p:cNvSpPr txBox="true"/>
          <p:nvPr/>
        </p:nvSpPr>
        <p:spPr>
          <a:xfrm rot="0">
            <a:off x="747678" y="6601885"/>
            <a:ext cx="5527520" cy="1384082"/>
          </a:xfrm>
          <a:prstGeom prst="rect">
            <a:avLst/>
          </a:prstGeom>
        </p:spPr>
        <p:txBody>
          <a:bodyPr anchor="t" rtlCol="false" tIns="0" lIns="0" bIns="0" rIns="0">
            <a:spAutoFit/>
          </a:bodyPr>
          <a:lstStyle/>
          <a:p>
            <a:pPr algn="l">
              <a:lnSpc>
                <a:spcPts val="2770"/>
              </a:lnSpc>
            </a:pPr>
            <a:r>
              <a:rPr lang="en-US" sz="2328">
                <a:solidFill>
                  <a:srgbClr val="000000"/>
                </a:solidFill>
                <a:latin typeface="Poppins"/>
              </a:rPr>
              <a:t>Our logistic regression model achieved an accuracy score of 78%. Enrolled students were understandably difficult to predict.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90795" y="2849948"/>
            <a:ext cx="3396973" cy="3396973"/>
          </a:xfrm>
          <a:custGeom>
            <a:avLst/>
            <a:gdLst/>
            <a:ahLst/>
            <a:cxnLst/>
            <a:rect r="r" b="b" t="t" l="l"/>
            <a:pathLst>
              <a:path h="3396973" w="3396973">
                <a:moveTo>
                  <a:pt x="0" y="0"/>
                </a:moveTo>
                <a:lnTo>
                  <a:pt x="3396973" y="0"/>
                </a:lnTo>
                <a:lnTo>
                  <a:pt x="3396973" y="3396973"/>
                </a:lnTo>
                <a:lnTo>
                  <a:pt x="0" y="33969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96973" y="2956126"/>
            <a:ext cx="3184617" cy="3184617"/>
          </a:xfrm>
          <a:custGeom>
            <a:avLst/>
            <a:gdLst/>
            <a:ahLst/>
            <a:cxnLst/>
            <a:rect r="r" b="b" t="t" l="l"/>
            <a:pathLst>
              <a:path h="3184617" w="3184617">
                <a:moveTo>
                  <a:pt x="0" y="0"/>
                </a:moveTo>
                <a:lnTo>
                  <a:pt x="3184617" y="0"/>
                </a:lnTo>
                <a:lnTo>
                  <a:pt x="3184617" y="3184617"/>
                </a:lnTo>
                <a:lnTo>
                  <a:pt x="0" y="318461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72979" y="3132132"/>
            <a:ext cx="2832605" cy="2832605"/>
          </a:xfrm>
          <a:custGeom>
            <a:avLst/>
            <a:gdLst/>
            <a:ahLst/>
            <a:cxnLst/>
            <a:rect r="r" b="b" t="t" l="l"/>
            <a:pathLst>
              <a:path h="2832605" w="2832605">
                <a:moveTo>
                  <a:pt x="0" y="0"/>
                </a:moveTo>
                <a:lnTo>
                  <a:pt x="2832605" y="0"/>
                </a:lnTo>
                <a:lnTo>
                  <a:pt x="2832605" y="2832605"/>
                </a:lnTo>
                <a:lnTo>
                  <a:pt x="0" y="28326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7440798" y="2849948"/>
            <a:ext cx="3396973" cy="3396973"/>
          </a:xfrm>
          <a:custGeom>
            <a:avLst/>
            <a:gdLst/>
            <a:ahLst/>
            <a:cxnLst/>
            <a:rect r="r" b="b" t="t" l="l"/>
            <a:pathLst>
              <a:path h="3396973" w="3396973">
                <a:moveTo>
                  <a:pt x="0" y="0"/>
                </a:moveTo>
                <a:lnTo>
                  <a:pt x="3396973" y="0"/>
                </a:lnTo>
                <a:lnTo>
                  <a:pt x="3396973" y="3396973"/>
                </a:lnTo>
                <a:lnTo>
                  <a:pt x="0" y="33969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7546976" y="2956126"/>
            <a:ext cx="3184617" cy="3184617"/>
          </a:xfrm>
          <a:custGeom>
            <a:avLst/>
            <a:gdLst/>
            <a:ahLst/>
            <a:cxnLst/>
            <a:rect r="r" b="b" t="t" l="l"/>
            <a:pathLst>
              <a:path h="3184617" w="3184617">
                <a:moveTo>
                  <a:pt x="0" y="0"/>
                </a:moveTo>
                <a:lnTo>
                  <a:pt x="3184617" y="0"/>
                </a:lnTo>
                <a:lnTo>
                  <a:pt x="3184617" y="3184617"/>
                </a:lnTo>
                <a:lnTo>
                  <a:pt x="0" y="318461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7722982" y="3132132"/>
            <a:ext cx="2832605" cy="2832605"/>
          </a:xfrm>
          <a:custGeom>
            <a:avLst/>
            <a:gdLst/>
            <a:ahLst/>
            <a:cxnLst/>
            <a:rect r="r" b="b" t="t" l="l"/>
            <a:pathLst>
              <a:path h="2832605" w="2832605">
                <a:moveTo>
                  <a:pt x="0" y="0"/>
                </a:moveTo>
                <a:lnTo>
                  <a:pt x="2832605" y="0"/>
                </a:lnTo>
                <a:lnTo>
                  <a:pt x="2832605" y="2832605"/>
                </a:lnTo>
                <a:lnTo>
                  <a:pt x="0" y="28326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3720798" y="2849948"/>
            <a:ext cx="3396973" cy="3396973"/>
          </a:xfrm>
          <a:custGeom>
            <a:avLst/>
            <a:gdLst/>
            <a:ahLst/>
            <a:cxnLst/>
            <a:rect r="r" b="b" t="t" l="l"/>
            <a:pathLst>
              <a:path h="3396973" w="3396973">
                <a:moveTo>
                  <a:pt x="0" y="0"/>
                </a:moveTo>
                <a:lnTo>
                  <a:pt x="3396974" y="0"/>
                </a:lnTo>
                <a:lnTo>
                  <a:pt x="3396974" y="3396973"/>
                </a:lnTo>
                <a:lnTo>
                  <a:pt x="0" y="33969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3826977" y="2956126"/>
            <a:ext cx="3184617" cy="3184617"/>
          </a:xfrm>
          <a:custGeom>
            <a:avLst/>
            <a:gdLst/>
            <a:ahLst/>
            <a:cxnLst/>
            <a:rect r="r" b="b" t="t" l="l"/>
            <a:pathLst>
              <a:path h="3184617" w="3184617">
                <a:moveTo>
                  <a:pt x="0" y="0"/>
                </a:moveTo>
                <a:lnTo>
                  <a:pt x="3184617" y="0"/>
                </a:lnTo>
                <a:lnTo>
                  <a:pt x="3184617" y="3184617"/>
                </a:lnTo>
                <a:lnTo>
                  <a:pt x="0" y="318461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4002983" y="3132132"/>
            <a:ext cx="2832605" cy="2832605"/>
          </a:xfrm>
          <a:custGeom>
            <a:avLst/>
            <a:gdLst/>
            <a:ahLst/>
            <a:cxnLst/>
            <a:rect r="r" b="b" t="t" l="l"/>
            <a:pathLst>
              <a:path h="2832605" w="2832605">
                <a:moveTo>
                  <a:pt x="0" y="0"/>
                </a:moveTo>
                <a:lnTo>
                  <a:pt x="2832605" y="0"/>
                </a:lnTo>
                <a:lnTo>
                  <a:pt x="2832605" y="2832605"/>
                </a:lnTo>
                <a:lnTo>
                  <a:pt x="0" y="28326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1472979" y="3836451"/>
            <a:ext cx="2872194" cy="1307049"/>
          </a:xfrm>
          <a:prstGeom prst="rect">
            <a:avLst/>
          </a:prstGeom>
        </p:spPr>
        <p:txBody>
          <a:bodyPr anchor="t" rtlCol="false" tIns="0" lIns="0" bIns="0" rIns="0">
            <a:spAutoFit/>
          </a:bodyPr>
          <a:lstStyle/>
          <a:p>
            <a:pPr algn="ctr">
              <a:lnSpc>
                <a:spcPts val="5132"/>
              </a:lnSpc>
            </a:pPr>
            <a:r>
              <a:rPr lang="en-US" sz="3666">
                <a:solidFill>
                  <a:srgbClr val="000000"/>
                </a:solidFill>
                <a:latin typeface="Poppins Bold"/>
              </a:rPr>
              <a:t>PCA and</a:t>
            </a:r>
          </a:p>
          <a:p>
            <a:pPr algn="ctr">
              <a:lnSpc>
                <a:spcPts val="5132"/>
              </a:lnSpc>
              <a:spcBef>
                <a:spcPct val="0"/>
              </a:spcBef>
            </a:pPr>
            <a:r>
              <a:rPr lang="en-US" sz="3666">
                <a:solidFill>
                  <a:srgbClr val="000000"/>
                </a:solidFill>
                <a:latin typeface="Poppins Bold"/>
              </a:rPr>
              <a:t> K-Means</a:t>
            </a:r>
          </a:p>
        </p:txBody>
      </p:sp>
      <p:sp>
        <p:nvSpPr>
          <p:cNvPr name="TextBox 12" id="12"/>
          <p:cNvSpPr txBox="true"/>
          <p:nvPr/>
        </p:nvSpPr>
        <p:spPr>
          <a:xfrm rot="0">
            <a:off x="7722982" y="3910055"/>
            <a:ext cx="2832605" cy="1181509"/>
          </a:xfrm>
          <a:prstGeom prst="rect">
            <a:avLst/>
          </a:prstGeom>
        </p:spPr>
        <p:txBody>
          <a:bodyPr anchor="t" rtlCol="false" tIns="0" lIns="0" bIns="0" rIns="0">
            <a:spAutoFit/>
          </a:bodyPr>
          <a:lstStyle/>
          <a:p>
            <a:pPr algn="ctr">
              <a:lnSpc>
                <a:spcPts val="4695"/>
              </a:lnSpc>
              <a:spcBef>
                <a:spcPct val="0"/>
              </a:spcBef>
            </a:pPr>
            <a:r>
              <a:rPr lang="en-US" sz="3354">
                <a:solidFill>
                  <a:srgbClr val="000000"/>
                </a:solidFill>
                <a:latin typeface="Poppins Bold"/>
              </a:rPr>
              <a:t>Logistic Regression</a:t>
            </a:r>
          </a:p>
        </p:txBody>
      </p:sp>
      <p:sp>
        <p:nvSpPr>
          <p:cNvPr name="TextBox 13" id="13"/>
          <p:cNvSpPr txBox="true"/>
          <p:nvPr/>
        </p:nvSpPr>
        <p:spPr>
          <a:xfrm rot="0">
            <a:off x="14076271" y="3891005"/>
            <a:ext cx="2759316" cy="1422401"/>
          </a:xfrm>
          <a:prstGeom prst="rect">
            <a:avLst/>
          </a:prstGeom>
        </p:spPr>
        <p:txBody>
          <a:bodyPr anchor="t" rtlCol="false" tIns="0" lIns="0" bIns="0" rIns="0">
            <a:spAutoFit/>
          </a:bodyPr>
          <a:lstStyle/>
          <a:p>
            <a:pPr algn="ctr">
              <a:lnSpc>
                <a:spcPts val="5599"/>
              </a:lnSpc>
            </a:pPr>
            <a:r>
              <a:rPr lang="en-US" sz="3999">
                <a:solidFill>
                  <a:srgbClr val="000000"/>
                </a:solidFill>
                <a:latin typeface="Poppins Bold"/>
              </a:rPr>
              <a:t>Random </a:t>
            </a:r>
          </a:p>
          <a:p>
            <a:pPr algn="ctr">
              <a:lnSpc>
                <a:spcPts val="5599"/>
              </a:lnSpc>
              <a:spcBef>
                <a:spcPct val="0"/>
              </a:spcBef>
            </a:pPr>
            <a:r>
              <a:rPr lang="en-US" sz="3999">
                <a:solidFill>
                  <a:srgbClr val="000000"/>
                </a:solidFill>
                <a:latin typeface="Poppins Bold"/>
              </a:rPr>
              <a:t>Forest</a:t>
            </a:r>
          </a:p>
        </p:txBody>
      </p:sp>
      <p:sp>
        <p:nvSpPr>
          <p:cNvPr name="TextBox 14" id="14"/>
          <p:cNvSpPr txBox="true"/>
          <p:nvPr/>
        </p:nvSpPr>
        <p:spPr>
          <a:xfrm rot="0">
            <a:off x="262261" y="6454954"/>
            <a:ext cx="4697798" cy="3638550"/>
          </a:xfrm>
          <a:prstGeom prst="rect">
            <a:avLst/>
          </a:prstGeom>
        </p:spPr>
        <p:txBody>
          <a:bodyPr anchor="t" rtlCol="false" tIns="0" lIns="0" bIns="0" rIns="0">
            <a:spAutoFit/>
          </a:bodyPr>
          <a:lstStyle/>
          <a:p>
            <a:pPr algn="just">
              <a:lnSpc>
                <a:spcPts val="2879"/>
              </a:lnSpc>
            </a:pPr>
            <a:r>
              <a:rPr lang="en-US" sz="2400">
                <a:solidFill>
                  <a:srgbClr val="000000"/>
                </a:solidFill>
                <a:latin typeface="Poppins"/>
              </a:rPr>
              <a:t>The results of our model showed the first of 3 principal components explains 99.933% of the total variance in our data. The model had a 72% accuracy. </a:t>
            </a:r>
          </a:p>
          <a:p>
            <a:pPr algn="just">
              <a:lnSpc>
                <a:spcPts val="2879"/>
              </a:lnSpc>
            </a:pPr>
            <a:r>
              <a:rPr lang="en-US" sz="2400">
                <a:solidFill>
                  <a:srgbClr val="000000"/>
                </a:solidFill>
                <a:latin typeface="Poppins"/>
              </a:rPr>
              <a:t>The Macro Avg:  </a:t>
            </a:r>
          </a:p>
          <a:p>
            <a:pPr algn="just" marL="518160" indent="-259080" lvl="1">
              <a:lnSpc>
                <a:spcPts val="2879"/>
              </a:lnSpc>
              <a:buFont typeface="Arial"/>
              <a:buChar char="•"/>
            </a:pPr>
            <a:r>
              <a:rPr lang="en-US" sz="2400">
                <a:solidFill>
                  <a:srgbClr val="000000"/>
                </a:solidFill>
                <a:latin typeface="Poppins"/>
              </a:rPr>
              <a:t>Precision 0.76 </a:t>
            </a:r>
          </a:p>
          <a:p>
            <a:pPr algn="just" marL="518160" indent="-259080" lvl="1">
              <a:lnSpc>
                <a:spcPts val="2879"/>
              </a:lnSpc>
              <a:buFont typeface="Arial"/>
              <a:buChar char="•"/>
            </a:pPr>
            <a:r>
              <a:rPr lang="en-US" sz="2400">
                <a:solidFill>
                  <a:srgbClr val="000000"/>
                </a:solidFill>
                <a:latin typeface="Poppins"/>
              </a:rPr>
              <a:t>Recall 0.78 </a:t>
            </a:r>
          </a:p>
          <a:p>
            <a:pPr algn="just" marL="518160" indent="-259080" lvl="1">
              <a:lnSpc>
                <a:spcPts val="2879"/>
              </a:lnSpc>
              <a:buFont typeface="Arial"/>
              <a:buChar char="•"/>
            </a:pPr>
            <a:r>
              <a:rPr lang="en-US" sz="2400">
                <a:solidFill>
                  <a:srgbClr val="000000"/>
                </a:solidFill>
                <a:latin typeface="Poppins"/>
              </a:rPr>
              <a:t>F1-Score 0.76 </a:t>
            </a:r>
          </a:p>
        </p:txBody>
      </p:sp>
      <p:sp>
        <p:nvSpPr>
          <p:cNvPr name="TextBox 15" id="15"/>
          <p:cNvSpPr txBox="true"/>
          <p:nvPr/>
        </p:nvSpPr>
        <p:spPr>
          <a:xfrm rot="0">
            <a:off x="6497507" y="6950356"/>
            <a:ext cx="5283556" cy="3143148"/>
          </a:xfrm>
          <a:prstGeom prst="rect">
            <a:avLst/>
          </a:prstGeom>
        </p:spPr>
        <p:txBody>
          <a:bodyPr anchor="t" rtlCol="false" tIns="0" lIns="0" bIns="0" rIns="0">
            <a:spAutoFit/>
          </a:bodyPr>
          <a:lstStyle/>
          <a:p>
            <a:pPr algn="just">
              <a:lnSpc>
                <a:spcPts val="3578"/>
              </a:lnSpc>
            </a:pPr>
            <a:r>
              <a:rPr lang="en-US" sz="2981">
                <a:solidFill>
                  <a:srgbClr val="000000"/>
                </a:solidFill>
                <a:latin typeface="Poppins"/>
              </a:rPr>
              <a:t>Our logistic regression model had a 78% accuracy. The Macro Avg:</a:t>
            </a:r>
          </a:p>
          <a:p>
            <a:pPr algn="just" marL="643751" indent="-321876" lvl="1">
              <a:lnSpc>
                <a:spcPts val="3578"/>
              </a:lnSpc>
              <a:buFont typeface="Arial"/>
              <a:buChar char="•"/>
            </a:pPr>
            <a:r>
              <a:rPr lang="en-US" sz="2981">
                <a:solidFill>
                  <a:srgbClr val="000000"/>
                </a:solidFill>
                <a:latin typeface="Poppins"/>
              </a:rPr>
              <a:t>Precision: 0.72 </a:t>
            </a:r>
          </a:p>
          <a:p>
            <a:pPr algn="just" marL="643751" indent="-321876" lvl="1">
              <a:lnSpc>
                <a:spcPts val="3578"/>
              </a:lnSpc>
              <a:buFont typeface="Arial"/>
              <a:buChar char="•"/>
            </a:pPr>
            <a:r>
              <a:rPr lang="en-US" sz="2981">
                <a:solidFill>
                  <a:srgbClr val="000000"/>
                </a:solidFill>
                <a:latin typeface="Poppins"/>
              </a:rPr>
              <a:t>Recall: 0.68 </a:t>
            </a:r>
          </a:p>
          <a:p>
            <a:pPr algn="just" marL="643751" indent="-321876" lvl="1">
              <a:lnSpc>
                <a:spcPts val="3578"/>
              </a:lnSpc>
              <a:buFont typeface="Arial"/>
              <a:buChar char="•"/>
            </a:pPr>
            <a:r>
              <a:rPr lang="en-US" sz="2981">
                <a:solidFill>
                  <a:srgbClr val="000000"/>
                </a:solidFill>
                <a:latin typeface="Poppins"/>
              </a:rPr>
              <a:t>F1-Score: 0.69</a:t>
            </a:r>
          </a:p>
          <a:p>
            <a:pPr algn="just">
              <a:lnSpc>
                <a:spcPts val="3578"/>
              </a:lnSpc>
            </a:pPr>
          </a:p>
        </p:txBody>
      </p:sp>
      <p:sp>
        <p:nvSpPr>
          <p:cNvPr name="TextBox 16" id="16"/>
          <p:cNvSpPr txBox="true"/>
          <p:nvPr/>
        </p:nvSpPr>
        <p:spPr>
          <a:xfrm rot="0">
            <a:off x="13558704" y="6627921"/>
            <a:ext cx="4469917" cy="3600450"/>
          </a:xfrm>
          <a:prstGeom prst="rect">
            <a:avLst/>
          </a:prstGeom>
        </p:spPr>
        <p:txBody>
          <a:bodyPr anchor="t" rtlCol="false" tIns="0" lIns="0" bIns="0" rIns="0">
            <a:spAutoFit/>
          </a:bodyPr>
          <a:lstStyle/>
          <a:p>
            <a:pPr algn="just">
              <a:lnSpc>
                <a:spcPts val="3599"/>
              </a:lnSpc>
            </a:pPr>
            <a:r>
              <a:rPr lang="en-US" sz="2999">
                <a:solidFill>
                  <a:srgbClr val="000000"/>
                </a:solidFill>
                <a:latin typeface="Poppins"/>
              </a:rPr>
              <a:t>Our Random Forest model accuracy was  76.8% accuracy. The M</a:t>
            </a:r>
            <a:r>
              <a:rPr lang="en-US" sz="2999">
                <a:solidFill>
                  <a:srgbClr val="000000"/>
                </a:solidFill>
                <a:latin typeface="Poppins"/>
              </a:rPr>
              <a:t>acro Avg:</a:t>
            </a:r>
          </a:p>
          <a:p>
            <a:pPr algn="just" marL="647694" indent="-323847" lvl="1">
              <a:lnSpc>
                <a:spcPts val="3599"/>
              </a:lnSpc>
              <a:buFont typeface="Arial"/>
              <a:buChar char="•"/>
            </a:pPr>
            <a:r>
              <a:rPr lang="en-US" sz="2999">
                <a:solidFill>
                  <a:srgbClr val="000000"/>
                </a:solidFill>
                <a:latin typeface="Poppins"/>
              </a:rPr>
              <a:t> Precision 0.71    </a:t>
            </a:r>
          </a:p>
          <a:p>
            <a:pPr algn="just" marL="647694" indent="-323847" lvl="1">
              <a:lnSpc>
                <a:spcPts val="3599"/>
              </a:lnSpc>
              <a:buFont typeface="Arial"/>
              <a:buChar char="•"/>
            </a:pPr>
            <a:r>
              <a:rPr lang="en-US" sz="2999">
                <a:solidFill>
                  <a:srgbClr val="000000"/>
                </a:solidFill>
                <a:latin typeface="Poppins"/>
              </a:rPr>
              <a:t>Recall</a:t>
            </a:r>
            <a:r>
              <a:rPr lang="en-US" sz="2999">
                <a:solidFill>
                  <a:srgbClr val="000000"/>
                </a:solidFill>
                <a:latin typeface="Poppins"/>
              </a:rPr>
              <a:t>  0.67     </a:t>
            </a:r>
          </a:p>
          <a:p>
            <a:pPr algn="just" marL="647694" indent="-323847" lvl="1">
              <a:lnSpc>
                <a:spcPts val="3599"/>
              </a:lnSpc>
              <a:buFont typeface="Arial"/>
              <a:buChar char="•"/>
            </a:pPr>
            <a:r>
              <a:rPr lang="en-US" sz="2999">
                <a:solidFill>
                  <a:srgbClr val="000000"/>
                </a:solidFill>
                <a:latin typeface="Poppins"/>
              </a:rPr>
              <a:t>F1-Score</a:t>
            </a:r>
            <a:r>
              <a:rPr lang="en-US" sz="2999">
                <a:solidFill>
                  <a:srgbClr val="000000"/>
                </a:solidFill>
                <a:latin typeface="Poppins"/>
              </a:rPr>
              <a:t> 0.68</a:t>
            </a:r>
          </a:p>
          <a:p>
            <a:pPr algn="just">
              <a:lnSpc>
                <a:spcPts val="3599"/>
              </a:lnSpc>
            </a:pPr>
          </a:p>
        </p:txBody>
      </p:sp>
      <p:sp>
        <p:nvSpPr>
          <p:cNvPr name="TextBox 17" id="17"/>
          <p:cNvSpPr txBox="true"/>
          <p:nvPr/>
        </p:nvSpPr>
        <p:spPr>
          <a:xfrm rot="0">
            <a:off x="5716310" y="1134585"/>
            <a:ext cx="6845949" cy="704850"/>
          </a:xfrm>
          <a:prstGeom prst="rect">
            <a:avLst/>
          </a:prstGeom>
        </p:spPr>
        <p:txBody>
          <a:bodyPr anchor="t" rtlCol="false" tIns="0" lIns="0" bIns="0" rIns="0">
            <a:spAutoFit/>
          </a:bodyPr>
          <a:lstStyle/>
          <a:p>
            <a:pPr algn="ctr">
              <a:lnSpc>
                <a:spcPts val="5174"/>
              </a:lnSpc>
            </a:pPr>
            <a:r>
              <a:rPr lang="en-US" sz="4500" spc="-135">
                <a:solidFill>
                  <a:srgbClr val="000000"/>
                </a:solidFill>
                <a:latin typeface="Poppins Bold"/>
              </a:rPr>
              <a:t>Our Results</a:t>
            </a:r>
          </a:p>
        </p:txBody>
      </p:sp>
      <p:sp>
        <p:nvSpPr>
          <p:cNvPr name="Freeform 18" id="18"/>
          <p:cNvSpPr/>
          <p:nvPr/>
        </p:nvSpPr>
        <p:spPr>
          <a:xfrm flipH="false" flipV="false" rot="2816745">
            <a:off x="16201008" y="-69536"/>
            <a:ext cx="4802674" cy="1510659"/>
          </a:xfrm>
          <a:custGeom>
            <a:avLst/>
            <a:gdLst/>
            <a:ahLst/>
            <a:cxnLst/>
            <a:rect r="r" b="b" t="t" l="l"/>
            <a:pathLst>
              <a:path h="1510659" w="4802674">
                <a:moveTo>
                  <a:pt x="0" y="0"/>
                </a:moveTo>
                <a:lnTo>
                  <a:pt x="4802675" y="0"/>
                </a:lnTo>
                <a:lnTo>
                  <a:pt x="4802675" y="1510660"/>
                </a:lnTo>
                <a:lnTo>
                  <a:pt x="0" y="151066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9" id="19"/>
          <p:cNvSpPr/>
          <p:nvPr/>
        </p:nvSpPr>
        <p:spPr>
          <a:xfrm flipH="true" flipV="false" rot="-2906905">
            <a:off x="-2486805" y="-270124"/>
            <a:ext cx="4802674" cy="1510659"/>
          </a:xfrm>
          <a:custGeom>
            <a:avLst/>
            <a:gdLst/>
            <a:ahLst/>
            <a:cxnLst/>
            <a:rect r="r" b="b" t="t" l="l"/>
            <a:pathLst>
              <a:path h="1510659" w="4802674">
                <a:moveTo>
                  <a:pt x="4802675" y="0"/>
                </a:moveTo>
                <a:lnTo>
                  <a:pt x="0" y="0"/>
                </a:lnTo>
                <a:lnTo>
                  <a:pt x="0" y="1510659"/>
                </a:lnTo>
                <a:lnTo>
                  <a:pt x="4802675" y="1510659"/>
                </a:lnTo>
                <a:lnTo>
                  <a:pt x="4802675"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0" id="20"/>
          <p:cNvSpPr/>
          <p:nvPr/>
        </p:nvSpPr>
        <p:spPr>
          <a:xfrm flipH="false" flipV="false" rot="2816745">
            <a:off x="15173184" y="788078"/>
            <a:ext cx="4213366" cy="481243"/>
          </a:xfrm>
          <a:custGeom>
            <a:avLst/>
            <a:gdLst/>
            <a:ahLst/>
            <a:cxnLst/>
            <a:rect r="r" b="b" t="t" l="l"/>
            <a:pathLst>
              <a:path h="481243" w="4213366">
                <a:moveTo>
                  <a:pt x="0" y="0"/>
                </a:moveTo>
                <a:lnTo>
                  <a:pt x="4213365" y="0"/>
                </a:lnTo>
                <a:lnTo>
                  <a:pt x="4213365" y="481244"/>
                </a:lnTo>
                <a:lnTo>
                  <a:pt x="0" y="481244"/>
                </a:lnTo>
                <a:lnTo>
                  <a:pt x="0" y="0"/>
                </a:lnTo>
                <a:close/>
              </a:path>
            </a:pathLst>
          </a:custGeom>
          <a:blipFill>
            <a:blip r:embed="rId10">
              <a:extLst>
                <a:ext uri="{96DAC541-7B7A-43D3-8B79-37D633B846F1}">
                  <asvg:svgBlip xmlns:asvg="http://schemas.microsoft.com/office/drawing/2016/SVG/main" r:embed="rId11"/>
                </a:ext>
              </a:extLst>
            </a:blip>
            <a:stretch>
              <a:fillRect l="0" t="-80318" r="0" b="-95070"/>
            </a:stretch>
          </a:blipFill>
        </p:spPr>
      </p:sp>
      <p:sp>
        <p:nvSpPr>
          <p:cNvPr name="Freeform 21" id="21"/>
          <p:cNvSpPr/>
          <p:nvPr/>
        </p:nvSpPr>
        <p:spPr>
          <a:xfrm flipH="true" flipV="false" rot="-2942733">
            <a:off x="-1058091" y="742968"/>
            <a:ext cx="4213366" cy="481243"/>
          </a:xfrm>
          <a:custGeom>
            <a:avLst/>
            <a:gdLst/>
            <a:ahLst/>
            <a:cxnLst/>
            <a:rect r="r" b="b" t="t" l="l"/>
            <a:pathLst>
              <a:path h="481243" w="4213366">
                <a:moveTo>
                  <a:pt x="4213365" y="0"/>
                </a:moveTo>
                <a:lnTo>
                  <a:pt x="0" y="0"/>
                </a:lnTo>
                <a:lnTo>
                  <a:pt x="0" y="481244"/>
                </a:lnTo>
                <a:lnTo>
                  <a:pt x="4213365" y="481244"/>
                </a:lnTo>
                <a:lnTo>
                  <a:pt x="4213365" y="0"/>
                </a:lnTo>
                <a:close/>
              </a:path>
            </a:pathLst>
          </a:custGeom>
          <a:blipFill>
            <a:blip r:embed="rId10">
              <a:extLst>
                <a:ext uri="{96DAC541-7B7A-43D3-8B79-37D633B846F1}">
                  <asvg:svgBlip xmlns:asvg="http://schemas.microsoft.com/office/drawing/2016/SVG/main" r:embed="rId11"/>
                </a:ext>
              </a:extLst>
            </a:blip>
            <a:stretch>
              <a:fillRect l="0" t="-80318" r="0" b="-95070"/>
            </a:stretch>
          </a:blipFill>
        </p:spPr>
      </p:sp>
      <p:sp>
        <p:nvSpPr>
          <p:cNvPr name="Freeform 22" id="22"/>
          <p:cNvSpPr/>
          <p:nvPr/>
        </p:nvSpPr>
        <p:spPr>
          <a:xfrm flipH="false" flipV="false" rot="0">
            <a:off x="16293027" y="374679"/>
            <a:ext cx="654021" cy="654021"/>
          </a:xfrm>
          <a:custGeom>
            <a:avLst/>
            <a:gdLst/>
            <a:ahLst/>
            <a:cxnLst/>
            <a:rect r="r" b="b" t="t" l="l"/>
            <a:pathLst>
              <a:path h="654021" w="654021">
                <a:moveTo>
                  <a:pt x="0" y="0"/>
                </a:moveTo>
                <a:lnTo>
                  <a:pt x="654021" y="0"/>
                </a:lnTo>
                <a:lnTo>
                  <a:pt x="654021" y="654021"/>
                </a:lnTo>
                <a:lnTo>
                  <a:pt x="0" y="6540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3" id="23"/>
          <p:cNvSpPr/>
          <p:nvPr/>
        </p:nvSpPr>
        <p:spPr>
          <a:xfrm flipH="false" flipV="false" rot="0">
            <a:off x="1351886" y="374679"/>
            <a:ext cx="654021" cy="654021"/>
          </a:xfrm>
          <a:custGeom>
            <a:avLst/>
            <a:gdLst/>
            <a:ahLst/>
            <a:cxnLst/>
            <a:rect r="r" b="b" t="t" l="l"/>
            <a:pathLst>
              <a:path h="654021" w="654021">
                <a:moveTo>
                  <a:pt x="0" y="0"/>
                </a:moveTo>
                <a:lnTo>
                  <a:pt x="654022" y="0"/>
                </a:lnTo>
                <a:lnTo>
                  <a:pt x="654022" y="654021"/>
                </a:lnTo>
                <a:lnTo>
                  <a:pt x="0" y="6540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548109" y="927448"/>
            <a:ext cx="8553615" cy="8553615"/>
          </a:xfrm>
          <a:custGeom>
            <a:avLst/>
            <a:gdLst/>
            <a:ahLst/>
            <a:cxnLst/>
            <a:rect r="r" b="b" t="t" l="l"/>
            <a:pathLst>
              <a:path h="8553615" w="8553615">
                <a:moveTo>
                  <a:pt x="0" y="0"/>
                </a:moveTo>
                <a:lnTo>
                  <a:pt x="8553615" y="0"/>
                </a:lnTo>
                <a:lnTo>
                  <a:pt x="8553615" y="8553615"/>
                </a:lnTo>
                <a:lnTo>
                  <a:pt x="0" y="85536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7863704">
            <a:off x="7929805" y="-367774"/>
            <a:ext cx="9769056" cy="3072812"/>
          </a:xfrm>
          <a:custGeom>
            <a:avLst/>
            <a:gdLst/>
            <a:ahLst/>
            <a:cxnLst/>
            <a:rect r="r" b="b" t="t" l="l"/>
            <a:pathLst>
              <a:path h="3072812" w="9769056">
                <a:moveTo>
                  <a:pt x="9769055" y="0"/>
                </a:moveTo>
                <a:lnTo>
                  <a:pt x="0" y="0"/>
                </a:lnTo>
                <a:lnTo>
                  <a:pt x="0" y="3072812"/>
                </a:lnTo>
                <a:lnTo>
                  <a:pt x="9769055" y="3072812"/>
                </a:lnTo>
                <a:lnTo>
                  <a:pt x="9769055"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863704">
            <a:off x="9669393" y="7326721"/>
            <a:ext cx="9769056" cy="3072812"/>
          </a:xfrm>
          <a:custGeom>
            <a:avLst/>
            <a:gdLst/>
            <a:ahLst/>
            <a:cxnLst/>
            <a:rect r="r" b="b" t="t" l="l"/>
            <a:pathLst>
              <a:path h="3072812" w="9769056">
                <a:moveTo>
                  <a:pt x="0" y="0"/>
                </a:moveTo>
                <a:lnTo>
                  <a:pt x="9769055" y="0"/>
                </a:lnTo>
                <a:lnTo>
                  <a:pt x="9769055" y="3072812"/>
                </a:lnTo>
                <a:lnTo>
                  <a:pt x="0" y="30728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2942668">
            <a:off x="7267331" y="969627"/>
            <a:ext cx="5461122" cy="815209"/>
          </a:xfrm>
          <a:custGeom>
            <a:avLst/>
            <a:gdLst/>
            <a:ahLst/>
            <a:cxnLst/>
            <a:rect r="r" b="b" t="t" l="l"/>
            <a:pathLst>
              <a:path h="815209" w="5461122">
                <a:moveTo>
                  <a:pt x="5461122" y="0"/>
                </a:moveTo>
                <a:lnTo>
                  <a:pt x="0" y="0"/>
                </a:lnTo>
                <a:lnTo>
                  <a:pt x="0" y="815208"/>
                </a:lnTo>
                <a:lnTo>
                  <a:pt x="5461122" y="815208"/>
                </a:lnTo>
                <a:lnTo>
                  <a:pt x="5461122" y="0"/>
                </a:lnTo>
                <a:close/>
              </a:path>
            </a:pathLst>
          </a:custGeom>
          <a:blipFill>
            <a:blip r:embed="rId6">
              <a:extLst>
                <a:ext uri="{96DAC541-7B7A-43D3-8B79-37D633B846F1}">
                  <asvg:svgBlip xmlns:asvg="http://schemas.microsoft.com/office/drawing/2016/SVG/main" r:embed="rId7"/>
                </a:ext>
              </a:extLst>
            </a:blip>
            <a:stretch>
              <a:fillRect l="0" t="-42143" r="0" b="-68571"/>
            </a:stretch>
          </a:blipFill>
        </p:spPr>
      </p:sp>
      <p:sp>
        <p:nvSpPr>
          <p:cNvPr name="Freeform 6" id="6"/>
          <p:cNvSpPr/>
          <p:nvPr/>
        </p:nvSpPr>
        <p:spPr>
          <a:xfrm flipH="true" flipV="false" rot="2942668">
            <a:off x="14528739" y="8200655"/>
            <a:ext cx="5461122" cy="815209"/>
          </a:xfrm>
          <a:custGeom>
            <a:avLst/>
            <a:gdLst/>
            <a:ahLst/>
            <a:cxnLst/>
            <a:rect r="r" b="b" t="t" l="l"/>
            <a:pathLst>
              <a:path h="815209" w="5461122">
                <a:moveTo>
                  <a:pt x="5461122" y="0"/>
                </a:moveTo>
                <a:lnTo>
                  <a:pt x="0" y="0"/>
                </a:lnTo>
                <a:lnTo>
                  <a:pt x="0" y="815208"/>
                </a:lnTo>
                <a:lnTo>
                  <a:pt x="5461122" y="815208"/>
                </a:lnTo>
                <a:lnTo>
                  <a:pt x="5461122" y="0"/>
                </a:lnTo>
                <a:close/>
              </a:path>
            </a:pathLst>
          </a:custGeom>
          <a:blipFill>
            <a:blip r:embed="rId6">
              <a:extLst>
                <a:ext uri="{96DAC541-7B7A-43D3-8B79-37D633B846F1}">
                  <asvg:svgBlip xmlns:asvg="http://schemas.microsoft.com/office/drawing/2016/SVG/main" r:embed="rId7"/>
                </a:ext>
              </a:extLst>
            </a:blip>
            <a:stretch>
              <a:fillRect l="0" t="-42143" r="0" b="-68571"/>
            </a:stretch>
          </a:blipFill>
        </p:spPr>
      </p:sp>
      <p:sp>
        <p:nvSpPr>
          <p:cNvPr name="Freeform 7" id="7"/>
          <p:cNvSpPr/>
          <p:nvPr/>
        </p:nvSpPr>
        <p:spPr>
          <a:xfrm flipH="false" flipV="false" rot="0">
            <a:off x="9997892" y="1377231"/>
            <a:ext cx="7654049" cy="7654049"/>
          </a:xfrm>
          <a:custGeom>
            <a:avLst/>
            <a:gdLst/>
            <a:ahLst/>
            <a:cxnLst/>
            <a:rect r="r" b="b" t="t" l="l"/>
            <a:pathLst>
              <a:path h="7654049" w="7654049">
                <a:moveTo>
                  <a:pt x="0" y="0"/>
                </a:moveTo>
                <a:lnTo>
                  <a:pt x="7654049" y="0"/>
                </a:lnTo>
                <a:lnTo>
                  <a:pt x="7654049" y="7654049"/>
                </a:lnTo>
                <a:lnTo>
                  <a:pt x="0" y="765404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0420913" y="1800252"/>
            <a:ext cx="6808007" cy="6808007"/>
          </a:xfrm>
          <a:custGeom>
            <a:avLst/>
            <a:gdLst/>
            <a:ahLst/>
            <a:cxnLst/>
            <a:rect r="r" b="b" t="t" l="l"/>
            <a:pathLst>
              <a:path h="6808007" w="6808007">
                <a:moveTo>
                  <a:pt x="0" y="0"/>
                </a:moveTo>
                <a:lnTo>
                  <a:pt x="6808007" y="0"/>
                </a:lnTo>
                <a:lnTo>
                  <a:pt x="6808007" y="6808007"/>
                </a:lnTo>
                <a:lnTo>
                  <a:pt x="0" y="680800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6688006" y="805937"/>
            <a:ext cx="1142588" cy="1142588"/>
          </a:xfrm>
          <a:custGeom>
            <a:avLst/>
            <a:gdLst/>
            <a:ahLst/>
            <a:cxnLst/>
            <a:rect r="r" b="b" t="t" l="l"/>
            <a:pathLst>
              <a:path h="1142588" w="1142588">
                <a:moveTo>
                  <a:pt x="0" y="0"/>
                </a:moveTo>
                <a:lnTo>
                  <a:pt x="1142588" y="0"/>
                </a:lnTo>
                <a:lnTo>
                  <a:pt x="1142588" y="1142588"/>
                </a:lnTo>
                <a:lnTo>
                  <a:pt x="0" y="11425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028700" y="5289505"/>
            <a:ext cx="1399372" cy="1399372"/>
          </a:xfrm>
          <a:custGeom>
            <a:avLst/>
            <a:gdLst/>
            <a:ahLst/>
            <a:cxnLst/>
            <a:rect r="r" b="b" t="t" l="l"/>
            <a:pathLst>
              <a:path h="1399372" w="1399372">
                <a:moveTo>
                  <a:pt x="0" y="0"/>
                </a:moveTo>
                <a:lnTo>
                  <a:pt x="1399372" y="0"/>
                </a:lnTo>
                <a:lnTo>
                  <a:pt x="1399372" y="1399372"/>
                </a:lnTo>
                <a:lnTo>
                  <a:pt x="0" y="13993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028700" y="7858928"/>
            <a:ext cx="1399372" cy="1399372"/>
          </a:xfrm>
          <a:custGeom>
            <a:avLst/>
            <a:gdLst/>
            <a:ahLst/>
            <a:cxnLst/>
            <a:rect r="r" b="b" t="t" l="l"/>
            <a:pathLst>
              <a:path h="1399372" w="1399372">
                <a:moveTo>
                  <a:pt x="0" y="0"/>
                </a:moveTo>
                <a:lnTo>
                  <a:pt x="1399372" y="0"/>
                </a:lnTo>
                <a:lnTo>
                  <a:pt x="1399372" y="1399372"/>
                </a:lnTo>
                <a:lnTo>
                  <a:pt x="0" y="13993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9997892" y="7606902"/>
            <a:ext cx="1001357" cy="1001357"/>
          </a:xfrm>
          <a:custGeom>
            <a:avLst/>
            <a:gdLst/>
            <a:ahLst/>
            <a:cxnLst/>
            <a:rect r="r" b="b" t="t" l="l"/>
            <a:pathLst>
              <a:path h="1001357" w="1001357">
                <a:moveTo>
                  <a:pt x="0" y="0"/>
                </a:moveTo>
                <a:lnTo>
                  <a:pt x="1001357" y="0"/>
                </a:lnTo>
                <a:lnTo>
                  <a:pt x="1001357" y="1001357"/>
                </a:lnTo>
                <a:lnTo>
                  <a:pt x="0" y="100135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1174356" y="5435162"/>
            <a:ext cx="1108059" cy="1108059"/>
          </a:xfrm>
          <a:custGeom>
            <a:avLst/>
            <a:gdLst/>
            <a:ahLst/>
            <a:cxnLst/>
            <a:rect r="r" b="b" t="t" l="l"/>
            <a:pathLst>
              <a:path h="1108059" w="1108059">
                <a:moveTo>
                  <a:pt x="0" y="0"/>
                </a:moveTo>
                <a:lnTo>
                  <a:pt x="1108059" y="0"/>
                </a:lnTo>
                <a:lnTo>
                  <a:pt x="1108059" y="1108059"/>
                </a:lnTo>
                <a:lnTo>
                  <a:pt x="0" y="110805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1174356" y="8004585"/>
            <a:ext cx="1108059" cy="1108059"/>
          </a:xfrm>
          <a:custGeom>
            <a:avLst/>
            <a:gdLst/>
            <a:ahLst/>
            <a:cxnLst/>
            <a:rect r="r" b="b" t="t" l="l"/>
            <a:pathLst>
              <a:path h="1108059" w="1108059">
                <a:moveTo>
                  <a:pt x="0" y="0"/>
                </a:moveTo>
                <a:lnTo>
                  <a:pt x="1108059" y="0"/>
                </a:lnTo>
                <a:lnTo>
                  <a:pt x="1108059" y="1108059"/>
                </a:lnTo>
                <a:lnTo>
                  <a:pt x="0" y="110805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15" id="15"/>
          <p:cNvGrpSpPr/>
          <p:nvPr/>
        </p:nvGrpSpPr>
        <p:grpSpPr>
          <a:xfrm rot="0">
            <a:off x="10653393" y="2032744"/>
            <a:ext cx="6343048" cy="6343022"/>
            <a:chOff x="0" y="0"/>
            <a:chExt cx="6350000" cy="6349975"/>
          </a:xfrm>
        </p:grpSpPr>
        <p:sp>
          <p:nvSpPr>
            <p:cNvPr name="Freeform 16" id="16"/>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12"/>
              <a:stretch>
                <a:fillRect l="-24976" t="0" r="-24976" b="0"/>
              </a:stretch>
            </a:blipFill>
          </p:spPr>
        </p:sp>
      </p:grpSp>
      <p:sp>
        <p:nvSpPr>
          <p:cNvPr name="Freeform 17" id="17"/>
          <p:cNvSpPr/>
          <p:nvPr/>
        </p:nvSpPr>
        <p:spPr>
          <a:xfrm flipH="false" flipV="false" rot="0">
            <a:off x="1314375" y="5575180"/>
            <a:ext cx="828021" cy="828021"/>
          </a:xfrm>
          <a:custGeom>
            <a:avLst/>
            <a:gdLst/>
            <a:ahLst/>
            <a:cxnLst/>
            <a:rect r="r" b="b" t="t" l="l"/>
            <a:pathLst>
              <a:path h="828021" w="828021">
                <a:moveTo>
                  <a:pt x="0" y="0"/>
                </a:moveTo>
                <a:lnTo>
                  <a:pt x="828021" y="0"/>
                </a:lnTo>
                <a:lnTo>
                  <a:pt x="828021" y="828022"/>
                </a:lnTo>
                <a:lnTo>
                  <a:pt x="0" y="82802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8" id="18"/>
          <p:cNvSpPr/>
          <p:nvPr/>
        </p:nvSpPr>
        <p:spPr>
          <a:xfrm flipH="false" flipV="false" rot="0">
            <a:off x="1314375" y="8144604"/>
            <a:ext cx="828021" cy="828021"/>
          </a:xfrm>
          <a:custGeom>
            <a:avLst/>
            <a:gdLst/>
            <a:ahLst/>
            <a:cxnLst/>
            <a:rect r="r" b="b" t="t" l="l"/>
            <a:pathLst>
              <a:path h="828021" w="828021">
                <a:moveTo>
                  <a:pt x="0" y="0"/>
                </a:moveTo>
                <a:lnTo>
                  <a:pt x="828021" y="0"/>
                </a:lnTo>
                <a:lnTo>
                  <a:pt x="828021" y="828021"/>
                </a:lnTo>
                <a:lnTo>
                  <a:pt x="0" y="82802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9" id="19"/>
          <p:cNvSpPr txBox="true"/>
          <p:nvPr/>
        </p:nvSpPr>
        <p:spPr>
          <a:xfrm rot="0">
            <a:off x="389851" y="2581103"/>
            <a:ext cx="9158258" cy="2355977"/>
          </a:xfrm>
          <a:prstGeom prst="rect">
            <a:avLst/>
          </a:prstGeom>
        </p:spPr>
        <p:txBody>
          <a:bodyPr anchor="t" rtlCol="false" tIns="0" lIns="0" bIns="0" rIns="0">
            <a:spAutoFit/>
          </a:bodyPr>
          <a:lstStyle/>
          <a:p>
            <a:pPr algn="just">
              <a:lnSpc>
                <a:spcPts val="3093"/>
              </a:lnSpc>
            </a:pPr>
            <a:r>
              <a:rPr lang="en-US" sz="2599">
                <a:solidFill>
                  <a:srgbClr val="000000"/>
                </a:solidFill>
                <a:latin typeface="Poppins"/>
              </a:rPr>
              <a:t>In our analysis, we evaluated multiple models to classify the data into three categories: Dropout, Enrolled, and Graduate. While the models showed very similar accuracy levels, achieving an overall accuracy of 77%, the Random Forest model stood out in its ability to provide detailed insights into our data.</a:t>
            </a:r>
          </a:p>
        </p:txBody>
      </p:sp>
      <p:sp>
        <p:nvSpPr>
          <p:cNvPr name="TextBox 20" id="20"/>
          <p:cNvSpPr txBox="true"/>
          <p:nvPr/>
        </p:nvSpPr>
        <p:spPr>
          <a:xfrm rot="0">
            <a:off x="2692027" y="5851274"/>
            <a:ext cx="6451973" cy="1945422"/>
          </a:xfrm>
          <a:prstGeom prst="rect">
            <a:avLst/>
          </a:prstGeom>
        </p:spPr>
        <p:txBody>
          <a:bodyPr anchor="t" rtlCol="false" tIns="0" lIns="0" bIns="0" rIns="0">
            <a:spAutoFit/>
          </a:bodyPr>
          <a:lstStyle/>
          <a:p>
            <a:pPr algn="just">
              <a:lnSpc>
                <a:spcPts val="2175"/>
              </a:lnSpc>
            </a:pPr>
            <a:r>
              <a:rPr lang="en-US" sz="1828">
                <a:solidFill>
                  <a:srgbClr val="000000"/>
                </a:solidFill>
                <a:latin typeface="Poppins"/>
              </a:rPr>
              <a:t>The Random Forest model not only matched the accuracy of other models but also offered valuable information through its feature importance metrics. This allowed us to understand which features were most influential in predicting the outcomes, offering deeper interpretability and insights into the underlying patterns in our data.</a:t>
            </a:r>
          </a:p>
        </p:txBody>
      </p:sp>
      <p:sp>
        <p:nvSpPr>
          <p:cNvPr name="TextBox 21" id="21"/>
          <p:cNvSpPr txBox="true"/>
          <p:nvPr/>
        </p:nvSpPr>
        <p:spPr>
          <a:xfrm rot="0">
            <a:off x="2692027" y="8478424"/>
            <a:ext cx="6451973" cy="1669197"/>
          </a:xfrm>
          <a:prstGeom prst="rect">
            <a:avLst/>
          </a:prstGeom>
        </p:spPr>
        <p:txBody>
          <a:bodyPr anchor="t" rtlCol="false" tIns="0" lIns="0" bIns="0" rIns="0">
            <a:spAutoFit/>
          </a:bodyPr>
          <a:lstStyle/>
          <a:p>
            <a:pPr algn="just">
              <a:lnSpc>
                <a:spcPts val="2175"/>
              </a:lnSpc>
            </a:pPr>
            <a:r>
              <a:rPr lang="en-US" sz="1828">
                <a:solidFill>
                  <a:srgbClr val="000000"/>
                </a:solidFill>
                <a:latin typeface="Poppins"/>
              </a:rPr>
              <a:t>Training a Random Forest model can be computationally expensive and time-consuming, especially with a large number of trees and large datasets. Although Random Forests are designed to reduce overfitting compared to single decision trees, they can still overfit.</a:t>
            </a:r>
          </a:p>
        </p:txBody>
      </p:sp>
      <p:sp>
        <p:nvSpPr>
          <p:cNvPr name="TextBox 22" id="22"/>
          <p:cNvSpPr txBox="true"/>
          <p:nvPr/>
        </p:nvSpPr>
        <p:spPr>
          <a:xfrm rot="0">
            <a:off x="1028700" y="1019175"/>
            <a:ext cx="6373725" cy="1325880"/>
          </a:xfrm>
          <a:prstGeom prst="rect">
            <a:avLst/>
          </a:prstGeom>
        </p:spPr>
        <p:txBody>
          <a:bodyPr anchor="t" rtlCol="false" tIns="0" lIns="0" bIns="0" rIns="0">
            <a:spAutoFit/>
          </a:bodyPr>
          <a:lstStyle/>
          <a:p>
            <a:pPr algn="l">
              <a:lnSpc>
                <a:spcPts val="5084"/>
              </a:lnSpc>
            </a:pPr>
            <a:r>
              <a:rPr lang="en-US" sz="4499" spc="-134">
                <a:solidFill>
                  <a:srgbClr val="000000"/>
                </a:solidFill>
                <a:latin typeface="Poppins Bold"/>
              </a:rPr>
              <a:t>What had the best predictions?</a:t>
            </a:r>
          </a:p>
        </p:txBody>
      </p:sp>
      <p:sp>
        <p:nvSpPr>
          <p:cNvPr name="TextBox 23" id="23"/>
          <p:cNvSpPr txBox="true"/>
          <p:nvPr/>
        </p:nvSpPr>
        <p:spPr>
          <a:xfrm rot="0">
            <a:off x="2822074" y="5384235"/>
            <a:ext cx="6457483" cy="372365"/>
          </a:xfrm>
          <a:prstGeom prst="rect">
            <a:avLst/>
          </a:prstGeom>
        </p:spPr>
        <p:txBody>
          <a:bodyPr anchor="t" rtlCol="false" tIns="0" lIns="0" bIns="0" rIns="0">
            <a:spAutoFit/>
          </a:bodyPr>
          <a:lstStyle/>
          <a:p>
            <a:pPr algn="l">
              <a:lnSpc>
                <a:spcPts val="2735"/>
              </a:lnSpc>
            </a:pPr>
            <a:r>
              <a:rPr lang="en-US" sz="2421" spc="-72">
                <a:solidFill>
                  <a:srgbClr val="000000"/>
                </a:solidFill>
                <a:latin typeface="Poppins Bold"/>
              </a:rPr>
              <a:t>Benefits of Random Forest Model</a:t>
            </a:r>
          </a:p>
        </p:txBody>
      </p:sp>
      <p:sp>
        <p:nvSpPr>
          <p:cNvPr name="TextBox 24" id="24"/>
          <p:cNvSpPr txBox="true"/>
          <p:nvPr/>
        </p:nvSpPr>
        <p:spPr>
          <a:xfrm rot="0">
            <a:off x="2822074" y="7953659"/>
            <a:ext cx="7076194" cy="372365"/>
          </a:xfrm>
          <a:prstGeom prst="rect">
            <a:avLst/>
          </a:prstGeom>
        </p:spPr>
        <p:txBody>
          <a:bodyPr anchor="t" rtlCol="false" tIns="0" lIns="0" bIns="0" rIns="0">
            <a:spAutoFit/>
          </a:bodyPr>
          <a:lstStyle/>
          <a:p>
            <a:pPr algn="l">
              <a:lnSpc>
                <a:spcPts val="2735"/>
              </a:lnSpc>
            </a:pPr>
            <a:r>
              <a:rPr lang="en-US" sz="2421" spc="-72">
                <a:solidFill>
                  <a:srgbClr val="000000"/>
                </a:solidFill>
                <a:latin typeface="Poppins Bold"/>
              </a:rPr>
              <a:t>Negatives of Random Forest Model</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1140" y="927448"/>
            <a:ext cx="8553615" cy="8553615"/>
          </a:xfrm>
          <a:custGeom>
            <a:avLst/>
            <a:gdLst/>
            <a:ahLst/>
            <a:cxnLst/>
            <a:rect r="r" b="b" t="t" l="l"/>
            <a:pathLst>
              <a:path h="8553615" w="8553615">
                <a:moveTo>
                  <a:pt x="0" y="0"/>
                </a:moveTo>
                <a:lnTo>
                  <a:pt x="8553615" y="0"/>
                </a:lnTo>
                <a:lnTo>
                  <a:pt x="8553615" y="8553615"/>
                </a:lnTo>
                <a:lnTo>
                  <a:pt x="0" y="85536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7901713">
            <a:off x="359739" y="-14654"/>
            <a:ext cx="9769056" cy="3072812"/>
          </a:xfrm>
          <a:custGeom>
            <a:avLst/>
            <a:gdLst/>
            <a:ahLst/>
            <a:cxnLst/>
            <a:rect r="r" b="b" t="t" l="l"/>
            <a:pathLst>
              <a:path h="3072812" w="9769056">
                <a:moveTo>
                  <a:pt x="9769056" y="0"/>
                </a:moveTo>
                <a:lnTo>
                  <a:pt x="0" y="0"/>
                </a:lnTo>
                <a:lnTo>
                  <a:pt x="0" y="3072812"/>
                </a:lnTo>
                <a:lnTo>
                  <a:pt x="9769056" y="3072812"/>
                </a:lnTo>
                <a:lnTo>
                  <a:pt x="976905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901713">
            <a:off x="-1456491" y="7699667"/>
            <a:ext cx="9769056" cy="3072812"/>
          </a:xfrm>
          <a:custGeom>
            <a:avLst/>
            <a:gdLst/>
            <a:ahLst/>
            <a:cxnLst/>
            <a:rect r="r" b="b" t="t" l="l"/>
            <a:pathLst>
              <a:path h="3072812" w="9769056">
                <a:moveTo>
                  <a:pt x="0" y="0"/>
                </a:moveTo>
                <a:lnTo>
                  <a:pt x="9769056" y="0"/>
                </a:lnTo>
                <a:lnTo>
                  <a:pt x="9769056" y="3072812"/>
                </a:lnTo>
                <a:lnTo>
                  <a:pt x="0" y="307281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7885646">
            <a:off x="5410720" y="1114148"/>
            <a:ext cx="5461122" cy="815209"/>
          </a:xfrm>
          <a:custGeom>
            <a:avLst/>
            <a:gdLst/>
            <a:ahLst/>
            <a:cxnLst/>
            <a:rect r="r" b="b" t="t" l="l"/>
            <a:pathLst>
              <a:path h="815209" w="5461122">
                <a:moveTo>
                  <a:pt x="0" y="0"/>
                </a:moveTo>
                <a:lnTo>
                  <a:pt x="5461122" y="0"/>
                </a:lnTo>
                <a:lnTo>
                  <a:pt x="5461122" y="815208"/>
                </a:lnTo>
                <a:lnTo>
                  <a:pt x="0" y="815208"/>
                </a:lnTo>
                <a:lnTo>
                  <a:pt x="0" y="0"/>
                </a:lnTo>
                <a:close/>
              </a:path>
            </a:pathLst>
          </a:custGeom>
          <a:blipFill>
            <a:blip r:embed="rId8">
              <a:extLst>
                <a:ext uri="{96DAC541-7B7A-43D3-8B79-37D633B846F1}">
                  <asvg:svgBlip xmlns:asvg="http://schemas.microsoft.com/office/drawing/2016/SVG/main" r:embed="rId9"/>
                </a:ext>
              </a:extLst>
            </a:blip>
            <a:stretch>
              <a:fillRect l="0" t="-42143" r="0" b="-68571"/>
            </a:stretch>
          </a:blipFill>
        </p:spPr>
      </p:sp>
      <p:sp>
        <p:nvSpPr>
          <p:cNvPr name="Freeform 6" id="6"/>
          <p:cNvSpPr/>
          <p:nvPr/>
        </p:nvSpPr>
        <p:spPr>
          <a:xfrm flipH="true" flipV="false" rot="7885646">
            <a:off x="-1701861" y="8200655"/>
            <a:ext cx="5461122" cy="815209"/>
          </a:xfrm>
          <a:custGeom>
            <a:avLst/>
            <a:gdLst/>
            <a:ahLst/>
            <a:cxnLst/>
            <a:rect r="r" b="b" t="t" l="l"/>
            <a:pathLst>
              <a:path h="815209" w="5461122">
                <a:moveTo>
                  <a:pt x="5461122" y="0"/>
                </a:moveTo>
                <a:lnTo>
                  <a:pt x="0" y="0"/>
                </a:lnTo>
                <a:lnTo>
                  <a:pt x="0" y="815208"/>
                </a:lnTo>
                <a:lnTo>
                  <a:pt x="5461122" y="815208"/>
                </a:lnTo>
                <a:lnTo>
                  <a:pt x="5461122" y="0"/>
                </a:lnTo>
                <a:close/>
              </a:path>
            </a:pathLst>
          </a:custGeom>
          <a:blipFill>
            <a:blip r:embed="rId10">
              <a:extLst>
                <a:ext uri="{96DAC541-7B7A-43D3-8B79-37D633B846F1}">
                  <asvg:svgBlip xmlns:asvg="http://schemas.microsoft.com/office/drawing/2016/SVG/main" r:embed="rId11"/>
                </a:ext>
              </a:extLst>
            </a:blip>
            <a:stretch>
              <a:fillRect l="0" t="-42143" r="0" b="-68571"/>
            </a:stretch>
          </a:blipFill>
        </p:spPr>
      </p:sp>
      <p:sp>
        <p:nvSpPr>
          <p:cNvPr name="Freeform 7" id="7"/>
          <p:cNvSpPr/>
          <p:nvPr/>
        </p:nvSpPr>
        <p:spPr>
          <a:xfrm flipH="false" flipV="false" rot="0">
            <a:off x="670923" y="1377231"/>
            <a:ext cx="7654049" cy="7654049"/>
          </a:xfrm>
          <a:custGeom>
            <a:avLst/>
            <a:gdLst/>
            <a:ahLst/>
            <a:cxnLst/>
            <a:rect r="r" b="b" t="t" l="l"/>
            <a:pathLst>
              <a:path h="7654049" w="7654049">
                <a:moveTo>
                  <a:pt x="0" y="0"/>
                </a:moveTo>
                <a:lnTo>
                  <a:pt x="7654049" y="0"/>
                </a:lnTo>
                <a:lnTo>
                  <a:pt x="7654049" y="7654049"/>
                </a:lnTo>
                <a:lnTo>
                  <a:pt x="0" y="765404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093944" y="1800252"/>
            <a:ext cx="6808007" cy="6808007"/>
          </a:xfrm>
          <a:custGeom>
            <a:avLst/>
            <a:gdLst/>
            <a:ahLst/>
            <a:cxnLst/>
            <a:rect r="r" b="b" t="t" l="l"/>
            <a:pathLst>
              <a:path h="6808007" w="6808007">
                <a:moveTo>
                  <a:pt x="0" y="0"/>
                </a:moveTo>
                <a:lnTo>
                  <a:pt x="6808007" y="0"/>
                </a:lnTo>
                <a:lnTo>
                  <a:pt x="6808007" y="6808007"/>
                </a:lnTo>
                <a:lnTo>
                  <a:pt x="0" y="6808007"/>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522651" y="805937"/>
            <a:ext cx="1142588" cy="1142588"/>
          </a:xfrm>
          <a:custGeom>
            <a:avLst/>
            <a:gdLst/>
            <a:ahLst/>
            <a:cxnLst/>
            <a:rect r="r" b="b" t="t" l="l"/>
            <a:pathLst>
              <a:path h="1142588" w="1142588">
                <a:moveTo>
                  <a:pt x="0" y="0"/>
                </a:moveTo>
                <a:lnTo>
                  <a:pt x="1142587" y="0"/>
                </a:lnTo>
                <a:lnTo>
                  <a:pt x="1142587" y="1142588"/>
                </a:lnTo>
                <a:lnTo>
                  <a:pt x="0" y="11425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7323616" y="7606902"/>
            <a:ext cx="1001357" cy="1001357"/>
          </a:xfrm>
          <a:custGeom>
            <a:avLst/>
            <a:gdLst/>
            <a:ahLst/>
            <a:cxnLst/>
            <a:rect r="r" b="b" t="t" l="l"/>
            <a:pathLst>
              <a:path h="1001357" w="1001357">
                <a:moveTo>
                  <a:pt x="0" y="0"/>
                </a:moveTo>
                <a:lnTo>
                  <a:pt x="1001356" y="0"/>
                </a:lnTo>
                <a:lnTo>
                  <a:pt x="1001356" y="1001357"/>
                </a:lnTo>
                <a:lnTo>
                  <a:pt x="0" y="1001357"/>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nvGrpSpPr>
          <p:cNvPr name="Group 11" id="11"/>
          <p:cNvGrpSpPr/>
          <p:nvPr/>
        </p:nvGrpSpPr>
        <p:grpSpPr>
          <a:xfrm rot="0">
            <a:off x="1326424" y="2032744"/>
            <a:ext cx="6343048" cy="6343022"/>
            <a:chOff x="0" y="0"/>
            <a:chExt cx="6350000" cy="6349975"/>
          </a:xfrm>
        </p:grpSpPr>
        <p:sp>
          <p:nvSpPr>
            <p:cNvPr name="Freeform 12" id="12"/>
            <p:cNvSpPr/>
            <p:nvPr/>
          </p:nvSpPr>
          <p:spPr>
            <a:xfrm flipH="true" flipV="false" rot="0">
              <a:off x="0" y="0"/>
              <a:ext cx="6350000" cy="6349975"/>
            </a:xfrm>
            <a:custGeom>
              <a:avLst/>
              <a:gdLst/>
              <a:ahLst/>
              <a:cxnLst/>
              <a:rect r="r" b="b" t="t" l="l"/>
              <a:pathLst>
                <a:path h="6349975" w="6350000">
                  <a:moveTo>
                    <a:pt x="0" y="3175025"/>
                  </a:moveTo>
                  <a:cubicBezTo>
                    <a:pt x="0" y="4928451"/>
                    <a:pt x="1421524" y="6349975"/>
                    <a:pt x="3175000" y="6349975"/>
                  </a:cubicBezTo>
                  <a:cubicBezTo>
                    <a:pt x="4928502" y="6349975"/>
                    <a:pt x="6350000" y="4928451"/>
                    <a:pt x="6350000" y="3175025"/>
                  </a:cubicBezTo>
                  <a:cubicBezTo>
                    <a:pt x="6350000" y="1421511"/>
                    <a:pt x="4928502" y="0"/>
                    <a:pt x="3175000" y="0"/>
                  </a:cubicBezTo>
                  <a:cubicBezTo>
                    <a:pt x="1421498" y="0"/>
                    <a:pt x="0" y="1421511"/>
                    <a:pt x="0" y="3175025"/>
                  </a:cubicBezTo>
                  <a:close/>
                </a:path>
              </a:pathLst>
            </a:custGeom>
            <a:blipFill>
              <a:blip r:embed="rId16"/>
              <a:stretch>
                <a:fillRect l="-39124" t="0" r="-24999" b="-9416"/>
              </a:stretch>
            </a:blipFill>
          </p:spPr>
        </p:sp>
      </p:grpSp>
      <p:sp>
        <p:nvSpPr>
          <p:cNvPr name="TextBox 13" id="13"/>
          <p:cNvSpPr txBox="true"/>
          <p:nvPr/>
        </p:nvSpPr>
        <p:spPr>
          <a:xfrm rot="0">
            <a:off x="9592899" y="1009650"/>
            <a:ext cx="7666401" cy="1197610"/>
          </a:xfrm>
          <a:prstGeom prst="rect">
            <a:avLst/>
          </a:prstGeom>
        </p:spPr>
        <p:txBody>
          <a:bodyPr anchor="t" rtlCol="false" tIns="0" lIns="0" bIns="0" rIns="0">
            <a:spAutoFit/>
          </a:bodyPr>
          <a:lstStyle/>
          <a:p>
            <a:pPr algn="r">
              <a:lnSpc>
                <a:spcPts val="4519"/>
              </a:lnSpc>
            </a:pPr>
            <a:r>
              <a:rPr lang="en-US" sz="3999" spc="-119">
                <a:solidFill>
                  <a:srgbClr val="000000"/>
                </a:solidFill>
                <a:latin typeface="Poppins Bold"/>
              </a:rPr>
              <a:t>Implications and Optimizations</a:t>
            </a:r>
          </a:p>
        </p:txBody>
      </p:sp>
      <p:sp>
        <p:nvSpPr>
          <p:cNvPr name="Freeform 14" id="14"/>
          <p:cNvSpPr/>
          <p:nvPr/>
        </p:nvSpPr>
        <p:spPr>
          <a:xfrm flipH="false" flipV="false" rot="0">
            <a:off x="16253950" y="2583998"/>
            <a:ext cx="1005350" cy="1005350"/>
          </a:xfrm>
          <a:custGeom>
            <a:avLst/>
            <a:gdLst/>
            <a:ahLst/>
            <a:cxnLst/>
            <a:rect r="r" b="b" t="t" l="l"/>
            <a:pathLst>
              <a:path h="1005350" w="1005350">
                <a:moveTo>
                  <a:pt x="0" y="0"/>
                </a:moveTo>
                <a:lnTo>
                  <a:pt x="1005350" y="0"/>
                </a:lnTo>
                <a:lnTo>
                  <a:pt x="1005350" y="1005350"/>
                </a:lnTo>
                <a:lnTo>
                  <a:pt x="0" y="10053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6253950" y="3714024"/>
            <a:ext cx="1005350" cy="1005350"/>
          </a:xfrm>
          <a:custGeom>
            <a:avLst/>
            <a:gdLst/>
            <a:ahLst/>
            <a:cxnLst/>
            <a:rect r="r" b="b" t="t" l="l"/>
            <a:pathLst>
              <a:path h="1005350" w="1005350">
                <a:moveTo>
                  <a:pt x="0" y="0"/>
                </a:moveTo>
                <a:lnTo>
                  <a:pt x="1005350" y="0"/>
                </a:lnTo>
                <a:lnTo>
                  <a:pt x="1005350" y="1005350"/>
                </a:lnTo>
                <a:lnTo>
                  <a:pt x="0" y="10053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16253950" y="4843199"/>
            <a:ext cx="1005350" cy="1005350"/>
          </a:xfrm>
          <a:custGeom>
            <a:avLst/>
            <a:gdLst/>
            <a:ahLst/>
            <a:cxnLst/>
            <a:rect r="r" b="b" t="t" l="l"/>
            <a:pathLst>
              <a:path h="1005350" w="1005350">
                <a:moveTo>
                  <a:pt x="0" y="0"/>
                </a:moveTo>
                <a:lnTo>
                  <a:pt x="1005350" y="0"/>
                </a:lnTo>
                <a:lnTo>
                  <a:pt x="1005350" y="1005350"/>
                </a:lnTo>
                <a:lnTo>
                  <a:pt x="0" y="10053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16253950" y="5972374"/>
            <a:ext cx="1005350" cy="1005350"/>
          </a:xfrm>
          <a:custGeom>
            <a:avLst/>
            <a:gdLst/>
            <a:ahLst/>
            <a:cxnLst/>
            <a:rect r="r" b="b" t="t" l="l"/>
            <a:pathLst>
              <a:path h="1005350" w="1005350">
                <a:moveTo>
                  <a:pt x="0" y="0"/>
                </a:moveTo>
                <a:lnTo>
                  <a:pt x="1005350" y="0"/>
                </a:lnTo>
                <a:lnTo>
                  <a:pt x="1005350" y="1005349"/>
                </a:lnTo>
                <a:lnTo>
                  <a:pt x="0" y="10053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0">
            <a:off x="16253950" y="7101548"/>
            <a:ext cx="1005350" cy="1005350"/>
          </a:xfrm>
          <a:custGeom>
            <a:avLst/>
            <a:gdLst/>
            <a:ahLst/>
            <a:cxnLst/>
            <a:rect r="r" b="b" t="t" l="l"/>
            <a:pathLst>
              <a:path h="1005350" w="1005350">
                <a:moveTo>
                  <a:pt x="0" y="0"/>
                </a:moveTo>
                <a:lnTo>
                  <a:pt x="1005350" y="0"/>
                </a:lnTo>
                <a:lnTo>
                  <a:pt x="1005350" y="1005350"/>
                </a:lnTo>
                <a:lnTo>
                  <a:pt x="0" y="10053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16358594" y="2688642"/>
            <a:ext cx="796062" cy="796062"/>
          </a:xfrm>
          <a:custGeom>
            <a:avLst/>
            <a:gdLst/>
            <a:ahLst/>
            <a:cxnLst/>
            <a:rect r="r" b="b" t="t" l="l"/>
            <a:pathLst>
              <a:path h="796062" w="796062">
                <a:moveTo>
                  <a:pt x="0" y="0"/>
                </a:moveTo>
                <a:lnTo>
                  <a:pt x="796062" y="0"/>
                </a:lnTo>
                <a:lnTo>
                  <a:pt x="796062" y="796062"/>
                </a:lnTo>
                <a:lnTo>
                  <a:pt x="0" y="79606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0" id="20"/>
          <p:cNvSpPr/>
          <p:nvPr/>
        </p:nvSpPr>
        <p:spPr>
          <a:xfrm flipH="false" flipV="false" rot="0">
            <a:off x="16358594" y="3818668"/>
            <a:ext cx="796062" cy="796062"/>
          </a:xfrm>
          <a:custGeom>
            <a:avLst/>
            <a:gdLst/>
            <a:ahLst/>
            <a:cxnLst/>
            <a:rect r="r" b="b" t="t" l="l"/>
            <a:pathLst>
              <a:path h="796062" w="796062">
                <a:moveTo>
                  <a:pt x="0" y="0"/>
                </a:moveTo>
                <a:lnTo>
                  <a:pt x="796062" y="0"/>
                </a:lnTo>
                <a:lnTo>
                  <a:pt x="796062" y="796062"/>
                </a:lnTo>
                <a:lnTo>
                  <a:pt x="0" y="79606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1" id="21"/>
          <p:cNvSpPr/>
          <p:nvPr/>
        </p:nvSpPr>
        <p:spPr>
          <a:xfrm flipH="false" flipV="false" rot="0">
            <a:off x="16358594" y="4947843"/>
            <a:ext cx="796062" cy="796062"/>
          </a:xfrm>
          <a:custGeom>
            <a:avLst/>
            <a:gdLst/>
            <a:ahLst/>
            <a:cxnLst/>
            <a:rect r="r" b="b" t="t" l="l"/>
            <a:pathLst>
              <a:path h="796062" w="796062">
                <a:moveTo>
                  <a:pt x="0" y="0"/>
                </a:moveTo>
                <a:lnTo>
                  <a:pt x="796062" y="0"/>
                </a:lnTo>
                <a:lnTo>
                  <a:pt x="796062" y="796062"/>
                </a:lnTo>
                <a:lnTo>
                  <a:pt x="0" y="79606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2" id="22"/>
          <p:cNvSpPr/>
          <p:nvPr/>
        </p:nvSpPr>
        <p:spPr>
          <a:xfrm flipH="false" flipV="false" rot="0">
            <a:off x="16358594" y="6077017"/>
            <a:ext cx="796062" cy="796062"/>
          </a:xfrm>
          <a:custGeom>
            <a:avLst/>
            <a:gdLst/>
            <a:ahLst/>
            <a:cxnLst/>
            <a:rect r="r" b="b" t="t" l="l"/>
            <a:pathLst>
              <a:path h="796062" w="796062">
                <a:moveTo>
                  <a:pt x="0" y="0"/>
                </a:moveTo>
                <a:lnTo>
                  <a:pt x="796062" y="0"/>
                </a:lnTo>
                <a:lnTo>
                  <a:pt x="796062" y="796063"/>
                </a:lnTo>
                <a:lnTo>
                  <a:pt x="0" y="796063"/>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3" id="23"/>
          <p:cNvSpPr/>
          <p:nvPr/>
        </p:nvSpPr>
        <p:spPr>
          <a:xfrm flipH="false" flipV="false" rot="0">
            <a:off x="16358594" y="7206192"/>
            <a:ext cx="796062" cy="796062"/>
          </a:xfrm>
          <a:custGeom>
            <a:avLst/>
            <a:gdLst/>
            <a:ahLst/>
            <a:cxnLst/>
            <a:rect r="r" b="b" t="t" l="l"/>
            <a:pathLst>
              <a:path h="796062" w="796062">
                <a:moveTo>
                  <a:pt x="0" y="0"/>
                </a:moveTo>
                <a:lnTo>
                  <a:pt x="796062" y="0"/>
                </a:lnTo>
                <a:lnTo>
                  <a:pt x="796062" y="796063"/>
                </a:lnTo>
                <a:lnTo>
                  <a:pt x="0" y="796063"/>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4" id="24"/>
          <p:cNvSpPr/>
          <p:nvPr/>
        </p:nvSpPr>
        <p:spPr>
          <a:xfrm flipH="true" flipV="false" rot="0">
            <a:off x="16459188" y="2789236"/>
            <a:ext cx="594875" cy="594875"/>
          </a:xfrm>
          <a:custGeom>
            <a:avLst/>
            <a:gdLst/>
            <a:ahLst/>
            <a:cxnLst/>
            <a:rect r="r" b="b" t="t" l="l"/>
            <a:pathLst>
              <a:path h="594875" w="594875">
                <a:moveTo>
                  <a:pt x="594875" y="0"/>
                </a:moveTo>
                <a:lnTo>
                  <a:pt x="0" y="0"/>
                </a:lnTo>
                <a:lnTo>
                  <a:pt x="0" y="594874"/>
                </a:lnTo>
                <a:lnTo>
                  <a:pt x="594875" y="594874"/>
                </a:lnTo>
                <a:lnTo>
                  <a:pt x="594875"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25" id="25"/>
          <p:cNvSpPr/>
          <p:nvPr/>
        </p:nvSpPr>
        <p:spPr>
          <a:xfrm flipH="true" flipV="false" rot="0">
            <a:off x="16459188" y="3919261"/>
            <a:ext cx="594875" cy="594875"/>
          </a:xfrm>
          <a:custGeom>
            <a:avLst/>
            <a:gdLst/>
            <a:ahLst/>
            <a:cxnLst/>
            <a:rect r="r" b="b" t="t" l="l"/>
            <a:pathLst>
              <a:path h="594875" w="594875">
                <a:moveTo>
                  <a:pt x="594875" y="0"/>
                </a:moveTo>
                <a:lnTo>
                  <a:pt x="0" y="0"/>
                </a:lnTo>
                <a:lnTo>
                  <a:pt x="0" y="594875"/>
                </a:lnTo>
                <a:lnTo>
                  <a:pt x="594875" y="594875"/>
                </a:lnTo>
                <a:lnTo>
                  <a:pt x="594875"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26" id="26"/>
          <p:cNvSpPr/>
          <p:nvPr/>
        </p:nvSpPr>
        <p:spPr>
          <a:xfrm flipH="true" flipV="false" rot="0">
            <a:off x="16459188" y="5048436"/>
            <a:ext cx="594875" cy="594875"/>
          </a:xfrm>
          <a:custGeom>
            <a:avLst/>
            <a:gdLst/>
            <a:ahLst/>
            <a:cxnLst/>
            <a:rect r="r" b="b" t="t" l="l"/>
            <a:pathLst>
              <a:path h="594875" w="594875">
                <a:moveTo>
                  <a:pt x="594875" y="0"/>
                </a:moveTo>
                <a:lnTo>
                  <a:pt x="0" y="0"/>
                </a:lnTo>
                <a:lnTo>
                  <a:pt x="0" y="594875"/>
                </a:lnTo>
                <a:lnTo>
                  <a:pt x="594875" y="594875"/>
                </a:lnTo>
                <a:lnTo>
                  <a:pt x="594875"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27" id="27"/>
          <p:cNvSpPr/>
          <p:nvPr/>
        </p:nvSpPr>
        <p:spPr>
          <a:xfrm flipH="true" flipV="false" rot="0">
            <a:off x="16459188" y="6177611"/>
            <a:ext cx="594875" cy="594875"/>
          </a:xfrm>
          <a:custGeom>
            <a:avLst/>
            <a:gdLst/>
            <a:ahLst/>
            <a:cxnLst/>
            <a:rect r="r" b="b" t="t" l="l"/>
            <a:pathLst>
              <a:path h="594875" w="594875">
                <a:moveTo>
                  <a:pt x="594875" y="0"/>
                </a:moveTo>
                <a:lnTo>
                  <a:pt x="0" y="0"/>
                </a:lnTo>
                <a:lnTo>
                  <a:pt x="0" y="594875"/>
                </a:lnTo>
                <a:lnTo>
                  <a:pt x="594875" y="594875"/>
                </a:lnTo>
                <a:lnTo>
                  <a:pt x="594875"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28" id="28"/>
          <p:cNvSpPr/>
          <p:nvPr/>
        </p:nvSpPr>
        <p:spPr>
          <a:xfrm flipH="true" flipV="false" rot="0">
            <a:off x="16459188" y="7306786"/>
            <a:ext cx="594875" cy="594875"/>
          </a:xfrm>
          <a:custGeom>
            <a:avLst/>
            <a:gdLst/>
            <a:ahLst/>
            <a:cxnLst/>
            <a:rect r="r" b="b" t="t" l="l"/>
            <a:pathLst>
              <a:path h="594875" w="594875">
                <a:moveTo>
                  <a:pt x="594875" y="0"/>
                </a:moveTo>
                <a:lnTo>
                  <a:pt x="0" y="0"/>
                </a:lnTo>
                <a:lnTo>
                  <a:pt x="0" y="594875"/>
                </a:lnTo>
                <a:lnTo>
                  <a:pt x="594875" y="594875"/>
                </a:lnTo>
                <a:lnTo>
                  <a:pt x="594875"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TextBox 29" id="29"/>
          <p:cNvSpPr txBox="true"/>
          <p:nvPr/>
        </p:nvSpPr>
        <p:spPr>
          <a:xfrm rot="0">
            <a:off x="9592899" y="3099916"/>
            <a:ext cx="6382732" cy="582676"/>
          </a:xfrm>
          <a:prstGeom prst="rect">
            <a:avLst/>
          </a:prstGeom>
        </p:spPr>
        <p:txBody>
          <a:bodyPr anchor="t" rtlCol="false" tIns="0" lIns="0" bIns="0" rIns="0">
            <a:spAutoFit/>
          </a:bodyPr>
          <a:lstStyle/>
          <a:p>
            <a:pPr algn="just">
              <a:lnSpc>
                <a:spcPts val="1546"/>
              </a:lnSpc>
            </a:pPr>
            <a:r>
              <a:rPr lang="en-US" sz="1299">
                <a:solidFill>
                  <a:srgbClr val="000000"/>
                </a:solidFill>
                <a:latin typeface="Poppins"/>
              </a:rPr>
              <a:t>The highest predictors of success were credits taken and credits passed as well as if tuition was up to date. Admissions grade which is the GPA from high school was also a good predictor. </a:t>
            </a:r>
          </a:p>
        </p:txBody>
      </p:sp>
      <p:sp>
        <p:nvSpPr>
          <p:cNvPr name="TextBox 30" id="30"/>
          <p:cNvSpPr txBox="true"/>
          <p:nvPr/>
        </p:nvSpPr>
        <p:spPr>
          <a:xfrm rot="0">
            <a:off x="9592899" y="4229942"/>
            <a:ext cx="6382732" cy="773176"/>
          </a:xfrm>
          <a:prstGeom prst="rect">
            <a:avLst/>
          </a:prstGeom>
        </p:spPr>
        <p:txBody>
          <a:bodyPr anchor="t" rtlCol="false" tIns="0" lIns="0" bIns="0" rIns="0">
            <a:spAutoFit/>
          </a:bodyPr>
          <a:lstStyle/>
          <a:p>
            <a:pPr algn="just">
              <a:lnSpc>
                <a:spcPts val="1546"/>
              </a:lnSpc>
            </a:pPr>
            <a:r>
              <a:rPr lang="en-US" sz="1299">
                <a:solidFill>
                  <a:srgbClr val="000000"/>
                </a:solidFill>
                <a:latin typeface="Poppins"/>
              </a:rPr>
              <a:t>Grades without exam scores, nationality, special needs, and daytime/night attendance were among the most unimportant success indicators. Removing these inputs from the model can result in more optimal predictions.</a:t>
            </a:r>
          </a:p>
        </p:txBody>
      </p:sp>
      <p:sp>
        <p:nvSpPr>
          <p:cNvPr name="TextBox 31" id="31"/>
          <p:cNvSpPr txBox="true"/>
          <p:nvPr/>
        </p:nvSpPr>
        <p:spPr>
          <a:xfrm rot="0">
            <a:off x="11678817" y="2690779"/>
            <a:ext cx="4296814" cy="334772"/>
          </a:xfrm>
          <a:prstGeom prst="rect">
            <a:avLst/>
          </a:prstGeom>
        </p:spPr>
        <p:txBody>
          <a:bodyPr anchor="t" rtlCol="false" tIns="0" lIns="0" bIns="0" rIns="0">
            <a:spAutoFit/>
          </a:bodyPr>
          <a:lstStyle/>
          <a:p>
            <a:pPr algn="r">
              <a:lnSpc>
                <a:spcPts val="2599"/>
              </a:lnSpc>
            </a:pPr>
            <a:r>
              <a:rPr lang="en-US" sz="2300" spc="-69">
                <a:solidFill>
                  <a:srgbClr val="000000"/>
                </a:solidFill>
                <a:latin typeface="Poppins Bold"/>
              </a:rPr>
              <a:t>Important Success Indicators</a:t>
            </a:r>
          </a:p>
        </p:txBody>
      </p:sp>
      <p:sp>
        <p:nvSpPr>
          <p:cNvPr name="TextBox 32" id="32"/>
          <p:cNvSpPr txBox="true"/>
          <p:nvPr/>
        </p:nvSpPr>
        <p:spPr>
          <a:xfrm rot="0">
            <a:off x="11076365" y="3820805"/>
            <a:ext cx="4899266" cy="334772"/>
          </a:xfrm>
          <a:prstGeom prst="rect">
            <a:avLst/>
          </a:prstGeom>
        </p:spPr>
        <p:txBody>
          <a:bodyPr anchor="t" rtlCol="false" tIns="0" lIns="0" bIns="0" rIns="0">
            <a:spAutoFit/>
          </a:bodyPr>
          <a:lstStyle/>
          <a:p>
            <a:pPr algn="r">
              <a:lnSpc>
                <a:spcPts val="2599"/>
              </a:lnSpc>
            </a:pPr>
            <a:r>
              <a:rPr lang="en-US" sz="2300" spc="-69">
                <a:solidFill>
                  <a:srgbClr val="000000"/>
                </a:solidFill>
                <a:latin typeface="Poppins Bold"/>
              </a:rPr>
              <a:t>Unimportant Success Indicators</a:t>
            </a:r>
          </a:p>
        </p:txBody>
      </p:sp>
      <p:sp>
        <p:nvSpPr>
          <p:cNvPr name="TextBox 33" id="33"/>
          <p:cNvSpPr txBox="true"/>
          <p:nvPr/>
        </p:nvSpPr>
        <p:spPr>
          <a:xfrm rot="0">
            <a:off x="9592899" y="5366504"/>
            <a:ext cx="6382732" cy="582676"/>
          </a:xfrm>
          <a:prstGeom prst="rect">
            <a:avLst/>
          </a:prstGeom>
        </p:spPr>
        <p:txBody>
          <a:bodyPr anchor="t" rtlCol="false" tIns="0" lIns="0" bIns="0" rIns="0">
            <a:spAutoFit/>
          </a:bodyPr>
          <a:lstStyle/>
          <a:p>
            <a:pPr algn="just">
              <a:lnSpc>
                <a:spcPts val="1546"/>
              </a:lnSpc>
            </a:pPr>
            <a:r>
              <a:rPr lang="en-US" sz="1299">
                <a:solidFill>
                  <a:srgbClr val="000000"/>
                </a:solidFill>
                <a:latin typeface="Poppins"/>
              </a:rPr>
              <a:t>By keeping stakeholders well-informed about these metrics, institutions can build trust, support, and a shared commitment to achieving educational excellence with early interventions.</a:t>
            </a:r>
          </a:p>
        </p:txBody>
      </p:sp>
      <p:sp>
        <p:nvSpPr>
          <p:cNvPr name="TextBox 34" id="34"/>
          <p:cNvSpPr txBox="true"/>
          <p:nvPr/>
        </p:nvSpPr>
        <p:spPr>
          <a:xfrm rot="0">
            <a:off x="11076365" y="4957368"/>
            <a:ext cx="4899266" cy="334772"/>
          </a:xfrm>
          <a:prstGeom prst="rect">
            <a:avLst/>
          </a:prstGeom>
        </p:spPr>
        <p:txBody>
          <a:bodyPr anchor="t" rtlCol="false" tIns="0" lIns="0" bIns="0" rIns="0">
            <a:spAutoFit/>
          </a:bodyPr>
          <a:lstStyle/>
          <a:p>
            <a:pPr algn="r">
              <a:lnSpc>
                <a:spcPts val="2599"/>
              </a:lnSpc>
            </a:pPr>
            <a:r>
              <a:rPr lang="en-US" sz="2300" spc="-69">
                <a:solidFill>
                  <a:srgbClr val="000000"/>
                </a:solidFill>
                <a:latin typeface="Poppins Bold"/>
              </a:rPr>
              <a:t>Communication</a:t>
            </a:r>
          </a:p>
        </p:txBody>
      </p:sp>
      <p:sp>
        <p:nvSpPr>
          <p:cNvPr name="TextBox 35" id="35"/>
          <p:cNvSpPr txBox="true"/>
          <p:nvPr/>
        </p:nvSpPr>
        <p:spPr>
          <a:xfrm rot="0">
            <a:off x="9592899" y="6576979"/>
            <a:ext cx="6382732" cy="582676"/>
          </a:xfrm>
          <a:prstGeom prst="rect">
            <a:avLst/>
          </a:prstGeom>
        </p:spPr>
        <p:txBody>
          <a:bodyPr anchor="t" rtlCol="false" tIns="0" lIns="0" bIns="0" rIns="0">
            <a:spAutoFit/>
          </a:bodyPr>
          <a:lstStyle/>
          <a:p>
            <a:pPr algn="just">
              <a:lnSpc>
                <a:spcPts val="1546"/>
              </a:lnSpc>
            </a:pPr>
            <a:r>
              <a:rPr lang="en-US" sz="1299">
                <a:solidFill>
                  <a:srgbClr val="000000"/>
                </a:solidFill>
                <a:latin typeface="Poppins"/>
              </a:rPr>
              <a:t>Model improvements might include binning of parents occupations and educations because these are assigned a number value as a key for qualitative information or deleting indicators that were not as important. </a:t>
            </a:r>
          </a:p>
        </p:txBody>
      </p:sp>
      <p:sp>
        <p:nvSpPr>
          <p:cNvPr name="TextBox 36" id="36"/>
          <p:cNvSpPr txBox="true"/>
          <p:nvPr/>
        </p:nvSpPr>
        <p:spPr>
          <a:xfrm rot="0">
            <a:off x="12125079" y="6092055"/>
            <a:ext cx="3850552" cy="334772"/>
          </a:xfrm>
          <a:prstGeom prst="rect">
            <a:avLst/>
          </a:prstGeom>
        </p:spPr>
        <p:txBody>
          <a:bodyPr anchor="t" rtlCol="false" tIns="0" lIns="0" bIns="0" rIns="0">
            <a:spAutoFit/>
          </a:bodyPr>
          <a:lstStyle/>
          <a:p>
            <a:pPr algn="r">
              <a:lnSpc>
                <a:spcPts val="2599"/>
              </a:lnSpc>
            </a:pPr>
            <a:r>
              <a:rPr lang="en-US" sz="2300" spc="-69">
                <a:solidFill>
                  <a:srgbClr val="000000"/>
                </a:solidFill>
                <a:latin typeface="Poppins Bold"/>
              </a:rPr>
              <a:t>Model Improvements</a:t>
            </a:r>
          </a:p>
        </p:txBody>
      </p:sp>
      <p:sp>
        <p:nvSpPr>
          <p:cNvPr name="TextBox 37" id="37"/>
          <p:cNvSpPr txBox="true"/>
          <p:nvPr/>
        </p:nvSpPr>
        <p:spPr>
          <a:xfrm rot="0">
            <a:off x="9592899" y="7635880"/>
            <a:ext cx="6382732" cy="582676"/>
          </a:xfrm>
          <a:prstGeom prst="rect">
            <a:avLst/>
          </a:prstGeom>
        </p:spPr>
        <p:txBody>
          <a:bodyPr anchor="t" rtlCol="false" tIns="0" lIns="0" bIns="0" rIns="0">
            <a:spAutoFit/>
          </a:bodyPr>
          <a:lstStyle/>
          <a:p>
            <a:pPr algn="just">
              <a:lnSpc>
                <a:spcPts val="1546"/>
              </a:lnSpc>
            </a:pPr>
            <a:r>
              <a:rPr lang="en-US" sz="1299">
                <a:solidFill>
                  <a:srgbClr val="000000"/>
                </a:solidFill>
                <a:latin typeface="Poppins"/>
              </a:rPr>
              <a:t>Insights from the model can inform the development of new programs or the modification of existing ones to better support student retention and success.</a:t>
            </a:r>
          </a:p>
        </p:txBody>
      </p:sp>
      <p:sp>
        <p:nvSpPr>
          <p:cNvPr name="TextBox 38" id="38"/>
          <p:cNvSpPr txBox="true"/>
          <p:nvPr/>
        </p:nvSpPr>
        <p:spPr>
          <a:xfrm rot="0">
            <a:off x="12125079" y="7226743"/>
            <a:ext cx="3850552" cy="334772"/>
          </a:xfrm>
          <a:prstGeom prst="rect">
            <a:avLst/>
          </a:prstGeom>
        </p:spPr>
        <p:txBody>
          <a:bodyPr anchor="t" rtlCol="false" tIns="0" lIns="0" bIns="0" rIns="0">
            <a:spAutoFit/>
          </a:bodyPr>
          <a:lstStyle/>
          <a:p>
            <a:pPr algn="r">
              <a:lnSpc>
                <a:spcPts val="2599"/>
              </a:lnSpc>
            </a:pPr>
            <a:r>
              <a:rPr lang="en-US" sz="2300" spc="-69">
                <a:solidFill>
                  <a:srgbClr val="000000"/>
                </a:solidFill>
                <a:latin typeface="Poppins Bold"/>
              </a:rPr>
              <a:t>Future Usage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816745">
            <a:off x="16201008" y="-69536"/>
            <a:ext cx="4802674" cy="1510659"/>
          </a:xfrm>
          <a:custGeom>
            <a:avLst/>
            <a:gdLst/>
            <a:ahLst/>
            <a:cxnLst/>
            <a:rect r="r" b="b" t="t" l="l"/>
            <a:pathLst>
              <a:path h="1510659" w="4802674">
                <a:moveTo>
                  <a:pt x="0" y="0"/>
                </a:moveTo>
                <a:lnTo>
                  <a:pt x="4802675" y="0"/>
                </a:lnTo>
                <a:lnTo>
                  <a:pt x="4802675" y="1510660"/>
                </a:lnTo>
                <a:lnTo>
                  <a:pt x="0" y="15106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2906905">
            <a:off x="-2486805" y="-270124"/>
            <a:ext cx="4802674" cy="1510659"/>
          </a:xfrm>
          <a:custGeom>
            <a:avLst/>
            <a:gdLst/>
            <a:ahLst/>
            <a:cxnLst/>
            <a:rect r="r" b="b" t="t" l="l"/>
            <a:pathLst>
              <a:path h="1510659" w="4802674">
                <a:moveTo>
                  <a:pt x="4802675" y="0"/>
                </a:moveTo>
                <a:lnTo>
                  <a:pt x="0" y="0"/>
                </a:lnTo>
                <a:lnTo>
                  <a:pt x="0" y="1510659"/>
                </a:lnTo>
                <a:lnTo>
                  <a:pt x="4802675" y="1510659"/>
                </a:lnTo>
                <a:lnTo>
                  <a:pt x="480267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816745">
            <a:off x="15173184" y="788078"/>
            <a:ext cx="4213366" cy="481243"/>
          </a:xfrm>
          <a:custGeom>
            <a:avLst/>
            <a:gdLst/>
            <a:ahLst/>
            <a:cxnLst/>
            <a:rect r="r" b="b" t="t" l="l"/>
            <a:pathLst>
              <a:path h="481243" w="4213366">
                <a:moveTo>
                  <a:pt x="0" y="0"/>
                </a:moveTo>
                <a:lnTo>
                  <a:pt x="4213365" y="0"/>
                </a:lnTo>
                <a:lnTo>
                  <a:pt x="4213365" y="481244"/>
                </a:lnTo>
                <a:lnTo>
                  <a:pt x="0" y="481244"/>
                </a:lnTo>
                <a:lnTo>
                  <a:pt x="0" y="0"/>
                </a:lnTo>
                <a:close/>
              </a:path>
            </a:pathLst>
          </a:custGeom>
          <a:blipFill>
            <a:blip r:embed="rId4">
              <a:extLst>
                <a:ext uri="{96DAC541-7B7A-43D3-8B79-37D633B846F1}">
                  <asvg:svgBlip xmlns:asvg="http://schemas.microsoft.com/office/drawing/2016/SVG/main" r:embed="rId5"/>
                </a:ext>
              </a:extLst>
            </a:blip>
            <a:stretch>
              <a:fillRect l="0" t="-80318" r="0" b="-95070"/>
            </a:stretch>
          </a:blipFill>
        </p:spPr>
      </p:sp>
      <p:sp>
        <p:nvSpPr>
          <p:cNvPr name="Freeform 5" id="5"/>
          <p:cNvSpPr/>
          <p:nvPr/>
        </p:nvSpPr>
        <p:spPr>
          <a:xfrm flipH="true" flipV="false" rot="-2942733">
            <a:off x="-1058091" y="742968"/>
            <a:ext cx="4213366" cy="481243"/>
          </a:xfrm>
          <a:custGeom>
            <a:avLst/>
            <a:gdLst/>
            <a:ahLst/>
            <a:cxnLst/>
            <a:rect r="r" b="b" t="t" l="l"/>
            <a:pathLst>
              <a:path h="481243" w="4213366">
                <a:moveTo>
                  <a:pt x="4213365" y="0"/>
                </a:moveTo>
                <a:lnTo>
                  <a:pt x="0" y="0"/>
                </a:lnTo>
                <a:lnTo>
                  <a:pt x="0" y="481244"/>
                </a:lnTo>
                <a:lnTo>
                  <a:pt x="4213365" y="481244"/>
                </a:lnTo>
                <a:lnTo>
                  <a:pt x="4213365" y="0"/>
                </a:lnTo>
                <a:close/>
              </a:path>
            </a:pathLst>
          </a:custGeom>
          <a:blipFill>
            <a:blip r:embed="rId4">
              <a:extLst>
                <a:ext uri="{96DAC541-7B7A-43D3-8B79-37D633B846F1}">
                  <asvg:svgBlip xmlns:asvg="http://schemas.microsoft.com/office/drawing/2016/SVG/main" r:embed="rId5"/>
                </a:ext>
              </a:extLst>
            </a:blip>
            <a:stretch>
              <a:fillRect l="0" t="-80318" r="0" b="-95070"/>
            </a:stretch>
          </a:blipFill>
        </p:spPr>
      </p:sp>
      <p:sp>
        <p:nvSpPr>
          <p:cNvPr name="Freeform 6" id="6"/>
          <p:cNvSpPr/>
          <p:nvPr/>
        </p:nvSpPr>
        <p:spPr>
          <a:xfrm flipH="false" flipV="false" rot="0">
            <a:off x="16293027" y="374679"/>
            <a:ext cx="654021" cy="654021"/>
          </a:xfrm>
          <a:custGeom>
            <a:avLst/>
            <a:gdLst/>
            <a:ahLst/>
            <a:cxnLst/>
            <a:rect r="r" b="b" t="t" l="l"/>
            <a:pathLst>
              <a:path h="654021" w="654021">
                <a:moveTo>
                  <a:pt x="0" y="0"/>
                </a:moveTo>
                <a:lnTo>
                  <a:pt x="654021" y="0"/>
                </a:lnTo>
                <a:lnTo>
                  <a:pt x="654021" y="654021"/>
                </a:lnTo>
                <a:lnTo>
                  <a:pt x="0" y="6540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351886" y="374679"/>
            <a:ext cx="654021" cy="654021"/>
          </a:xfrm>
          <a:custGeom>
            <a:avLst/>
            <a:gdLst/>
            <a:ahLst/>
            <a:cxnLst/>
            <a:rect r="r" b="b" t="t" l="l"/>
            <a:pathLst>
              <a:path h="654021" w="654021">
                <a:moveTo>
                  <a:pt x="0" y="0"/>
                </a:moveTo>
                <a:lnTo>
                  <a:pt x="654022" y="0"/>
                </a:lnTo>
                <a:lnTo>
                  <a:pt x="654022" y="654021"/>
                </a:lnTo>
                <a:lnTo>
                  <a:pt x="0" y="6540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5565969" y="1019175"/>
            <a:ext cx="7156063" cy="687705"/>
          </a:xfrm>
          <a:prstGeom prst="rect">
            <a:avLst/>
          </a:prstGeom>
        </p:spPr>
        <p:txBody>
          <a:bodyPr anchor="t" rtlCol="false" tIns="0" lIns="0" bIns="0" rIns="0">
            <a:spAutoFit/>
          </a:bodyPr>
          <a:lstStyle/>
          <a:p>
            <a:pPr algn="ctr">
              <a:lnSpc>
                <a:spcPts val="5084"/>
              </a:lnSpc>
            </a:pPr>
            <a:r>
              <a:rPr lang="en-US" sz="4500" spc="-135">
                <a:solidFill>
                  <a:srgbClr val="000000"/>
                </a:solidFill>
                <a:latin typeface="Poppins Bold"/>
              </a:rPr>
              <a:t>Conclusions</a:t>
            </a:r>
          </a:p>
        </p:txBody>
      </p:sp>
      <p:sp>
        <p:nvSpPr>
          <p:cNvPr name="TextBox 9" id="9"/>
          <p:cNvSpPr txBox="true"/>
          <p:nvPr/>
        </p:nvSpPr>
        <p:spPr>
          <a:xfrm rot="0">
            <a:off x="0" y="2713290"/>
            <a:ext cx="18288000" cy="3940744"/>
          </a:xfrm>
          <a:prstGeom prst="rect">
            <a:avLst/>
          </a:prstGeom>
        </p:spPr>
        <p:txBody>
          <a:bodyPr anchor="t" rtlCol="false" tIns="0" lIns="0" bIns="0" rIns="0">
            <a:spAutoFit/>
          </a:bodyPr>
          <a:lstStyle/>
          <a:p>
            <a:pPr algn="ctr">
              <a:lnSpc>
                <a:spcPts val="3526"/>
              </a:lnSpc>
            </a:pPr>
          </a:p>
          <a:p>
            <a:pPr algn="ctr">
              <a:lnSpc>
                <a:spcPts val="3526"/>
              </a:lnSpc>
            </a:pPr>
            <a:r>
              <a:rPr lang="en-US" sz="3121" spc="-93">
                <a:solidFill>
                  <a:srgbClr val="000000"/>
                </a:solidFill>
                <a:latin typeface="Poppins Bold"/>
              </a:rPr>
              <a:t>A predictive model for student outcomes holds immense potential for improving various aspects of higher education. By leveraging this model, institutions can enhance their support services, optimize resource allocation, inform strategic planning, and ultimately improve student retention and graduation rates. This proactive approach can lead to better educational experiences and outcomes for students, ensuring that more individuals successfully navigate their academic journeys.</a:t>
            </a:r>
          </a:p>
          <a:p>
            <a:pPr algn="ctr">
              <a:lnSpc>
                <a:spcPts val="3074"/>
              </a:lnSpc>
            </a:pPr>
          </a:p>
          <a:p>
            <a:pPr algn="ctr">
              <a:lnSpc>
                <a:spcPts val="3074"/>
              </a:lnSpc>
              <a:spcBef>
                <a:spcPct val="0"/>
              </a:spcBef>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816745">
            <a:off x="12537760" y="5402034"/>
            <a:ext cx="9769056" cy="3072812"/>
          </a:xfrm>
          <a:custGeom>
            <a:avLst/>
            <a:gdLst/>
            <a:ahLst/>
            <a:cxnLst/>
            <a:rect r="r" b="b" t="t" l="l"/>
            <a:pathLst>
              <a:path h="3072812" w="9769056">
                <a:moveTo>
                  <a:pt x="0" y="0"/>
                </a:moveTo>
                <a:lnTo>
                  <a:pt x="9769056" y="0"/>
                </a:lnTo>
                <a:lnTo>
                  <a:pt x="9769056" y="3072812"/>
                </a:lnTo>
                <a:lnTo>
                  <a:pt x="0" y="30728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816745">
            <a:off x="7616063" y="-23683"/>
            <a:ext cx="9769056" cy="3072812"/>
          </a:xfrm>
          <a:custGeom>
            <a:avLst/>
            <a:gdLst/>
            <a:ahLst/>
            <a:cxnLst/>
            <a:rect r="r" b="b" t="t" l="l"/>
            <a:pathLst>
              <a:path h="3072812" w="9769056">
                <a:moveTo>
                  <a:pt x="0" y="0"/>
                </a:moveTo>
                <a:lnTo>
                  <a:pt x="9769056" y="0"/>
                </a:lnTo>
                <a:lnTo>
                  <a:pt x="9769056" y="3072812"/>
                </a:lnTo>
                <a:lnTo>
                  <a:pt x="0" y="30728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816745">
            <a:off x="6177408" y="768153"/>
            <a:ext cx="5461122" cy="1257455"/>
          </a:xfrm>
          <a:custGeom>
            <a:avLst/>
            <a:gdLst/>
            <a:ahLst/>
            <a:cxnLst/>
            <a:rect r="r" b="b" t="t" l="l"/>
            <a:pathLst>
              <a:path h="1257455" w="5461122">
                <a:moveTo>
                  <a:pt x="0" y="0"/>
                </a:moveTo>
                <a:lnTo>
                  <a:pt x="5461122" y="0"/>
                </a:lnTo>
                <a:lnTo>
                  <a:pt x="5461122" y="1257456"/>
                </a:lnTo>
                <a:lnTo>
                  <a:pt x="0" y="1257456"/>
                </a:lnTo>
                <a:lnTo>
                  <a:pt x="0" y="0"/>
                </a:lnTo>
                <a:close/>
              </a:path>
            </a:pathLst>
          </a:custGeom>
          <a:blipFill>
            <a:blip r:embed="rId4">
              <a:extLst>
                <a:ext uri="{96DAC541-7B7A-43D3-8B79-37D633B846F1}">
                  <asvg:svgBlip xmlns:asvg="http://schemas.microsoft.com/office/drawing/2016/SVG/main" r:embed="rId5"/>
                </a:ext>
              </a:extLst>
            </a:blip>
            <a:stretch>
              <a:fillRect l="0" t="-13160" r="0" b="-23446"/>
            </a:stretch>
          </a:blipFill>
        </p:spPr>
      </p:sp>
      <p:sp>
        <p:nvSpPr>
          <p:cNvPr name="Freeform 5" id="5"/>
          <p:cNvSpPr/>
          <p:nvPr/>
        </p:nvSpPr>
        <p:spPr>
          <a:xfrm flipH="false" flipV="false" rot="2816745">
            <a:off x="14528739" y="9831871"/>
            <a:ext cx="5461122" cy="1257455"/>
          </a:xfrm>
          <a:custGeom>
            <a:avLst/>
            <a:gdLst/>
            <a:ahLst/>
            <a:cxnLst/>
            <a:rect r="r" b="b" t="t" l="l"/>
            <a:pathLst>
              <a:path h="1257455" w="5461122">
                <a:moveTo>
                  <a:pt x="0" y="0"/>
                </a:moveTo>
                <a:lnTo>
                  <a:pt x="5461122" y="0"/>
                </a:lnTo>
                <a:lnTo>
                  <a:pt x="5461122" y="1257455"/>
                </a:lnTo>
                <a:lnTo>
                  <a:pt x="0" y="1257455"/>
                </a:lnTo>
                <a:lnTo>
                  <a:pt x="0" y="0"/>
                </a:lnTo>
                <a:close/>
              </a:path>
            </a:pathLst>
          </a:custGeom>
          <a:blipFill>
            <a:blip r:embed="rId4">
              <a:extLst>
                <a:ext uri="{96DAC541-7B7A-43D3-8B79-37D633B846F1}">
                  <asvg:svgBlip xmlns:asvg="http://schemas.microsoft.com/office/drawing/2016/SVG/main" r:embed="rId5"/>
                </a:ext>
              </a:extLst>
            </a:blip>
            <a:stretch>
              <a:fillRect l="0" t="-13160" r="0" b="-23446"/>
            </a:stretch>
          </a:blipFill>
        </p:spPr>
      </p:sp>
      <p:sp>
        <p:nvSpPr>
          <p:cNvPr name="Freeform 6" id="6"/>
          <p:cNvSpPr/>
          <p:nvPr/>
        </p:nvSpPr>
        <p:spPr>
          <a:xfrm flipH="false" flipV="false" rot="0">
            <a:off x="8525511" y="448215"/>
            <a:ext cx="9390570" cy="9390570"/>
          </a:xfrm>
          <a:custGeom>
            <a:avLst/>
            <a:gdLst/>
            <a:ahLst/>
            <a:cxnLst/>
            <a:rect r="r" b="b" t="t" l="l"/>
            <a:pathLst>
              <a:path h="9390570" w="9390570">
                <a:moveTo>
                  <a:pt x="0" y="0"/>
                </a:moveTo>
                <a:lnTo>
                  <a:pt x="9390570" y="0"/>
                </a:lnTo>
                <a:lnTo>
                  <a:pt x="9390570" y="9390570"/>
                </a:lnTo>
                <a:lnTo>
                  <a:pt x="0" y="93905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9019305" y="942008"/>
            <a:ext cx="8402983" cy="8402983"/>
          </a:xfrm>
          <a:custGeom>
            <a:avLst/>
            <a:gdLst/>
            <a:ahLst/>
            <a:cxnLst/>
            <a:rect r="r" b="b" t="t" l="l"/>
            <a:pathLst>
              <a:path h="8402983" w="8402983">
                <a:moveTo>
                  <a:pt x="0" y="0"/>
                </a:moveTo>
                <a:lnTo>
                  <a:pt x="8402983" y="0"/>
                </a:lnTo>
                <a:lnTo>
                  <a:pt x="8402983" y="8402984"/>
                </a:lnTo>
                <a:lnTo>
                  <a:pt x="0" y="84029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9483718" y="1406421"/>
            <a:ext cx="7474157" cy="7474157"/>
          </a:xfrm>
          <a:custGeom>
            <a:avLst/>
            <a:gdLst/>
            <a:ahLst/>
            <a:cxnLst/>
            <a:rect r="r" b="b" t="t" l="l"/>
            <a:pathLst>
              <a:path h="7474157" w="7474157">
                <a:moveTo>
                  <a:pt x="0" y="0"/>
                </a:moveTo>
                <a:lnTo>
                  <a:pt x="7474157" y="0"/>
                </a:lnTo>
                <a:lnTo>
                  <a:pt x="7474157" y="7474158"/>
                </a:lnTo>
                <a:lnTo>
                  <a:pt x="0" y="747415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9" id="9"/>
          <p:cNvGrpSpPr/>
          <p:nvPr/>
        </p:nvGrpSpPr>
        <p:grpSpPr>
          <a:xfrm rot="0">
            <a:off x="9905486" y="1828190"/>
            <a:ext cx="6630621" cy="6630621"/>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0049272" y="1971989"/>
            <a:ext cx="6343048" cy="6343023"/>
            <a:chOff x="0" y="0"/>
            <a:chExt cx="6350000" cy="6349975"/>
          </a:xfrm>
        </p:grpSpPr>
        <p:sp>
          <p:nvSpPr>
            <p:cNvPr name="Freeform 13" id="13"/>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12"/>
              <a:stretch>
                <a:fillRect l="-38582" t="0" r="-11416" b="0"/>
              </a:stretch>
            </a:blipFill>
          </p:spPr>
        </p:sp>
      </p:grpSp>
      <p:sp>
        <p:nvSpPr>
          <p:cNvPr name="Freeform 14" id="14"/>
          <p:cNvSpPr/>
          <p:nvPr/>
        </p:nvSpPr>
        <p:spPr>
          <a:xfrm flipH="false" flipV="false" rot="0">
            <a:off x="16392320" y="277894"/>
            <a:ext cx="1501611" cy="1501611"/>
          </a:xfrm>
          <a:custGeom>
            <a:avLst/>
            <a:gdLst/>
            <a:ahLst/>
            <a:cxnLst/>
            <a:rect r="r" b="b" t="t" l="l"/>
            <a:pathLst>
              <a:path h="1501611" w="1501611">
                <a:moveTo>
                  <a:pt x="0" y="0"/>
                </a:moveTo>
                <a:lnTo>
                  <a:pt x="1501612" y="0"/>
                </a:lnTo>
                <a:lnTo>
                  <a:pt x="1501612" y="1501612"/>
                </a:lnTo>
                <a:lnTo>
                  <a:pt x="0" y="150161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8910558" y="7621235"/>
            <a:ext cx="1259344" cy="1259344"/>
          </a:xfrm>
          <a:custGeom>
            <a:avLst/>
            <a:gdLst/>
            <a:ahLst/>
            <a:cxnLst/>
            <a:rect r="r" b="b" t="t" l="l"/>
            <a:pathLst>
              <a:path h="1259344" w="1259344">
                <a:moveTo>
                  <a:pt x="0" y="0"/>
                </a:moveTo>
                <a:lnTo>
                  <a:pt x="1259343" y="0"/>
                </a:lnTo>
                <a:lnTo>
                  <a:pt x="1259343" y="1259344"/>
                </a:lnTo>
                <a:lnTo>
                  <a:pt x="0" y="125934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6" id="16"/>
          <p:cNvSpPr txBox="true"/>
          <p:nvPr/>
        </p:nvSpPr>
        <p:spPr>
          <a:xfrm rot="0">
            <a:off x="1028700" y="3984066"/>
            <a:ext cx="7429541" cy="1566788"/>
          </a:xfrm>
          <a:prstGeom prst="rect">
            <a:avLst/>
          </a:prstGeom>
        </p:spPr>
        <p:txBody>
          <a:bodyPr anchor="t" rtlCol="false" tIns="0" lIns="0" bIns="0" rIns="0">
            <a:spAutoFit/>
          </a:bodyPr>
          <a:lstStyle/>
          <a:p>
            <a:pPr algn="l">
              <a:lnSpc>
                <a:spcPts val="11476"/>
              </a:lnSpc>
            </a:pPr>
            <a:r>
              <a:rPr lang="en-US" sz="10066">
                <a:solidFill>
                  <a:srgbClr val="000000"/>
                </a:solidFill>
                <a:latin typeface="Poppins Bold"/>
              </a:rPr>
              <a:t>Thank You</a:t>
            </a:r>
          </a:p>
        </p:txBody>
      </p:sp>
      <p:sp>
        <p:nvSpPr>
          <p:cNvPr name="TextBox 17" id="17"/>
          <p:cNvSpPr txBox="true"/>
          <p:nvPr/>
        </p:nvSpPr>
        <p:spPr>
          <a:xfrm rot="0">
            <a:off x="1028700" y="5483512"/>
            <a:ext cx="7429541" cy="613596"/>
          </a:xfrm>
          <a:prstGeom prst="rect">
            <a:avLst/>
          </a:prstGeom>
        </p:spPr>
        <p:txBody>
          <a:bodyPr anchor="t" rtlCol="false" tIns="0" lIns="0" bIns="0" rIns="0">
            <a:spAutoFit/>
          </a:bodyPr>
          <a:lstStyle/>
          <a:p>
            <a:pPr algn="l">
              <a:lnSpc>
                <a:spcPts val="4581"/>
              </a:lnSpc>
            </a:pPr>
            <a:r>
              <a:rPr lang="en-US" sz="4019" spc="1048">
                <a:solidFill>
                  <a:srgbClr val="000000"/>
                </a:solidFill>
                <a:latin typeface="Poppins Semi-Bold"/>
              </a:rPr>
              <a:t>For Your Attention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1140" y="927448"/>
            <a:ext cx="8553615" cy="8553615"/>
          </a:xfrm>
          <a:custGeom>
            <a:avLst/>
            <a:gdLst/>
            <a:ahLst/>
            <a:cxnLst/>
            <a:rect r="r" b="b" t="t" l="l"/>
            <a:pathLst>
              <a:path h="8553615" w="8553615">
                <a:moveTo>
                  <a:pt x="0" y="0"/>
                </a:moveTo>
                <a:lnTo>
                  <a:pt x="8553615" y="0"/>
                </a:lnTo>
                <a:lnTo>
                  <a:pt x="8553615" y="8553615"/>
                </a:lnTo>
                <a:lnTo>
                  <a:pt x="0" y="85536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7901713">
            <a:off x="369264" y="-14654"/>
            <a:ext cx="9769056" cy="3072812"/>
          </a:xfrm>
          <a:custGeom>
            <a:avLst/>
            <a:gdLst/>
            <a:ahLst/>
            <a:cxnLst/>
            <a:rect r="r" b="b" t="t" l="l"/>
            <a:pathLst>
              <a:path h="3072812" w="9769056">
                <a:moveTo>
                  <a:pt x="9769056" y="0"/>
                </a:moveTo>
                <a:lnTo>
                  <a:pt x="0" y="0"/>
                </a:lnTo>
                <a:lnTo>
                  <a:pt x="0" y="3072812"/>
                </a:lnTo>
                <a:lnTo>
                  <a:pt x="9769056" y="3072812"/>
                </a:lnTo>
                <a:lnTo>
                  <a:pt x="976905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901713">
            <a:off x="-1456491" y="7699667"/>
            <a:ext cx="9769056" cy="3072812"/>
          </a:xfrm>
          <a:custGeom>
            <a:avLst/>
            <a:gdLst/>
            <a:ahLst/>
            <a:cxnLst/>
            <a:rect r="r" b="b" t="t" l="l"/>
            <a:pathLst>
              <a:path h="3072812" w="9769056">
                <a:moveTo>
                  <a:pt x="0" y="0"/>
                </a:moveTo>
                <a:lnTo>
                  <a:pt x="9769056" y="0"/>
                </a:lnTo>
                <a:lnTo>
                  <a:pt x="9769056" y="3072812"/>
                </a:lnTo>
                <a:lnTo>
                  <a:pt x="0" y="307281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7885646">
            <a:off x="5439295" y="1114148"/>
            <a:ext cx="5461122" cy="815209"/>
          </a:xfrm>
          <a:custGeom>
            <a:avLst/>
            <a:gdLst/>
            <a:ahLst/>
            <a:cxnLst/>
            <a:rect r="r" b="b" t="t" l="l"/>
            <a:pathLst>
              <a:path h="815209" w="5461122">
                <a:moveTo>
                  <a:pt x="0" y="0"/>
                </a:moveTo>
                <a:lnTo>
                  <a:pt x="5461122" y="0"/>
                </a:lnTo>
                <a:lnTo>
                  <a:pt x="5461122" y="815208"/>
                </a:lnTo>
                <a:lnTo>
                  <a:pt x="0" y="815208"/>
                </a:lnTo>
                <a:lnTo>
                  <a:pt x="0" y="0"/>
                </a:lnTo>
                <a:close/>
              </a:path>
            </a:pathLst>
          </a:custGeom>
          <a:blipFill>
            <a:blip r:embed="rId8">
              <a:extLst>
                <a:ext uri="{96DAC541-7B7A-43D3-8B79-37D633B846F1}">
                  <asvg:svgBlip xmlns:asvg="http://schemas.microsoft.com/office/drawing/2016/SVG/main" r:embed="rId9"/>
                </a:ext>
              </a:extLst>
            </a:blip>
            <a:stretch>
              <a:fillRect l="0" t="-42143" r="0" b="-68571"/>
            </a:stretch>
          </a:blipFill>
        </p:spPr>
      </p:sp>
      <p:sp>
        <p:nvSpPr>
          <p:cNvPr name="Freeform 6" id="6"/>
          <p:cNvSpPr/>
          <p:nvPr/>
        </p:nvSpPr>
        <p:spPr>
          <a:xfrm flipH="true" flipV="false" rot="7885646">
            <a:off x="-1701861" y="8200655"/>
            <a:ext cx="5461122" cy="815209"/>
          </a:xfrm>
          <a:custGeom>
            <a:avLst/>
            <a:gdLst/>
            <a:ahLst/>
            <a:cxnLst/>
            <a:rect r="r" b="b" t="t" l="l"/>
            <a:pathLst>
              <a:path h="815209" w="5461122">
                <a:moveTo>
                  <a:pt x="5461122" y="0"/>
                </a:moveTo>
                <a:lnTo>
                  <a:pt x="0" y="0"/>
                </a:lnTo>
                <a:lnTo>
                  <a:pt x="0" y="815208"/>
                </a:lnTo>
                <a:lnTo>
                  <a:pt x="5461122" y="815208"/>
                </a:lnTo>
                <a:lnTo>
                  <a:pt x="5461122" y="0"/>
                </a:lnTo>
                <a:close/>
              </a:path>
            </a:pathLst>
          </a:custGeom>
          <a:blipFill>
            <a:blip r:embed="rId10">
              <a:extLst>
                <a:ext uri="{96DAC541-7B7A-43D3-8B79-37D633B846F1}">
                  <asvg:svgBlip xmlns:asvg="http://schemas.microsoft.com/office/drawing/2016/SVG/main" r:embed="rId11"/>
                </a:ext>
              </a:extLst>
            </a:blip>
            <a:stretch>
              <a:fillRect l="0" t="-42143" r="0" b="-68571"/>
            </a:stretch>
          </a:blipFill>
        </p:spPr>
      </p:sp>
      <p:sp>
        <p:nvSpPr>
          <p:cNvPr name="Freeform 7" id="7"/>
          <p:cNvSpPr/>
          <p:nvPr/>
        </p:nvSpPr>
        <p:spPr>
          <a:xfrm flipH="false" flipV="false" rot="0">
            <a:off x="670923" y="1377231"/>
            <a:ext cx="7654049" cy="7654049"/>
          </a:xfrm>
          <a:custGeom>
            <a:avLst/>
            <a:gdLst/>
            <a:ahLst/>
            <a:cxnLst/>
            <a:rect r="r" b="b" t="t" l="l"/>
            <a:pathLst>
              <a:path h="7654049" w="7654049">
                <a:moveTo>
                  <a:pt x="0" y="0"/>
                </a:moveTo>
                <a:lnTo>
                  <a:pt x="7654049" y="0"/>
                </a:lnTo>
                <a:lnTo>
                  <a:pt x="7654049" y="7654049"/>
                </a:lnTo>
                <a:lnTo>
                  <a:pt x="0" y="765404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093944" y="1800252"/>
            <a:ext cx="6808007" cy="6808007"/>
          </a:xfrm>
          <a:custGeom>
            <a:avLst/>
            <a:gdLst/>
            <a:ahLst/>
            <a:cxnLst/>
            <a:rect r="r" b="b" t="t" l="l"/>
            <a:pathLst>
              <a:path h="6808007" w="6808007">
                <a:moveTo>
                  <a:pt x="0" y="0"/>
                </a:moveTo>
                <a:lnTo>
                  <a:pt x="6808007" y="0"/>
                </a:lnTo>
                <a:lnTo>
                  <a:pt x="6808007" y="6808007"/>
                </a:lnTo>
                <a:lnTo>
                  <a:pt x="0" y="6808007"/>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522651" y="805937"/>
            <a:ext cx="1142588" cy="1142588"/>
          </a:xfrm>
          <a:custGeom>
            <a:avLst/>
            <a:gdLst/>
            <a:ahLst/>
            <a:cxnLst/>
            <a:rect r="r" b="b" t="t" l="l"/>
            <a:pathLst>
              <a:path h="1142588" w="1142588">
                <a:moveTo>
                  <a:pt x="0" y="0"/>
                </a:moveTo>
                <a:lnTo>
                  <a:pt x="1142587" y="0"/>
                </a:lnTo>
                <a:lnTo>
                  <a:pt x="1142587" y="1142588"/>
                </a:lnTo>
                <a:lnTo>
                  <a:pt x="0" y="11425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7323616" y="7606902"/>
            <a:ext cx="1001357" cy="1001357"/>
          </a:xfrm>
          <a:custGeom>
            <a:avLst/>
            <a:gdLst/>
            <a:ahLst/>
            <a:cxnLst/>
            <a:rect r="r" b="b" t="t" l="l"/>
            <a:pathLst>
              <a:path h="1001357" w="1001357">
                <a:moveTo>
                  <a:pt x="0" y="0"/>
                </a:moveTo>
                <a:lnTo>
                  <a:pt x="1001356" y="0"/>
                </a:lnTo>
                <a:lnTo>
                  <a:pt x="1001356" y="1001357"/>
                </a:lnTo>
                <a:lnTo>
                  <a:pt x="0" y="1001357"/>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nvGrpSpPr>
          <p:cNvPr name="Group 11" id="11"/>
          <p:cNvGrpSpPr/>
          <p:nvPr/>
        </p:nvGrpSpPr>
        <p:grpSpPr>
          <a:xfrm rot="0">
            <a:off x="1326424" y="2032744"/>
            <a:ext cx="6343048" cy="6343022"/>
            <a:chOff x="0" y="0"/>
            <a:chExt cx="6350000" cy="6349975"/>
          </a:xfrm>
        </p:grpSpPr>
        <p:sp>
          <p:nvSpPr>
            <p:cNvPr name="Freeform 12" id="12"/>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16"/>
              <a:stretch>
                <a:fillRect l="-61666" t="0" r="-61666" b="0"/>
              </a:stretch>
            </a:blipFill>
          </p:spPr>
        </p:sp>
      </p:grpSp>
      <p:sp>
        <p:nvSpPr>
          <p:cNvPr name="TextBox 13" id="13"/>
          <p:cNvSpPr txBox="true"/>
          <p:nvPr/>
        </p:nvSpPr>
        <p:spPr>
          <a:xfrm rot="0">
            <a:off x="8774755" y="2197661"/>
            <a:ext cx="9027687" cy="6651570"/>
          </a:xfrm>
          <a:prstGeom prst="rect">
            <a:avLst/>
          </a:prstGeom>
        </p:spPr>
        <p:txBody>
          <a:bodyPr anchor="t" rtlCol="false" tIns="0" lIns="0" bIns="0" rIns="0">
            <a:spAutoFit/>
          </a:bodyPr>
          <a:lstStyle/>
          <a:p>
            <a:pPr algn="just">
              <a:lnSpc>
                <a:spcPts val="3764"/>
              </a:lnSpc>
            </a:pPr>
            <a:r>
              <a:rPr lang="en-US" sz="3163">
                <a:solidFill>
                  <a:srgbClr val="000000"/>
                </a:solidFill>
                <a:latin typeface="Poppins"/>
              </a:rPr>
              <a:t>The dataset from, UC Irvine Machine Learning Repository,</a:t>
            </a:r>
          </a:p>
          <a:p>
            <a:pPr algn="just">
              <a:lnSpc>
                <a:spcPts val="3764"/>
              </a:lnSpc>
            </a:pPr>
            <a:r>
              <a:rPr lang="en-US" sz="3163">
                <a:solidFill>
                  <a:srgbClr val="000000"/>
                </a:solidFill>
                <a:latin typeface="Poppins"/>
              </a:rPr>
              <a:t> comprises of comprehensive information available at the time of student enrollment, including details about their academic path, demographic characteristics, and socio-economic background. Additionally, it encompasses data on the students' academic performance at the conclusion of their first and second semesters. This extensive dataset serves as the foundation for developing classification models designed to predict student dropout rates and academic success.</a:t>
            </a:r>
          </a:p>
        </p:txBody>
      </p:sp>
      <p:sp>
        <p:nvSpPr>
          <p:cNvPr name="TextBox 14" id="14"/>
          <p:cNvSpPr txBox="true"/>
          <p:nvPr/>
        </p:nvSpPr>
        <p:spPr>
          <a:xfrm rot="0">
            <a:off x="12048882" y="1019175"/>
            <a:ext cx="5210418" cy="687705"/>
          </a:xfrm>
          <a:prstGeom prst="rect">
            <a:avLst/>
          </a:prstGeom>
        </p:spPr>
        <p:txBody>
          <a:bodyPr anchor="t" rtlCol="false" tIns="0" lIns="0" bIns="0" rIns="0">
            <a:spAutoFit/>
          </a:bodyPr>
          <a:lstStyle/>
          <a:p>
            <a:pPr algn="r">
              <a:lnSpc>
                <a:spcPts val="5084"/>
              </a:lnSpc>
            </a:pPr>
            <a:r>
              <a:rPr lang="en-US" sz="4499" spc="-134">
                <a:solidFill>
                  <a:srgbClr val="000000"/>
                </a:solidFill>
                <a:latin typeface="Poppins Bold"/>
              </a:rPr>
              <a:t>About Project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5750858" y="2020239"/>
            <a:ext cx="6786283" cy="7689839"/>
          </a:xfrm>
          <a:custGeom>
            <a:avLst/>
            <a:gdLst/>
            <a:ahLst/>
            <a:cxnLst/>
            <a:rect r="r" b="b" t="t" l="l"/>
            <a:pathLst>
              <a:path h="7689839" w="6786283">
                <a:moveTo>
                  <a:pt x="0" y="0"/>
                </a:moveTo>
                <a:lnTo>
                  <a:pt x="6786284" y="0"/>
                </a:lnTo>
                <a:lnTo>
                  <a:pt x="6786284" y="7689839"/>
                </a:lnTo>
                <a:lnTo>
                  <a:pt x="0" y="76898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816745">
            <a:off x="16201008" y="-69536"/>
            <a:ext cx="4802674" cy="1510659"/>
          </a:xfrm>
          <a:custGeom>
            <a:avLst/>
            <a:gdLst/>
            <a:ahLst/>
            <a:cxnLst/>
            <a:rect r="r" b="b" t="t" l="l"/>
            <a:pathLst>
              <a:path h="1510659" w="4802674">
                <a:moveTo>
                  <a:pt x="0" y="0"/>
                </a:moveTo>
                <a:lnTo>
                  <a:pt x="4802675" y="0"/>
                </a:lnTo>
                <a:lnTo>
                  <a:pt x="4802675" y="1510660"/>
                </a:lnTo>
                <a:lnTo>
                  <a:pt x="0" y="15106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2906905">
            <a:off x="-2486805" y="-270124"/>
            <a:ext cx="4802674" cy="1510659"/>
          </a:xfrm>
          <a:custGeom>
            <a:avLst/>
            <a:gdLst/>
            <a:ahLst/>
            <a:cxnLst/>
            <a:rect r="r" b="b" t="t" l="l"/>
            <a:pathLst>
              <a:path h="1510659" w="4802674">
                <a:moveTo>
                  <a:pt x="4802675" y="0"/>
                </a:moveTo>
                <a:lnTo>
                  <a:pt x="0" y="0"/>
                </a:lnTo>
                <a:lnTo>
                  <a:pt x="0" y="1510659"/>
                </a:lnTo>
                <a:lnTo>
                  <a:pt x="4802675" y="1510659"/>
                </a:lnTo>
                <a:lnTo>
                  <a:pt x="4802675"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816745">
            <a:off x="15173184" y="788078"/>
            <a:ext cx="4213366" cy="481243"/>
          </a:xfrm>
          <a:custGeom>
            <a:avLst/>
            <a:gdLst/>
            <a:ahLst/>
            <a:cxnLst/>
            <a:rect r="r" b="b" t="t" l="l"/>
            <a:pathLst>
              <a:path h="481243" w="4213366">
                <a:moveTo>
                  <a:pt x="0" y="0"/>
                </a:moveTo>
                <a:lnTo>
                  <a:pt x="4213365" y="0"/>
                </a:lnTo>
                <a:lnTo>
                  <a:pt x="4213365" y="481244"/>
                </a:lnTo>
                <a:lnTo>
                  <a:pt x="0" y="481244"/>
                </a:lnTo>
                <a:lnTo>
                  <a:pt x="0" y="0"/>
                </a:lnTo>
                <a:close/>
              </a:path>
            </a:pathLst>
          </a:custGeom>
          <a:blipFill>
            <a:blip r:embed="rId6">
              <a:extLst>
                <a:ext uri="{96DAC541-7B7A-43D3-8B79-37D633B846F1}">
                  <asvg:svgBlip xmlns:asvg="http://schemas.microsoft.com/office/drawing/2016/SVG/main" r:embed="rId7"/>
                </a:ext>
              </a:extLst>
            </a:blip>
            <a:stretch>
              <a:fillRect l="0" t="-80318" r="0" b="-95070"/>
            </a:stretch>
          </a:blipFill>
        </p:spPr>
      </p:sp>
      <p:sp>
        <p:nvSpPr>
          <p:cNvPr name="Freeform 6" id="6"/>
          <p:cNvSpPr/>
          <p:nvPr/>
        </p:nvSpPr>
        <p:spPr>
          <a:xfrm flipH="true" flipV="false" rot="-2942733">
            <a:off x="-1058091" y="742968"/>
            <a:ext cx="4213366" cy="481243"/>
          </a:xfrm>
          <a:custGeom>
            <a:avLst/>
            <a:gdLst/>
            <a:ahLst/>
            <a:cxnLst/>
            <a:rect r="r" b="b" t="t" l="l"/>
            <a:pathLst>
              <a:path h="481243" w="4213366">
                <a:moveTo>
                  <a:pt x="4213365" y="0"/>
                </a:moveTo>
                <a:lnTo>
                  <a:pt x="0" y="0"/>
                </a:lnTo>
                <a:lnTo>
                  <a:pt x="0" y="481244"/>
                </a:lnTo>
                <a:lnTo>
                  <a:pt x="4213365" y="481244"/>
                </a:lnTo>
                <a:lnTo>
                  <a:pt x="4213365" y="0"/>
                </a:lnTo>
                <a:close/>
              </a:path>
            </a:pathLst>
          </a:custGeom>
          <a:blipFill>
            <a:blip r:embed="rId6">
              <a:extLst>
                <a:ext uri="{96DAC541-7B7A-43D3-8B79-37D633B846F1}">
                  <asvg:svgBlip xmlns:asvg="http://schemas.microsoft.com/office/drawing/2016/SVG/main" r:embed="rId7"/>
                </a:ext>
              </a:extLst>
            </a:blip>
            <a:stretch>
              <a:fillRect l="0" t="-80318" r="0" b="-95070"/>
            </a:stretch>
          </a:blipFill>
        </p:spPr>
      </p:sp>
      <p:sp>
        <p:nvSpPr>
          <p:cNvPr name="Freeform 7" id="7"/>
          <p:cNvSpPr/>
          <p:nvPr/>
        </p:nvSpPr>
        <p:spPr>
          <a:xfrm flipH="false" flipV="false" rot="0">
            <a:off x="16293027" y="374679"/>
            <a:ext cx="654021" cy="654021"/>
          </a:xfrm>
          <a:custGeom>
            <a:avLst/>
            <a:gdLst/>
            <a:ahLst/>
            <a:cxnLst/>
            <a:rect r="r" b="b" t="t" l="l"/>
            <a:pathLst>
              <a:path h="654021" w="654021">
                <a:moveTo>
                  <a:pt x="0" y="0"/>
                </a:moveTo>
                <a:lnTo>
                  <a:pt x="654021" y="0"/>
                </a:lnTo>
                <a:lnTo>
                  <a:pt x="654021" y="654021"/>
                </a:lnTo>
                <a:lnTo>
                  <a:pt x="0" y="65402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7835807" y="4511550"/>
            <a:ext cx="2592917" cy="2592917"/>
          </a:xfrm>
          <a:custGeom>
            <a:avLst/>
            <a:gdLst/>
            <a:ahLst/>
            <a:cxnLst/>
            <a:rect r="r" b="b" t="t" l="l"/>
            <a:pathLst>
              <a:path h="2592917" w="2592917">
                <a:moveTo>
                  <a:pt x="0" y="0"/>
                </a:moveTo>
                <a:lnTo>
                  <a:pt x="2592916" y="0"/>
                </a:lnTo>
                <a:lnTo>
                  <a:pt x="2592916" y="2592917"/>
                </a:lnTo>
                <a:lnTo>
                  <a:pt x="0" y="259291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8002008" y="4666016"/>
            <a:ext cx="2283985" cy="2283985"/>
          </a:xfrm>
          <a:custGeom>
            <a:avLst/>
            <a:gdLst/>
            <a:ahLst/>
            <a:cxnLst/>
            <a:rect r="r" b="b" t="t" l="l"/>
            <a:pathLst>
              <a:path h="2283985" w="2283985">
                <a:moveTo>
                  <a:pt x="0" y="0"/>
                </a:moveTo>
                <a:lnTo>
                  <a:pt x="2283984" y="0"/>
                </a:lnTo>
                <a:lnTo>
                  <a:pt x="2283984" y="2283985"/>
                </a:lnTo>
                <a:lnTo>
                  <a:pt x="0" y="228398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351886" y="374679"/>
            <a:ext cx="654021" cy="654021"/>
          </a:xfrm>
          <a:custGeom>
            <a:avLst/>
            <a:gdLst/>
            <a:ahLst/>
            <a:cxnLst/>
            <a:rect r="r" b="b" t="t" l="l"/>
            <a:pathLst>
              <a:path h="654021" w="654021">
                <a:moveTo>
                  <a:pt x="0" y="0"/>
                </a:moveTo>
                <a:lnTo>
                  <a:pt x="654022" y="0"/>
                </a:lnTo>
                <a:lnTo>
                  <a:pt x="654022" y="654021"/>
                </a:lnTo>
                <a:lnTo>
                  <a:pt x="0" y="65402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10285992" y="2840854"/>
            <a:ext cx="792905" cy="792905"/>
          </a:xfrm>
          <a:custGeom>
            <a:avLst/>
            <a:gdLst/>
            <a:ahLst/>
            <a:cxnLst/>
            <a:rect r="r" b="b" t="t" l="l"/>
            <a:pathLst>
              <a:path h="792905" w="792905">
                <a:moveTo>
                  <a:pt x="0" y="0"/>
                </a:moveTo>
                <a:lnTo>
                  <a:pt x="792905" y="0"/>
                </a:lnTo>
                <a:lnTo>
                  <a:pt x="792905" y="792905"/>
                </a:lnTo>
                <a:lnTo>
                  <a:pt x="0" y="79290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0">
            <a:off x="7215888" y="2783310"/>
            <a:ext cx="755837" cy="850450"/>
          </a:xfrm>
          <a:custGeom>
            <a:avLst/>
            <a:gdLst/>
            <a:ahLst/>
            <a:cxnLst/>
            <a:rect r="r" b="b" t="t" l="l"/>
            <a:pathLst>
              <a:path h="850450" w="755837">
                <a:moveTo>
                  <a:pt x="0" y="0"/>
                </a:moveTo>
                <a:lnTo>
                  <a:pt x="755837" y="0"/>
                </a:lnTo>
                <a:lnTo>
                  <a:pt x="755837" y="850449"/>
                </a:lnTo>
                <a:lnTo>
                  <a:pt x="0" y="85044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0">
            <a:off x="5702245" y="5416939"/>
            <a:ext cx="736188" cy="782139"/>
          </a:xfrm>
          <a:custGeom>
            <a:avLst/>
            <a:gdLst/>
            <a:ahLst/>
            <a:cxnLst/>
            <a:rect r="r" b="b" t="t" l="l"/>
            <a:pathLst>
              <a:path h="782139" w="736188">
                <a:moveTo>
                  <a:pt x="0" y="0"/>
                </a:moveTo>
                <a:lnTo>
                  <a:pt x="736188" y="0"/>
                </a:lnTo>
                <a:lnTo>
                  <a:pt x="736188" y="782139"/>
                </a:lnTo>
                <a:lnTo>
                  <a:pt x="0" y="78213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4" id="14"/>
          <p:cNvSpPr/>
          <p:nvPr/>
        </p:nvSpPr>
        <p:spPr>
          <a:xfrm flipH="false" flipV="false" rot="0">
            <a:off x="11779329" y="5382245"/>
            <a:ext cx="851526" cy="851526"/>
          </a:xfrm>
          <a:custGeom>
            <a:avLst/>
            <a:gdLst/>
            <a:ahLst/>
            <a:cxnLst/>
            <a:rect r="r" b="b" t="t" l="l"/>
            <a:pathLst>
              <a:path h="851526" w="851526">
                <a:moveTo>
                  <a:pt x="0" y="0"/>
                </a:moveTo>
                <a:lnTo>
                  <a:pt x="851526" y="0"/>
                </a:lnTo>
                <a:lnTo>
                  <a:pt x="851526" y="851527"/>
                </a:lnTo>
                <a:lnTo>
                  <a:pt x="0" y="851527"/>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5" id="15"/>
          <p:cNvSpPr/>
          <p:nvPr/>
        </p:nvSpPr>
        <p:spPr>
          <a:xfrm flipH="false" flipV="false" rot="0">
            <a:off x="10222015" y="8020335"/>
            <a:ext cx="856882" cy="851526"/>
          </a:xfrm>
          <a:custGeom>
            <a:avLst/>
            <a:gdLst/>
            <a:ahLst/>
            <a:cxnLst/>
            <a:rect r="r" b="b" t="t" l="l"/>
            <a:pathLst>
              <a:path h="851526" w="856882">
                <a:moveTo>
                  <a:pt x="0" y="0"/>
                </a:moveTo>
                <a:lnTo>
                  <a:pt x="856882" y="0"/>
                </a:lnTo>
                <a:lnTo>
                  <a:pt x="856882" y="851526"/>
                </a:lnTo>
                <a:lnTo>
                  <a:pt x="0" y="851526"/>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6" id="16"/>
          <p:cNvSpPr/>
          <p:nvPr/>
        </p:nvSpPr>
        <p:spPr>
          <a:xfrm flipH="false" flipV="false" rot="0">
            <a:off x="8283131" y="4962069"/>
            <a:ext cx="1721737" cy="1500063"/>
          </a:xfrm>
          <a:custGeom>
            <a:avLst/>
            <a:gdLst/>
            <a:ahLst/>
            <a:cxnLst/>
            <a:rect r="r" b="b" t="t" l="l"/>
            <a:pathLst>
              <a:path h="1500063" w="1721737">
                <a:moveTo>
                  <a:pt x="0" y="0"/>
                </a:moveTo>
                <a:lnTo>
                  <a:pt x="1721738" y="0"/>
                </a:lnTo>
                <a:lnTo>
                  <a:pt x="1721738" y="1500063"/>
                </a:lnTo>
                <a:lnTo>
                  <a:pt x="0" y="1500063"/>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7" id="17"/>
          <p:cNvSpPr/>
          <p:nvPr/>
        </p:nvSpPr>
        <p:spPr>
          <a:xfrm flipH="false" flipV="false" rot="0">
            <a:off x="7275591" y="8098031"/>
            <a:ext cx="696134" cy="696134"/>
          </a:xfrm>
          <a:custGeom>
            <a:avLst/>
            <a:gdLst/>
            <a:ahLst/>
            <a:cxnLst/>
            <a:rect r="r" b="b" t="t" l="l"/>
            <a:pathLst>
              <a:path h="696134" w="696134">
                <a:moveTo>
                  <a:pt x="0" y="0"/>
                </a:moveTo>
                <a:lnTo>
                  <a:pt x="696134" y="0"/>
                </a:lnTo>
                <a:lnTo>
                  <a:pt x="696134" y="696134"/>
                </a:lnTo>
                <a:lnTo>
                  <a:pt x="0" y="696134"/>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TextBox 18" id="18"/>
          <p:cNvSpPr txBox="true"/>
          <p:nvPr/>
        </p:nvSpPr>
        <p:spPr>
          <a:xfrm rot="0">
            <a:off x="5432960" y="1019175"/>
            <a:ext cx="7422079" cy="687705"/>
          </a:xfrm>
          <a:prstGeom prst="rect">
            <a:avLst/>
          </a:prstGeom>
        </p:spPr>
        <p:txBody>
          <a:bodyPr anchor="t" rtlCol="false" tIns="0" lIns="0" bIns="0" rIns="0">
            <a:spAutoFit/>
          </a:bodyPr>
          <a:lstStyle/>
          <a:p>
            <a:pPr algn="ctr">
              <a:lnSpc>
                <a:spcPts val="5084"/>
              </a:lnSpc>
            </a:pPr>
            <a:r>
              <a:rPr lang="en-US" sz="4499" spc="-134">
                <a:solidFill>
                  <a:srgbClr val="000000"/>
                </a:solidFill>
                <a:latin typeface="Poppins Bold"/>
              </a:rPr>
              <a:t>Dataset Includes</a:t>
            </a:r>
          </a:p>
        </p:txBody>
      </p:sp>
      <p:sp>
        <p:nvSpPr>
          <p:cNvPr name="TextBox 19" id="19"/>
          <p:cNvSpPr txBox="true"/>
          <p:nvPr/>
        </p:nvSpPr>
        <p:spPr>
          <a:xfrm rot="0">
            <a:off x="11836027" y="3069402"/>
            <a:ext cx="5423273" cy="631226"/>
          </a:xfrm>
          <a:prstGeom prst="rect">
            <a:avLst/>
          </a:prstGeom>
        </p:spPr>
        <p:txBody>
          <a:bodyPr anchor="t" rtlCol="false" tIns="0" lIns="0" bIns="0" rIns="0">
            <a:spAutoFit/>
          </a:bodyPr>
          <a:lstStyle/>
          <a:p>
            <a:pPr algn="just">
              <a:lnSpc>
                <a:spcPts val="2413"/>
              </a:lnSpc>
            </a:pPr>
            <a:r>
              <a:rPr lang="en-US" sz="2028">
                <a:solidFill>
                  <a:srgbClr val="000000"/>
                </a:solidFill>
                <a:latin typeface="Poppins"/>
              </a:rPr>
              <a:t>Occupation for each parent are labeled into 30 different sub-categories.</a:t>
            </a:r>
          </a:p>
        </p:txBody>
      </p:sp>
      <p:sp>
        <p:nvSpPr>
          <p:cNvPr name="TextBox 20" id="20"/>
          <p:cNvSpPr txBox="true"/>
          <p:nvPr/>
        </p:nvSpPr>
        <p:spPr>
          <a:xfrm rot="0">
            <a:off x="11836027" y="8213507"/>
            <a:ext cx="5423273" cy="631226"/>
          </a:xfrm>
          <a:prstGeom prst="rect">
            <a:avLst/>
          </a:prstGeom>
        </p:spPr>
        <p:txBody>
          <a:bodyPr anchor="t" rtlCol="false" tIns="0" lIns="0" bIns="0" rIns="0">
            <a:spAutoFit/>
          </a:bodyPr>
          <a:lstStyle/>
          <a:p>
            <a:pPr algn="just">
              <a:lnSpc>
                <a:spcPts val="2413"/>
              </a:lnSpc>
            </a:pPr>
            <a:r>
              <a:rPr lang="en-US" sz="2028">
                <a:solidFill>
                  <a:srgbClr val="000000"/>
                </a:solidFill>
                <a:latin typeface="Poppins"/>
              </a:rPr>
              <a:t>Age at enrollment, course of study, gender, application method. </a:t>
            </a:r>
          </a:p>
        </p:txBody>
      </p:sp>
      <p:sp>
        <p:nvSpPr>
          <p:cNvPr name="TextBox 21" id="21"/>
          <p:cNvSpPr txBox="true"/>
          <p:nvPr/>
        </p:nvSpPr>
        <p:spPr>
          <a:xfrm rot="0">
            <a:off x="13089680" y="5611805"/>
            <a:ext cx="4169620" cy="1478697"/>
          </a:xfrm>
          <a:prstGeom prst="rect">
            <a:avLst/>
          </a:prstGeom>
        </p:spPr>
        <p:txBody>
          <a:bodyPr anchor="t" rtlCol="false" tIns="0" lIns="0" bIns="0" rIns="0">
            <a:spAutoFit/>
          </a:bodyPr>
          <a:lstStyle/>
          <a:p>
            <a:pPr algn="just">
              <a:lnSpc>
                <a:spcPts val="2413"/>
              </a:lnSpc>
            </a:pPr>
            <a:r>
              <a:rPr lang="en-US" sz="2028">
                <a:solidFill>
                  <a:srgbClr val="000000"/>
                </a:solidFill>
                <a:latin typeface="Poppins"/>
              </a:rPr>
              <a:t>Did the student receive a scholarship? </a:t>
            </a:r>
          </a:p>
          <a:p>
            <a:pPr algn="just">
              <a:lnSpc>
                <a:spcPts val="2413"/>
              </a:lnSpc>
            </a:pPr>
            <a:r>
              <a:rPr lang="en-US" sz="2028">
                <a:solidFill>
                  <a:srgbClr val="000000"/>
                </a:solidFill>
                <a:latin typeface="Poppins"/>
              </a:rPr>
              <a:t>Are they up to date on paying tution?</a:t>
            </a:r>
          </a:p>
          <a:p>
            <a:pPr algn="just">
              <a:lnSpc>
                <a:spcPts val="1937"/>
              </a:lnSpc>
            </a:pPr>
          </a:p>
        </p:txBody>
      </p:sp>
      <p:sp>
        <p:nvSpPr>
          <p:cNvPr name="TextBox 22" id="22"/>
          <p:cNvSpPr txBox="true"/>
          <p:nvPr/>
        </p:nvSpPr>
        <p:spPr>
          <a:xfrm rot="0">
            <a:off x="1135012" y="4646966"/>
            <a:ext cx="4059293" cy="2697897"/>
          </a:xfrm>
          <a:prstGeom prst="rect">
            <a:avLst/>
          </a:prstGeom>
        </p:spPr>
        <p:txBody>
          <a:bodyPr anchor="t" rtlCol="false" tIns="0" lIns="0" bIns="0" rIns="0">
            <a:spAutoFit/>
          </a:bodyPr>
          <a:lstStyle/>
          <a:p>
            <a:pPr algn="just">
              <a:lnSpc>
                <a:spcPts val="2413"/>
              </a:lnSpc>
            </a:pPr>
            <a:r>
              <a:rPr lang="en-US" sz="2028">
                <a:solidFill>
                  <a:srgbClr val="000000"/>
                </a:solidFill>
                <a:latin typeface="Poppins"/>
              </a:rPr>
              <a:t>We used a variable for nationality and a variable for national/international status. The majority of students are from the dataset home country of Portugal. Other leading countries of origin include France, Italy, Spain, and Brazil. </a:t>
            </a:r>
          </a:p>
          <a:p>
            <a:pPr algn="just">
              <a:lnSpc>
                <a:spcPts val="1937"/>
              </a:lnSpc>
            </a:pPr>
          </a:p>
        </p:txBody>
      </p:sp>
      <p:sp>
        <p:nvSpPr>
          <p:cNvPr name="TextBox 23" id="23"/>
          <p:cNvSpPr txBox="true"/>
          <p:nvPr/>
        </p:nvSpPr>
        <p:spPr>
          <a:xfrm rot="0">
            <a:off x="1015160" y="2944019"/>
            <a:ext cx="5423273" cy="650403"/>
          </a:xfrm>
          <a:prstGeom prst="rect">
            <a:avLst/>
          </a:prstGeom>
        </p:spPr>
        <p:txBody>
          <a:bodyPr anchor="t" rtlCol="false" tIns="0" lIns="0" bIns="0" rIns="0">
            <a:spAutoFit/>
          </a:bodyPr>
          <a:lstStyle/>
          <a:p>
            <a:pPr algn="just">
              <a:lnSpc>
                <a:spcPts val="2532"/>
              </a:lnSpc>
            </a:pPr>
            <a:r>
              <a:rPr lang="en-US" sz="2128">
                <a:solidFill>
                  <a:srgbClr val="000000"/>
                </a:solidFill>
                <a:latin typeface="Poppins"/>
              </a:rPr>
              <a:t>1st semester, 2nd semester, previous qualification grade, admission grade.</a:t>
            </a:r>
          </a:p>
        </p:txBody>
      </p:sp>
      <p:sp>
        <p:nvSpPr>
          <p:cNvPr name="TextBox 24" id="24"/>
          <p:cNvSpPr txBox="true"/>
          <p:nvPr/>
        </p:nvSpPr>
        <p:spPr>
          <a:xfrm rot="0">
            <a:off x="1034210" y="8213507"/>
            <a:ext cx="5423273" cy="631226"/>
          </a:xfrm>
          <a:prstGeom prst="rect">
            <a:avLst/>
          </a:prstGeom>
        </p:spPr>
        <p:txBody>
          <a:bodyPr anchor="t" rtlCol="false" tIns="0" lIns="0" bIns="0" rIns="0">
            <a:spAutoFit/>
          </a:bodyPr>
          <a:lstStyle/>
          <a:p>
            <a:pPr algn="just">
              <a:lnSpc>
                <a:spcPts val="2413"/>
              </a:lnSpc>
            </a:pPr>
            <a:r>
              <a:rPr lang="en-US" sz="2028">
                <a:solidFill>
                  <a:srgbClr val="000000"/>
                </a:solidFill>
                <a:latin typeface="Poppins"/>
              </a:rPr>
              <a:t>Highest level of education completed for each parent.</a:t>
            </a:r>
          </a:p>
        </p:txBody>
      </p:sp>
      <p:sp>
        <p:nvSpPr>
          <p:cNvPr name="TextBox 25" id="25"/>
          <p:cNvSpPr txBox="true"/>
          <p:nvPr/>
        </p:nvSpPr>
        <p:spPr>
          <a:xfrm rot="0">
            <a:off x="11779329" y="2541395"/>
            <a:ext cx="3585931" cy="414716"/>
          </a:xfrm>
          <a:prstGeom prst="rect">
            <a:avLst/>
          </a:prstGeom>
        </p:spPr>
        <p:txBody>
          <a:bodyPr anchor="t" rtlCol="false" tIns="0" lIns="0" bIns="0" rIns="0">
            <a:spAutoFit/>
          </a:bodyPr>
          <a:lstStyle/>
          <a:p>
            <a:pPr algn="l">
              <a:lnSpc>
                <a:spcPts val="3074"/>
              </a:lnSpc>
            </a:pPr>
            <a:r>
              <a:rPr lang="en-US" sz="2721" spc="-81">
                <a:solidFill>
                  <a:srgbClr val="000000"/>
                </a:solidFill>
                <a:latin typeface="Poppins Bold"/>
              </a:rPr>
              <a:t>Parents Occupation</a:t>
            </a:r>
          </a:p>
        </p:txBody>
      </p:sp>
      <p:sp>
        <p:nvSpPr>
          <p:cNvPr name="TextBox 26" id="26"/>
          <p:cNvSpPr txBox="true"/>
          <p:nvPr/>
        </p:nvSpPr>
        <p:spPr>
          <a:xfrm rot="0">
            <a:off x="11830517" y="7735677"/>
            <a:ext cx="3585931" cy="414716"/>
          </a:xfrm>
          <a:prstGeom prst="rect">
            <a:avLst/>
          </a:prstGeom>
        </p:spPr>
        <p:txBody>
          <a:bodyPr anchor="t" rtlCol="false" tIns="0" lIns="0" bIns="0" rIns="0">
            <a:spAutoFit/>
          </a:bodyPr>
          <a:lstStyle/>
          <a:p>
            <a:pPr algn="l">
              <a:lnSpc>
                <a:spcPts val="3074"/>
              </a:lnSpc>
            </a:pPr>
            <a:r>
              <a:rPr lang="en-US" sz="2721" spc="-81">
                <a:solidFill>
                  <a:srgbClr val="000000"/>
                </a:solidFill>
                <a:latin typeface="Poppins Bold"/>
              </a:rPr>
              <a:t>Other Factors</a:t>
            </a:r>
          </a:p>
        </p:txBody>
      </p:sp>
      <p:sp>
        <p:nvSpPr>
          <p:cNvPr name="TextBox 27" id="27"/>
          <p:cNvSpPr txBox="true"/>
          <p:nvPr/>
        </p:nvSpPr>
        <p:spPr>
          <a:xfrm rot="0">
            <a:off x="13089680" y="4700630"/>
            <a:ext cx="2828090" cy="795716"/>
          </a:xfrm>
          <a:prstGeom prst="rect">
            <a:avLst/>
          </a:prstGeom>
        </p:spPr>
        <p:txBody>
          <a:bodyPr anchor="t" rtlCol="false" tIns="0" lIns="0" bIns="0" rIns="0">
            <a:spAutoFit/>
          </a:bodyPr>
          <a:lstStyle/>
          <a:p>
            <a:pPr algn="l">
              <a:lnSpc>
                <a:spcPts val="3074"/>
              </a:lnSpc>
            </a:pPr>
            <a:r>
              <a:rPr lang="en-US" sz="2721" spc="-81">
                <a:solidFill>
                  <a:srgbClr val="000000"/>
                </a:solidFill>
                <a:latin typeface="Poppins Bold"/>
              </a:rPr>
              <a:t>Tuition &amp; Scholarship</a:t>
            </a:r>
          </a:p>
        </p:txBody>
      </p:sp>
      <p:sp>
        <p:nvSpPr>
          <p:cNvPr name="TextBox 28" id="28"/>
          <p:cNvSpPr txBox="true"/>
          <p:nvPr/>
        </p:nvSpPr>
        <p:spPr>
          <a:xfrm rot="0">
            <a:off x="1608374" y="4137601"/>
            <a:ext cx="3585931" cy="414716"/>
          </a:xfrm>
          <a:prstGeom prst="rect">
            <a:avLst/>
          </a:prstGeom>
        </p:spPr>
        <p:txBody>
          <a:bodyPr anchor="t" rtlCol="false" tIns="0" lIns="0" bIns="0" rIns="0">
            <a:spAutoFit/>
          </a:bodyPr>
          <a:lstStyle/>
          <a:p>
            <a:pPr algn="r">
              <a:lnSpc>
                <a:spcPts val="3074"/>
              </a:lnSpc>
            </a:pPr>
            <a:r>
              <a:rPr lang="en-US" sz="2721" spc="-81">
                <a:solidFill>
                  <a:srgbClr val="000000"/>
                </a:solidFill>
                <a:latin typeface="Poppins Bold"/>
              </a:rPr>
              <a:t>Nationality</a:t>
            </a:r>
          </a:p>
        </p:txBody>
      </p:sp>
      <p:sp>
        <p:nvSpPr>
          <p:cNvPr name="TextBox 29" id="29"/>
          <p:cNvSpPr txBox="true"/>
          <p:nvPr/>
        </p:nvSpPr>
        <p:spPr>
          <a:xfrm rot="0">
            <a:off x="2871552" y="2462492"/>
            <a:ext cx="3585931" cy="414716"/>
          </a:xfrm>
          <a:prstGeom prst="rect">
            <a:avLst/>
          </a:prstGeom>
        </p:spPr>
        <p:txBody>
          <a:bodyPr anchor="t" rtlCol="false" tIns="0" lIns="0" bIns="0" rIns="0">
            <a:spAutoFit/>
          </a:bodyPr>
          <a:lstStyle/>
          <a:p>
            <a:pPr algn="r">
              <a:lnSpc>
                <a:spcPts val="3074"/>
              </a:lnSpc>
            </a:pPr>
            <a:r>
              <a:rPr lang="en-US" sz="2721" spc="-81">
                <a:solidFill>
                  <a:srgbClr val="000000"/>
                </a:solidFill>
                <a:latin typeface="Poppins Bold"/>
              </a:rPr>
              <a:t>Grades</a:t>
            </a:r>
          </a:p>
        </p:txBody>
      </p:sp>
      <p:sp>
        <p:nvSpPr>
          <p:cNvPr name="TextBox 30" id="30"/>
          <p:cNvSpPr txBox="true"/>
          <p:nvPr/>
        </p:nvSpPr>
        <p:spPr>
          <a:xfrm rot="0">
            <a:off x="1351886" y="7735677"/>
            <a:ext cx="5105597" cy="414716"/>
          </a:xfrm>
          <a:prstGeom prst="rect">
            <a:avLst/>
          </a:prstGeom>
        </p:spPr>
        <p:txBody>
          <a:bodyPr anchor="t" rtlCol="false" tIns="0" lIns="0" bIns="0" rIns="0">
            <a:spAutoFit/>
          </a:bodyPr>
          <a:lstStyle/>
          <a:p>
            <a:pPr algn="r">
              <a:lnSpc>
                <a:spcPts val="3074"/>
              </a:lnSpc>
            </a:pPr>
            <a:r>
              <a:rPr lang="en-US" sz="2721" spc="-81">
                <a:solidFill>
                  <a:srgbClr val="000000"/>
                </a:solidFill>
                <a:latin typeface="Poppins Bold"/>
              </a:rPr>
              <a:t>Parents Qualification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7901713">
            <a:off x="-912937" y="7699667"/>
            <a:ext cx="9769056" cy="3072812"/>
          </a:xfrm>
          <a:custGeom>
            <a:avLst/>
            <a:gdLst/>
            <a:ahLst/>
            <a:cxnLst/>
            <a:rect r="r" b="b" t="t" l="l"/>
            <a:pathLst>
              <a:path h="3072812" w="9769056">
                <a:moveTo>
                  <a:pt x="0" y="0"/>
                </a:moveTo>
                <a:lnTo>
                  <a:pt x="9769055" y="0"/>
                </a:lnTo>
                <a:lnTo>
                  <a:pt x="9769055" y="3072812"/>
                </a:lnTo>
                <a:lnTo>
                  <a:pt x="0" y="30728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7927056">
            <a:off x="-430015" y="-507706"/>
            <a:ext cx="9769056" cy="3072812"/>
          </a:xfrm>
          <a:custGeom>
            <a:avLst/>
            <a:gdLst/>
            <a:ahLst/>
            <a:cxnLst/>
            <a:rect r="r" b="b" t="t" l="l"/>
            <a:pathLst>
              <a:path h="3072812" w="9769056">
                <a:moveTo>
                  <a:pt x="9769056" y="0"/>
                </a:moveTo>
                <a:lnTo>
                  <a:pt x="0" y="0"/>
                </a:lnTo>
                <a:lnTo>
                  <a:pt x="0" y="3072812"/>
                </a:lnTo>
                <a:lnTo>
                  <a:pt x="9769056" y="3072812"/>
                </a:lnTo>
                <a:lnTo>
                  <a:pt x="976905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7863704">
            <a:off x="8946273" y="-546280"/>
            <a:ext cx="9769056" cy="3072812"/>
          </a:xfrm>
          <a:custGeom>
            <a:avLst/>
            <a:gdLst/>
            <a:ahLst/>
            <a:cxnLst/>
            <a:rect r="r" b="b" t="t" l="l"/>
            <a:pathLst>
              <a:path h="3072812" w="9769056">
                <a:moveTo>
                  <a:pt x="9769055" y="0"/>
                </a:moveTo>
                <a:lnTo>
                  <a:pt x="0" y="0"/>
                </a:lnTo>
                <a:lnTo>
                  <a:pt x="0" y="3072812"/>
                </a:lnTo>
                <a:lnTo>
                  <a:pt x="9769055" y="3072812"/>
                </a:lnTo>
                <a:lnTo>
                  <a:pt x="9769055"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7863704">
            <a:off x="9198435" y="7460601"/>
            <a:ext cx="9769056" cy="3072812"/>
          </a:xfrm>
          <a:custGeom>
            <a:avLst/>
            <a:gdLst/>
            <a:ahLst/>
            <a:cxnLst/>
            <a:rect r="r" b="b" t="t" l="l"/>
            <a:pathLst>
              <a:path h="3072812" w="9769056">
                <a:moveTo>
                  <a:pt x="0" y="0"/>
                </a:moveTo>
                <a:lnTo>
                  <a:pt x="9769055" y="0"/>
                </a:lnTo>
                <a:lnTo>
                  <a:pt x="9769055" y="3072812"/>
                </a:lnTo>
                <a:lnTo>
                  <a:pt x="0" y="30728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62047" y="1028700"/>
            <a:ext cx="8229600" cy="8229600"/>
          </a:xfrm>
          <a:custGeom>
            <a:avLst/>
            <a:gdLst/>
            <a:ahLst/>
            <a:cxnLst/>
            <a:rect r="r" b="b" t="t" l="l"/>
            <a:pathLst>
              <a:path h="8229600" w="8229600">
                <a:moveTo>
                  <a:pt x="0" y="0"/>
                </a:moveTo>
                <a:lnTo>
                  <a:pt x="8229600" y="0"/>
                </a:lnTo>
                <a:lnTo>
                  <a:pt x="8229600" y="8229600"/>
                </a:lnTo>
                <a:lnTo>
                  <a:pt x="0" y="82296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323340" y="1289993"/>
            <a:ext cx="7707014" cy="7707014"/>
          </a:xfrm>
          <a:custGeom>
            <a:avLst/>
            <a:gdLst/>
            <a:ahLst/>
            <a:cxnLst/>
            <a:rect r="r" b="b" t="t" l="l"/>
            <a:pathLst>
              <a:path h="7707014" w="7707014">
                <a:moveTo>
                  <a:pt x="0" y="0"/>
                </a:moveTo>
                <a:lnTo>
                  <a:pt x="7707015" y="0"/>
                </a:lnTo>
                <a:lnTo>
                  <a:pt x="7707015" y="7707014"/>
                </a:lnTo>
                <a:lnTo>
                  <a:pt x="0" y="770701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9968163" y="1028700"/>
            <a:ext cx="8229600" cy="8229600"/>
          </a:xfrm>
          <a:custGeom>
            <a:avLst/>
            <a:gdLst/>
            <a:ahLst/>
            <a:cxnLst/>
            <a:rect r="r" b="b" t="t" l="l"/>
            <a:pathLst>
              <a:path h="8229600" w="8229600">
                <a:moveTo>
                  <a:pt x="0" y="0"/>
                </a:moveTo>
                <a:lnTo>
                  <a:pt x="8229600" y="0"/>
                </a:lnTo>
                <a:lnTo>
                  <a:pt x="8229600" y="8229600"/>
                </a:lnTo>
                <a:lnTo>
                  <a:pt x="0" y="82296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9977293" y="1289993"/>
            <a:ext cx="7707014" cy="7707014"/>
          </a:xfrm>
          <a:custGeom>
            <a:avLst/>
            <a:gdLst/>
            <a:ahLst/>
            <a:cxnLst/>
            <a:rect r="r" b="b" t="t" l="l"/>
            <a:pathLst>
              <a:path h="7707014" w="7707014">
                <a:moveTo>
                  <a:pt x="0" y="0"/>
                </a:moveTo>
                <a:lnTo>
                  <a:pt x="7707015" y="0"/>
                </a:lnTo>
                <a:lnTo>
                  <a:pt x="7707015" y="7707014"/>
                </a:lnTo>
                <a:lnTo>
                  <a:pt x="0" y="770701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793897" y="1760549"/>
            <a:ext cx="6765901" cy="6765901"/>
          </a:xfrm>
          <a:custGeom>
            <a:avLst/>
            <a:gdLst/>
            <a:ahLst/>
            <a:cxnLst/>
            <a:rect r="r" b="b" t="t" l="l"/>
            <a:pathLst>
              <a:path h="6765901" w="6765901">
                <a:moveTo>
                  <a:pt x="0" y="0"/>
                </a:moveTo>
                <a:lnTo>
                  <a:pt x="6765901" y="0"/>
                </a:lnTo>
                <a:lnTo>
                  <a:pt x="6765901" y="6765902"/>
                </a:lnTo>
                <a:lnTo>
                  <a:pt x="0" y="676590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10700012" y="1760549"/>
            <a:ext cx="6765901" cy="6765901"/>
          </a:xfrm>
          <a:custGeom>
            <a:avLst/>
            <a:gdLst/>
            <a:ahLst/>
            <a:cxnLst/>
            <a:rect r="r" b="b" t="t" l="l"/>
            <a:pathLst>
              <a:path h="6765901" w="6765901">
                <a:moveTo>
                  <a:pt x="0" y="0"/>
                </a:moveTo>
                <a:lnTo>
                  <a:pt x="6765901" y="0"/>
                </a:lnTo>
                <a:lnTo>
                  <a:pt x="6765901" y="6765902"/>
                </a:lnTo>
                <a:lnTo>
                  <a:pt x="0" y="676590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2" id="12"/>
          <p:cNvSpPr txBox="true"/>
          <p:nvPr/>
        </p:nvSpPr>
        <p:spPr>
          <a:xfrm rot="0">
            <a:off x="5890372" y="1009650"/>
            <a:ext cx="6507257" cy="626110"/>
          </a:xfrm>
          <a:prstGeom prst="rect">
            <a:avLst/>
          </a:prstGeom>
        </p:spPr>
        <p:txBody>
          <a:bodyPr anchor="t" rtlCol="false" tIns="0" lIns="0" bIns="0" rIns="0">
            <a:spAutoFit/>
          </a:bodyPr>
          <a:lstStyle/>
          <a:p>
            <a:pPr algn="ctr">
              <a:lnSpc>
                <a:spcPts val="4519"/>
              </a:lnSpc>
            </a:pPr>
            <a:r>
              <a:rPr lang="en-US" sz="3999" spc="-119">
                <a:solidFill>
                  <a:srgbClr val="000000"/>
                </a:solidFill>
                <a:latin typeface="Poppins Bold"/>
              </a:rPr>
              <a:t>Machine Learning</a:t>
            </a:r>
          </a:p>
        </p:txBody>
      </p:sp>
      <p:sp>
        <p:nvSpPr>
          <p:cNvPr name="TextBox 13" id="13"/>
          <p:cNvSpPr txBox="true"/>
          <p:nvPr/>
        </p:nvSpPr>
        <p:spPr>
          <a:xfrm rot="0">
            <a:off x="1560311" y="3765414"/>
            <a:ext cx="5400685" cy="2718072"/>
          </a:xfrm>
          <a:prstGeom prst="rect">
            <a:avLst/>
          </a:prstGeom>
        </p:spPr>
        <p:txBody>
          <a:bodyPr anchor="t" rtlCol="false" tIns="0" lIns="0" bIns="0" rIns="0">
            <a:spAutoFit/>
          </a:bodyPr>
          <a:lstStyle/>
          <a:p>
            <a:pPr algn="just">
              <a:lnSpc>
                <a:spcPts val="3705"/>
              </a:lnSpc>
            </a:pPr>
            <a:r>
              <a:rPr lang="en-US" sz="3113">
                <a:solidFill>
                  <a:srgbClr val="000000"/>
                </a:solidFill>
                <a:latin typeface="Poppins Ultra-Bold"/>
              </a:rPr>
              <a:t>We created a Logistic Regression Model and generated a confusion matrix. We also utilized a Random Forest Model.</a:t>
            </a:r>
          </a:p>
          <a:p>
            <a:pPr algn="just">
              <a:lnSpc>
                <a:spcPts val="2753"/>
              </a:lnSpc>
            </a:pPr>
          </a:p>
        </p:txBody>
      </p:sp>
      <p:sp>
        <p:nvSpPr>
          <p:cNvPr name="TextBox 14" id="14"/>
          <p:cNvSpPr txBox="true"/>
          <p:nvPr/>
        </p:nvSpPr>
        <p:spPr>
          <a:xfrm rot="0">
            <a:off x="11382620" y="4021628"/>
            <a:ext cx="5400685" cy="3309130"/>
          </a:xfrm>
          <a:prstGeom prst="rect">
            <a:avLst/>
          </a:prstGeom>
        </p:spPr>
        <p:txBody>
          <a:bodyPr anchor="t" rtlCol="false" tIns="0" lIns="0" bIns="0" rIns="0">
            <a:spAutoFit/>
          </a:bodyPr>
          <a:lstStyle/>
          <a:p>
            <a:pPr algn="just">
              <a:lnSpc>
                <a:spcPts val="3705"/>
              </a:lnSpc>
            </a:pPr>
            <a:r>
              <a:rPr lang="en-US" sz="3113">
                <a:solidFill>
                  <a:srgbClr val="FFFFFF"/>
                </a:solidFill>
                <a:latin typeface="Poppins"/>
              </a:rPr>
              <a:t>We applied the K-means algorithm to identify the clusters in the dataset. We improved the efficiency of our clustering by applying principal component analysis (PCA).</a:t>
            </a:r>
          </a:p>
        </p:txBody>
      </p:sp>
      <p:sp>
        <p:nvSpPr>
          <p:cNvPr name="TextBox 15" id="15"/>
          <p:cNvSpPr txBox="true"/>
          <p:nvPr/>
        </p:nvSpPr>
        <p:spPr>
          <a:xfrm rot="0">
            <a:off x="1560311" y="3119183"/>
            <a:ext cx="4822559" cy="575838"/>
          </a:xfrm>
          <a:prstGeom prst="rect">
            <a:avLst/>
          </a:prstGeom>
        </p:spPr>
        <p:txBody>
          <a:bodyPr anchor="t" rtlCol="false" tIns="0" lIns="0" bIns="0" rIns="0">
            <a:spAutoFit/>
          </a:bodyPr>
          <a:lstStyle/>
          <a:p>
            <a:pPr algn="ctr">
              <a:lnSpc>
                <a:spcPts val="4183"/>
              </a:lnSpc>
            </a:pPr>
            <a:r>
              <a:rPr lang="en-US" sz="3702" spc="-111">
                <a:solidFill>
                  <a:srgbClr val="000000"/>
                </a:solidFill>
                <a:latin typeface="Poppins Bold"/>
              </a:rPr>
              <a:t>Supervised</a:t>
            </a:r>
          </a:p>
        </p:txBody>
      </p:sp>
      <p:sp>
        <p:nvSpPr>
          <p:cNvPr name="TextBox 16" id="16"/>
          <p:cNvSpPr txBox="true"/>
          <p:nvPr/>
        </p:nvSpPr>
        <p:spPr>
          <a:xfrm rot="0">
            <a:off x="11616369" y="3119183"/>
            <a:ext cx="4822559" cy="575838"/>
          </a:xfrm>
          <a:prstGeom prst="rect">
            <a:avLst/>
          </a:prstGeom>
        </p:spPr>
        <p:txBody>
          <a:bodyPr anchor="t" rtlCol="false" tIns="0" lIns="0" bIns="0" rIns="0">
            <a:spAutoFit/>
          </a:bodyPr>
          <a:lstStyle/>
          <a:p>
            <a:pPr algn="ctr">
              <a:lnSpc>
                <a:spcPts val="4183"/>
              </a:lnSpc>
            </a:pPr>
            <a:r>
              <a:rPr lang="en-US" sz="3702" spc="-111">
                <a:solidFill>
                  <a:srgbClr val="FFFFFF"/>
                </a:solidFill>
                <a:latin typeface="Poppins Bold"/>
              </a:rPr>
              <a:t>Unsupervised</a:t>
            </a:r>
          </a:p>
        </p:txBody>
      </p:sp>
      <p:sp>
        <p:nvSpPr>
          <p:cNvPr name="Freeform 17" id="17"/>
          <p:cNvSpPr/>
          <p:nvPr/>
        </p:nvSpPr>
        <p:spPr>
          <a:xfrm flipH="false" flipV="false" rot="0">
            <a:off x="535029" y="570795"/>
            <a:ext cx="987342" cy="987342"/>
          </a:xfrm>
          <a:custGeom>
            <a:avLst/>
            <a:gdLst/>
            <a:ahLst/>
            <a:cxnLst/>
            <a:rect r="r" b="b" t="t" l="l"/>
            <a:pathLst>
              <a:path h="987342" w="987342">
                <a:moveTo>
                  <a:pt x="0" y="0"/>
                </a:moveTo>
                <a:lnTo>
                  <a:pt x="987342" y="0"/>
                </a:lnTo>
                <a:lnTo>
                  <a:pt x="987342" y="987342"/>
                </a:lnTo>
                <a:lnTo>
                  <a:pt x="0" y="98734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16765629" y="570795"/>
            <a:ext cx="987342" cy="987342"/>
          </a:xfrm>
          <a:custGeom>
            <a:avLst/>
            <a:gdLst/>
            <a:ahLst/>
            <a:cxnLst/>
            <a:rect r="r" b="b" t="t" l="l"/>
            <a:pathLst>
              <a:path h="987342" w="987342">
                <a:moveTo>
                  <a:pt x="0" y="0"/>
                </a:moveTo>
                <a:lnTo>
                  <a:pt x="987342" y="0"/>
                </a:lnTo>
                <a:lnTo>
                  <a:pt x="987342" y="987342"/>
                </a:lnTo>
                <a:lnTo>
                  <a:pt x="0" y="98734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9" id="19"/>
          <p:cNvSpPr/>
          <p:nvPr/>
        </p:nvSpPr>
        <p:spPr>
          <a:xfrm flipH="false" flipV="false" rot="0">
            <a:off x="10537306" y="7681137"/>
            <a:ext cx="845314" cy="845314"/>
          </a:xfrm>
          <a:custGeom>
            <a:avLst/>
            <a:gdLst/>
            <a:ahLst/>
            <a:cxnLst/>
            <a:rect r="r" b="b" t="t" l="l"/>
            <a:pathLst>
              <a:path h="845314" w="845314">
                <a:moveTo>
                  <a:pt x="0" y="0"/>
                </a:moveTo>
                <a:lnTo>
                  <a:pt x="845314" y="0"/>
                </a:lnTo>
                <a:lnTo>
                  <a:pt x="845314" y="845314"/>
                </a:lnTo>
                <a:lnTo>
                  <a:pt x="0" y="84531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0" id="20"/>
          <p:cNvSpPr/>
          <p:nvPr/>
        </p:nvSpPr>
        <p:spPr>
          <a:xfrm flipH="false" flipV="false" rot="0">
            <a:off x="6714484" y="7681137"/>
            <a:ext cx="845314" cy="845314"/>
          </a:xfrm>
          <a:custGeom>
            <a:avLst/>
            <a:gdLst/>
            <a:ahLst/>
            <a:cxnLst/>
            <a:rect r="r" b="b" t="t" l="l"/>
            <a:pathLst>
              <a:path h="845314" w="845314">
                <a:moveTo>
                  <a:pt x="0" y="0"/>
                </a:moveTo>
                <a:lnTo>
                  <a:pt x="845314" y="0"/>
                </a:lnTo>
                <a:lnTo>
                  <a:pt x="845314" y="845314"/>
                </a:lnTo>
                <a:lnTo>
                  <a:pt x="0" y="84531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816745">
            <a:off x="16201008" y="-69536"/>
            <a:ext cx="4802674" cy="1510659"/>
          </a:xfrm>
          <a:custGeom>
            <a:avLst/>
            <a:gdLst/>
            <a:ahLst/>
            <a:cxnLst/>
            <a:rect r="r" b="b" t="t" l="l"/>
            <a:pathLst>
              <a:path h="1510659" w="4802674">
                <a:moveTo>
                  <a:pt x="0" y="0"/>
                </a:moveTo>
                <a:lnTo>
                  <a:pt x="4802675" y="0"/>
                </a:lnTo>
                <a:lnTo>
                  <a:pt x="4802675" y="1510660"/>
                </a:lnTo>
                <a:lnTo>
                  <a:pt x="0" y="15106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2906905">
            <a:off x="-2486805" y="-270124"/>
            <a:ext cx="4802674" cy="1510659"/>
          </a:xfrm>
          <a:custGeom>
            <a:avLst/>
            <a:gdLst/>
            <a:ahLst/>
            <a:cxnLst/>
            <a:rect r="r" b="b" t="t" l="l"/>
            <a:pathLst>
              <a:path h="1510659" w="4802674">
                <a:moveTo>
                  <a:pt x="4802675" y="0"/>
                </a:moveTo>
                <a:lnTo>
                  <a:pt x="0" y="0"/>
                </a:lnTo>
                <a:lnTo>
                  <a:pt x="0" y="1510659"/>
                </a:lnTo>
                <a:lnTo>
                  <a:pt x="4802675" y="1510659"/>
                </a:lnTo>
                <a:lnTo>
                  <a:pt x="480267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816745">
            <a:off x="15173184" y="788078"/>
            <a:ext cx="4213366" cy="481243"/>
          </a:xfrm>
          <a:custGeom>
            <a:avLst/>
            <a:gdLst/>
            <a:ahLst/>
            <a:cxnLst/>
            <a:rect r="r" b="b" t="t" l="l"/>
            <a:pathLst>
              <a:path h="481243" w="4213366">
                <a:moveTo>
                  <a:pt x="0" y="0"/>
                </a:moveTo>
                <a:lnTo>
                  <a:pt x="4213365" y="0"/>
                </a:lnTo>
                <a:lnTo>
                  <a:pt x="4213365" y="481244"/>
                </a:lnTo>
                <a:lnTo>
                  <a:pt x="0" y="481244"/>
                </a:lnTo>
                <a:lnTo>
                  <a:pt x="0" y="0"/>
                </a:lnTo>
                <a:close/>
              </a:path>
            </a:pathLst>
          </a:custGeom>
          <a:blipFill>
            <a:blip r:embed="rId4">
              <a:extLst>
                <a:ext uri="{96DAC541-7B7A-43D3-8B79-37D633B846F1}">
                  <asvg:svgBlip xmlns:asvg="http://schemas.microsoft.com/office/drawing/2016/SVG/main" r:embed="rId5"/>
                </a:ext>
              </a:extLst>
            </a:blip>
            <a:stretch>
              <a:fillRect l="0" t="-80318" r="0" b="-95070"/>
            </a:stretch>
          </a:blipFill>
        </p:spPr>
      </p:sp>
      <p:sp>
        <p:nvSpPr>
          <p:cNvPr name="Freeform 5" id="5"/>
          <p:cNvSpPr/>
          <p:nvPr/>
        </p:nvSpPr>
        <p:spPr>
          <a:xfrm flipH="true" flipV="false" rot="-2942733">
            <a:off x="-1058091" y="742968"/>
            <a:ext cx="4213366" cy="481243"/>
          </a:xfrm>
          <a:custGeom>
            <a:avLst/>
            <a:gdLst/>
            <a:ahLst/>
            <a:cxnLst/>
            <a:rect r="r" b="b" t="t" l="l"/>
            <a:pathLst>
              <a:path h="481243" w="4213366">
                <a:moveTo>
                  <a:pt x="4213365" y="0"/>
                </a:moveTo>
                <a:lnTo>
                  <a:pt x="0" y="0"/>
                </a:lnTo>
                <a:lnTo>
                  <a:pt x="0" y="481244"/>
                </a:lnTo>
                <a:lnTo>
                  <a:pt x="4213365" y="481244"/>
                </a:lnTo>
                <a:lnTo>
                  <a:pt x="4213365" y="0"/>
                </a:lnTo>
                <a:close/>
              </a:path>
            </a:pathLst>
          </a:custGeom>
          <a:blipFill>
            <a:blip r:embed="rId4">
              <a:extLst>
                <a:ext uri="{96DAC541-7B7A-43D3-8B79-37D633B846F1}">
                  <asvg:svgBlip xmlns:asvg="http://schemas.microsoft.com/office/drawing/2016/SVG/main" r:embed="rId5"/>
                </a:ext>
              </a:extLst>
            </a:blip>
            <a:stretch>
              <a:fillRect l="0" t="-80318" r="0" b="-95070"/>
            </a:stretch>
          </a:blipFill>
        </p:spPr>
      </p:sp>
      <p:sp>
        <p:nvSpPr>
          <p:cNvPr name="Freeform 6" id="6"/>
          <p:cNvSpPr/>
          <p:nvPr/>
        </p:nvSpPr>
        <p:spPr>
          <a:xfrm flipH="false" flipV="false" rot="0">
            <a:off x="16293027" y="374679"/>
            <a:ext cx="654021" cy="654021"/>
          </a:xfrm>
          <a:custGeom>
            <a:avLst/>
            <a:gdLst/>
            <a:ahLst/>
            <a:cxnLst/>
            <a:rect r="r" b="b" t="t" l="l"/>
            <a:pathLst>
              <a:path h="654021" w="654021">
                <a:moveTo>
                  <a:pt x="0" y="0"/>
                </a:moveTo>
                <a:lnTo>
                  <a:pt x="654021" y="0"/>
                </a:lnTo>
                <a:lnTo>
                  <a:pt x="654021" y="654021"/>
                </a:lnTo>
                <a:lnTo>
                  <a:pt x="0" y="6540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351886" y="374679"/>
            <a:ext cx="654021" cy="654021"/>
          </a:xfrm>
          <a:custGeom>
            <a:avLst/>
            <a:gdLst/>
            <a:ahLst/>
            <a:cxnLst/>
            <a:rect r="r" b="b" t="t" l="l"/>
            <a:pathLst>
              <a:path h="654021" w="654021">
                <a:moveTo>
                  <a:pt x="0" y="0"/>
                </a:moveTo>
                <a:lnTo>
                  <a:pt x="654022" y="0"/>
                </a:lnTo>
                <a:lnTo>
                  <a:pt x="654022" y="654021"/>
                </a:lnTo>
                <a:lnTo>
                  <a:pt x="0" y="6540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7844948" y="2939583"/>
            <a:ext cx="9871648" cy="3232921"/>
          </a:xfrm>
          <a:custGeom>
            <a:avLst/>
            <a:gdLst/>
            <a:ahLst/>
            <a:cxnLst/>
            <a:rect r="r" b="b" t="t" l="l"/>
            <a:pathLst>
              <a:path h="3232921" w="9871648">
                <a:moveTo>
                  <a:pt x="0" y="0"/>
                </a:moveTo>
                <a:lnTo>
                  <a:pt x="9871647" y="0"/>
                </a:lnTo>
                <a:lnTo>
                  <a:pt x="9871647" y="3232921"/>
                </a:lnTo>
                <a:lnTo>
                  <a:pt x="0" y="3232921"/>
                </a:lnTo>
                <a:lnTo>
                  <a:pt x="0" y="0"/>
                </a:lnTo>
                <a:close/>
              </a:path>
            </a:pathLst>
          </a:custGeom>
          <a:blipFill>
            <a:blip r:embed="rId8"/>
            <a:stretch>
              <a:fillRect l="0" t="0" r="0" b="0"/>
            </a:stretch>
          </a:blipFill>
        </p:spPr>
      </p:sp>
      <p:sp>
        <p:nvSpPr>
          <p:cNvPr name="TextBox 9" id="9"/>
          <p:cNvSpPr txBox="true"/>
          <p:nvPr/>
        </p:nvSpPr>
        <p:spPr>
          <a:xfrm rot="0">
            <a:off x="4213224" y="1019175"/>
            <a:ext cx="9861553" cy="687705"/>
          </a:xfrm>
          <a:prstGeom prst="rect">
            <a:avLst/>
          </a:prstGeom>
        </p:spPr>
        <p:txBody>
          <a:bodyPr anchor="t" rtlCol="false" tIns="0" lIns="0" bIns="0" rIns="0">
            <a:spAutoFit/>
          </a:bodyPr>
          <a:lstStyle/>
          <a:p>
            <a:pPr algn="ctr">
              <a:lnSpc>
                <a:spcPts val="5084"/>
              </a:lnSpc>
            </a:pPr>
            <a:r>
              <a:rPr lang="en-US" sz="4500" spc="-135">
                <a:solidFill>
                  <a:srgbClr val="000000"/>
                </a:solidFill>
                <a:latin typeface="Poppins Bold"/>
              </a:rPr>
              <a:t>Target Mapping</a:t>
            </a:r>
          </a:p>
        </p:txBody>
      </p:sp>
      <p:sp>
        <p:nvSpPr>
          <p:cNvPr name="TextBox 10" id="10"/>
          <p:cNvSpPr txBox="true"/>
          <p:nvPr/>
        </p:nvSpPr>
        <p:spPr>
          <a:xfrm rot="0">
            <a:off x="691199" y="2296505"/>
            <a:ext cx="5527520" cy="4490502"/>
          </a:xfrm>
          <a:prstGeom prst="rect">
            <a:avLst/>
          </a:prstGeom>
        </p:spPr>
        <p:txBody>
          <a:bodyPr anchor="t" rtlCol="false" tIns="0" lIns="0" bIns="0" rIns="0">
            <a:spAutoFit/>
          </a:bodyPr>
          <a:lstStyle/>
          <a:p>
            <a:pPr algn="l">
              <a:lnSpc>
                <a:spcPts val="3960"/>
              </a:lnSpc>
            </a:pPr>
            <a:r>
              <a:rPr lang="en-US" sz="3328">
                <a:solidFill>
                  <a:srgbClr val="000000"/>
                </a:solidFill>
                <a:latin typeface="Poppins"/>
              </a:rPr>
              <a:t>Our goal was to use this data to predict the status of students. Students were marked as “Dropout”, “Enrolled”, or “Graduated”. We mapped these as 0, 1, and 2 to optimize the machine learning.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816745">
            <a:off x="16201008" y="-69536"/>
            <a:ext cx="4802674" cy="1510659"/>
          </a:xfrm>
          <a:custGeom>
            <a:avLst/>
            <a:gdLst/>
            <a:ahLst/>
            <a:cxnLst/>
            <a:rect r="r" b="b" t="t" l="l"/>
            <a:pathLst>
              <a:path h="1510659" w="4802674">
                <a:moveTo>
                  <a:pt x="0" y="0"/>
                </a:moveTo>
                <a:lnTo>
                  <a:pt x="4802675" y="0"/>
                </a:lnTo>
                <a:lnTo>
                  <a:pt x="4802675" y="1510660"/>
                </a:lnTo>
                <a:lnTo>
                  <a:pt x="0" y="15106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2906905">
            <a:off x="-2486805" y="-270124"/>
            <a:ext cx="4802674" cy="1510659"/>
          </a:xfrm>
          <a:custGeom>
            <a:avLst/>
            <a:gdLst/>
            <a:ahLst/>
            <a:cxnLst/>
            <a:rect r="r" b="b" t="t" l="l"/>
            <a:pathLst>
              <a:path h="1510659" w="4802674">
                <a:moveTo>
                  <a:pt x="4802675" y="0"/>
                </a:moveTo>
                <a:lnTo>
                  <a:pt x="0" y="0"/>
                </a:lnTo>
                <a:lnTo>
                  <a:pt x="0" y="1510659"/>
                </a:lnTo>
                <a:lnTo>
                  <a:pt x="4802675" y="1510659"/>
                </a:lnTo>
                <a:lnTo>
                  <a:pt x="480267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816745">
            <a:off x="15173184" y="788078"/>
            <a:ext cx="4213366" cy="481243"/>
          </a:xfrm>
          <a:custGeom>
            <a:avLst/>
            <a:gdLst/>
            <a:ahLst/>
            <a:cxnLst/>
            <a:rect r="r" b="b" t="t" l="l"/>
            <a:pathLst>
              <a:path h="481243" w="4213366">
                <a:moveTo>
                  <a:pt x="0" y="0"/>
                </a:moveTo>
                <a:lnTo>
                  <a:pt x="4213365" y="0"/>
                </a:lnTo>
                <a:lnTo>
                  <a:pt x="4213365" y="481244"/>
                </a:lnTo>
                <a:lnTo>
                  <a:pt x="0" y="481244"/>
                </a:lnTo>
                <a:lnTo>
                  <a:pt x="0" y="0"/>
                </a:lnTo>
                <a:close/>
              </a:path>
            </a:pathLst>
          </a:custGeom>
          <a:blipFill>
            <a:blip r:embed="rId4">
              <a:extLst>
                <a:ext uri="{96DAC541-7B7A-43D3-8B79-37D633B846F1}">
                  <asvg:svgBlip xmlns:asvg="http://schemas.microsoft.com/office/drawing/2016/SVG/main" r:embed="rId5"/>
                </a:ext>
              </a:extLst>
            </a:blip>
            <a:stretch>
              <a:fillRect l="0" t="-80318" r="0" b="-95070"/>
            </a:stretch>
          </a:blipFill>
        </p:spPr>
      </p:sp>
      <p:sp>
        <p:nvSpPr>
          <p:cNvPr name="Freeform 5" id="5"/>
          <p:cNvSpPr/>
          <p:nvPr/>
        </p:nvSpPr>
        <p:spPr>
          <a:xfrm flipH="true" flipV="false" rot="-2942733">
            <a:off x="-1058091" y="742968"/>
            <a:ext cx="4213366" cy="481243"/>
          </a:xfrm>
          <a:custGeom>
            <a:avLst/>
            <a:gdLst/>
            <a:ahLst/>
            <a:cxnLst/>
            <a:rect r="r" b="b" t="t" l="l"/>
            <a:pathLst>
              <a:path h="481243" w="4213366">
                <a:moveTo>
                  <a:pt x="4213365" y="0"/>
                </a:moveTo>
                <a:lnTo>
                  <a:pt x="0" y="0"/>
                </a:lnTo>
                <a:lnTo>
                  <a:pt x="0" y="481244"/>
                </a:lnTo>
                <a:lnTo>
                  <a:pt x="4213365" y="481244"/>
                </a:lnTo>
                <a:lnTo>
                  <a:pt x="4213365" y="0"/>
                </a:lnTo>
                <a:close/>
              </a:path>
            </a:pathLst>
          </a:custGeom>
          <a:blipFill>
            <a:blip r:embed="rId4">
              <a:extLst>
                <a:ext uri="{96DAC541-7B7A-43D3-8B79-37D633B846F1}">
                  <asvg:svgBlip xmlns:asvg="http://schemas.microsoft.com/office/drawing/2016/SVG/main" r:embed="rId5"/>
                </a:ext>
              </a:extLst>
            </a:blip>
            <a:stretch>
              <a:fillRect l="0" t="-80318" r="0" b="-95070"/>
            </a:stretch>
          </a:blipFill>
        </p:spPr>
      </p:sp>
      <p:sp>
        <p:nvSpPr>
          <p:cNvPr name="Freeform 6" id="6"/>
          <p:cNvSpPr/>
          <p:nvPr/>
        </p:nvSpPr>
        <p:spPr>
          <a:xfrm flipH="false" flipV="false" rot="0">
            <a:off x="16293027" y="374679"/>
            <a:ext cx="654021" cy="654021"/>
          </a:xfrm>
          <a:custGeom>
            <a:avLst/>
            <a:gdLst/>
            <a:ahLst/>
            <a:cxnLst/>
            <a:rect r="r" b="b" t="t" l="l"/>
            <a:pathLst>
              <a:path h="654021" w="654021">
                <a:moveTo>
                  <a:pt x="0" y="0"/>
                </a:moveTo>
                <a:lnTo>
                  <a:pt x="654021" y="0"/>
                </a:lnTo>
                <a:lnTo>
                  <a:pt x="654021" y="654021"/>
                </a:lnTo>
                <a:lnTo>
                  <a:pt x="0" y="6540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351886" y="374679"/>
            <a:ext cx="654021" cy="654021"/>
          </a:xfrm>
          <a:custGeom>
            <a:avLst/>
            <a:gdLst/>
            <a:ahLst/>
            <a:cxnLst/>
            <a:rect r="r" b="b" t="t" l="l"/>
            <a:pathLst>
              <a:path h="654021" w="654021">
                <a:moveTo>
                  <a:pt x="0" y="0"/>
                </a:moveTo>
                <a:lnTo>
                  <a:pt x="654022" y="0"/>
                </a:lnTo>
                <a:lnTo>
                  <a:pt x="654022" y="654021"/>
                </a:lnTo>
                <a:lnTo>
                  <a:pt x="0" y="6540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6218719" y="1706880"/>
            <a:ext cx="11326844" cy="8040429"/>
          </a:xfrm>
          <a:custGeom>
            <a:avLst/>
            <a:gdLst/>
            <a:ahLst/>
            <a:cxnLst/>
            <a:rect r="r" b="b" t="t" l="l"/>
            <a:pathLst>
              <a:path h="8040429" w="11326844">
                <a:moveTo>
                  <a:pt x="0" y="0"/>
                </a:moveTo>
                <a:lnTo>
                  <a:pt x="11326844" y="0"/>
                </a:lnTo>
                <a:lnTo>
                  <a:pt x="11326844" y="8040429"/>
                </a:lnTo>
                <a:lnTo>
                  <a:pt x="0" y="8040429"/>
                </a:lnTo>
                <a:lnTo>
                  <a:pt x="0" y="0"/>
                </a:lnTo>
                <a:close/>
              </a:path>
            </a:pathLst>
          </a:custGeom>
          <a:blipFill>
            <a:blip r:embed="rId8"/>
            <a:stretch>
              <a:fillRect l="0" t="0" r="0" b="0"/>
            </a:stretch>
          </a:blipFill>
        </p:spPr>
      </p:sp>
      <p:sp>
        <p:nvSpPr>
          <p:cNvPr name="TextBox 9" id="9"/>
          <p:cNvSpPr txBox="true"/>
          <p:nvPr/>
        </p:nvSpPr>
        <p:spPr>
          <a:xfrm rot="0">
            <a:off x="4213224" y="1019175"/>
            <a:ext cx="9861553" cy="687705"/>
          </a:xfrm>
          <a:prstGeom prst="rect">
            <a:avLst/>
          </a:prstGeom>
        </p:spPr>
        <p:txBody>
          <a:bodyPr anchor="t" rtlCol="false" tIns="0" lIns="0" bIns="0" rIns="0">
            <a:spAutoFit/>
          </a:bodyPr>
          <a:lstStyle/>
          <a:p>
            <a:pPr algn="ctr">
              <a:lnSpc>
                <a:spcPts val="5084"/>
              </a:lnSpc>
            </a:pPr>
            <a:r>
              <a:rPr lang="en-US" sz="4500" spc="-135">
                <a:solidFill>
                  <a:srgbClr val="000000"/>
                </a:solidFill>
                <a:latin typeface="Poppins Bold"/>
              </a:rPr>
              <a:t>Libraries Used</a:t>
            </a:r>
          </a:p>
        </p:txBody>
      </p:sp>
      <p:sp>
        <p:nvSpPr>
          <p:cNvPr name="TextBox 10" id="10"/>
          <p:cNvSpPr txBox="true"/>
          <p:nvPr/>
        </p:nvSpPr>
        <p:spPr>
          <a:xfrm rot="0">
            <a:off x="691199" y="3949537"/>
            <a:ext cx="5527520" cy="1193963"/>
          </a:xfrm>
          <a:prstGeom prst="rect">
            <a:avLst/>
          </a:prstGeom>
        </p:spPr>
        <p:txBody>
          <a:bodyPr anchor="t" rtlCol="false" tIns="0" lIns="0" bIns="0" rIns="0">
            <a:spAutoFit/>
          </a:bodyPr>
          <a:lstStyle/>
          <a:p>
            <a:pPr algn="l">
              <a:lnSpc>
                <a:spcPts val="3127"/>
              </a:lnSpc>
            </a:pPr>
            <a:r>
              <a:rPr lang="en-US" sz="2628">
                <a:solidFill>
                  <a:srgbClr val="000000"/>
                </a:solidFill>
                <a:latin typeface="Poppins"/>
              </a:rPr>
              <a:t>Our main libraries utilized for our project were pandas, matplotlib, scipy, and sklearn.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816745">
            <a:off x="16201008" y="-69536"/>
            <a:ext cx="4802674" cy="1510659"/>
          </a:xfrm>
          <a:custGeom>
            <a:avLst/>
            <a:gdLst/>
            <a:ahLst/>
            <a:cxnLst/>
            <a:rect r="r" b="b" t="t" l="l"/>
            <a:pathLst>
              <a:path h="1510659" w="4802674">
                <a:moveTo>
                  <a:pt x="0" y="0"/>
                </a:moveTo>
                <a:lnTo>
                  <a:pt x="4802675" y="0"/>
                </a:lnTo>
                <a:lnTo>
                  <a:pt x="4802675" y="1510660"/>
                </a:lnTo>
                <a:lnTo>
                  <a:pt x="0" y="15106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2906905">
            <a:off x="-2486805" y="-270124"/>
            <a:ext cx="4802674" cy="1510659"/>
          </a:xfrm>
          <a:custGeom>
            <a:avLst/>
            <a:gdLst/>
            <a:ahLst/>
            <a:cxnLst/>
            <a:rect r="r" b="b" t="t" l="l"/>
            <a:pathLst>
              <a:path h="1510659" w="4802674">
                <a:moveTo>
                  <a:pt x="4802675" y="0"/>
                </a:moveTo>
                <a:lnTo>
                  <a:pt x="0" y="0"/>
                </a:lnTo>
                <a:lnTo>
                  <a:pt x="0" y="1510659"/>
                </a:lnTo>
                <a:lnTo>
                  <a:pt x="4802675" y="1510659"/>
                </a:lnTo>
                <a:lnTo>
                  <a:pt x="480267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816745">
            <a:off x="15173184" y="788078"/>
            <a:ext cx="4213366" cy="481243"/>
          </a:xfrm>
          <a:custGeom>
            <a:avLst/>
            <a:gdLst/>
            <a:ahLst/>
            <a:cxnLst/>
            <a:rect r="r" b="b" t="t" l="l"/>
            <a:pathLst>
              <a:path h="481243" w="4213366">
                <a:moveTo>
                  <a:pt x="0" y="0"/>
                </a:moveTo>
                <a:lnTo>
                  <a:pt x="4213365" y="0"/>
                </a:lnTo>
                <a:lnTo>
                  <a:pt x="4213365" y="481244"/>
                </a:lnTo>
                <a:lnTo>
                  <a:pt x="0" y="481244"/>
                </a:lnTo>
                <a:lnTo>
                  <a:pt x="0" y="0"/>
                </a:lnTo>
                <a:close/>
              </a:path>
            </a:pathLst>
          </a:custGeom>
          <a:blipFill>
            <a:blip r:embed="rId4">
              <a:extLst>
                <a:ext uri="{96DAC541-7B7A-43D3-8B79-37D633B846F1}">
                  <asvg:svgBlip xmlns:asvg="http://schemas.microsoft.com/office/drawing/2016/SVG/main" r:embed="rId5"/>
                </a:ext>
              </a:extLst>
            </a:blip>
            <a:stretch>
              <a:fillRect l="0" t="-80318" r="0" b="-95070"/>
            </a:stretch>
          </a:blipFill>
        </p:spPr>
      </p:sp>
      <p:sp>
        <p:nvSpPr>
          <p:cNvPr name="Freeform 5" id="5"/>
          <p:cNvSpPr/>
          <p:nvPr/>
        </p:nvSpPr>
        <p:spPr>
          <a:xfrm flipH="true" flipV="false" rot="-2942733">
            <a:off x="-1058091" y="742968"/>
            <a:ext cx="4213366" cy="481243"/>
          </a:xfrm>
          <a:custGeom>
            <a:avLst/>
            <a:gdLst/>
            <a:ahLst/>
            <a:cxnLst/>
            <a:rect r="r" b="b" t="t" l="l"/>
            <a:pathLst>
              <a:path h="481243" w="4213366">
                <a:moveTo>
                  <a:pt x="4213365" y="0"/>
                </a:moveTo>
                <a:lnTo>
                  <a:pt x="0" y="0"/>
                </a:lnTo>
                <a:lnTo>
                  <a:pt x="0" y="481244"/>
                </a:lnTo>
                <a:lnTo>
                  <a:pt x="4213365" y="481244"/>
                </a:lnTo>
                <a:lnTo>
                  <a:pt x="4213365" y="0"/>
                </a:lnTo>
                <a:close/>
              </a:path>
            </a:pathLst>
          </a:custGeom>
          <a:blipFill>
            <a:blip r:embed="rId4">
              <a:extLst>
                <a:ext uri="{96DAC541-7B7A-43D3-8B79-37D633B846F1}">
                  <asvg:svgBlip xmlns:asvg="http://schemas.microsoft.com/office/drawing/2016/SVG/main" r:embed="rId5"/>
                </a:ext>
              </a:extLst>
            </a:blip>
            <a:stretch>
              <a:fillRect l="0" t="-80318" r="0" b="-95070"/>
            </a:stretch>
          </a:blipFill>
        </p:spPr>
      </p:sp>
      <p:sp>
        <p:nvSpPr>
          <p:cNvPr name="Freeform 6" id="6"/>
          <p:cNvSpPr/>
          <p:nvPr/>
        </p:nvSpPr>
        <p:spPr>
          <a:xfrm flipH="false" flipV="false" rot="0">
            <a:off x="16293027" y="374679"/>
            <a:ext cx="654021" cy="654021"/>
          </a:xfrm>
          <a:custGeom>
            <a:avLst/>
            <a:gdLst/>
            <a:ahLst/>
            <a:cxnLst/>
            <a:rect r="r" b="b" t="t" l="l"/>
            <a:pathLst>
              <a:path h="654021" w="654021">
                <a:moveTo>
                  <a:pt x="0" y="0"/>
                </a:moveTo>
                <a:lnTo>
                  <a:pt x="654021" y="0"/>
                </a:lnTo>
                <a:lnTo>
                  <a:pt x="654021" y="654021"/>
                </a:lnTo>
                <a:lnTo>
                  <a:pt x="0" y="6540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351886" y="374679"/>
            <a:ext cx="654021" cy="654021"/>
          </a:xfrm>
          <a:custGeom>
            <a:avLst/>
            <a:gdLst/>
            <a:ahLst/>
            <a:cxnLst/>
            <a:rect r="r" b="b" t="t" l="l"/>
            <a:pathLst>
              <a:path h="654021" w="654021">
                <a:moveTo>
                  <a:pt x="0" y="0"/>
                </a:moveTo>
                <a:lnTo>
                  <a:pt x="654022" y="0"/>
                </a:lnTo>
                <a:lnTo>
                  <a:pt x="654022" y="654021"/>
                </a:lnTo>
                <a:lnTo>
                  <a:pt x="0" y="6540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6469196" y="1913879"/>
            <a:ext cx="11164162" cy="8373121"/>
          </a:xfrm>
          <a:custGeom>
            <a:avLst/>
            <a:gdLst/>
            <a:ahLst/>
            <a:cxnLst/>
            <a:rect r="r" b="b" t="t" l="l"/>
            <a:pathLst>
              <a:path h="8373121" w="11164162">
                <a:moveTo>
                  <a:pt x="0" y="0"/>
                </a:moveTo>
                <a:lnTo>
                  <a:pt x="11164161" y="0"/>
                </a:lnTo>
                <a:lnTo>
                  <a:pt x="11164161" y="8373121"/>
                </a:lnTo>
                <a:lnTo>
                  <a:pt x="0" y="8373121"/>
                </a:lnTo>
                <a:lnTo>
                  <a:pt x="0" y="0"/>
                </a:lnTo>
                <a:close/>
              </a:path>
            </a:pathLst>
          </a:custGeom>
          <a:blipFill>
            <a:blip r:embed="rId8"/>
            <a:stretch>
              <a:fillRect l="0" t="0" r="0" b="0"/>
            </a:stretch>
          </a:blipFill>
        </p:spPr>
      </p:sp>
      <p:sp>
        <p:nvSpPr>
          <p:cNvPr name="TextBox 9" id="9"/>
          <p:cNvSpPr txBox="true"/>
          <p:nvPr/>
        </p:nvSpPr>
        <p:spPr>
          <a:xfrm rot="0">
            <a:off x="4213224" y="1019175"/>
            <a:ext cx="9861553" cy="687705"/>
          </a:xfrm>
          <a:prstGeom prst="rect">
            <a:avLst/>
          </a:prstGeom>
        </p:spPr>
        <p:txBody>
          <a:bodyPr anchor="t" rtlCol="false" tIns="0" lIns="0" bIns="0" rIns="0">
            <a:spAutoFit/>
          </a:bodyPr>
          <a:lstStyle/>
          <a:p>
            <a:pPr algn="ctr">
              <a:lnSpc>
                <a:spcPts val="5084"/>
              </a:lnSpc>
            </a:pPr>
            <a:r>
              <a:rPr lang="en-US" sz="4500" spc="-135">
                <a:solidFill>
                  <a:srgbClr val="000000"/>
                </a:solidFill>
                <a:latin typeface="Poppins Bold"/>
              </a:rPr>
              <a:t>Features Importance</a:t>
            </a:r>
          </a:p>
        </p:txBody>
      </p:sp>
      <p:sp>
        <p:nvSpPr>
          <p:cNvPr name="TextBox 10" id="10"/>
          <p:cNvSpPr txBox="true"/>
          <p:nvPr/>
        </p:nvSpPr>
        <p:spPr>
          <a:xfrm rot="0">
            <a:off x="840917" y="3793441"/>
            <a:ext cx="4686941" cy="2221647"/>
          </a:xfrm>
          <a:prstGeom prst="rect">
            <a:avLst/>
          </a:prstGeom>
        </p:spPr>
        <p:txBody>
          <a:bodyPr anchor="t" rtlCol="false" tIns="0" lIns="0" bIns="0" rIns="0">
            <a:spAutoFit/>
          </a:bodyPr>
          <a:lstStyle/>
          <a:p>
            <a:pPr algn="just">
              <a:lnSpc>
                <a:spcPts val="2175"/>
              </a:lnSpc>
            </a:pPr>
            <a:r>
              <a:rPr lang="en-US" sz="1828">
                <a:solidFill>
                  <a:srgbClr val="000000"/>
                </a:solidFill>
                <a:latin typeface="Poppins"/>
              </a:rPr>
              <a:t>The number of approved semester courses and the corresponding grades were the leading predictors - particularly 2nd semester. While we start to see some demographic predictors in the top half, the strongest indicators are directly tied to academic performance. </a:t>
            </a:r>
          </a:p>
        </p:txBody>
      </p:sp>
      <p:sp>
        <p:nvSpPr>
          <p:cNvPr name="TextBox 11" id="11"/>
          <p:cNvSpPr txBox="true"/>
          <p:nvPr/>
        </p:nvSpPr>
        <p:spPr>
          <a:xfrm rot="0">
            <a:off x="840917" y="7413059"/>
            <a:ext cx="4686941" cy="1392972"/>
          </a:xfrm>
          <a:prstGeom prst="rect">
            <a:avLst/>
          </a:prstGeom>
        </p:spPr>
        <p:txBody>
          <a:bodyPr anchor="t" rtlCol="false" tIns="0" lIns="0" bIns="0" rIns="0">
            <a:spAutoFit/>
          </a:bodyPr>
          <a:lstStyle/>
          <a:p>
            <a:pPr algn="just">
              <a:lnSpc>
                <a:spcPts val="2175"/>
              </a:lnSpc>
            </a:pPr>
            <a:r>
              <a:rPr lang="en-US" sz="1828">
                <a:solidFill>
                  <a:srgbClr val="000000"/>
                </a:solidFill>
                <a:latin typeface="Poppins"/>
              </a:rPr>
              <a:t>It was interesting to find that nationality, marital status, displacement, gender, and daytime/evening attendance had very little importance on predicting accurate outcomes.</a:t>
            </a:r>
          </a:p>
        </p:txBody>
      </p:sp>
      <p:sp>
        <p:nvSpPr>
          <p:cNvPr name="TextBox 12" id="12"/>
          <p:cNvSpPr txBox="true"/>
          <p:nvPr/>
        </p:nvSpPr>
        <p:spPr>
          <a:xfrm rot="0">
            <a:off x="840917" y="3244914"/>
            <a:ext cx="4942584" cy="434655"/>
          </a:xfrm>
          <a:prstGeom prst="rect">
            <a:avLst/>
          </a:prstGeom>
        </p:spPr>
        <p:txBody>
          <a:bodyPr anchor="t" rtlCol="false" tIns="0" lIns="0" bIns="0" rIns="0">
            <a:spAutoFit/>
          </a:bodyPr>
          <a:lstStyle/>
          <a:p>
            <a:pPr algn="r">
              <a:lnSpc>
                <a:spcPts val="3187"/>
              </a:lnSpc>
            </a:pPr>
            <a:r>
              <a:rPr lang="en-US" sz="2821" spc="-84">
                <a:solidFill>
                  <a:srgbClr val="000000"/>
                </a:solidFill>
                <a:latin typeface="Poppins Bold"/>
              </a:rPr>
              <a:t>Most Important Predictors</a:t>
            </a:r>
          </a:p>
        </p:txBody>
      </p:sp>
      <p:sp>
        <p:nvSpPr>
          <p:cNvPr name="TextBox 13" id="13"/>
          <p:cNvSpPr txBox="true"/>
          <p:nvPr/>
        </p:nvSpPr>
        <p:spPr>
          <a:xfrm rot="0">
            <a:off x="840917" y="6865882"/>
            <a:ext cx="4686941" cy="434655"/>
          </a:xfrm>
          <a:prstGeom prst="rect">
            <a:avLst/>
          </a:prstGeom>
        </p:spPr>
        <p:txBody>
          <a:bodyPr anchor="t" rtlCol="false" tIns="0" lIns="0" bIns="0" rIns="0">
            <a:spAutoFit/>
          </a:bodyPr>
          <a:lstStyle/>
          <a:p>
            <a:pPr algn="r">
              <a:lnSpc>
                <a:spcPts val="3187"/>
              </a:lnSpc>
            </a:pPr>
            <a:r>
              <a:rPr lang="en-US" sz="2821" spc="-84">
                <a:solidFill>
                  <a:srgbClr val="000000"/>
                </a:solidFill>
                <a:latin typeface="Poppins Bold"/>
              </a:rPr>
              <a:t>Least Important Predictors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816745">
            <a:off x="16201008" y="-69536"/>
            <a:ext cx="4802674" cy="1510659"/>
          </a:xfrm>
          <a:custGeom>
            <a:avLst/>
            <a:gdLst/>
            <a:ahLst/>
            <a:cxnLst/>
            <a:rect r="r" b="b" t="t" l="l"/>
            <a:pathLst>
              <a:path h="1510659" w="4802674">
                <a:moveTo>
                  <a:pt x="0" y="0"/>
                </a:moveTo>
                <a:lnTo>
                  <a:pt x="4802675" y="0"/>
                </a:lnTo>
                <a:lnTo>
                  <a:pt x="4802675" y="1510660"/>
                </a:lnTo>
                <a:lnTo>
                  <a:pt x="0" y="15106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2906905">
            <a:off x="-2486805" y="-270124"/>
            <a:ext cx="4802674" cy="1510659"/>
          </a:xfrm>
          <a:custGeom>
            <a:avLst/>
            <a:gdLst/>
            <a:ahLst/>
            <a:cxnLst/>
            <a:rect r="r" b="b" t="t" l="l"/>
            <a:pathLst>
              <a:path h="1510659" w="4802674">
                <a:moveTo>
                  <a:pt x="4802675" y="0"/>
                </a:moveTo>
                <a:lnTo>
                  <a:pt x="0" y="0"/>
                </a:lnTo>
                <a:lnTo>
                  <a:pt x="0" y="1510659"/>
                </a:lnTo>
                <a:lnTo>
                  <a:pt x="4802675" y="1510659"/>
                </a:lnTo>
                <a:lnTo>
                  <a:pt x="480267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816745">
            <a:off x="15173184" y="788078"/>
            <a:ext cx="4213366" cy="481243"/>
          </a:xfrm>
          <a:custGeom>
            <a:avLst/>
            <a:gdLst/>
            <a:ahLst/>
            <a:cxnLst/>
            <a:rect r="r" b="b" t="t" l="l"/>
            <a:pathLst>
              <a:path h="481243" w="4213366">
                <a:moveTo>
                  <a:pt x="0" y="0"/>
                </a:moveTo>
                <a:lnTo>
                  <a:pt x="4213365" y="0"/>
                </a:lnTo>
                <a:lnTo>
                  <a:pt x="4213365" y="481244"/>
                </a:lnTo>
                <a:lnTo>
                  <a:pt x="0" y="481244"/>
                </a:lnTo>
                <a:lnTo>
                  <a:pt x="0" y="0"/>
                </a:lnTo>
                <a:close/>
              </a:path>
            </a:pathLst>
          </a:custGeom>
          <a:blipFill>
            <a:blip r:embed="rId4">
              <a:extLst>
                <a:ext uri="{96DAC541-7B7A-43D3-8B79-37D633B846F1}">
                  <asvg:svgBlip xmlns:asvg="http://schemas.microsoft.com/office/drawing/2016/SVG/main" r:embed="rId5"/>
                </a:ext>
              </a:extLst>
            </a:blip>
            <a:stretch>
              <a:fillRect l="0" t="-80318" r="0" b="-95070"/>
            </a:stretch>
          </a:blipFill>
        </p:spPr>
      </p:sp>
      <p:sp>
        <p:nvSpPr>
          <p:cNvPr name="Freeform 5" id="5"/>
          <p:cNvSpPr/>
          <p:nvPr/>
        </p:nvSpPr>
        <p:spPr>
          <a:xfrm flipH="true" flipV="false" rot="-2942733">
            <a:off x="-1058091" y="742968"/>
            <a:ext cx="4213366" cy="481243"/>
          </a:xfrm>
          <a:custGeom>
            <a:avLst/>
            <a:gdLst/>
            <a:ahLst/>
            <a:cxnLst/>
            <a:rect r="r" b="b" t="t" l="l"/>
            <a:pathLst>
              <a:path h="481243" w="4213366">
                <a:moveTo>
                  <a:pt x="4213365" y="0"/>
                </a:moveTo>
                <a:lnTo>
                  <a:pt x="0" y="0"/>
                </a:lnTo>
                <a:lnTo>
                  <a:pt x="0" y="481244"/>
                </a:lnTo>
                <a:lnTo>
                  <a:pt x="4213365" y="481244"/>
                </a:lnTo>
                <a:lnTo>
                  <a:pt x="4213365" y="0"/>
                </a:lnTo>
                <a:close/>
              </a:path>
            </a:pathLst>
          </a:custGeom>
          <a:blipFill>
            <a:blip r:embed="rId4">
              <a:extLst>
                <a:ext uri="{96DAC541-7B7A-43D3-8B79-37D633B846F1}">
                  <asvg:svgBlip xmlns:asvg="http://schemas.microsoft.com/office/drawing/2016/SVG/main" r:embed="rId5"/>
                </a:ext>
              </a:extLst>
            </a:blip>
            <a:stretch>
              <a:fillRect l="0" t="-80318" r="0" b="-95070"/>
            </a:stretch>
          </a:blipFill>
        </p:spPr>
      </p:sp>
      <p:sp>
        <p:nvSpPr>
          <p:cNvPr name="Freeform 6" id="6"/>
          <p:cNvSpPr/>
          <p:nvPr/>
        </p:nvSpPr>
        <p:spPr>
          <a:xfrm flipH="false" flipV="false" rot="0">
            <a:off x="16293027" y="374679"/>
            <a:ext cx="654021" cy="654021"/>
          </a:xfrm>
          <a:custGeom>
            <a:avLst/>
            <a:gdLst/>
            <a:ahLst/>
            <a:cxnLst/>
            <a:rect r="r" b="b" t="t" l="l"/>
            <a:pathLst>
              <a:path h="654021" w="654021">
                <a:moveTo>
                  <a:pt x="0" y="0"/>
                </a:moveTo>
                <a:lnTo>
                  <a:pt x="654021" y="0"/>
                </a:lnTo>
                <a:lnTo>
                  <a:pt x="654021" y="654021"/>
                </a:lnTo>
                <a:lnTo>
                  <a:pt x="0" y="6540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351886" y="374679"/>
            <a:ext cx="654021" cy="654021"/>
          </a:xfrm>
          <a:custGeom>
            <a:avLst/>
            <a:gdLst/>
            <a:ahLst/>
            <a:cxnLst/>
            <a:rect r="r" b="b" t="t" l="l"/>
            <a:pathLst>
              <a:path h="654021" w="654021">
                <a:moveTo>
                  <a:pt x="0" y="0"/>
                </a:moveTo>
                <a:lnTo>
                  <a:pt x="654022" y="0"/>
                </a:lnTo>
                <a:lnTo>
                  <a:pt x="654022" y="654021"/>
                </a:lnTo>
                <a:lnTo>
                  <a:pt x="0" y="6540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4395572" y="868628"/>
            <a:ext cx="9485847" cy="8549743"/>
          </a:xfrm>
          <a:custGeom>
            <a:avLst/>
            <a:gdLst/>
            <a:ahLst/>
            <a:cxnLst/>
            <a:rect r="r" b="b" t="t" l="l"/>
            <a:pathLst>
              <a:path h="8549743" w="9485847">
                <a:moveTo>
                  <a:pt x="0" y="0"/>
                </a:moveTo>
                <a:lnTo>
                  <a:pt x="9485847" y="0"/>
                </a:lnTo>
                <a:lnTo>
                  <a:pt x="9485847" y="8549744"/>
                </a:lnTo>
                <a:lnTo>
                  <a:pt x="0" y="8549744"/>
                </a:lnTo>
                <a:lnTo>
                  <a:pt x="0" y="0"/>
                </a:lnTo>
                <a:close/>
              </a:path>
            </a:pathLst>
          </a:custGeom>
          <a:blipFill>
            <a:blip r:embed="rId8"/>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816745">
            <a:off x="16201008" y="-69536"/>
            <a:ext cx="4802674" cy="1510659"/>
          </a:xfrm>
          <a:custGeom>
            <a:avLst/>
            <a:gdLst/>
            <a:ahLst/>
            <a:cxnLst/>
            <a:rect r="r" b="b" t="t" l="l"/>
            <a:pathLst>
              <a:path h="1510659" w="4802674">
                <a:moveTo>
                  <a:pt x="0" y="0"/>
                </a:moveTo>
                <a:lnTo>
                  <a:pt x="4802675" y="0"/>
                </a:lnTo>
                <a:lnTo>
                  <a:pt x="4802675" y="1510660"/>
                </a:lnTo>
                <a:lnTo>
                  <a:pt x="0" y="15106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2906905">
            <a:off x="-2486805" y="-270124"/>
            <a:ext cx="4802674" cy="1510659"/>
          </a:xfrm>
          <a:custGeom>
            <a:avLst/>
            <a:gdLst/>
            <a:ahLst/>
            <a:cxnLst/>
            <a:rect r="r" b="b" t="t" l="l"/>
            <a:pathLst>
              <a:path h="1510659" w="4802674">
                <a:moveTo>
                  <a:pt x="4802675" y="0"/>
                </a:moveTo>
                <a:lnTo>
                  <a:pt x="0" y="0"/>
                </a:lnTo>
                <a:lnTo>
                  <a:pt x="0" y="1510659"/>
                </a:lnTo>
                <a:lnTo>
                  <a:pt x="4802675" y="1510659"/>
                </a:lnTo>
                <a:lnTo>
                  <a:pt x="480267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816745">
            <a:off x="15173184" y="788078"/>
            <a:ext cx="4213366" cy="481243"/>
          </a:xfrm>
          <a:custGeom>
            <a:avLst/>
            <a:gdLst/>
            <a:ahLst/>
            <a:cxnLst/>
            <a:rect r="r" b="b" t="t" l="l"/>
            <a:pathLst>
              <a:path h="481243" w="4213366">
                <a:moveTo>
                  <a:pt x="0" y="0"/>
                </a:moveTo>
                <a:lnTo>
                  <a:pt x="4213365" y="0"/>
                </a:lnTo>
                <a:lnTo>
                  <a:pt x="4213365" y="481244"/>
                </a:lnTo>
                <a:lnTo>
                  <a:pt x="0" y="481244"/>
                </a:lnTo>
                <a:lnTo>
                  <a:pt x="0" y="0"/>
                </a:lnTo>
                <a:close/>
              </a:path>
            </a:pathLst>
          </a:custGeom>
          <a:blipFill>
            <a:blip r:embed="rId4">
              <a:extLst>
                <a:ext uri="{96DAC541-7B7A-43D3-8B79-37D633B846F1}">
                  <asvg:svgBlip xmlns:asvg="http://schemas.microsoft.com/office/drawing/2016/SVG/main" r:embed="rId5"/>
                </a:ext>
              </a:extLst>
            </a:blip>
            <a:stretch>
              <a:fillRect l="0" t="-80318" r="0" b="-95070"/>
            </a:stretch>
          </a:blipFill>
        </p:spPr>
      </p:sp>
      <p:sp>
        <p:nvSpPr>
          <p:cNvPr name="Freeform 5" id="5"/>
          <p:cNvSpPr/>
          <p:nvPr/>
        </p:nvSpPr>
        <p:spPr>
          <a:xfrm flipH="true" flipV="false" rot="-2942733">
            <a:off x="-1058091" y="742968"/>
            <a:ext cx="4213366" cy="481243"/>
          </a:xfrm>
          <a:custGeom>
            <a:avLst/>
            <a:gdLst/>
            <a:ahLst/>
            <a:cxnLst/>
            <a:rect r="r" b="b" t="t" l="l"/>
            <a:pathLst>
              <a:path h="481243" w="4213366">
                <a:moveTo>
                  <a:pt x="4213365" y="0"/>
                </a:moveTo>
                <a:lnTo>
                  <a:pt x="0" y="0"/>
                </a:lnTo>
                <a:lnTo>
                  <a:pt x="0" y="481244"/>
                </a:lnTo>
                <a:lnTo>
                  <a:pt x="4213365" y="481244"/>
                </a:lnTo>
                <a:lnTo>
                  <a:pt x="4213365" y="0"/>
                </a:lnTo>
                <a:close/>
              </a:path>
            </a:pathLst>
          </a:custGeom>
          <a:blipFill>
            <a:blip r:embed="rId4">
              <a:extLst>
                <a:ext uri="{96DAC541-7B7A-43D3-8B79-37D633B846F1}">
                  <asvg:svgBlip xmlns:asvg="http://schemas.microsoft.com/office/drawing/2016/SVG/main" r:embed="rId5"/>
                </a:ext>
              </a:extLst>
            </a:blip>
            <a:stretch>
              <a:fillRect l="0" t="-80318" r="0" b="-95070"/>
            </a:stretch>
          </a:blipFill>
        </p:spPr>
      </p:sp>
      <p:sp>
        <p:nvSpPr>
          <p:cNvPr name="Freeform 6" id="6"/>
          <p:cNvSpPr/>
          <p:nvPr/>
        </p:nvSpPr>
        <p:spPr>
          <a:xfrm flipH="false" flipV="false" rot="0">
            <a:off x="16293027" y="374679"/>
            <a:ext cx="654021" cy="654021"/>
          </a:xfrm>
          <a:custGeom>
            <a:avLst/>
            <a:gdLst/>
            <a:ahLst/>
            <a:cxnLst/>
            <a:rect r="r" b="b" t="t" l="l"/>
            <a:pathLst>
              <a:path h="654021" w="654021">
                <a:moveTo>
                  <a:pt x="0" y="0"/>
                </a:moveTo>
                <a:lnTo>
                  <a:pt x="654021" y="0"/>
                </a:lnTo>
                <a:lnTo>
                  <a:pt x="654021" y="654021"/>
                </a:lnTo>
                <a:lnTo>
                  <a:pt x="0" y="6540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351886" y="374679"/>
            <a:ext cx="654021" cy="654021"/>
          </a:xfrm>
          <a:custGeom>
            <a:avLst/>
            <a:gdLst/>
            <a:ahLst/>
            <a:cxnLst/>
            <a:rect r="r" b="b" t="t" l="l"/>
            <a:pathLst>
              <a:path h="654021" w="654021">
                <a:moveTo>
                  <a:pt x="0" y="0"/>
                </a:moveTo>
                <a:lnTo>
                  <a:pt x="654022" y="0"/>
                </a:lnTo>
                <a:lnTo>
                  <a:pt x="654022" y="654021"/>
                </a:lnTo>
                <a:lnTo>
                  <a:pt x="0" y="6540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6927154" y="2034148"/>
            <a:ext cx="10352713" cy="7764534"/>
          </a:xfrm>
          <a:custGeom>
            <a:avLst/>
            <a:gdLst/>
            <a:ahLst/>
            <a:cxnLst/>
            <a:rect r="r" b="b" t="t" l="l"/>
            <a:pathLst>
              <a:path h="7764534" w="10352713">
                <a:moveTo>
                  <a:pt x="0" y="0"/>
                </a:moveTo>
                <a:lnTo>
                  <a:pt x="10352713" y="0"/>
                </a:lnTo>
                <a:lnTo>
                  <a:pt x="10352713" y="7764534"/>
                </a:lnTo>
                <a:lnTo>
                  <a:pt x="0" y="7764534"/>
                </a:lnTo>
                <a:lnTo>
                  <a:pt x="0" y="0"/>
                </a:lnTo>
                <a:close/>
              </a:path>
            </a:pathLst>
          </a:custGeom>
          <a:blipFill>
            <a:blip r:embed="rId8"/>
            <a:stretch>
              <a:fillRect l="0" t="0" r="0" b="0"/>
            </a:stretch>
          </a:blipFill>
        </p:spPr>
      </p:sp>
      <p:sp>
        <p:nvSpPr>
          <p:cNvPr name="TextBox 9" id="9"/>
          <p:cNvSpPr txBox="true"/>
          <p:nvPr/>
        </p:nvSpPr>
        <p:spPr>
          <a:xfrm rot="0">
            <a:off x="4213224" y="1019175"/>
            <a:ext cx="9861553" cy="687705"/>
          </a:xfrm>
          <a:prstGeom prst="rect">
            <a:avLst/>
          </a:prstGeom>
        </p:spPr>
        <p:txBody>
          <a:bodyPr anchor="t" rtlCol="false" tIns="0" lIns="0" bIns="0" rIns="0">
            <a:spAutoFit/>
          </a:bodyPr>
          <a:lstStyle/>
          <a:p>
            <a:pPr algn="ctr">
              <a:lnSpc>
                <a:spcPts val="5084"/>
              </a:lnSpc>
            </a:pPr>
            <a:r>
              <a:rPr lang="en-US" sz="4500" spc="-135">
                <a:solidFill>
                  <a:srgbClr val="000000"/>
                </a:solidFill>
                <a:latin typeface="Poppins Bold"/>
              </a:rPr>
              <a:t>Scholarship Holders</a:t>
            </a:r>
          </a:p>
        </p:txBody>
      </p:sp>
      <p:sp>
        <p:nvSpPr>
          <p:cNvPr name="TextBox 10" id="10"/>
          <p:cNvSpPr txBox="true"/>
          <p:nvPr/>
        </p:nvSpPr>
        <p:spPr>
          <a:xfrm rot="0">
            <a:off x="1048592" y="4103797"/>
            <a:ext cx="5527520" cy="2069882"/>
          </a:xfrm>
          <a:prstGeom prst="rect">
            <a:avLst/>
          </a:prstGeom>
        </p:spPr>
        <p:txBody>
          <a:bodyPr anchor="t" rtlCol="false" tIns="0" lIns="0" bIns="0" rIns="0">
            <a:spAutoFit/>
          </a:bodyPr>
          <a:lstStyle/>
          <a:p>
            <a:pPr algn="l">
              <a:lnSpc>
                <a:spcPts val="2770"/>
              </a:lnSpc>
            </a:pPr>
            <a:r>
              <a:rPr lang="en-US" sz="2328">
                <a:solidFill>
                  <a:srgbClr val="000000"/>
                </a:solidFill>
                <a:latin typeface="Poppins"/>
              </a:rPr>
              <a:t>We found that non-scholarship students have a disproportionately higher dropout rate than students receiving scholarships. Many of the students who graduated were scholarship holders.</a:t>
            </a:r>
          </a:p>
        </p:txBody>
      </p:sp>
      <p:sp>
        <p:nvSpPr>
          <p:cNvPr name="TextBox 11" id="11"/>
          <p:cNvSpPr txBox="true"/>
          <p:nvPr/>
        </p:nvSpPr>
        <p:spPr>
          <a:xfrm rot="0">
            <a:off x="1351886" y="3397314"/>
            <a:ext cx="4389157" cy="394777"/>
          </a:xfrm>
          <a:prstGeom prst="rect">
            <a:avLst/>
          </a:prstGeom>
        </p:spPr>
        <p:txBody>
          <a:bodyPr anchor="t" rtlCol="false" tIns="0" lIns="0" bIns="0" rIns="0">
            <a:spAutoFit/>
          </a:bodyPr>
          <a:lstStyle/>
          <a:p>
            <a:pPr algn="r">
              <a:lnSpc>
                <a:spcPts val="2961"/>
              </a:lnSpc>
            </a:pPr>
            <a:r>
              <a:rPr lang="en-US" sz="2621" spc="-78">
                <a:solidFill>
                  <a:srgbClr val="000000"/>
                </a:solidFill>
                <a:latin typeface="Poppins Bold"/>
              </a:rPr>
              <a:t>Scholarship Importance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DAGGGfDTUgQ</dc:identifier>
  <dcterms:modified xsi:type="dcterms:W3CDTF">2011-08-01T06:04:30Z</dcterms:modified>
  <cp:revision>1</cp:revision>
  <dc:title>Student Success Indicators</dc:title>
</cp:coreProperties>
</file>