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8"/>
      <p:bold r:id="rId19"/>
      <p:italic r:id="rId20"/>
      <p:boldItalic r:id="rId21"/>
    </p:embeddedFont>
    <p:embeddedFont>
      <p:font typeface="Raleway" panose="020B04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a6fc00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a6fc00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6fe881b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6fe881b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6fe881b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6fe881b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6fe881b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f6fe881b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6fe881b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6fe881b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6fe881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6fe881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670d89b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670d89b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670d89b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670d89b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6fe881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6fe881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6fe881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6fe881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6fe881b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6fe881b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6fe881b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f6fe881b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H-1B Visa Petitions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2011-2016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4 - Fantastic Four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Likun Li	 Yuanjing Yao	</a:t>
            </a:r>
            <a:endParaRPr sz="12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Kaviya Sachi	 Xintong Liu</a:t>
            </a:r>
            <a:endParaRPr sz="12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Deep Neural Network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00" y="1143750"/>
            <a:ext cx="4162051" cy="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00" y="2310575"/>
            <a:ext cx="4162052" cy="2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21400" y="840650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Apply to Gradient Boosting Classifier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70475" y="1937800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Apply to Gradient Boosting Classifier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71650"/>
            <a:ext cx="4162051" cy="4804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270475" y="2623600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Export the model to .sav file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Deep Learning </a:t>
            </a:r>
            <a:endParaRPr sz="3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/>
              <a:t>Epoch vs Training and Validation Accuracy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47602F-2758-0247-85BE-0B0E5CA5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572000" cy="2647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1237E-30E8-8B43-9590-2840FFD10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530841"/>
            <a:ext cx="4571999" cy="26126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Random Forest Classifier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Evaluate the performance of Imported Random Forest Model </a:t>
            </a:r>
            <a:endParaRPr sz="1800"/>
          </a:p>
        </p:txBody>
      </p:sp>
      <p:sp>
        <p:nvSpPr>
          <p:cNvPr id="173" name="Google Shape;173;p24"/>
          <p:cNvSpPr txBox="1"/>
          <p:nvPr/>
        </p:nvSpPr>
        <p:spPr>
          <a:xfrm>
            <a:off x="0" y="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Test 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80183-207B-424E-8817-9714879D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95" y="807800"/>
            <a:ext cx="2749227" cy="236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FC42A-FB37-2E43-AD25-774D3CDE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95" y="3123143"/>
            <a:ext cx="2960121" cy="19038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Gradient Boosting Classifier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Evaluate the performance of Imported Gradient Boosting Model </a:t>
            </a:r>
            <a:endParaRPr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62143-FCB0-8C42-BA96-2A4E04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50" y="374077"/>
            <a:ext cx="2459191" cy="2270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61C140-7340-5445-B72E-65FF1B784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21" y="2943038"/>
            <a:ext cx="2720420" cy="1826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DNN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Evaluate the performance of Imported DNN Model, using model.predict_classes for calculating precision/f1-score with DNN model</a:t>
            </a:r>
            <a:endParaRPr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F7981-86BE-9E43-A303-A294A9EE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6" y="376920"/>
            <a:ext cx="2704410" cy="2481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F0C93-35D0-CD4B-A9A3-CCE1074B5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41" y="2858439"/>
            <a:ext cx="2843905" cy="1783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62725"/>
            <a:ext cx="84459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967150" y="46160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Test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4294967295"/>
          </p:nvPr>
        </p:nvSpPr>
        <p:spPr>
          <a:xfrm>
            <a:off x="851575" y="3206175"/>
            <a:ext cx="37872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According to F1 scores histogram, Random Forest and Gradient Boosting are better than DNN. 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Also, their prediction time are smaller and precision are higher.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14DA2E-F5D1-EA4D-8EA4-A09B5376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70" y="1224200"/>
            <a:ext cx="3174793" cy="2051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89C8D2-B56E-C849-A27C-73AF74D30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363" y="577786"/>
            <a:ext cx="3600008" cy="2247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778680-441B-4340-9406-85834C82F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448" y="2601667"/>
            <a:ext cx="3345982" cy="21168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Background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908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H1B is a visa in the United States under the Immigration and Nationality Act, section 101(a)(15)(H) that allows U.S. employers to temporarily employ foreign workers in specialty occupations. A specialty occupation requires the application of specialized knowledge and a bachelor's degree or the equivalent of work experience.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This dataset contains five years’ worth of H-1B petition data, with approximately 3 million records overall, from 2011 to 2016.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62725"/>
            <a:ext cx="84459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1116150" y="1148875"/>
            <a:ext cx="69270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Import dataset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Read h1b_kaggle.csv file to import the data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Sort values by the year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Sort data for random forest algorithm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Review data and drop columns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Clean data and drop extra, empty and other useless columns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impute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Impute the longitude and the latitude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67150" y="46160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Data Preprocessing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62725"/>
            <a:ext cx="84459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851575" y="3282375"/>
            <a:ext cx="28305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H-1B Petitions grows every year, especially fast from 2013 to 2015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967150" y="46160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Data Analysis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0" y="1238100"/>
            <a:ext cx="2520825" cy="18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750" y="2846075"/>
            <a:ext cx="3061375" cy="1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1138" y="812125"/>
            <a:ext cx="3298486" cy="191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6027200" y="3030775"/>
            <a:ext cx="2441700" cy="23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top jobs for applicants  is programmer analyst and all positions are tech related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3448375" y="1336650"/>
            <a:ext cx="1565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top company use H-1B is InfoSys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62725"/>
            <a:ext cx="84459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840000" y="1224200"/>
            <a:ext cx="37053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Most people’s wage are at 60,000. The max is more than 140,ooo and the minimum is less than 20,000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967150" y="46160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Data Analysis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488" y="544150"/>
            <a:ext cx="3877962" cy="2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150" y="2179175"/>
            <a:ext cx="4015249" cy="22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body" idx="4294967295"/>
          </p:nvPr>
        </p:nvSpPr>
        <p:spPr>
          <a:xfrm>
            <a:off x="4798150" y="2806350"/>
            <a:ext cx="340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top city is New York and the second is Huston. Three of them are in California.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62725"/>
            <a:ext cx="84459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>
            <a:spLocks noGrp="1"/>
          </p:cNvSpPr>
          <p:nvPr>
            <p:ph type="body" idx="4294967295"/>
          </p:nvPr>
        </p:nvSpPr>
        <p:spPr>
          <a:xfrm>
            <a:off x="1116150" y="1377475"/>
            <a:ext cx="69270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3.1 Prepare for prediction</a:t>
            </a:r>
            <a:endParaRPr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Drop off some rows, keep a good ratio between 'CERTIFIED' and 'DENIED’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Encoding categorical features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Standard Scaler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target columns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train, validation and test dataset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Selection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967150" y="46160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H-1B Case Status Prediction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62725"/>
            <a:ext cx="84459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967150" y="461600"/>
            <a:ext cx="598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H-1B Case Status Prediction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4294967295"/>
          </p:nvPr>
        </p:nvSpPr>
        <p:spPr>
          <a:xfrm>
            <a:off x="1024100" y="1224200"/>
            <a:ext cx="7870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3.2 Model Selection</a:t>
            </a:r>
            <a:endParaRPr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 definition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 </a:t>
            </a:r>
            <a:r>
              <a:rPr lang="en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plot_confusion_matrix</a:t>
            </a: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(cm, </a:t>
            </a:r>
            <a:r>
              <a:rPr lang="en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target_names</a:t>
            </a: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title,  </a:t>
            </a:r>
            <a:r>
              <a:rPr lang="en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cmap</a:t>
            </a: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normalize)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 </a:t>
            </a:r>
            <a:r>
              <a:rPr lang="en-US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roc_plot</a:t>
            </a:r>
            <a:r>
              <a:rPr lang="en-US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y_test</a:t>
            </a:r>
            <a:r>
              <a:rPr lang="en-US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y_pred</a:t>
            </a:r>
            <a:r>
              <a:rPr lang="en-US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 </a:t>
            </a:r>
            <a:r>
              <a:rPr lang="en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model_evaluate</a:t>
            </a: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(model, </a:t>
            </a:r>
            <a:r>
              <a:rPr lang="en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x_test</a:t>
            </a: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y_test</a:t>
            </a: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 Classifier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Do Random Forest Grid Search and apply to Random Forest model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 Classifier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Do Gradient Boosting Grid Search and then apply to Gradient Boosting model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 to deep learning model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Random Forest Classifier 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517800" y="1208200"/>
            <a:ext cx="19446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8" y="541800"/>
            <a:ext cx="4289699" cy="15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38" y="2355177"/>
            <a:ext cx="4221076" cy="87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50" y="3473175"/>
            <a:ext cx="4221074" cy="582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43525" y="233175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Grid Search - Hyperparameters tuning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43525" y="2075575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Apply to Random Forest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43525" y="3247313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Evaluation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70475" y="3995200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Export the model to .sav file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50" y="4301750"/>
            <a:ext cx="4221074" cy="46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4870600" y="8078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/>
              <a:t>Gradient Boosting Classifier </a:t>
            </a:r>
            <a:endParaRPr sz="18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439597"/>
            <a:ext cx="4339877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25" y="2097950"/>
            <a:ext cx="4339875" cy="137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38" y="3685694"/>
            <a:ext cx="4296450" cy="5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43525" y="156975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Grid Search - Hyperparameters tuning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43525" y="1851150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Apply to Gradient Boosting Classifier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43525" y="3446275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Evaluation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70475" y="4147600"/>
            <a:ext cx="3446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Export the model to .sav file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38" y="4448344"/>
            <a:ext cx="4296451" cy="52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Macintosh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Lato</vt:lpstr>
      <vt:lpstr>Raleway</vt:lpstr>
      <vt:lpstr>Swiss</vt:lpstr>
      <vt:lpstr>H-1B Visa Petitions 2011-2016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H-1B Visa Petitions 2011-2016</dc:title>
  <cp:lastModifiedBy>Likun Li</cp:lastModifiedBy>
  <cp:revision>1</cp:revision>
  <dcterms:modified xsi:type="dcterms:W3CDTF">2019-08-13T04:47:59Z</dcterms:modified>
</cp:coreProperties>
</file>