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7" r:id="rId5"/>
    <p:sldId id="269" r:id="rId6"/>
    <p:sldId id="272" r:id="rId7"/>
    <p:sldId id="273" r:id="rId8"/>
    <p:sldId id="274" r:id="rId9"/>
    <p:sldId id="268" r:id="rId10"/>
    <p:sldId id="263" r:id="rId11"/>
    <p:sldId id="275" r:id="rId12"/>
    <p:sldId id="260" r:id="rId13"/>
    <p:sldId id="278" r:id="rId14"/>
    <p:sldId id="264" r:id="rId15"/>
    <p:sldId id="276" r:id="rId16"/>
    <p:sldId id="262" r:id="rId17"/>
    <p:sldId id="270" r:id="rId18"/>
    <p:sldId id="27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5940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24C7-4C12-434E-B1DF-2CDD7B78A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Build?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FDD05-4491-0448-8294-FCDF55183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B., Nichole E. &amp; Kayla K.</a:t>
            </a:r>
          </a:p>
        </p:txBody>
      </p:sp>
    </p:spTree>
    <p:extLst>
      <p:ext uri="{BB962C8B-B14F-4D97-AF65-F5344CB8AC3E}">
        <p14:creationId xmlns:p14="http://schemas.microsoft.com/office/powerpoint/2010/main" val="398155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Regression / Correlation Hotel Review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629576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Question:</a:t>
            </a:r>
          </a:p>
          <a:p>
            <a:pPr marL="0" indent="0">
              <a:buNone/>
            </a:pPr>
            <a:r>
              <a:rPr lang="en-US" sz="1600" dirty="0"/>
              <a:t> Does the Price of the Hotel drive the rating?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There is a moderate correlation between the price of the hotel and the rating. </a:t>
            </a:r>
          </a:p>
          <a:p>
            <a:r>
              <a:rPr lang="en-US" sz="1600" dirty="0"/>
              <a:t>In this instance it appears that there is still some variations that exist. We want a </a:t>
            </a:r>
            <a:r>
              <a:rPr lang="en-US" sz="1600" dirty="0" err="1"/>
              <a:t>r-value</a:t>
            </a:r>
            <a:r>
              <a:rPr lang="en-US" sz="1600" dirty="0"/>
              <a:t> larger than 0.7. More data will be needed to draw this conclusion.</a:t>
            </a:r>
          </a:p>
          <a:p>
            <a:r>
              <a:rPr lang="en-US" sz="1600" dirty="0"/>
              <a:t>It appears the review data is just the average.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14B8E-ED27-DB49-AA63-ABB22836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66" y="2348849"/>
            <a:ext cx="5710698" cy="380713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1AFB7-F9AC-D240-A8EA-0AE5BEC1D516}"/>
              </a:ext>
            </a:extLst>
          </p:cNvPr>
          <p:cNvSpPr txBox="1"/>
          <p:nvPr/>
        </p:nvSpPr>
        <p:spPr>
          <a:xfrm>
            <a:off x="7122830" y="281394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R= 0.64</a:t>
            </a:r>
          </a:p>
        </p:txBody>
      </p:sp>
    </p:spTree>
    <p:extLst>
      <p:ext uri="{BB962C8B-B14F-4D97-AF65-F5344CB8AC3E}">
        <p14:creationId xmlns:p14="http://schemas.microsoft.com/office/powerpoint/2010/main" val="251831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Regression / Correlation Hotel Review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4041058" cy="411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Question:</a:t>
            </a:r>
          </a:p>
          <a:p>
            <a:pPr marL="0" indent="0">
              <a:buNone/>
            </a:pPr>
            <a:r>
              <a:rPr lang="en-US" sz="1600" dirty="0"/>
              <a:t> Does the Price of the Hotel drive the rating?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There is a no correlation between the price of the hotel and its longitude. </a:t>
            </a:r>
          </a:p>
          <a:p>
            <a:r>
              <a:rPr lang="en-US" sz="1600" dirty="0"/>
              <a:t>A factor that may have a stronger correlation to (hotel) cost may be population.</a:t>
            </a:r>
          </a:p>
          <a:p>
            <a:pPr lvl="1"/>
            <a:r>
              <a:rPr lang="en-US" sz="1400" dirty="0"/>
              <a:t>Additional API data would be needed</a:t>
            </a:r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B5B24-8A6E-F249-A396-A803C04D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1251339"/>
            <a:ext cx="4389120" cy="29260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CCCF87-3081-2E49-B877-C1E659883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058" y="3931920"/>
            <a:ext cx="4389121" cy="29260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8985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392"/>
            <a:ext cx="10571998" cy="90224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Data Analysis: Line chart, </a:t>
            </a:r>
            <a:br>
              <a:rPr lang="en-US" sz="2800" dirty="0"/>
            </a:br>
            <a:r>
              <a:rPr lang="en-US" sz="2800" dirty="0"/>
              <a:t>Hotel:  Cities vs AVG Price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70252" y="2217344"/>
            <a:ext cx="4273550" cy="1671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six locations have been identified as the cities with the highest hotel rate.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709EB1-5EA5-6843-A39C-0ED4B283B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95" t="20731" r="60104" b="10966"/>
          <a:stretch/>
        </p:blipFill>
        <p:spPr>
          <a:xfrm>
            <a:off x="-16976" y="1879288"/>
            <a:ext cx="1632859" cy="4978712"/>
          </a:xfrm>
        </p:spPr>
      </p:pic>
      <p:graphicFrame>
        <p:nvGraphicFramePr>
          <p:cNvPr id="5" name="Table 28">
            <a:extLst>
              <a:ext uri="{FF2B5EF4-FFF2-40B4-BE49-F238E27FC236}">
                <a16:creationId xmlns:a16="http://schemas.microsoft.com/office/drawing/2014/main" id="{065E5DF6-F574-ED40-817F-20C38DC3C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17989"/>
              </p:ext>
            </p:extLst>
          </p:nvPr>
        </p:nvGraphicFramePr>
        <p:xfrm>
          <a:off x="6824557" y="1879288"/>
          <a:ext cx="5367443" cy="2524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4154963407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179835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4609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Ref. Num.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Avg.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2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$127.22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6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Charlotte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6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Detroit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$145.48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Indianapolis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$138.56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2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Phoenix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$137.18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33665"/>
                  </a:ext>
                </a:extLst>
              </a:tr>
              <a:tr h="2976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$138.42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570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0EA0B2-A503-6E45-952E-9DB021A7F9AA}"/>
              </a:ext>
            </a:extLst>
          </p:cNvPr>
          <p:cNvSpPr txBox="1"/>
          <p:nvPr/>
        </p:nvSpPr>
        <p:spPr>
          <a:xfrm flipH="1">
            <a:off x="14284" y="64328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</p:spTree>
    <p:extLst>
      <p:ext uri="{BB962C8B-B14F-4D97-AF65-F5344CB8AC3E}">
        <p14:creationId xmlns:p14="http://schemas.microsoft.com/office/powerpoint/2010/main" val="282857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392"/>
            <a:ext cx="10571998" cy="90224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Data Analysis: Bar chart Plot, </a:t>
            </a:r>
            <a:br>
              <a:rPr lang="en-US" sz="2800" dirty="0"/>
            </a:br>
            <a:r>
              <a:rPr lang="en-US" sz="2800" dirty="0"/>
              <a:t>Attractions: Location vs AVG Review Count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2291DDE-C0FB-3C49-9B67-E184B9A24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39" y="4759552"/>
            <a:ext cx="10553700" cy="1583055"/>
          </a:xfrm>
          <a:solidFill>
            <a:schemeClr val="tx1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98171" y="2038668"/>
            <a:ext cx="4273550" cy="25603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1" u="sng" dirty="0"/>
              <a:t>Question: </a:t>
            </a:r>
          </a:p>
          <a:p>
            <a:pPr marL="0" indent="0">
              <a:buNone/>
            </a:pPr>
            <a:r>
              <a:rPr lang="en-US" sz="3400" dirty="0"/>
              <a:t>What cities have the most popular activities based on reviews?</a:t>
            </a:r>
          </a:p>
          <a:p>
            <a:pPr marL="0" indent="0">
              <a:buNone/>
            </a:pPr>
            <a:endParaRPr lang="en-US" sz="3400" b="1" u="sng" dirty="0"/>
          </a:p>
          <a:p>
            <a:pPr marL="0" indent="0">
              <a:buNone/>
            </a:pPr>
            <a:r>
              <a:rPr lang="en-US" sz="34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These six locations have been identified as the locations with higher reviews of their attractions.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8DF8C-ECA5-7447-B1F4-52CF9454FD26}"/>
              </a:ext>
            </a:extLst>
          </p:cNvPr>
          <p:cNvSpPr txBox="1"/>
          <p:nvPr/>
        </p:nvSpPr>
        <p:spPr>
          <a:xfrm>
            <a:off x="2657479" y="4938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83781-0DEB-A445-82FD-53FEBE688AE1}"/>
              </a:ext>
            </a:extLst>
          </p:cNvPr>
          <p:cNvSpPr txBox="1"/>
          <p:nvPr/>
        </p:nvSpPr>
        <p:spPr>
          <a:xfrm>
            <a:off x="5324478" y="48811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6DED9-5EFE-2243-B1FA-81B940216521}"/>
              </a:ext>
            </a:extLst>
          </p:cNvPr>
          <p:cNvSpPr txBox="1"/>
          <p:nvPr/>
        </p:nvSpPr>
        <p:spPr>
          <a:xfrm>
            <a:off x="7200177" y="50913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857A3-E433-154D-BC8F-98FDCECEC31D}"/>
              </a:ext>
            </a:extLst>
          </p:cNvPr>
          <p:cNvSpPr txBox="1"/>
          <p:nvPr/>
        </p:nvSpPr>
        <p:spPr>
          <a:xfrm>
            <a:off x="9272145" y="5122932"/>
            <a:ext cx="4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C1F13-50D4-AD43-948B-C58B560B3236}"/>
              </a:ext>
            </a:extLst>
          </p:cNvPr>
          <p:cNvSpPr txBox="1"/>
          <p:nvPr/>
        </p:nvSpPr>
        <p:spPr>
          <a:xfrm>
            <a:off x="9386452" y="492094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C9CAA-1A56-4048-B5AD-B16F9BB46868}"/>
              </a:ext>
            </a:extLst>
          </p:cNvPr>
          <p:cNvSpPr txBox="1"/>
          <p:nvPr/>
        </p:nvSpPr>
        <p:spPr>
          <a:xfrm>
            <a:off x="9905570" y="48828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6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12F7AEC2-DCEA-D944-B144-7B450241D117}"/>
              </a:ext>
            </a:extLst>
          </p:cNvPr>
          <p:cNvGraphicFramePr>
            <a:graphicFrameLocks noGrp="1"/>
          </p:cNvGraphicFramePr>
          <p:nvPr/>
        </p:nvGraphicFramePr>
        <p:xfrm>
          <a:off x="151278" y="2038668"/>
          <a:ext cx="6046893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4154963407"/>
                    </a:ext>
                  </a:extLst>
                </a:gridCol>
                <a:gridCol w="2157730">
                  <a:extLst>
                    <a:ext uri="{9D8B030D-6E8A-4147-A177-3AD203B41FA5}">
                      <a16:colId xmlns:a16="http://schemas.microsoft.com/office/drawing/2014/main" val="3179835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460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Ref. Num.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City,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Approx. Avg.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2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Chula Vista,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6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Jersey City, 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6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New York,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San Bernardino,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2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San Diego,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33665"/>
                  </a:ext>
                </a:extLst>
              </a:tr>
              <a:tr h="2976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Seattle,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5703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2BEB4CE-2316-1D41-8130-5FB7B049D243}"/>
              </a:ext>
            </a:extLst>
          </p:cNvPr>
          <p:cNvSpPr txBox="1"/>
          <p:nvPr/>
        </p:nvSpPr>
        <p:spPr>
          <a:xfrm flipH="1">
            <a:off x="14284" y="64328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</p:spTree>
    <p:extLst>
      <p:ext uri="{BB962C8B-B14F-4D97-AF65-F5344CB8AC3E}">
        <p14:creationId xmlns:p14="http://schemas.microsoft.com/office/powerpoint/2010/main" val="62606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Data Analysis</a:t>
            </a:r>
            <a:br>
              <a:rPr lang="en-US" sz="2400" dirty="0"/>
            </a:br>
            <a:r>
              <a:rPr lang="en-US" sz="2400" dirty="0"/>
              <a:t>Bar chart Plot, Total Cost per State: Airfare and Hotel Price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66" y="2019300"/>
            <a:ext cx="6912420" cy="2390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Question: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What places are currently more expensive to travel?</a:t>
            </a:r>
            <a:endParaRPr lang="en-US" sz="1600" b="1" u="sng" dirty="0"/>
          </a:p>
          <a:p>
            <a:pPr marL="0" indent="0">
              <a:buNone/>
            </a:pPr>
            <a:r>
              <a:rPr lang="en-US" sz="16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six state have been identified as the states that is would be more expensive to travel to based on outbound flight, inbound flight and hotel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Factors may not be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View Extra slide for Total Cost By City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EB4CE-2316-1D41-8130-5FB7B049D243}"/>
              </a:ext>
            </a:extLst>
          </p:cNvPr>
          <p:cNvSpPr txBox="1"/>
          <p:nvPr/>
        </p:nvSpPr>
        <p:spPr>
          <a:xfrm flipH="1">
            <a:off x="14284" y="64328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1A1D61-169A-DB4C-A8EA-1B94FF83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9" y="4717603"/>
            <a:ext cx="11127579" cy="16691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68DF8C-ECA5-7447-B1F4-52CF9454FD26}"/>
              </a:ext>
            </a:extLst>
          </p:cNvPr>
          <p:cNvSpPr txBox="1"/>
          <p:nvPr/>
        </p:nvSpPr>
        <p:spPr>
          <a:xfrm>
            <a:off x="2585480" y="500788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83781-0DEB-A445-82FD-53FEBE688AE1}"/>
              </a:ext>
            </a:extLst>
          </p:cNvPr>
          <p:cNvSpPr txBox="1"/>
          <p:nvPr/>
        </p:nvSpPr>
        <p:spPr>
          <a:xfrm>
            <a:off x="2853207" y="48395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C1F13-50D4-AD43-948B-C58B560B3236}"/>
              </a:ext>
            </a:extLst>
          </p:cNvPr>
          <p:cNvSpPr txBox="1"/>
          <p:nvPr/>
        </p:nvSpPr>
        <p:spPr>
          <a:xfrm>
            <a:off x="10179345" y="48933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857A3-E433-154D-BC8F-98FDCECEC31D}"/>
              </a:ext>
            </a:extLst>
          </p:cNvPr>
          <p:cNvSpPr txBox="1"/>
          <p:nvPr/>
        </p:nvSpPr>
        <p:spPr>
          <a:xfrm>
            <a:off x="9184632" y="4902269"/>
            <a:ext cx="4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6DED9-5EFE-2243-B1FA-81B940216521}"/>
              </a:ext>
            </a:extLst>
          </p:cNvPr>
          <p:cNvSpPr txBox="1"/>
          <p:nvPr/>
        </p:nvSpPr>
        <p:spPr>
          <a:xfrm>
            <a:off x="7700178" y="49022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C9CAA-1A56-4048-B5AD-B16F9BB46868}"/>
              </a:ext>
            </a:extLst>
          </p:cNvPr>
          <p:cNvSpPr txBox="1"/>
          <p:nvPr/>
        </p:nvSpPr>
        <p:spPr>
          <a:xfrm>
            <a:off x="11069092" y="48933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0381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4041058" cy="411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Additional Data</a:t>
            </a:r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Max temperatures for the week of travel</a:t>
            </a:r>
          </a:p>
          <a:p>
            <a:r>
              <a:rPr lang="en-US" sz="1600" dirty="0"/>
              <a:t>Seasonal data  would cost more to be generated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74440-91A5-204F-BD5D-8F083591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88" y="2183362"/>
            <a:ext cx="6867333" cy="38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4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52915"/>
            <a:ext cx="10554574" cy="3636511"/>
          </a:xfrm>
        </p:spPr>
        <p:txBody>
          <a:bodyPr/>
          <a:lstStyle/>
          <a:p>
            <a:r>
              <a:rPr lang="en-US" dirty="0"/>
              <a:t>The Hotel and Flight data sets have firm dates set of 3/15/2021 - 3/19/2021.</a:t>
            </a:r>
          </a:p>
          <a:p>
            <a:pPr lvl="1"/>
            <a:r>
              <a:rPr lang="en-US" dirty="0"/>
              <a:t>This can be modified and multiplied to cover more dates or seasons.</a:t>
            </a:r>
          </a:p>
          <a:p>
            <a:r>
              <a:rPr lang="en-US" dirty="0"/>
              <a:t>The Flight data has a firm Outbound (BWI, going), Inbound (IAD, returning) airport.</a:t>
            </a:r>
          </a:p>
          <a:p>
            <a:pPr lvl="1"/>
            <a:r>
              <a:rPr lang="en-US" dirty="0"/>
              <a:t>This can be modified and multiplied to cover more outbound or inbound airports</a:t>
            </a:r>
          </a:p>
          <a:p>
            <a:r>
              <a:rPr lang="en-US" dirty="0"/>
              <a:t>More datasets can be added to present a stronger case.</a:t>
            </a:r>
          </a:p>
          <a:p>
            <a:pPr lvl="1"/>
            <a:r>
              <a:rPr lang="en-US" dirty="0"/>
              <a:t>Ex: Hotel Data is the average review, its not split into categories such as cleanliness, service, booking, food service, guest interaction, </a:t>
            </a:r>
            <a:r>
              <a:rPr lang="en-US" dirty="0" err="1"/>
              <a:t>ect</a:t>
            </a:r>
            <a:r>
              <a:rPr lang="en-US" dirty="0"/>
              <a:t>…..</a:t>
            </a:r>
          </a:p>
          <a:p>
            <a:r>
              <a:rPr lang="en-US" sz="1600" dirty="0"/>
              <a:t>The team has demonstrated the capability to extract weather, so, if request either current or projected weather data, we would need a capital investment to extract that data from the API.</a:t>
            </a:r>
          </a:p>
        </p:txBody>
      </p:sp>
    </p:spTree>
    <p:extLst>
      <p:ext uri="{BB962C8B-B14F-4D97-AF65-F5344CB8AC3E}">
        <p14:creationId xmlns:p14="http://schemas.microsoft.com/office/powerpoint/2010/main" val="198079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we were able to find data for at least a category to make up the main data frame, There are a lot of factors to consider when building a resort a comparative advantage can be the price nonetheless, attractions and ratings could be an absolute advantage.</a:t>
            </a:r>
          </a:p>
          <a:p>
            <a:r>
              <a:rPr lang="en-US" dirty="0"/>
              <a:t>From the data set we have determined:</a:t>
            </a:r>
          </a:p>
          <a:p>
            <a:pPr lvl="1"/>
            <a:r>
              <a:rPr lang="en-US" dirty="0"/>
              <a:t>Hotel Rating can determine the price range for your hotel</a:t>
            </a:r>
          </a:p>
          <a:p>
            <a:pPr lvl="1"/>
            <a:r>
              <a:rPr lang="en-US" dirty="0"/>
              <a:t>Travelers seem to flock California, New York, New Jersey and Washington based on attraction reviews from yelp.</a:t>
            </a:r>
          </a:p>
          <a:p>
            <a:pPr lvl="1"/>
            <a:r>
              <a:rPr lang="en-US" dirty="0"/>
              <a:t>Considering a travelers budget can also determine where people might travel.</a:t>
            </a:r>
          </a:p>
          <a:p>
            <a:pPr lvl="2"/>
            <a:r>
              <a:rPr lang="en-US" dirty="0"/>
              <a:t>Some places are less expensive than others.</a:t>
            </a:r>
          </a:p>
        </p:txBody>
      </p:sp>
    </p:spTree>
    <p:extLst>
      <p:ext uri="{BB962C8B-B14F-4D97-AF65-F5344CB8AC3E}">
        <p14:creationId xmlns:p14="http://schemas.microsoft.com/office/powerpoint/2010/main" val="287986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APIs where incomplete therefore we had to run multiple times to generate data. The ultimately created a situation when we ran over our daily call limits.</a:t>
            </a:r>
          </a:p>
          <a:p>
            <a:r>
              <a:rPr lang="en-US" dirty="0"/>
              <a:t>If we had more time, we could have found more Data to add to the overall data set, maybe, possibly a data set with better parameters to offer.</a:t>
            </a:r>
          </a:p>
          <a:p>
            <a:r>
              <a:rPr lang="en-US" dirty="0"/>
              <a:t>We also could have created our own questionnaire and carried out a survey to determine an analysis of location the sample data would actually choose to go for a resort vacation and the factors influencing the decision</a:t>
            </a:r>
          </a:p>
        </p:txBody>
      </p:sp>
    </p:spTree>
    <p:extLst>
      <p:ext uri="{BB962C8B-B14F-4D97-AF65-F5344CB8AC3E}">
        <p14:creationId xmlns:p14="http://schemas.microsoft.com/office/powerpoint/2010/main" val="350574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RapidApi</a:t>
            </a:r>
            <a:endParaRPr lang="en-US" dirty="0"/>
          </a:p>
          <a:p>
            <a:pPr lvl="1"/>
            <a:r>
              <a:rPr lang="en-US" dirty="0"/>
              <a:t>Yelp (https://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serg.osipchuk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YelpAPI</a:t>
            </a:r>
            <a:r>
              <a:rPr lang="en-US" dirty="0"/>
              <a:t>/details)</a:t>
            </a:r>
          </a:p>
          <a:p>
            <a:pPr lvl="1"/>
            <a:r>
              <a:rPr lang="en-US" dirty="0" err="1"/>
              <a:t>Hotel.com</a:t>
            </a:r>
            <a:r>
              <a:rPr lang="en-US" dirty="0"/>
              <a:t> (https://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yahoo.finance.low.latency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/hotels-com-free)</a:t>
            </a:r>
          </a:p>
          <a:p>
            <a:pPr lvl="1"/>
            <a:r>
              <a:rPr lang="en-US" dirty="0"/>
              <a:t>Skyscanner</a:t>
            </a:r>
          </a:p>
          <a:p>
            <a:r>
              <a:rPr lang="en-US" dirty="0" err="1"/>
              <a:t>OpenWeather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5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69038"/>
          </a:xfrm>
        </p:spPr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sz="1600" b="1" u="sng" dirty="0"/>
              <a:t>Hypothesis:</a:t>
            </a:r>
          </a:p>
          <a:p>
            <a:r>
              <a:rPr lang="en-US" sz="1600" dirty="0"/>
              <a:t>A resort company wants to invest in a new property. They are interested in analyzing certain travel data and competing with the best of the best.</a:t>
            </a:r>
          </a:p>
          <a:p>
            <a:pPr marL="0" indent="0">
              <a:buNone/>
            </a:pPr>
            <a:r>
              <a:rPr lang="en-US" sz="1600" b="1" u="sng" dirty="0"/>
              <a:t>Questions:</a:t>
            </a:r>
          </a:p>
          <a:p>
            <a:r>
              <a:rPr lang="en-US" sz="1600" dirty="0"/>
              <a:t>Does the Rating of the Hotel drive the Price?</a:t>
            </a:r>
          </a:p>
          <a:p>
            <a:pPr lvl="1"/>
            <a:r>
              <a:rPr lang="en-US" sz="1400" dirty="0"/>
              <a:t>Why: It is necessary to determine the price range we want to be in for travelers. </a:t>
            </a:r>
          </a:p>
          <a:p>
            <a:r>
              <a:rPr lang="en-US" sz="1600" dirty="0"/>
              <a:t>What cities have the most popular activities based on reviews?</a:t>
            </a:r>
          </a:p>
          <a:p>
            <a:pPr lvl="1"/>
            <a:r>
              <a:rPr lang="en-US" sz="1400" dirty="0"/>
              <a:t>Why: When people travel you want to give your guest activities and attractions nearby.</a:t>
            </a:r>
          </a:p>
          <a:p>
            <a:r>
              <a:rPr lang="en-US" sz="1600" dirty="0"/>
              <a:t>What places are currently more expensive to travel?</a:t>
            </a:r>
          </a:p>
          <a:p>
            <a:pPr lvl="1"/>
            <a:r>
              <a:rPr lang="en-US" sz="1400" dirty="0"/>
              <a:t>Why: traveler typically have a budget, we have to be in a budget range that is affordable.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690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Satisfaction:</a:t>
            </a:r>
          </a:p>
          <a:p>
            <a:r>
              <a:rPr lang="en-US" dirty="0"/>
              <a:t>For the datasets that are available this project was completed to the best of the teams ability with out FREE Budget.</a:t>
            </a:r>
          </a:p>
          <a:p>
            <a:r>
              <a:rPr lang="en-US" dirty="0"/>
              <a:t>Finding solid APIs was a bit challenging for the team.</a:t>
            </a:r>
          </a:p>
          <a:p>
            <a:pPr lvl="1"/>
            <a:r>
              <a:rPr lang="en-US" dirty="0"/>
              <a:t>Ensuring the dataset was reliable and could generate data was always a concern</a:t>
            </a:r>
          </a:p>
          <a:p>
            <a:pPr lvl="1"/>
            <a:r>
              <a:rPr lang="en-US" dirty="0"/>
              <a:t>Flight Data was limited based on the questions we proposed. Therefore picking a outgoing city bounded the dataset to one area.</a:t>
            </a:r>
          </a:p>
          <a:p>
            <a:pPr lvl="1"/>
            <a:r>
              <a:rPr lang="en-US" dirty="0"/>
              <a:t>Attractions data was not categorized properly.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0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C6FB-D2D0-1B43-82D1-DC60F427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3725-BC11-E249-AF30-A917B91C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u="sng" dirty="0"/>
              <a:t>Does the Rating of the Hotel drive the Price?</a:t>
            </a:r>
          </a:p>
          <a:p>
            <a:pPr lvl="1"/>
            <a:r>
              <a:rPr lang="en-US" dirty="0"/>
              <a:t>Hotel API data is needed that covers variables such as ”hotel star rating”, “average cost for a 1 Bedroom, etc.</a:t>
            </a:r>
          </a:p>
          <a:p>
            <a:pPr lvl="1"/>
            <a:r>
              <a:rPr lang="en-US" dirty="0"/>
              <a:t>Data set found via Rapid API, </a:t>
            </a:r>
            <a:r>
              <a:rPr lang="en-US" dirty="0" err="1"/>
              <a:t>Hotels.com</a:t>
            </a:r>
            <a:r>
              <a:rPr lang="en-US" dirty="0"/>
              <a:t> FREE API. 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What cities have the most popular activities based on reviews?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Attraction API data is needed that give popular attractions in a city with ratings/reviews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 set found via Rapid API, </a:t>
            </a:r>
            <a:r>
              <a:rPr lang="en-US" dirty="0" err="1"/>
              <a:t>YelpAPI</a:t>
            </a:r>
            <a:r>
              <a:rPr lang="en-US" dirty="0"/>
              <a:t> Free.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What places are currently more expensive to travel?</a:t>
            </a:r>
          </a:p>
          <a:p>
            <a:pPr lvl="1"/>
            <a:r>
              <a:rPr lang="en-US" dirty="0"/>
              <a:t>Hotel API and Flight API. This will cover the average cost of a stay and competing hotels and the average flight cost, outgoing and returning. </a:t>
            </a:r>
          </a:p>
          <a:p>
            <a:pPr lvl="1" fontAlgn="base"/>
            <a:r>
              <a:rPr lang="en-US" dirty="0"/>
              <a:t>Data set found via Rapid API, </a:t>
            </a:r>
            <a:r>
              <a:rPr lang="en-US" dirty="0" err="1"/>
              <a:t>Hotels.com</a:t>
            </a:r>
            <a:r>
              <a:rPr lang="en-US" dirty="0"/>
              <a:t> FREE API &amp; Skyscanner Flight Search API </a:t>
            </a:r>
          </a:p>
        </p:txBody>
      </p:sp>
    </p:spTree>
    <p:extLst>
      <p:ext uri="{BB962C8B-B14F-4D97-AF65-F5344CB8AC3E}">
        <p14:creationId xmlns:p14="http://schemas.microsoft.com/office/powerpoint/2010/main" val="34153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 was able to find a public API platform that contained several categories such as entertainment, travel, weather, </a:t>
            </a:r>
            <a:r>
              <a:rPr lang="en-US" dirty="0" err="1"/>
              <a:t>ect</a:t>
            </a:r>
            <a:r>
              <a:rPr lang="en-US" dirty="0"/>
              <a:t>…..</a:t>
            </a:r>
          </a:p>
          <a:p>
            <a:pPr lvl="1"/>
            <a:r>
              <a:rPr lang="en-US" dirty="0"/>
              <a:t>APIs found from this public API platform included </a:t>
            </a:r>
            <a:r>
              <a:rPr lang="en-US" dirty="0" err="1"/>
              <a:t>Hotel.com</a:t>
            </a:r>
            <a:r>
              <a:rPr lang="en-US" dirty="0"/>
              <a:t> (hotel), </a:t>
            </a:r>
            <a:r>
              <a:rPr lang="en-US" dirty="0" err="1"/>
              <a:t>Yelp.com</a:t>
            </a:r>
            <a:r>
              <a:rPr lang="en-US" dirty="0"/>
              <a:t> (notable attractions) and </a:t>
            </a:r>
            <a:r>
              <a:rPr lang="en-US" dirty="0" err="1"/>
              <a:t>Skyscanner.com</a:t>
            </a:r>
            <a:r>
              <a:rPr lang="en-US" dirty="0"/>
              <a:t> (flight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0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/>
              <a:t>Exploration: </a:t>
            </a:r>
          </a:p>
          <a:p>
            <a:r>
              <a:rPr lang="en-US" sz="2900" dirty="0"/>
              <a:t>The team was able to find a public API platform that contained several categories such as entertainment, travel, weather, </a:t>
            </a:r>
            <a:r>
              <a:rPr lang="en-US" sz="2900" dirty="0" err="1"/>
              <a:t>ect</a:t>
            </a:r>
            <a:r>
              <a:rPr lang="en-US" sz="2900" dirty="0"/>
              <a:t>…..</a:t>
            </a:r>
          </a:p>
          <a:p>
            <a:pPr lvl="1"/>
            <a:r>
              <a:rPr lang="en-US" sz="2500" dirty="0"/>
              <a:t>APIs found from this public API platform included </a:t>
            </a:r>
            <a:r>
              <a:rPr lang="en-US" sz="2500" dirty="0" err="1"/>
              <a:t>Hotel.com</a:t>
            </a:r>
            <a:r>
              <a:rPr lang="en-US" sz="2500" dirty="0"/>
              <a:t> (hotel), </a:t>
            </a:r>
            <a:r>
              <a:rPr lang="en-US" sz="2500" dirty="0" err="1"/>
              <a:t>Yelp.com</a:t>
            </a:r>
            <a:r>
              <a:rPr lang="en-US" sz="2500" dirty="0"/>
              <a:t> (notable attractions) and </a:t>
            </a:r>
            <a:r>
              <a:rPr lang="en-US" sz="2500" dirty="0" err="1"/>
              <a:t>Skyscanner.com</a:t>
            </a:r>
            <a:r>
              <a:rPr lang="en-US" sz="2500" dirty="0"/>
              <a:t> (flight)</a:t>
            </a:r>
          </a:p>
          <a:p>
            <a:pPr marL="0" indent="0">
              <a:buNone/>
            </a:pPr>
            <a:r>
              <a:rPr lang="en-US" sz="2900" dirty="0"/>
              <a:t>Cleanup:</a:t>
            </a:r>
          </a:p>
          <a:p>
            <a:r>
              <a:rPr lang="en-US" sz="2900" dirty="0"/>
              <a:t>API – For each API acquired a FOR LOOP was created</a:t>
            </a:r>
          </a:p>
          <a:p>
            <a:pPr lvl="1"/>
            <a:r>
              <a:rPr lang="en-US" sz="2500" dirty="0"/>
              <a:t>For flight data – generated data for outbound flights source with a fixed Airport location , looping cities. Then repeated for returning flights.</a:t>
            </a:r>
          </a:p>
          <a:p>
            <a:pPr lvl="1"/>
            <a:r>
              <a:rPr lang="en-US" sz="2500" dirty="0"/>
              <a:t>For Hotels -  generated data for Hotels looping by Lat and </a:t>
            </a:r>
            <a:r>
              <a:rPr lang="en-US" sz="2500" dirty="0" err="1"/>
              <a:t>Lng</a:t>
            </a:r>
            <a:r>
              <a:rPr lang="en-US" sz="2500" dirty="0"/>
              <a:t> of cities</a:t>
            </a:r>
          </a:p>
          <a:p>
            <a:pPr lvl="1"/>
            <a:r>
              <a:rPr lang="en-US" sz="2500" dirty="0"/>
              <a:t>Yelp – generated attractions for  locations by looping cities</a:t>
            </a:r>
          </a:p>
          <a:p>
            <a:r>
              <a:rPr lang="en-US" sz="2900" dirty="0"/>
              <a:t>Merged all data sets by cities</a:t>
            </a:r>
          </a:p>
          <a:p>
            <a:r>
              <a:rPr lang="en-US" sz="2900" dirty="0"/>
              <a:t>Removed all Flight data that did not generate max or min pricing</a:t>
            </a:r>
          </a:p>
          <a:p>
            <a:pPr lvl="1"/>
            <a:r>
              <a:rPr lang="en-US" sz="2500" dirty="0"/>
              <a:t>Due to Fixed outbound there are cities in which there is no direct flight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9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Figures:</a:t>
            </a:r>
          </a:p>
          <a:p>
            <a:r>
              <a:rPr lang="en-US" dirty="0"/>
              <a:t>During exploration the only figures generated where data frames.</a:t>
            </a:r>
          </a:p>
          <a:p>
            <a:pPr lvl="1"/>
            <a:r>
              <a:rPr lang="en-US" dirty="0"/>
              <a:t>Imported a developed </a:t>
            </a:r>
            <a:r>
              <a:rPr lang="en-US" dirty="0" err="1"/>
              <a:t>Cities.csv</a:t>
            </a:r>
            <a:endParaRPr lang="en-US" dirty="0"/>
          </a:p>
          <a:p>
            <a:pPr lvl="1"/>
            <a:r>
              <a:rPr lang="en-US" dirty="0"/>
              <a:t>Appended Flight, Hotel and Attraction columns to csv.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Insight:</a:t>
            </a:r>
          </a:p>
          <a:p>
            <a:r>
              <a:rPr lang="en-US" dirty="0"/>
              <a:t>Being locked into one outbound airport</a:t>
            </a:r>
          </a:p>
          <a:p>
            <a:r>
              <a:rPr lang="en-US" dirty="0"/>
              <a:t>Correlation between hotel rating and hotel price</a:t>
            </a:r>
          </a:p>
          <a:p>
            <a:r>
              <a:rPr lang="en-US" dirty="0"/>
              <a:t>Weather analysis creates outliers based on v location, i.e. Alaska vs Florida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State was defined differently in some dataset,  renaming columns and giving them their own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5D8E-5415-5245-B564-3B89B9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0A59-9D62-1847-960B-F17BB9B8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Summary Breakdown</a:t>
            </a:r>
          </a:p>
          <a:p>
            <a:r>
              <a:rPr lang="en-US" dirty="0"/>
              <a:t>Imported </a:t>
            </a:r>
            <a:r>
              <a:rPr lang="en-US" dirty="0" err="1"/>
              <a:t>merged.csv</a:t>
            </a:r>
            <a:endParaRPr lang="en-US" dirty="0"/>
          </a:p>
          <a:p>
            <a:pPr lvl="1"/>
            <a:r>
              <a:rPr lang="en-US" dirty="0"/>
              <a:t>Contains all data from APIs</a:t>
            </a:r>
          </a:p>
          <a:p>
            <a:r>
              <a:rPr lang="en-US" dirty="0"/>
              <a:t>Question one</a:t>
            </a:r>
          </a:p>
          <a:p>
            <a:pPr lvl="1"/>
            <a:r>
              <a:rPr lang="en-US" dirty="0"/>
              <a:t>Generated a regression plot to determine  effect of hotel rating on price</a:t>
            </a:r>
          </a:p>
          <a:p>
            <a:pPr lvl="1"/>
            <a:r>
              <a:rPr lang="en-US" dirty="0"/>
              <a:t>Generated a line graph to determine total cost (hotel price vs city ) to determine which cities are more expensive.</a:t>
            </a:r>
          </a:p>
          <a:p>
            <a:pPr lvl="1"/>
            <a:r>
              <a:rPr lang="en-US" dirty="0"/>
              <a:t>Sub category East vs West Hotel Price Longitude </a:t>
            </a:r>
          </a:p>
          <a:p>
            <a:r>
              <a:rPr lang="en-US" dirty="0"/>
              <a:t>Question two</a:t>
            </a:r>
          </a:p>
          <a:p>
            <a:pPr lvl="1"/>
            <a:r>
              <a:rPr lang="en-US" dirty="0"/>
              <a:t>Generated a bar plot to determine popular activities based on city.</a:t>
            </a:r>
          </a:p>
          <a:p>
            <a:r>
              <a:rPr lang="en-US" dirty="0"/>
              <a:t>Question three</a:t>
            </a:r>
          </a:p>
          <a:p>
            <a:pPr lvl="1"/>
            <a:r>
              <a:rPr lang="en-US" dirty="0"/>
              <a:t>Generated a bar graph to determine total cost (hotel and flights) to determine which states are more expensive to travel to.</a:t>
            </a:r>
          </a:p>
          <a:p>
            <a:r>
              <a:rPr lang="en-US" dirty="0"/>
              <a:t>Addition data</a:t>
            </a:r>
          </a:p>
          <a:p>
            <a:pPr lvl="1"/>
            <a:r>
              <a:rPr lang="en-US" dirty="0"/>
              <a:t>Generated a heatmap to  visually look at temperature.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9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{B64A5997-11D6-E14B-AE51-2151D8A89BAE}tf10001119</Template>
  <TotalTime>2882</TotalTime>
  <Words>1637</Words>
  <Application>Microsoft Macintosh PowerPoint</Application>
  <PresentationFormat>Widescreen</PresentationFormat>
  <Paragraphs>195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Quotable</vt:lpstr>
      <vt:lpstr>Where To Build?</vt:lpstr>
      <vt:lpstr>Motivation &amp; Summary Slide</vt:lpstr>
      <vt:lpstr>Motivation &amp; Summary Slide cont..</vt:lpstr>
      <vt:lpstr>Questions &amp; Data</vt:lpstr>
      <vt:lpstr>Data Cleanup &amp; Exploration</vt:lpstr>
      <vt:lpstr>Data Cleanup &amp; Exploration</vt:lpstr>
      <vt:lpstr>Data Cleanup &amp; Exploration cont….</vt:lpstr>
      <vt:lpstr>Data Cleanup &amp; Exploration cont….</vt:lpstr>
      <vt:lpstr>Data Analysis </vt:lpstr>
      <vt:lpstr>Data Analysis: Regression / Correlation Hotel Review and Price</vt:lpstr>
      <vt:lpstr>Data Analysis: Regression / Correlation Hotel Review and Price</vt:lpstr>
      <vt:lpstr>        Data Analysis: Line chart,  Hotel:  Cities vs AVG Price</vt:lpstr>
      <vt:lpstr>        Data Analysis: Bar chart Plot,  Attractions: Location vs AVG Review Count</vt:lpstr>
      <vt:lpstr>    Data Analysis Bar chart Plot, Total Cost per State: Airfare and Hotel Price</vt:lpstr>
      <vt:lpstr>Data Analysis: Heatmap</vt:lpstr>
      <vt:lpstr>Considerations</vt:lpstr>
      <vt:lpstr>Discussion</vt:lpstr>
      <vt:lpstr>Post Mortem</vt:lpstr>
      <vt:lpstr>Data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Build?</dc:title>
  <dc:creator>kayla kelly</dc:creator>
  <cp:lastModifiedBy>kayla kelly</cp:lastModifiedBy>
  <cp:revision>49</cp:revision>
  <dcterms:created xsi:type="dcterms:W3CDTF">2021-03-10T01:33:19Z</dcterms:created>
  <dcterms:modified xsi:type="dcterms:W3CDTF">2021-03-13T03:26:10Z</dcterms:modified>
</cp:coreProperties>
</file>