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63" r:id="rId3"/>
    <p:sldId id="274" r:id="rId4"/>
    <p:sldId id="267" r:id="rId5"/>
    <p:sldId id="273" r:id="rId6"/>
    <p:sldId id="269" r:id="rId7"/>
    <p:sldId id="270" r:id="rId8"/>
    <p:sldId id="271" r:id="rId9"/>
    <p:sldId id="262" r:id="rId10"/>
    <p:sldId id="272" r:id="rId11"/>
    <p:sldId id="275" r:id="rId12"/>
    <p:sldId id="276" r:id="rId13"/>
  </p:sldIdLst>
  <p:sldSz cx="9144000" cy="5143500" type="screen16x9"/>
  <p:notesSz cx="6858000" cy="9144000"/>
  <p:embeddedFontLst>
    <p:embeddedFont>
      <p:font typeface="Commissioner" panose="020B0604020202020204" charset="0"/>
      <p:regular r:id="rId15"/>
      <p:bold r:id="rId16"/>
    </p:embeddedFont>
    <p:embeddedFont>
      <p:font typeface="Golos Text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1518"/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D1EF59-35F8-4C21-BE8D-01D59F9DA274}">
  <a:tblStyle styleId="{8BD1EF59-35F8-4C21-BE8D-01D59F9DA2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2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loading in the packages needed</a:t>
            </a:r>
          </a:p>
          <a:p>
            <a:pPr lvl="1"/>
            <a:r>
              <a:rPr lang="en-US" dirty="0"/>
              <a:t>Maps provides a collection of functions and geographic data for creating </a:t>
            </a:r>
            <a:r>
              <a:rPr lang="en-US" b="1" dirty="0"/>
              <a:t>basic maps</a:t>
            </a:r>
            <a:r>
              <a:rPr lang="en-US" dirty="0"/>
              <a:t> using base R graphics and compatible with </a:t>
            </a:r>
            <a:r>
              <a:rPr lang="en-US" dirty="0" err="1"/>
              <a:t>ggplot</a:t>
            </a:r>
            <a:r>
              <a:rPr lang="en-US" dirty="0"/>
              <a:t> and other packages</a:t>
            </a:r>
          </a:p>
          <a:p>
            <a:r>
              <a:rPr lang="en-US" dirty="0"/>
              <a:t>Loading in data provided from the CDC on the location of Human West Nile Virus Cases in the untied states</a:t>
            </a:r>
          </a:p>
          <a:p>
            <a:r>
              <a:rPr lang="en-US" dirty="0"/>
              <a:t>Cleaned</a:t>
            </a:r>
          </a:p>
          <a:p>
            <a:pPr>
              <a:buNone/>
            </a:pPr>
            <a:r>
              <a:rPr lang="en-US" dirty="0"/>
              <a:t>Translates US state abbreviations in the State column into </a:t>
            </a:r>
            <a:r>
              <a:rPr lang="en-US" b="1" dirty="0"/>
              <a:t>lowercase full state names</a:t>
            </a:r>
            <a:r>
              <a:rPr lang="en-US" dirty="0"/>
              <a:t>.</a:t>
            </a:r>
          </a:p>
          <a:p>
            <a:r>
              <a:rPr lang="en-US" dirty="0"/>
              <a:t>Filters out any rows where the abbreviation could not be matched.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6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DF57-75C1-F337-2742-86D68916B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040174-2F45-C4C2-E00B-87D8F1332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9E6F7-93E0-6A2F-54AA-359B973B2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06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14550"/>
            <a:ext cx="5602200" cy="22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6022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1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2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6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189" name="Google Shape;189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8" name="Google Shape;268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2" r:id="rId3"/>
    <p:sldLayoutId id="214748367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west-nile-virus/data-maps/current-year-data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ctrTitle"/>
          </p:nvPr>
        </p:nvSpPr>
        <p:spPr>
          <a:xfrm>
            <a:off x="713225" y="1014550"/>
            <a:ext cx="5602200" cy="22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/>
              <a:t>Assessing the Location of Human West Nile Cases in The United States</a:t>
            </a:r>
            <a:endParaRPr dirty="0"/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6022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Kaylee McKay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A72F-D543-292E-1B82-9EA80D70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code be useful?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A5BF7-FF9E-ADEB-060B-2F8677AF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757" y="1269461"/>
            <a:ext cx="7222788" cy="3565186"/>
          </a:xfrm>
        </p:spPr>
        <p:txBody>
          <a:bodyPr/>
          <a:lstStyle/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Targeted vector control </a:t>
            </a:r>
          </a:p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input data for other years </a:t>
            </a:r>
          </a:p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Tracking progression</a:t>
            </a:r>
          </a:p>
        </p:txBody>
      </p:sp>
    </p:spTree>
    <p:extLst>
      <p:ext uri="{BB962C8B-B14F-4D97-AF65-F5344CB8AC3E}">
        <p14:creationId xmlns:p14="http://schemas.microsoft.com/office/powerpoint/2010/main" val="139530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A537A-D8E5-C00F-869E-855E62692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A572-7044-DF76-74D2-EC0B1ED6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79845-C7BB-2921-2D5C-7D51F787D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757" y="1269461"/>
            <a:ext cx="7222788" cy="3565186"/>
          </a:xfrm>
        </p:spPr>
        <p:txBody>
          <a:bodyPr/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Centers for Disease Control and Prevention. (n.d.). Current year data (2024). Centers for Disease Control and Prevention. </a:t>
            </a:r>
            <a:r>
              <a:rPr lang="en-US" dirty="0">
                <a:hlinkClick r:id="rId2"/>
              </a:rPr>
              <a:t>https://www.cdc.gov/west-nile-virus/data-maps/current-year-data.html</a:t>
            </a:r>
            <a:endParaRPr lang="en-US" dirty="0"/>
          </a:p>
          <a:p>
            <a:pPr marL="139700" indent="0"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Bailey, P. (2019, May 2). Zika virus and other ailments take flight (infographic). UC Davis. https://www.ucdavis.edu/news/zika-virus-and-other-ailments-take-flight-0 </a:t>
            </a:r>
          </a:p>
          <a:p>
            <a:pPr marL="139700" indent="0"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McCarthy, N., &amp; Richter, F. (2014, May 5). Infographic: The world’s deadliest animals. Statista Daily Data. https://www.statista.com/chart/2203/the-worlds-deadliest-animals/ </a:t>
            </a:r>
          </a:p>
          <a:p>
            <a:pPr marL="139700" indent="0"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Environmental Protection Agency. (n.d.). EPA. https://www.epa.gov/climate-indicators/climate-change-indicators-west-nile-virus </a:t>
            </a:r>
          </a:p>
        </p:txBody>
      </p:sp>
    </p:spTree>
    <p:extLst>
      <p:ext uri="{BB962C8B-B14F-4D97-AF65-F5344CB8AC3E}">
        <p14:creationId xmlns:p14="http://schemas.microsoft.com/office/powerpoint/2010/main" val="326733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2E80-9330-A5BD-32C5-9019FD1B5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3338" y="90151"/>
            <a:ext cx="6953998" cy="2770611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1481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3CD39-82D0-3D52-76B4-B1E9F2661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95" y="212636"/>
            <a:ext cx="4941194" cy="46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2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E46EC9-6950-2913-E3D1-45084ECE8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285" y="68094"/>
            <a:ext cx="5991430" cy="4673667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AB5321C-9ACE-2B11-B603-0EFF6FA58586}"/>
              </a:ext>
            </a:extLst>
          </p:cNvPr>
          <p:cNvSpPr/>
          <p:nvPr/>
        </p:nvSpPr>
        <p:spPr>
          <a:xfrm>
            <a:off x="5254581" y="3200589"/>
            <a:ext cx="1725769" cy="1541172"/>
          </a:xfrm>
          <a:prstGeom prst="flowChartConnector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8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F11F-9641-0ADF-3837-155B6884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way to maximize West Nile Virus prevention efforts?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ED5854-CB6E-682F-0AA1-83220A99B11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66345" y="1799617"/>
            <a:ext cx="7628563" cy="2455581"/>
          </a:xfrm>
        </p:spPr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Vector control can be expensive</a:t>
            </a:r>
          </a:p>
          <a:p>
            <a:pPr lvl="1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unnecessary in some places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Regulations may vary</a:t>
            </a:r>
          </a:p>
          <a:p>
            <a:pPr marL="596900" lvl="1" indent="0" algn="l"/>
            <a:endParaRPr lang="en-US" dirty="0"/>
          </a:p>
          <a:p>
            <a:pPr marL="596900" lvl="1" indent="0" algn="l"/>
            <a:endParaRPr lang="en-US" dirty="0"/>
          </a:p>
          <a:p>
            <a:pPr marL="596900" lvl="1" indent="0" algn="l"/>
            <a:r>
              <a:rPr lang="en-US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12697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551FE-3188-DF8C-5A9B-D5FC24E05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569F-8B60-D9AC-A54E-81945763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45" y="1691471"/>
            <a:ext cx="7717500" cy="549900"/>
          </a:xfrm>
        </p:spPr>
        <p:txBody>
          <a:bodyPr/>
          <a:lstStyle/>
          <a:p>
            <a:pPr marL="596900" lvl="1" indent="0" algn="l"/>
            <a:r>
              <a:rPr lang="en-US" dirty="0"/>
              <a:t>Where is West Nile Virus most prevalent in The United States?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41A283A-2111-64E6-EF91-E8347B001A1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66345" y="1799617"/>
            <a:ext cx="7628563" cy="2455581"/>
          </a:xfrm>
        </p:spPr>
        <p:txBody>
          <a:bodyPr/>
          <a:lstStyle/>
          <a:p>
            <a:pPr marL="596900" lvl="1" indent="0" algn="l"/>
            <a:endParaRPr lang="en-US" dirty="0"/>
          </a:p>
          <a:p>
            <a:pPr marL="596900" lvl="1" indent="0" algn="l"/>
            <a:endParaRPr lang="en-US" dirty="0"/>
          </a:p>
          <a:p>
            <a:pPr marL="596900" lvl="1" indent="0" algn="l"/>
            <a:r>
              <a:rPr lang="en-US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36054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4B4DA5-23B7-0821-21B8-90DF4ECC8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7B68D0-3FDA-1698-24AB-7BA6D99A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46" y="64394"/>
            <a:ext cx="8564507" cy="50442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F81497-C731-8805-BE64-5CE322CC4CB1}"/>
              </a:ext>
            </a:extLst>
          </p:cNvPr>
          <p:cNvSpPr txBox="1"/>
          <p:nvPr/>
        </p:nvSpPr>
        <p:spPr>
          <a:xfrm>
            <a:off x="34046" y="1298644"/>
            <a:ext cx="8929992" cy="3745148"/>
          </a:xfrm>
          <a:prstGeom prst="rect">
            <a:avLst/>
          </a:prstGeom>
          <a:solidFill>
            <a:srgbClr val="161616">
              <a:alpha val="83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1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C3A23-FBDC-C3E3-655E-6194B4D2C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0B40BA-0589-83D1-1F35-AA4A24D5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46" y="64394"/>
            <a:ext cx="8564507" cy="50442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84060B-FC9B-C32A-F10B-4EE03C18F638}"/>
              </a:ext>
            </a:extLst>
          </p:cNvPr>
          <p:cNvSpPr txBox="1"/>
          <p:nvPr/>
        </p:nvSpPr>
        <p:spPr>
          <a:xfrm>
            <a:off x="68094" y="2140084"/>
            <a:ext cx="7728625" cy="3003415"/>
          </a:xfrm>
          <a:prstGeom prst="rect">
            <a:avLst/>
          </a:prstGeom>
          <a:solidFill>
            <a:srgbClr val="161616">
              <a:alpha val="83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2B228-A293-3933-B4E2-3AB380FA3BC7}"/>
              </a:ext>
            </a:extLst>
          </p:cNvPr>
          <p:cNvSpPr txBox="1"/>
          <p:nvPr/>
        </p:nvSpPr>
        <p:spPr>
          <a:xfrm>
            <a:off x="405320" y="-1"/>
            <a:ext cx="8388483" cy="1157591"/>
          </a:xfrm>
          <a:prstGeom prst="rect">
            <a:avLst/>
          </a:prstGeom>
          <a:solidFill>
            <a:srgbClr val="161616">
              <a:alpha val="83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5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640A04-C3E4-58AE-08FF-D626E830C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518D0-A362-FB98-02D5-B2BE91D9D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46" y="64394"/>
            <a:ext cx="8564507" cy="5044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98C892-0141-5D68-C1A7-9307BEC011B5}"/>
              </a:ext>
            </a:extLst>
          </p:cNvPr>
          <p:cNvSpPr txBox="1"/>
          <p:nvPr/>
        </p:nvSpPr>
        <p:spPr>
          <a:xfrm>
            <a:off x="405320" y="-1"/>
            <a:ext cx="8631676" cy="2086584"/>
          </a:xfrm>
          <a:prstGeom prst="rect">
            <a:avLst/>
          </a:prstGeom>
          <a:solidFill>
            <a:srgbClr val="161616">
              <a:alpha val="83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of the united states&#10;&#10;AI-generated content may be incorrect.">
            <a:extLst>
              <a:ext uri="{FF2B5EF4-FFF2-40B4-BE49-F238E27FC236}">
                <a16:creationId xmlns:a16="http://schemas.microsoft.com/office/drawing/2014/main" id="{430A9436-72D8-83D2-F65F-31E9C265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24" y="423119"/>
            <a:ext cx="7315215" cy="45720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289</Words>
  <Application>Microsoft Office PowerPoint</Application>
  <PresentationFormat>On-screen Show (16:9)</PresentationFormat>
  <Paragraphs>32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Commissioner</vt:lpstr>
      <vt:lpstr>Arial</vt:lpstr>
      <vt:lpstr>Golos Text</vt:lpstr>
      <vt:lpstr>Formulating a Research Problem for University Students by Slidesgo</vt:lpstr>
      <vt:lpstr>Assessing the Location of Human West Nile Cases in The United States</vt:lpstr>
      <vt:lpstr>PowerPoint Presentation</vt:lpstr>
      <vt:lpstr>PowerPoint Presentation</vt:lpstr>
      <vt:lpstr>Is there a way to maximize West Nile Virus prevention efforts?</vt:lpstr>
      <vt:lpstr>Where is West Nile Virus most prevalent in The United States? </vt:lpstr>
      <vt:lpstr>PowerPoint Presentation</vt:lpstr>
      <vt:lpstr>PowerPoint Presentation</vt:lpstr>
      <vt:lpstr>PowerPoint Presentation</vt:lpstr>
      <vt:lpstr>PowerPoint Presentation</vt:lpstr>
      <vt:lpstr>How can this code be useful?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Kaylee McKay</dc:creator>
  <cp:lastModifiedBy>Kaylee McKay</cp:lastModifiedBy>
  <cp:revision>2</cp:revision>
  <dcterms:modified xsi:type="dcterms:W3CDTF">2025-05-09T15:57:46Z</dcterms:modified>
</cp:coreProperties>
</file>