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Dosis"/>
      <p:regular r:id="rId31"/>
      <p:bold r:id="rId32"/>
    </p:embeddedFont>
    <p:embeddedFont>
      <p:font typeface="Titillium Web"/>
      <p:regular r:id="rId33"/>
      <p:bold r:id="rId34"/>
      <p:italic r:id="rId35"/>
      <p:boldItalic r:id="rId36"/>
    </p:embeddedFont>
    <p:embeddedFont>
      <p:font typeface="Dosis ExtraLight"/>
      <p:regular r:id="rId37"/>
      <p:bold r:id="rId38"/>
    </p:embeddedFont>
    <p:embeddedFont>
      <p:font typeface="Titillium Web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TitilliumWebLight-bold.fntdata"/><Relationship Id="rId20" Type="http://schemas.openxmlformats.org/officeDocument/2006/relationships/slide" Target="slides/slide16.xml"/><Relationship Id="rId42" Type="http://schemas.openxmlformats.org/officeDocument/2006/relationships/font" Target="fonts/TitilliumWebLight-boldItalic.fntdata"/><Relationship Id="rId41" Type="http://schemas.openxmlformats.org/officeDocument/2006/relationships/font" Target="fonts/TitilliumWebLight-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osis-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TitilliumWeb-regular.fntdata"/><Relationship Id="rId10" Type="http://schemas.openxmlformats.org/officeDocument/2006/relationships/slide" Target="slides/slide6.xml"/><Relationship Id="rId32" Type="http://schemas.openxmlformats.org/officeDocument/2006/relationships/font" Target="fonts/Dosis-bold.fntdata"/><Relationship Id="rId13" Type="http://schemas.openxmlformats.org/officeDocument/2006/relationships/slide" Target="slides/slide9.xml"/><Relationship Id="rId35" Type="http://schemas.openxmlformats.org/officeDocument/2006/relationships/font" Target="fonts/TitilliumWeb-italic.fntdata"/><Relationship Id="rId12" Type="http://schemas.openxmlformats.org/officeDocument/2006/relationships/slide" Target="slides/slide8.xml"/><Relationship Id="rId34" Type="http://schemas.openxmlformats.org/officeDocument/2006/relationships/font" Target="fonts/TitilliumWeb-bold.fntdata"/><Relationship Id="rId15" Type="http://schemas.openxmlformats.org/officeDocument/2006/relationships/slide" Target="slides/slide11.xml"/><Relationship Id="rId37" Type="http://schemas.openxmlformats.org/officeDocument/2006/relationships/font" Target="fonts/DosisExtraLight-regular.fntdata"/><Relationship Id="rId14" Type="http://schemas.openxmlformats.org/officeDocument/2006/relationships/slide" Target="slides/slide10.xml"/><Relationship Id="rId36" Type="http://schemas.openxmlformats.org/officeDocument/2006/relationships/font" Target="fonts/TitilliumWeb-boldItalic.fntdata"/><Relationship Id="rId17" Type="http://schemas.openxmlformats.org/officeDocument/2006/relationships/slide" Target="slides/slide13.xml"/><Relationship Id="rId39" Type="http://schemas.openxmlformats.org/officeDocument/2006/relationships/font" Target="fonts/TitilliumWebLight-regular.fntdata"/><Relationship Id="rId16" Type="http://schemas.openxmlformats.org/officeDocument/2006/relationships/slide" Target="slides/slide12.xml"/><Relationship Id="rId38" Type="http://schemas.openxmlformats.org/officeDocument/2006/relationships/font" Target="fonts/DosisExtraLigh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2" name="Shape 3832"/>
        <p:cNvGrpSpPr/>
        <p:nvPr/>
      </p:nvGrpSpPr>
      <p:grpSpPr>
        <a:xfrm>
          <a:off x="0" y="0"/>
          <a:ext cx="0" cy="0"/>
          <a:chOff x="0" y="0"/>
          <a:chExt cx="0" cy="0"/>
        </a:xfrm>
      </p:grpSpPr>
      <p:sp>
        <p:nvSpPr>
          <p:cNvPr id="3833" name="Google Shape;383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4" name="Google Shape;383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2" name="Shape 3902"/>
        <p:cNvGrpSpPr/>
        <p:nvPr/>
      </p:nvGrpSpPr>
      <p:grpSpPr>
        <a:xfrm>
          <a:off x="0" y="0"/>
          <a:ext cx="0" cy="0"/>
          <a:chOff x="0" y="0"/>
          <a:chExt cx="0" cy="0"/>
        </a:xfrm>
      </p:grpSpPr>
      <p:sp>
        <p:nvSpPr>
          <p:cNvPr id="3903" name="Google Shape;3903;ga5a88f0305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4" name="Google Shape;3904;ga5a88f03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Target feature is imbalanced for this dataset and this could </a:t>
            </a:r>
            <a:r>
              <a:rPr lang="en"/>
              <a:t>affect</a:t>
            </a:r>
            <a:r>
              <a:rPr lang="en"/>
              <a:t> the accuracy score of the models.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1" name="Shape 3911"/>
        <p:cNvGrpSpPr/>
        <p:nvPr/>
      </p:nvGrpSpPr>
      <p:grpSpPr>
        <a:xfrm>
          <a:off x="0" y="0"/>
          <a:ext cx="0" cy="0"/>
          <a:chOff x="0" y="0"/>
          <a:chExt cx="0" cy="0"/>
        </a:xfrm>
      </p:grpSpPr>
      <p:sp>
        <p:nvSpPr>
          <p:cNvPr id="3912" name="Google Shape;3912;ga5a88f0305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3" name="Google Shape;3913;ga5a88f03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code creates multiple boxplots for each independent variable with each wine quality value.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8" name="Shape 3918"/>
        <p:cNvGrpSpPr/>
        <p:nvPr/>
      </p:nvGrpSpPr>
      <p:grpSpPr>
        <a:xfrm>
          <a:off x="0" y="0"/>
          <a:ext cx="0" cy="0"/>
          <a:chOff x="0" y="0"/>
          <a:chExt cx="0" cy="0"/>
        </a:xfrm>
      </p:grpSpPr>
      <p:sp>
        <p:nvSpPr>
          <p:cNvPr id="3919" name="Google Shape;3919;ga5a88f0305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0" name="Google Shape;3920;ga5a88f030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7" name="Shape 3927"/>
        <p:cNvGrpSpPr/>
        <p:nvPr/>
      </p:nvGrpSpPr>
      <p:grpSpPr>
        <a:xfrm>
          <a:off x="0" y="0"/>
          <a:ext cx="0" cy="0"/>
          <a:chOff x="0" y="0"/>
          <a:chExt cx="0" cy="0"/>
        </a:xfrm>
      </p:grpSpPr>
      <p:sp>
        <p:nvSpPr>
          <p:cNvPr id="3928" name="Google Shape;3928;ga5a88f0305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9" name="Google Shape;3929;ga5a88f030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3" name="Shape 3933"/>
        <p:cNvGrpSpPr/>
        <p:nvPr/>
      </p:nvGrpSpPr>
      <p:grpSpPr>
        <a:xfrm>
          <a:off x="0" y="0"/>
          <a:ext cx="0" cy="0"/>
          <a:chOff x="0" y="0"/>
          <a:chExt cx="0" cy="0"/>
        </a:xfrm>
      </p:grpSpPr>
      <p:sp>
        <p:nvSpPr>
          <p:cNvPr id="3934" name="Google Shape;3934;ga5a88f0305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5" name="Google Shape;3935;ga5a88f030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9" name="Shape 3939"/>
        <p:cNvGrpSpPr/>
        <p:nvPr/>
      </p:nvGrpSpPr>
      <p:grpSpPr>
        <a:xfrm>
          <a:off x="0" y="0"/>
          <a:ext cx="0" cy="0"/>
          <a:chOff x="0" y="0"/>
          <a:chExt cx="0" cy="0"/>
        </a:xfrm>
      </p:grpSpPr>
      <p:sp>
        <p:nvSpPr>
          <p:cNvPr id="3940" name="Google Shape;3940;gae95d9547c_2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1" name="Google Shape;3941;gae95d9547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7" name="Shape 3947"/>
        <p:cNvGrpSpPr/>
        <p:nvPr/>
      </p:nvGrpSpPr>
      <p:grpSpPr>
        <a:xfrm>
          <a:off x="0" y="0"/>
          <a:ext cx="0" cy="0"/>
          <a:chOff x="0" y="0"/>
          <a:chExt cx="0" cy="0"/>
        </a:xfrm>
      </p:grpSpPr>
      <p:sp>
        <p:nvSpPr>
          <p:cNvPr id="3948" name="Google Shape;3948;ga7a6f41d90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9" name="Google Shape;3949;ga7a6f41d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3" name="Shape 3953"/>
        <p:cNvGrpSpPr/>
        <p:nvPr/>
      </p:nvGrpSpPr>
      <p:grpSpPr>
        <a:xfrm>
          <a:off x="0" y="0"/>
          <a:ext cx="0" cy="0"/>
          <a:chOff x="0" y="0"/>
          <a:chExt cx="0" cy="0"/>
        </a:xfrm>
      </p:grpSpPr>
      <p:sp>
        <p:nvSpPr>
          <p:cNvPr id="3954" name="Google Shape;3954;gaf2ecd183a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5" name="Google Shape;3955;gaf2ecd183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1" name="Shape 3961"/>
        <p:cNvGrpSpPr/>
        <p:nvPr/>
      </p:nvGrpSpPr>
      <p:grpSpPr>
        <a:xfrm>
          <a:off x="0" y="0"/>
          <a:ext cx="0" cy="0"/>
          <a:chOff x="0" y="0"/>
          <a:chExt cx="0" cy="0"/>
        </a:xfrm>
      </p:grpSpPr>
      <p:sp>
        <p:nvSpPr>
          <p:cNvPr id="3962" name="Google Shape;3962;ga7a6f41d90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3" name="Google Shape;3963;ga7a6f41d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9" name="Shape 3969"/>
        <p:cNvGrpSpPr/>
        <p:nvPr/>
      </p:nvGrpSpPr>
      <p:grpSpPr>
        <a:xfrm>
          <a:off x="0" y="0"/>
          <a:ext cx="0" cy="0"/>
          <a:chOff x="0" y="0"/>
          <a:chExt cx="0" cy="0"/>
        </a:xfrm>
      </p:grpSpPr>
      <p:sp>
        <p:nvSpPr>
          <p:cNvPr id="3970" name="Google Shape;3970;ga7a6f41d90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1" name="Google Shape;3971;ga7a6f41d9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9" name="Shape 3839"/>
        <p:cNvGrpSpPr/>
        <p:nvPr/>
      </p:nvGrpSpPr>
      <p:grpSpPr>
        <a:xfrm>
          <a:off x="0" y="0"/>
          <a:ext cx="0" cy="0"/>
          <a:chOff x="0" y="0"/>
          <a:chExt cx="0" cy="0"/>
        </a:xfrm>
      </p:grpSpPr>
      <p:sp>
        <p:nvSpPr>
          <p:cNvPr id="3840" name="Google Shape;384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1" name="Google Shape;384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7" name="Shape 3977"/>
        <p:cNvGrpSpPr/>
        <p:nvPr/>
      </p:nvGrpSpPr>
      <p:grpSpPr>
        <a:xfrm>
          <a:off x="0" y="0"/>
          <a:ext cx="0" cy="0"/>
          <a:chOff x="0" y="0"/>
          <a:chExt cx="0" cy="0"/>
        </a:xfrm>
      </p:grpSpPr>
      <p:sp>
        <p:nvSpPr>
          <p:cNvPr id="3978" name="Google Shape;3978;gae95d9547c_2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9" name="Google Shape;3979;gae95d9547c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4" name="Shape 3984"/>
        <p:cNvGrpSpPr/>
        <p:nvPr/>
      </p:nvGrpSpPr>
      <p:grpSpPr>
        <a:xfrm>
          <a:off x="0" y="0"/>
          <a:ext cx="0" cy="0"/>
          <a:chOff x="0" y="0"/>
          <a:chExt cx="0" cy="0"/>
        </a:xfrm>
      </p:grpSpPr>
      <p:sp>
        <p:nvSpPr>
          <p:cNvPr id="3985" name="Google Shape;3985;gaf2ecd183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6" name="Google Shape;3986;gaf2ecd18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2" name="Shape 3992"/>
        <p:cNvGrpSpPr/>
        <p:nvPr/>
      </p:nvGrpSpPr>
      <p:grpSpPr>
        <a:xfrm>
          <a:off x="0" y="0"/>
          <a:ext cx="0" cy="0"/>
          <a:chOff x="0" y="0"/>
          <a:chExt cx="0" cy="0"/>
        </a:xfrm>
      </p:grpSpPr>
      <p:sp>
        <p:nvSpPr>
          <p:cNvPr id="3993" name="Google Shape;3993;gaf2ecd183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4" name="Google Shape;3994;gaf2ecd183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0" name="Shape 4000"/>
        <p:cNvGrpSpPr/>
        <p:nvPr/>
      </p:nvGrpSpPr>
      <p:grpSpPr>
        <a:xfrm>
          <a:off x="0" y="0"/>
          <a:ext cx="0" cy="0"/>
          <a:chOff x="0" y="0"/>
          <a:chExt cx="0" cy="0"/>
        </a:xfrm>
      </p:grpSpPr>
      <p:sp>
        <p:nvSpPr>
          <p:cNvPr id="4001" name="Google Shape;4001;gaf2ecd183a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2" name="Google Shape;4002;gaf2ecd183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8" name="Shape 4008"/>
        <p:cNvGrpSpPr/>
        <p:nvPr/>
      </p:nvGrpSpPr>
      <p:grpSpPr>
        <a:xfrm>
          <a:off x="0" y="0"/>
          <a:ext cx="0" cy="0"/>
          <a:chOff x="0" y="0"/>
          <a:chExt cx="0" cy="0"/>
        </a:xfrm>
      </p:grpSpPr>
      <p:sp>
        <p:nvSpPr>
          <p:cNvPr id="4009" name="Google Shape;4009;gb03b7d8eca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0" name="Google Shape;4010;gb03b7d8e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6" name="Shape 4016"/>
        <p:cNvGrpSpPr/>
        <p:nvPr/>
      </p:nvGrpSpPr>
      <p:grpSpPr>
        <a:xfrm>
          <a:off x="0" y="0"/>
          <a:ext cx="0" cy="0"/>
          <a:chOff x="0" y="0"/>
          <a:chExt cx="0" cy="0"/>
        </a:xfrm>
      </p:grpSpPr>
      <p:sp>
        <p:nvSpPr>
          <p:cNvPr id="4017" name="Google Shape;4017;gae95d9547c_2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8" name="Google Shape;4018;gae95d9547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4" name="Shape 4024"/>
        <p:cNvGrpSpPr/>
        <p:nvPr/>
      </p:nvGrpSpPr>
      <p:grpSpPr>
        <a:xfrm>
          <a:off x="0" y="0"/>
          <a:ext cx="0" cy="0"/>
          <a:chOff x="0" y="0"/>
          <a:chExt cx="0" cy="0"/>
        </a:xfrm>
      </p:grpSpPr>
      <p:sp>
        <p:nvSpPr>
          <p:cNvPr id="4025" name="Google Shape;4025;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6" name="Google Shape;4026;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8" name="Shape 3848"/>
        <p:cNvGrpSpPr/>
        <p:nvPr/>
      </p:nvGrpSpPr>
      <p:grpSpPr>
        <a:xfrm>
          <a:off x="0" y="0"/>
          <a:ext cx="0" cy="0"/>
          <a:chOff x="0" y="0"/>
          <a:chExt cx="0" cy="0"/>
        </a:xfrm>
      </p:grpSpPr>
      <p:sp>
        <p:nvSpPr>
          <p:cNvPr id="3849" name="Google Shape;384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0" name="Google Shape;385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5" name="Shape 3855"/>
        <p:cNvGrpSpPr/>
        <p:nvPr/>
      </p:nvGrpSpPr>
      <p:grpSpPr>
        <a:xfrm>
          <a:off x="0" y="0"/>
          <a:ext cx="0" cy="0"/>
          <a:chOff x="0" y="0"/>
          <a:chExt cx="0" cy="0"/>
        </a:xfrm>
      </p:grpSpPr>
      <p:sp>
        <p:nvSpPr>
          <p:cNvPr id="3856" name="Google Shape;385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7" name="Google Shape;385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note here for speakers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2" name="Shape 3862"/>
        <p:cNvGrpSpPr/>
        <p:nvPr/>
      </p:nvGrpSpPr>
      <p:grpSpPr>
        <a:xfrm>
          <a:off x="0" y="0"/>
          <a:ext cx="0" cy="0"/>
          <a:chOff x="0" y="0"/>
          <a:chExt cx="0" cy="0"/>
        </a:xfrm>
      </p:grpSpPr>
      <p:sp>
        <p:nvSpPr>
          <p:cNvPr id="3863" name="Google Shape;386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4" name="Google Shape;38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dataset contains 11 independent variables and 1 dependent variable called Quality which is the target feature.</a:t>
            </a:r>
            <a:endParaRPr/>
          </a:p>
          <a:p>
            <a:pPr indent="-317500" lvl="0" marL="457200" rtl="0" algn="l">
              <a:spcBef>
                <a:spcPts val="0"/>
              </a:spcBef>
              <a:spcAft>
                <a:spcPts val="0"/>
              </a:spcAft>
              <a:buSzPts val="1400"/>
              <a:buChar char="-"/>
            </a:pPr>
            <a:r>
              <a:rPr lang="en"/>
              <a:t>Using the shape function on the data frame, we can see that the dataset contains 1599 rows and 12 columns of data.</a:t>
            </a:r>
            <a:endParaRPr/>
          </a:p>
          <a:p>
            <a:pPr indent="-317500" lvl="0" marL="457200" rtl="0" algn="l">
              <a:spcBef>
                <a:spcPts val="0"/>
              </a:spcBef>
              <a:spcAft>
                <a:spcPts val="0"/>
              </a:spcAft>
              <a:buSzPts val="1400"/>
              <a:buChar char="-"/>
            </a:pPr>
            <a:r>
              <a:rPr lang="en"/>
              <a:t>Using the info() function on the data frame, we can see that the dataset contains no null values and that every dependent variable has a continuous data type and the dependent variable has a discrete data type.</a:t>
            </a:r>
            <a:endParaRPr/>
          </a:p>
          <a:p>
            <a:pPr indent="-317500" lvl="0" marL="457200" rtl="0" algn="l">
              <a:spcBef>
                <a:spcPts val="0"/>
              </a:spcBef>
              <a:spcAft>
                <a:spcPts val="0"/>
              </a:spcAft>
              <a:buSzPts val="14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0" name="Shape 3870"/>
        <p:cNvGrpSpPr/>
        <p:nvPr/>
      </p:nvGrpSpPr>
      <p:grpSpPr>
        <a:xfrm>
          <a:off x="0" y="0"/>
          <a:ext cx="0" cy="0"/>
          <a:chOff x="0" y="0"/>
          <a:chExt cx="0" cy="0"/>
        </a:xfrm>
      </p:grpSpPr>
      <p:sp>
        <p:nvSpPr>
          <p:cNvPr id="3871" name="Google Shape;3871;ga5a88f0305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2" name="Google Shape;3872;ga5a88f03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Using the describe() function on the data frame, we can see the descriptive statistics of the dataset. These statistics can best be understood when they are visualized in some of the following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8" name="Shape 3878"/>
        <p:cNvGrpSpPr/>
        <p:nvPr/>
      </p:nvGrpSpPr>
      <p:grpSpPr>
        <a:xfrm>
          <a:off x="0" y="0"/>
          <a:ext cx="0" cy="0"/>
          <a:chOff x="0" y="0"/>
          <a:chExt cx="0" cy="0"/>
        </a:xfrm>
      </p:grpSpPr>
      <p:sp>
        <p:nvSpPr>
          <p:cNvPr id="3879" name="Google Shape;3879;ga5a88f0305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0" name="Google Shape;3880;ga5a88f03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Skewness is the degree of distortion from the bell curve.</a:t>
            </a:r>
            <a:endParaRPr/>
          </a:p>
          <a:p>
            <a:pPr indent="-317500" lvl="0" marL="457200" rtl="0" algn="l">
              <a:spcBef>
                <a:spcPts val="0"/>
              </a:spcBef>
              <a:spcAft>
                <a:spcPts val="0"/>
              </a:spcAft>
              <a:buSzPts val="1400"/>
              <a:buChar char="-"/>
            </a:pPr>
            <a:r>
              <a:rPr lang="en"/>
              <a:t>Using the skew() function, we can see that all the independent variables in the dataset have a positive skew. This can best be visualized in the next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6" name="Shape 3886"/>
        <p:cNvGrpSpPr/>
        <p:nvPr/>
      </p:nvGrpSpPr>
      <p:grpSpPr>
        <a:xfrm>
          <a:off x="0" y="0"/>
          <a:ext cx="0" cy="0"/>
          <a:chOff x="0" y="0"/>
          <a:chExt cx="0" cy="0"/>
        </a:xfrm>
      </p:grpSpPr>
      <p:sp>
        <p:nvSpPr>
          <p:cNvPr id="3887" name="Google Shape;3887;ga5a88f0305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8" name="Google Shape;3888;ga5a88f03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density plot of each independent variable is used to visualize the skewness of each independent variable.</a:t>
            </a:r>
            <a:endParaRPr/>
          </a:p>
          <a:p>
            <a:pPr indent="-317500" lvl="0" marL="457200" rtl="0" algn="l">
              <a:spcBef>
                <a:spcPts val="0"/>
              </a:spcBef>
              <a:spcAft>
                <a:spcPts val="0"/>
              </a:spcAft>
              <a:buSzPts val="1400"/>
              <a:buChar char="-"/>
            </a:pPr>
            <a:r>
              <a:rPr lang="en"/>
              <a:t>This means that all independent variables have a mean that is closer to the minimum that the maximum value.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4" name="Shape 3894"/>
        <p:cNvGrpSpPr/>
        <p:nvPr/>
      </p:nvGrpSpPr>
      <p:grpSpPr>
        <a:xfrm>
          <a:off x="0" y="0"/>
          <a:ext cx="0" cy="0"/>
          <a:chOff x="0" y="0"/>
          <a:chExt cx="0" cy="0"/>
        </a:xfrm>
      </p:grpSpPr>
      <p:sp>
        <p:nvSpPr>
          <p:cNvPr id="3895" name="Google Shape;3895;ga5a88f0305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6" name="Google Shape;3896;ga5a88f03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heatmap is used to visualize the correlation of between every variable.</a:t>
            </a:r>
            <a:endParaRPr/>
          </a:p>
          <a:p>
            <a:pPr indent="-317500" lvl="0" marL="457200" rtl="0" algn="l">
              <a:spcBef>
                <a:spcPts val="0"/>
              </a:spcBef>
              <a:spcAft>
                <a:spcPts val="0"/>
              </a:spcAft>
              <a:buSzPts val="1400"/>
              <a:buChar char="-"/>
            </a:pPr>
            <a:r>
              <a:rPr lang="en"/>
              <a:t>Correlation is important for feature selection and it has a big impact on the prediction result of the models.</a:t>
            </a:r>
            <a:endParaRPr/>
          </a:p>
          <a:p>
            <a:pPr indent="-317500" lvl="0" marL="457200" rtl="0" algn="l">
              <a:spcBef>
                <a:spcPts val="0"/>
              </a:spcBef>
              <a:spcAft>
                <a:spcPts val="0"/>
              </a:spcAft>
              <a:buSzPts val="1400"/>
              <a:buChar char="-"/>
            </a:pPr>
            <a:r>
              <a:rPr lang="en"/>
              <a:t>The last row and the last column show the correlation between each independent variable and the target feature variable which is the quality.</a:t>
            </a:r>
            <a:endParaRPr/>
          </a:p>
          <a:p>
            <a:pPr indent="-317500" lvl="0" marL="457200" rtl="0" algn="l">
              <a:spcBef>
                <a:spcPts val="0"/>
              </a:spcBef>
              <a:spcAft>
                <a:spcPts val="0"/>
              </a:spcAft>
              <a:buSzPts val="1400"/>
              <a:buChar char="-"/>
            </a:pPr>
            <a:r>
              <a:rPr lang="en"/>
              <a:t>The larger the absolute value of the correlation, the larger the effect that variable has on the quality of the wine.</a:t>
            </a:r>
            <a:endParaRPr/>
          </a:p>
          <a:p>
            <a:pPr indent="-317500" lvl="0" marL="457200" rtl="0" algn="l">
              <a:spcBef>
                <a:spcPts val="0"/>
              </a:spcBef>
              <a:spcAft>
                <a:spcPts val="0"/>
              </a:spcAft>
              <a:buSzPts val="1400"/>
              <a:buChar char="-"/>
            </a:pPr>
            <a:r>
              <a:rPr lang="en"/>
              <a:t>It can be seen that the independent variables with the largest correlation coefficients in relation to the quality are in ascending order: Alcohol, density, chlorides, total sulfur dioxide, volatile acidity &amp; fixed acidity.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62000" y="696425"/>
            <a:ext cx="5396700" cy="1159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3230"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5" name="Google Shape;3505;p1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chemeClr val="accent6"/>
        </a:solidFill>
      </p:bgPr>
    </p:bg>
    <p:spTree>
      <p:nvGrpSpPr>
        <p:cNvPr id="3506"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1" name="Google Shape;3831;p1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26" name="Shape 526"/>
        <p:cNvGrpSpPr/>
        <p:nvPr/>
      </p:nvGrpSpPr>
      <p:grpSpPr>
        <a:xfrm>
          <a:off x="0" y="0"/>
          <a:ext cx="0" cy="0"/>
          <a:chOff x="0" y="0"/>
          <a:chExt cx="0" cy="0"/>
        </a:xfrm>
      </p:grpSpPr>
      <p:sp>
        <p:nvSpPr>
          <p:cNvPr id="527" name="Google Shape;527;p3"/>
          <p:cNvSpPr txBox="1"/>
          <p:nvPr>
            <p:ph type="ctrTitle"/>
          </p:nvPr>
        </p:nvSpPr>
        <p:spPr>
          <a:xfrm>
            <a:off x="685800" y="2878750"/>
            <a:ext cx="52689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8" name="Google Shape;528;p3"/>
          <p:cNvSpPr txBox="1"/>
          <p:nvPr>
            <p:ph idx="1" type="subTitle"/>
          </p:nvPr>
        </p:nvSpPr>
        <p:spPr>
          <a:xfrm>
            <a:off x="685800" y="3983055"/>
            <a:ext cx="52689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3"/>
        </a:solidFill>
      </p:bgPr>
    </p:bg>
    <p:spTree>
      <p:nvGrpSpPr>
        <p:cNvPr id="1044" name="Shape 1044"/>
        <p:cNvGrpSpPr/>
        <p:nvPr/>
      </p:nvGrpSpPr>
      <p:grpSpPr>
        <a:xfrm>
          <a:off x="0" y="0"/>
          <a:ext cx="0" cy="0"/>
          <a:chOff x="0" y="0"/>
          <a:chExt cx="0" cy="0"/>
        </a:xfrm>
      </p:grpSpPr>
      <p:sp>
        <p:nvSpPr>
          <p:cNvPr id="1045" name="Google Shape;1045;p4"/>
          <p:cNvSpPr txBox="1"/>
          <p:nvPr>
            <p:ph idx="1" type="body"/>
          </p:nvPr>
        </p:nvSpPr>
        <p:spPr>
          <a:xfrm>
            <a:off x="1278575" y="739550"/>
            <a:ext cx="4281000" cy="3692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chemeClr val="lt1"/>
              </a:buClr>
              <a:buSzPts val="3000"/>
              <a:buChar char="▪"/>
              <a:defRPr i="1" sz="3000">
                <a:solidFill>
                  <a:schemeClr val="lt1"/>
                </a:solidFill>
              </a:defRPr>
            </a:lvl1pPr>
            <a:lvl2pPr indent="-419100" lvl="1" marL="914400" rtl="0">
              <a:spcBef>
                <a:spcPts val="0"/>
              </a:spcBef>
              <a:spcAft>
                <a:spcPts val="0"/>
              </a:spcAft>
              <a:buClr>
                <a:schemeClr val="lt1"/>
              </a:buClr>
              <a:buSzPts val="3000"/>
              <a:buChar char="▫"/>
              <a:defRPr i="1" sz="3000">
                <a:solidFill>
                  <a:schemeClr val="lt1"/>
                </a:solidFill>
              </a:defRPr>
            </a:lvl2pPr>
            <a:lvl3pPr indent="-419100" lvl="2" marL="1371600" rtl="0">
              <a:spcBef>
                <a:spcPts val="0"/>
              </a:spcBef>
              <a:spcAft>
                <a:spcPts val="0"/>
              </a:spcAft>
              <a:buClr>
                <a:schemeClr val="lt1"/>
              </a:buClr>
              <a:buSzPts val="3000"/>
              <a:buChar char="▫"/>
              <a:defRPr i="1" sz="3000">
                <a:solidFill>
                  <a:schemeClr val="lt1"/>
                </a:solidFill>
              </a:defRPr>
            </a:lvl3pPr>
            <a:lvl4pPr indent="-419100" lvl="3" marL="1828800" rtl="0">
              <a:spcBef>
                <a:spcPts val="0"/>
              </a:spcBef>
              <a:spcAft>
                <a:spcPts val="0"/>
              </a:spcAft>
              <a:buClr>
                <a:schemeClr val="lt1"/>
              </a:buClr>
              <a:buSzPts val="3000"/>
              <a:buChar char="▫"/>
              <a:defRPr i="1" sz="3000">
                <a:solidFill>
                  <a:schemeClr val="lt1"/>
                </a:solidFill>
              </a:defRPr>
            </a:lvl4pPr>
            <a:lvl5pPr indent="-419100" lvl="4" marL="2286000" rtl="0">
              <a:spcBef>
                <a:spcPts val="0"/>
              </a:spcBef>
              <a:spcAft>
                <a:spcPts val="0"/>
              </a:spcAft>
              <a:buClr>
                <a:schemeClr val="lt1"/>
              </a:buClr>
              <a:buSzPts val="3000"/>
              <a:buChar char="▫"/>
              <a:defRPr i="1" sz="3000">
                <a:solidFill>
                  <a:schemeClr val="lt1"/>
                </a:solidFill>
              </a:defRPr>
            </a:lvl5pPr>
            <a:lvl6pPr indent="-419100" lvl="5" marL="2743200" rtl="0">
              <a:spcBef>
                <a:spcPts val="0"/>
              </a:spcBef>
              <a:spcAft>
                <a:spcPts val="0"/>
              </a:spcAft>
              <a:buClr>
                <a:schemeClr val="lt1"/>
              </a:buClr>
              <a:buSzPts val="3000"/>
              <a:buChar char="▫"/>
              <a:defRPr i="1" sz="3000">
                <a:solidFill>
                  <a:schemeClr val="lt1"/>
                </a:solidFill>
              </a:defRPr>
            </a:lvl6pPr>
            <a:lvl7pPr indent="-419100" lvl="6" marL="3200400" rtl="0">
              <a:spcBef>
                <a:spcPts val="0"/>
              </a:spcBef>
              <a:spcAft>
                <a:spcPts val="0"/>
              </a:spcAft>
              <a:buClr>
                <a:schemeClr val="lt1"/>
              </a:buClr>
              <a:buSzPts val="3000"/>
              <a:buChar char="●"/>
              <a:defRPr i="1" sz="3000">
                <a:solidFill>
                  <a:schemeClr val="lt1"/>
                </a:solidFill>
              </a:defRPr>
            </a:lvl7pPr>
            <a:lvl8pPr indent="-419100" lvl="7" marL="3657600" rtl="0">
              <a:spcBef>
                <a:spcPts val="0"/>
              </a:spcBef>
              <a:spcAft>
                <a:spcPts val="0"/>
              </a:spcAft>
              <a:buClr>
                <a:schemeClr val="lt1"/>
              </a:buClr>
              <a:buSzPts val="3000"/>
              <a:buChar char="○"/>
              <a:defRPr i="1" sz="3000">
                <a:solidFill>
                  <a:schemeClr val="lt1"/>
                </a:solidFill>
              </a:defRPr>
            </a:lvl8pPr>
            <a:lvl9pPr indent="-419100" lvl="8" marL="4114800">
              <a:spcBef>
                <a:spcPts val="0"/>
              </a:spcBef>
              <a:spcAft>
                <a:spcPts val="0"/>
              </a:spcAft>
              <a:buClr>
                <a:schemeClr val="lt1"/>
              </a:buClr>
              <a:buSzPts val="3000"/>
              <a:buChar char="■"/>
              <a:defRPr i="1" sz="3000">
                <a:solidFill>
                  <a:schemeClr val="lt1"/>
                </a:solidFill>
              </a:defRPr>
            </a:lvl9pPr>
          </a:lstStyle>
          <a:p/>
        </p:txBody>
      </p:sp>
      <p:sp>
        <p:nvSpPr>
          <p:cNvPr id="1046" name="Google Shape;1046;p4"/>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63" name="Shape 1563"/>
        <p:cNvGrpSpPr/>
        <p:nvPr/>
      </p:nvGrpSpPr>
      <p:grpSpPr>
        <a:xfrm>
          <a:off x="0" y="0"/>
          <a:ext cx="0" cy="0"/>
          <a:chOff x="0" y="0"/>
          <a:chExt cx="0" cy="0"/>
        </a:xfrm>
      </p:grpSpPr>
      <p:sp>
        <p:nvSpPr>
          <p:cNvPr id="1564" name="Google Shape;1564;p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65" name="Google Shape;1565;p5"/>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841" name="Shape 1841"/>
        <p:cNvGrpSpPr/>
        <p:nvPr/>
      </p:nvGrpSpPr>
      <p:grpSpPr>
        <a:xfrm>
          <a:off x="0" y="0"/>
          <a:ext cx="0" cy="0"/>
          <a:chOff x="0" y="0"/>
          <a:chExt cx="0" cy="0"/>
        </a:xfrm>
      </p:grpSpPr>
      <p:sp>
        <p:nvSpPr>
          <p:cNvPr id="1842" name="Google Shape;1842;p6"/>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43" name="Google Shape;1843;p6"/>
          <p:cNvSpPr txBox="1"/>
          <p:nvPr>
            <p:ph idx="1" type="body"/>
          </p:nvPr>
        </p:nvSpPr>
        <p:spPr>
          <a:xfrm>
            <a:off x="718300"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4" name="Google Shape;1844;p6"/>
          <p:cNvSpPr txBox="1"/>
          <p:nvPr>
            <p:ph idx="2" type="body"/>
          </p:nvPr>
        </p:nvSpPr>
        <p:spPr>
          <a:xfrm>
            <a:off x="4156071"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5" name="Google Shape;1845;p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0" name="Shape 2120"/>
        <p:cNvGrpSpPr/>
        <p:nvPr/>
      </p:nvGrpSpPr>
      <p:grpSpPr>
        <a:xfrm>
          <a:off x="0" y="0"/>
          <a:ext cx="0" cy="0"/>
          <a:chOff x="0" y="0"/>
          <a:chExt cx="0" cy="0"/>
        </a:xfrm>
      </p:grpSpPr>
      <p:sp>
        <p:nvSpPr>
          <p:cNvPr id="2121" name="Google Shape;2121;p7"/>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22" name="Google Shape;2122;p7"/>
          <p:cNvSpPr txBox="1"/>
          <p:nvPr>
            <p:ph idx="1" type="body"/>
          </p:nvPr>
        </p:nvSpPr>
        <p:spPr>
          <a:xfrm>
            <a:off x="718300"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3" name="Google Shape;2123;p7"/>
          <p:cNvSpPr txBox="1"/>
          <p:nvPr>
            <p:ph idx="2" type="body"/>
          </p:nvPr>
        </p:nvSpPr>
        <p:spPr>
          <a:xfrm>
            <a:off x="3009263"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4" name="Google Shape;2124;p7"/>
          <p:cNvSpPr txBox="1"/>
          <p:nvPr>
            <p:ph idx="3" type="body"/>
          </p:nvPr>
        </p:nvSpPr>
        <p:spPr>
          <a:xfrm>
            <a:off x="5300226"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5" name="Google Shape;2125;p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0" name="Shape 2400"/>
        <p:cNvGrpSpPr/>
        <p:nvPr/>
      </p:nvGrpSpPr>
      <p:grpSpPr>
        <a:xfrm>
          <a:off x="0" y="0"/>
          <a:ext cx="0" cy="0"/>
          <a:chOff x="0" y="0"/>
          <a:chExt cx="0" cy="0"/>
        </a:xfrm>
      </p:grpSpPr>
      <p:sp>
        <p:nvSpPr>
          <p:cNvPr id="2401" name="Google Shape;2401;p8"/>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02" name="Google Shape;2402;p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77" name="Shape 2677"/>
        <p:cNvGrpSpPr/>
        <p:nvPr/>
      </p:nvGrpSpPr>
      <p:grpSpPr>
        <a:xfrm>
          <a:off x="0" y="0"/>
          <a:ext cx="0" cy="0"/>
          <a:chOff x="0" y="0"/>
          <a:chExt cx="0" cy="0"/>
        </a:xfrm>
      </p:grpSpPr>
      <p:sp>
        <p:nvSpPr>
          <p:cNvPr id="2678" name="Google Shape;2678;p9"/>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2679" name="Google Shape;2679;p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680" name="Google Shape;2680;p9"/>
          <p:cNvGrpSpPr/>
          <p:nvPr/>
        </p:nvGrpSpPr>
        <p:grpSpPr>
          <a:xfrm rot="10800000">
            <a:off x="8851487" y="28707"/>
            <a:ext cx="264012" cy="5086302"/>
            <a:chOff x="5307800" y="238125"/>
            <a:chExt cx="271925" cy="5238750"/>
          </a:xfrm>
        </p:grpSpPr>
        <p:sp>
          <p:nvSpPr>
            <p:cNvPr id="2681" name="Google Shape;2681;p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8" name="Google Shape;2738;p9"/>
          <p:cNvGrpSpPr/>
          <p:nvPr/>
        </p:nvGrpSpPr>
        <p:grpSpPr>
          <a:xfrm rot="10800000">
            <a:off x="7828571" y="28707"/>
            <a:ext cx="1140783" cy="5086302"/>
            <a:chOff x="5458325" y="238125"/>
            <a:chExt cx="1174975" cy="5238750"/>
          </a:xfrm>
        </p:grpSpPr>
        <p:sp>
          <p:nvSpPr>
            <p:cNvPr id="2739" name="Google Shape;2739;p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1" name="Google Shape;2801;p9"/>
          <p:cNvGrpSpPr/>
          <p:nvPr/>
        </p:nvGrpSpPr>
        <p:grpSpPr>
          <a:xfrm rot="10800000">
            <a:off x="7682451" y="28707"/>
            <a:ext cx="994639" cy="4940182"/>
            <a:chOff x="5759350" y="388625"/>
            <a:chExt cx="1024450" cy="5088250"/>
          </a:xfrm>
        </p:grpSpPr>
        <p:sp>
          <p:nvSpPr>
            <p:cNvPr id="2802" name="Google Shape;2802;p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3" name="Google Shape;2903;p9"/>
          <p:cNvGrpSpPr/>
          <p:nvPr/>
        </p:nvGrpSpPr>
        <p:grpSpPr>
          <a:xfrm rot="10800000">
            <a:off x="7682451" y="28707"/>
            <a:ext cx="1140783" cy="5086302"/>
            <a:chOff x="5608825" y="238125"/>
            <a:chExt cx="1174975" cy="5238750"/>
          </a:xfrm>
        </p:grpSpPr>
        <p:sp>
          <p:nvSpPr>
            <p:cNvPr id="2904" name="Google Shape;2904;p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54" name="Shape 2954"/>
        <p:cNvGrpSpPr/>
        <p:nvPr/>
      </p:nvGrpSpPr>
      <p:grpSpPr>
        <a:xfrm>
          <a:off x="0" y="0"/>
          <a:ext cx="0" cy="0"/>
          <a:chOff x="0" y="0"/>
          <a:chExt cx="0" cy="0"/>
        </a:xfrm>
      </p:grpSpPr>
      <p:sp>
        <p:nvSpPr>
          <p:cNvPr id="2955" name="Google Shape;2955;p1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1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1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1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1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1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1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1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p:txBody>
      </p:sp>
      <p:sp>
        <p:nvSpPr>
          <p:cNvPr id="7" name="Google Shape;7;p1"/>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indent="-381000" lvl="1" marL="9144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indent="-381000" lvl="2" marL="13716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indent="-381000" lvl="3" marL="18288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indent="-381000" lvl="4" marL="2286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indent="-381000" lvl="5" marL="27432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indent="-381000" lvl="6" marL="32004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indent="-381000" lvl="7" marL="36576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indent="-381000" lvl="8" marL="41148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2.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5" name="Shape 3835"/>
        <p:cNvGrpSpPr/>
        <p:nvPr/>
      </p:nvGrpSpPr>
      <p:grpSpPr>
        <a:xfrm>
          <a:off x="0" y="0"/>
          <a:ext cx="0" cy="0"/>
          <a:chOff x="0" y="0"/>
          <a:chExt cx="0" cy="0"/>
        </a:xfrm>
      </p:grpSpPr>
      <p:sp>
        <p:nvSpPr>
          <p:cNvPr id="3836" name="Google Shape;3836;p13"/>
          <p:cNvSpPr txBox="1"/>
          <p:nvPr>
            <p:ph type="ctrTitle"/>
          </p:nvPr>
        </p:nvSpPr>
        <p:spPr>
          <a:xfrm>
            <a:off x="204100" y="346975"/>
            <a:ext cx="6939600" cy="14490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sz="4300"/>
              <a:t>The Judicious Wine  </a:t>
            </a:r>
            <a:endParaRPr sz="4300"/>
          </a:p>
          <a:p>
            <a:pPr indent="0" lvl="0" marL="0" rtl="0" algn="l">
              <a:spcBef>
                <a:spcPts val="0"/>
              </a:spcBef>
              <a:spcAft>
                <a:spcPts val="0"/>
              </a:spcAft>
              <a:buNone/>
            </a:pPr>
            <a:r>
              <a:rPr lang="en" sz="4300"/>
              <a:t>A wine quality prediction system</a:t>
            </a:r>
            <a:endParaRPr sz="4200"/>
          </a:p>
        </p:txBody>
      </p:sp>
      <p:sp>
        <p:nvSpPr>
          <p:cNvPr id="3837" name="Google Shape;3837;p13"/>
          <p:cNvSpPr txBox="1"/>
          <p:nvPr/>
        </p:nvSpPr>
        <p:spPr>
          <a:xfrm>
            <a:off x="152400" y="2041075"/>
            <a:ext cx="6991200" cy="14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900">
                <a:solidFill>
                  <a:schemeClr val="accent2"/>
                </a:solidFill>
                <a:latin typeface="Dosis ExtraLight"/>
                <a:ea typeface="Dosis ExtraLight"/>
                <a:cs typeface="Dosis ExtraLight"/>
                <a:sym typeface="Dosis ExtraLight"/>
              </a:rPr>
              <a:t>Kaylee Pham, Shant Melikyan, Hovik Hovakimyan, Narbeh Movsesian, Bezan Lilauwala </a:t>
            </a:r>
            <a:endParaRPr sz="2800">
              <a:solidFill>
                <a:schemeClr val="accent2"/>
              </a:solidFill>
              <a:latin typeface="Dosis ExtraLight"/>
              <a:ea typeface="Dosis ExtraLight"/>
              <a:cs typeface="Dosis ExtraLight"/>
              <a:sym typeface="Dosis ExtraLight"/>
            </a:endParaRPr>
          </a:p>
          <a:p>
            <a:pPr indent="0" lvl="0" marL="0" rtl="0" algn="ctr">
              <a:lnSpc>
                <a:spcPct val="115000"/>
              </a:lnSpc>
              <a:spcBef>
                <a:spcPts val="900"/>
              </a:spcBef>
              <a:spcAft>
                <a:spcPts val="0"/>
              </a:spcAft>
              <a:buNone/>
            </a:pPr>
            <a:r>
              <a:t/>
            </a:r>
            <a:endParaRPr b="1" sz="150">
              <a:solidFill>
                <a:srgbClr val="2D3B45"/>
              </a:solidFill>
              <a:highlight>
                <a:srgbClr val="00FF00"/>
              </a:highlight>
            </a:endParaRPr>
          </a:p>
          <a:p>
            <a:pPr indent="0" lvl="0" marL="0" rtl="0" algn="l">
              <a:spcBef>
                <a:spcPts val="900"/>
              </a:spcBef>
              <a:spcAft>
                <a:spcPts val="0"/>
              </a:spcAft>
              <a:buNone/>
            </a:pPr>
            <a:r>
              <a:t/>
            </a:r>
            <a:endParaRPr>
              <a:latin typeface="Titillium Web Light"/>
              <a:ea typeface="Titillium Web Light"/>
              <a:cs typeface="Titillium Web Light"/>
              <a:sym typeface="Titillium Web Light"/>
            </a:endParaRPr>
          </a:p>
        </p:txBody>
      </p:sp>
      <p:sp>
        <p:nvSpPr>
          <p:cNvPr id="3838" name="Google Shape;3838;p13"/>
          <p:cNvSpPr txBox="1"/>
          <p:nvPr/>
        </p:nvSpPr>
        <p:spPr>
          <a:xfrm>
            <a:off x="152400" y="3306775"/>
            <a:ext cx="5991300" cy="144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Dosis ExtraLight"/>
                <a:ea typeface="Dosis ExtraLight"/>
                <a:cs typeface="Dosis ExtraLight"/>
                <a:sym typeface="Dosis ExtraLight"/>
              </a:rPr>
              <a:t>COMP 542</a:t>
            </a:r>
            <a:endParaRPr sz="3000">
              <a:solidFill>
                <a:schemeClr val="accent2"/>
              </a:solidFill>
              <a:latin typeface="Dosis ExtraLight"/>
              <a:ea typeface="Dosis ExtraLight"/>
              <a:cs typeface="Dosis ExtraLight"/>
              <a:sym typeface="Dosis ExtraLight"/>
            </a:endParaRPr>
          </a:p>
          <a:p>
            <a:pPr indent="0" lvl="0" marL="0" rtl="0" algn="ctr">
              <a:spcBef>
                <a:spcPts val="0"/>
              </a:spcBef>
              <a:spcAft>
                <a:spcPts val="0"/>
              </a:spcAft>
              <a:buNone/>
            </a:pPr>
            <a:r>
              <a:rPr lang="en" sz="3000">
                <a:solidFill>
                  <a:schemeClr val="accent2"/>
                </a:solidFill>
                <a:latin typeface="Dosis ExtraLight"/>
                <a:ea typeface="Dosis ExtraLight"/>
                <a:cs typeface="Dosis ExtraLight"/>
                <a:sym typeface="Dosis ExtraLight"/>
              </a:rPr>
              <a:t>Department of Computer Science</a:t>
            </a:r>
            <a:endParaRPr sz="3000">
              <a:solidFill>
                <a:schemeClr val="accent2"/>
              </a:solidFill>
              <a:latin typeface="Dosis ExtraLight"/>
              <a:ea typeface="Dosis ExtraLight"/>
              <a:cs typeface="Dosis ExtraLight"/>
              <a:sym typeface="Dosis ExtraLight"/>
            </a:endParaRPr>
          </a:p>
          <a:p>
            <a:pPr indent="0" lvl="0" marL="0" rtl="0" algn="ctr">
              <a:spcBef>
                <a:spcPts val="0"/>
              </a:spcBef>
              <a:spcAft>
                <a:spcPts val="0"/>
              </a:spcAft>
              <a:buNone/>
            </a:pPr>
            <a:r>
              <a:rPr lang="en" sz="3000">
                <a:solidFill>
                  <a:schemeClr val="accent2"/>
                </a:solidFill>
                <a:latin typeface="Dosis ExtraLight"/>
                <a:ea typeface="Dosis ExtraLight"/>
                <a:cs typeface="Dosis ExtraLight"/>
                <a:sym typeface="Dosis ExtraLight"/>
              </a:rPr>
              <a:t>California State University, Northridge</a:t>
            </a:r>
            <a:endParaRPr sz="3000">
              <a:solidFill>
                <a:schemeClr val="accent2"/>
              </a:solidFill>
              <a:latin typeface="Dosis ExtraLight"/>
              <a:ea typeface="Dosis ExtraLight"/>
              <a:cs typeface="Dosis ExtraLight"/>
              <a:sym typeface="Dosis Extra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5" name="Shape 3905"/>
        <p:cNvGrpSpPr/>
        <p:nvPr/>
      </p:nvGrpSpPr>
      <p:grpSpPr>
        <a:xfrm>
          <a:off x="0" y="0"/>
          <a:ext cx="0" cy="0"/>
          <a:chOff x="0" y="0"/>
          <a:chExt cx="0" cy="0"/>
        </a:xfrm>
      </p:grpSpPr>
      <p:sp>
        <p:nvSpPr>
          <p:cNvPr id="3906" name="Google Shape;3906;p22"/>
          <p:cNvSpPr txBox="1"/>
          <p:nvPr>
            <p:ph type="title"/>
          </p:nvPr>
        </p:nvSpPr>
        <p:spPr>
          <a:xfrm>
            <a:off x="598050" y="0"/>
            <a:ext cx="7009800" cy="6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Exploration - Count Target Feature</a:t>
            </a:r>
            <a:endParaRPr/>
          </a:p>
        </p:txBody>
      </p:sp>
      <p:sp>
        <p:nvSpPr>
          <p:cNvPr id="3907" name="Google Shape;3907;p22"/>
          <p:cNvSpPr txBox="1"/>
          <p:nvPr>
            <p:ph idx="1" type="body"/>
          </p:nvPr>
        </p:nvSpPr>
        <p:spPr>
          <a:xfrm>
            <a:off x="598050" y="684900"/>
            <a:ext cx="6761100" cy="2980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sns.countplot(x='quality', data = data_red) plt.show() </a:t>
            </a:r>
            <a:endParaRPr sz="1500"/>
          </a:p>
          <a:p>
            <a:pPr indent="-323850" lvl="0" marL="457200" rtl="0" algn="l">
              <a:spcBef>
                <a:spcPts val="0"/>
              </a:spcBef>
              <a:spcAft>
                <a:spcPts val="0"/>
              </a:spcAft>
              <a:buSzPts val="1500"/>
              <a:buChar char="●"/>
            </a:pPr>
            <a:r>
              <a:rPr lang="en" sz="1500"/>
              <a:t># Returns a count plot of the target feature</a:t>
            </a:r>
            <a:endParaRPr sz="1500"/>
          </a:p>
          <a:p>
            <a:pPr indent="-323850" lvl="0" marL="457200" rtl="0" algn="l">
              <a:spcBef>
                <a:spcPts val="0"/>
              </a:spcBef>
              <a:spcAft>
                <a:spcPts val="0"/>
              </a:spcAft>
              <a:buSzPts val="1500"/>
              <a:buChar char="●"/>
            </a:pPr>
            <a:r>
              <a:t/>
            </a:r>
            <a:endParaRPr sz="1500"/>
          </a:p>
        </p:txBody>
      </p:sp>
      <p:sp>
        <p:nvSpPr>
          <p:cNvPr id="3908" name="Google Shape;3908;p2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09" name="Google Shape;3909;p22"/>
          <p:cNvPicPr preferRelativeResize="0"/>
          <p:nvPr/>
        </p:nvPicPr>
        <p:blipFill>
          <a:blip r:embed="rId3">
            <a:alphaModFix/>
          </a:blip>
          <a:stretch>
            <a:fillRect/>
          </a:stretch>
        </p:blipFill>
        <p:spPr>
          <a:xfrm>
            <a:off x="4381000" y="1578624"/>
            <a:ext cx="3435775" cy="2322675"/>
          </a:xfrm>
          <a:prstGeom prst="rect">
            <a:avLst/>
          </a:prstGeom>
          <a:noFill/>
          <a:ln>
            <a:noFill/>
          </a:ln>
        </p:spPr>
      </p:pic>
      <p:pic>
        <p:nvPicPr>
          <p:cNvPr id="3910" name="Google Shape;3910;p22"/>
          <p:cNvPicPr preferRelativeResize="0"/>
          <p:nvPr/>
        </p:nvPicPr>
        <p:blipFill>
          <a:blip r:embed="rId4">
            <a:alphaModFix/>
          </a:blip>
          <a:stretch>
            <a:fillRect/>
          </a:stretch>
        </p:blipFill>
        <p:spPr>
          <a:xfrm>
            <a:off x="480650" y="1966450"/>
            <a:ext cx="3900350" cy="169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4" name="Shape 3914"/>
        <p:cNvGrpSpPr/>
        <p:nvPr/>
      </p:nvGrpSpPr>
      <p:grpSpPr>
        <a:xfrm>
          <a:off x="0" y="0"/>
          <a:ext cx="0" cy="0"/>
          <a:chOff x="0" y="0"/>
          <a:chExt cx="0" cy="0"/>
        </a:xfrm>
      </p:grpSpPr>
      <p:sp>
        <p:nvSpPr>
          <p:cNvPr id="3915" name="Google Shape;3915;p23"/>
          <p:cNvSpPr txBox="1"/>
          <p:nvPr>
            <p:ph type="title"/>
          </p:nvPr>
        </p:nvSpPr>
        <p:spPr>
          <a:xfrm>
            <a:off x="718300" y="0"/>
            <a:ext cx="6761100" cy="69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Exploration - Boxplots</a:t>
            </a:r>
            <a:endParaRPr/>
          </a:p>
        </p:txBody>
      </p:sp>
      <p:sp>
        <p:nvSpPr>
          <p:cNvPr id="3916" name="Google Shape;3916;p23"/>
          <p:cNvSpPr txBox="1"/>
          <p:nvPr>
            <p:ph idx="1" type="body"/>
          </p:nvPr>
        </p:nvSpPr>
        <p:spPr>
          <a:xfrm>
            <a:off x="718300" y="698100"/>
            <a:ext cx="6761100" cy="2980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colum_names = ['fixed acidity', 'volatile acidity', 'citric acid', 'residual sugar', 'chlorides', 'free sulfur dioxide’, ‘total sulphur dioxide’, ‘density’, ‘pH’, ‘sulphates’, ‘alcohol’]</a:t>
            </a:r>
            <a:endParaRPr sz="1500"/>
          </a:p>
          <a:p>
            <a:pPr indent="-323850" lvl="0" marL="457200" rtl="0" algn="l">
              <a:spcBef>
                <a:spcPts val="0"/>
              </a:spcBef>
              <a:spcAft>
                <a:spcPts val="0"/>
              </a:spcAft>
              <a:buSzPts val="1500"/>
              <a:buChar char="●"/>
            </a:pPr>
            <a:r>
              <a:rPr lang="en" sz="1500"/>
              <a:t> train = data_red[colum_names] </a:t>
            </a:r>
            <a:endParaRPr sz="1500"/>
          </a:p>
          <a:p>
            <a:pPr indent="-323850" lvl="0" marL="457200" rtl="0" algn="l">
              <a:spcBef>
                <a:spcPts val="0"/>
              </a:spcBef>
              <a:spcAft>
                <a:spcPts val="0"/>
              </a:spcAft>
              <a:buSzPts val="1500"/>
              <a:buChar char="●"/>
            </a:pPr>
            <a:r>
              <a:rPr lang="en" sz="1500"/>
              <a:t>plt.style.use('ggplot') </a:t>
            </a:r>
            <a:endParaRPr sz="1500"/>
          </a:p>
          <a:p>
            <a:pPr indent="-323850" lvl="0" marL="457200" rtl="0" algn="l">
              <a:spcBef>
                <a:spcPts val="0"/>
              </a:spcBef>
              <a:spcAft>
                <a:spcPts val="0"/>
              </a:spcAft>
              <a:buSzPts val="1500"/>
              <a:buChar char="●"/>
            </a:pPr>
            <a:r>
              <a:rPr lang="en" sz="1500"/>
              <a:t>for i in colum_names: </a:t>
            </a:r>
            <a:endParaRPr sz="1500"/>
          </a:p>
          <a:p>
            <a:pPr indent="457200" lvl="0" marL="457200" rtl="0" algn="l">
              <a:spcBef>
                <a:spcPts val="600"/>
              </a:spcBef>
              <a:spcAft>
                <a:spcPts val="0"/>
              </a:spcAft>
              <a:buNone/>
            </a:pPr>
            <a:r>
              <a:rPr lang="en" sz="1500"/>
              <a:t>plt.figure(figsize=(13, 7)) </a:t>
            </a:r>
            <a:endParaRPr sz="1500"/>
          </a:p>
          <a:p>
            <a:pPr indent="457200" lvl="0" marL="457200" rtl="0" algn="l">
              <a:spcBef>
                <a:spcPts val="600"/>
              </a:spcBef>
              <a:spcAft>
                <a:spcPts val="0"/>
              </a:spcAft>
              <a:buNone/>
            </a:pPr>
            <a:r>
              <a:rPr lang="en" sz="1500"/>
              <a:t>plt.title(str(i) + " with " + str('quality')) </a:t>
            </a:r>
            <a:endParaRPr sz="1500"/>
          </a:p>
          <a:p>
            <a:pPr indent="457200" lvl="0" marL="457200" rtl="0" algn="l">
              <a:spcBef>
                <a:spcPts val="600"/>
              </a:spcBef>
              <a:spcAft>
                <a:spcPts val="0"/>
              </a:spcAft>
              <a:buNone/>
            </a:pPr>
            <a:r>
              <a:rPr lang="en" sz="1500"/>
              <a:t>sns.boxplot(x=data_red.quality, y=train[i]) </a:t>
            </a:r>
            <a:endParaRPr sz="1500"/>
          </a:p>
          <a:p>
            <a:pPr indent="457200" lvl="0" marL="457200" rtl="0" algn="l">
              <a:spcBef>
                <a:spcPts val="600"/>
              </a:spcBef>
              <a:spcAft>
                <a:spcPts val="0"/>
              </a:spcAft>
              <a:buNone/>
            </a:pPr>
            <a:r>
              <a:rPr lang="en" sz="1500"/>
              <a:t>plt.show()</a:t>
            </a:r>
            <a:endParaRPr sz="1500"/>
          </a:p>
        </p:txBody>
      </p:sp>
      <p:sp>
        <p:nvSpPr>
          <p:cNvPr id="3917" name="Google Shape;3917;p23"/>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1" name="Shape 3921"/>
        <p:cNvGrpSpPr/>
        <p:nvPr/>
      </p:nvGrpSpPr>
      <p:grpSpPr>
        <a:xfrm>
          <a:off x="0" y="0"/>
          <a:ext cx="0" cy="0"/>
          <a:chOff x="0" y="0"/>
          <a:chExt cx="0" cy="0"/>
        </a:xfrm>
      </p:grpSpPr>
      <p:sp>
        <p:nvSpPr>
          <p:cNvPr id="3922" name="Google Shape;3922;p2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23" name="Google Shape;3923;p24"/>
          <p:cNvPicPr preferRelativeResize="0"/>
          <p:nvPr/>
        </p:nvPicPr>
        <p:blipFill>
          <a:blip r:embed="rId3">
            <a:alphaModFix/>
          </a:blip>
          <a:stretch>
            <a:fillRect/>
          </a:stretch>
        </p:blipFill>
        <p:spPr>
          <a:xfrm>
            <a:off x="47875" y="210200"/>
            <a:ext cx="3936250" cy="2211650"/>
          </a:xfrm>
          <a:prstGeom prst="rect">
            <a:avLst/>
          </a:prstGeom>
          <a:noFill/>
          <a:ln>
            <a:noFill/>
          </a:ln>
        </p:spPr>
      </p:pic>
      <p:pic>
        <p:nvPicPr>
          <p:cNvPr id="3924" name="Google Shape;3924;p24"/>
          <p:cNvPicPr preferRelativeResize="0"/>
          <p:nvPr/>
        </p:nvPicPr>
        <p:blipFill>
          <a:blip r:embed="rId4">
            <a:alphaModFix/>
          </a:blip>
          <a:stretch>
            <a:fillRect/>
          </a:stretch>
        </p:blipFill>
        <p:spPr>
          <a:xfrm>
            <a:off x="4078250" y="210200"/>
            <a:ext cx="3871622" cy="2211650"/>
          </a:xfrm>
          <a:prstGeom prst="rect">
            <a:avLst/>
          </a:prstGeom>
          <a:noFill/>
          <a:ln>
            <a:noFill/>
          </a:ln>
        </p:spPr>
      </p:pic>
      <p:pic>
        <p:nvPicPr>
          <p:cNvPr id="3925" name="Google Shape;3925;p24"/>
          <p:cNvPicPr preferRelativeResize="0"/>
          <p:nvPr/>
        </p:nvPicPr>
        <p:blipFill>
          <a:blip r:embed="rId5">
            <a:alphaModFix/>
          </a:blip>
          <a:stretch>
            <a:fillRect/>
          </a:stretch>
        </p:blipFill>
        <p:spPr>
          <a:xfrm>
            <a:off x="47875" y="2567628"/>
            <a:ext cx="3936250" cy="2239946"/>
          </a:xfrm>
          <a:prstGeom prst="rect">
            <a:avLst/>
          </a:prstGeom>
          <a:noFill/>
          <a:ln>
            <a:noFill/>
          </a:ln>
        </p:spPr>
      </p:pic>
      <p:pic>
        <p:nvPicPr>
          <p:cNvPr id="3926" name="Google Shape;3926;p24"/>
          <p:cNvPicPr preferRelativeResize="0"/>
          <p:nvPr/>
        </p:nvPicPr>
        <p:blipFill>
          <a:blip r:embed="rId6">
            <a:alphaModFix/>
          </a:blip>
          <a:stretch>
            <a:fillRect/>
          </a:stretch>
        </p:blipFill>
        <p:spPr>
          <a:xfrm>
            <a:off x="4078250" y="2558939"/>
            <a:ext cx="3936250" cy="22573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0" name="Shape 3930"/>
        <p:cNvGrpSpPr/>
        <p:nvPr/>
      </p:nvGrpSpPr>
      <p:grpSpPr>
        <a:xfrm>
          <a:off x="0" y="0"/>
          <a:ext cx="0" cy="0"/>
          <a:chOff x="0" y="0"/>
          <a:chExt cx="0" cy="0"/>
        </a:xfrm>
      </p:grpSpPr>
      <p:sp>
        <p:nvSpPr>
          <p:cNvPr id="3931" name="Google Shape;3931;p2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32" name="Google Shape;3932;p25"/>
          <p:cNvPicPr preferRelativeResize="0"/>
          <p:nvPr/>
        </p:nvPicPr>
        <p:blipFill>
          <a:blip r:embed="rId3">
            <a:alphaModFix/>
          </a:blip>
          <a:stretch>
            <a:fillRect/>
          </a:stretch>
        </p:blipFill>
        <p:spPr>
          <a:xfrm>
            <a:off x="299650" y="417500"/>
            <a:ext cx="7100200" cy="407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6" name="Shape 3936"/>
        <p:cNvGrpSpPr/>
        <p:nvPr/>
      </p:nvGrpSpPr>
      <p:grpSpPr>
        <a:xfrm>
          <a:off x="0" y="0"/>
          <a:ext cx="0" cy="0"/>
          <a:chOff x="0" y="0"/>
          <a:chExt cx="0" cy="0"/>
        </a:xfrm>
      </p:grpSpPr>
      <p:sp>
        <p:nvSpPr>
          <p:cNvPr id="3937" name="Google Shape;3937;p2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38" name="Google Shape;3938;p26"/>
          <p:cNvPicPr preferRelativeResize="0"/>
          <p:nvPr/>
        </p:nvPicPr>
        <p:blipFill>
          <a:blip r:embed="rId3">
            <a:alphaModFix/>
          </a:blip>
          <a:stretch>
            <a:fillRect/>
          </a:stretch>
        </p:blipFill>
        <p:spPr>
          <a:xfrm>
            <a:off x="489625" y="480075"/>
            <a:ext cx="6981049" cy="3987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2" name="Shape 3942"/>
        <p:cNvGrpSpPr/>
        <p:nvPr/>
      </p:nvGrpSpPr>
      <p:grpSpPr>
        <a:xfrm>
          <a:off x="0" y="0"/>
          <a:ext cx="0" cy="0"/>
          <a:chOff x="0" y="0"/>
          <a:chExt cx="0" cy="0"/>
        </a:xfrm>
      </p:grpSpPr>
      <p:sp>
        <p:nvSpPr>
          <p:cNvPr id="3943" name="Google Shape;3943;p27"/>
          <p:cNvSpPr txBox="1"/>
          <p:nvPr>
            <p:ph type="title"/>
          </p:nvPr>
        </p:nvSpPr>
        <p:spPr>
          <a:xfrm>
            <a:off x="718300" y="346975"/>
            <a:ext cx="6761100" cy="77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3944" name="Google Shape;3944;p27"/>
          <p:cNvSpPr txBox="1"/>
          <p:nvPr>
            <p:ph idx="1" type="body"/>
          </p:nvPr>
        </p:nvSpPr>
        <p:spPr>
          <a:xfrm>
            <a:off x="718300" y="1467050"/>
            <a:ext cx="6761100" cy="3246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Remove Outliers</a:t>
            </a:r>
            <a:endParaRPr/>
          </a:p>
          <a:p>
            <a:pPr indent="-381000" lvl="0" marL="457200" rtl="0" algn="l">
              <a:lnSpc>
                <a:spcPct val="115000"/>
              </a:lnSpc>
              <a:spcBef>
                <a:spcPts val="0"/>
              </a:spcBef>
              <a:spcAft>
                <a:spcPts val="0"/>
              </a:spcAft>
              <a:buSzPts val="2400"/>
              <a:buChar char="●"/>
            </a:pPr>
            <a:r>
              <a:rPr lang="en"/>
              <a:t>Data Normalization</a:t>
            </a:r>
            <a:endParaRPr/>
          </a:p>
          <a:p>
            <a:pPr indent="-381000" lvl="0" marL="457200" rtl="0" algn="l">
              <a:lnSpc>
                <a:spcPct val="115000"/>
              </a:lnSpc>
              <a:spcBef>
                <a:spcPts val="0"/>
              </a:spcBef>
              <a:spcAft>
                <a:spcPts val="0"/>
              </a:spcAft>
              <a:buSzPts val="2400"/>
              <a:buChar char="●"/>
            </a:pPr>
            <a:r>
              <a:rPr lang="en"/>
              <a:t>Features Selection</a:t>
            </a:r>
            <a:endParaRPr/>
          </a:p>
        </p:txBody>
      </p:sp>
      <p:sp>
        <p:nvSpPr>
          <p:cNvPr id="3945" name="Google Shape;3945;p2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46" name="Google Shape;3946;p27"/>
          <p:cNvPicPr preferRelativeResize="0"/>
          <p:nvPr/>
        </p:nvPicPr>
        <p:blipFill>
          <a:blip r:embed="rId3">
            <a:alphaModFix/>
          </a:blip>
          <a:stretch>
            <a:fillRect/>
          </a:stretch>
        </p:blipFill>
        <p:spPr>
          <a:xfrm>
            <a:off x="4604875" y="1467050"/>
            <a:ext cx="2785200" cy="27011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0" name="Shape 3950"/>
        <p:cNvGrpSpPr/>
        <p:nvPr/>
      </p:nvGrpSpPr>
      <p:grpSpPr>
        <a:xfrm>
          <a:off x="0" y="0"/>
          <a:ext cx="0" cy="0"/>
          <a:chOff x="0" y="0"/>
          <a:chExt cx="0" cy="0"/>
        </a:xfrm>
      </p:grpSpPr>
      <p:sp>
        <p:nvSpPr>
          <p:cNvPr id="3951" name="Google Shape;3951;p2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52" name="Google Shape;3952;p28"/>
          <p:cNvPicPr preferRelativeResize="0"/>
          <p:nvPr/>
        </p:nvPicPr>
        <p:blipFill>
          <a:blip r:embed="rId3">
            <a:alphaModFix/>
          </a:blip>
          <a:stretch>
            <a:fillRect/>
          </a:stretch>
        </p:blipFill>
        <p:spPr>
          <a:xfrm>
            <a:off x="602119" y="1166813"/>
            <a:ext cx="6029325" cy="258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6" name="Shape 3956"/>
        <p:cNvGrpSpPr/>
        <p:nvPr/>
      </p:nvGrpSpPr>
      <p:grpSpPr>
        <a:xfrm>
          <a:off x="0" y="0"/>
          <a:ext cx="0" cy="0"/>
          <a:chOff x="0" y="0"/>
          <a:chExt cx="0" cy="0"/>
        </a:xfrm>
      </p:grpSpPr>
      <p:sp>
        <p:nvSpPr>
          <p:cNvPr id="3957" name="Google Shape;3957;p29"/>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9"/>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3959" name="Google Shape;3959;p2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60" name="Google Shape;3960;p29"/>
          <p:cNvPicPr preferRelativeResize="0"/>
          <p:nvPr/>
        </p:nvPicPr>
        <p:blipFill>
          <a:blip r:embed="rId3">
            <a:alphaModFix/>
          </a:blip>
          <a:stretch>
            <a:fillRect/>
          </a:stretch>
        </p:blipFill>
        <p:spPr>
          <a:xfrm>
            <a:off x="459550" y="59050"/>
            <a:ext cx="8130624" cy="5025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4" name="Shape 3964"/>
        <p:cNvGrpSpPr/>
        <p:nvPr/>
      </p:nvGrpSpPr>
      <p:grpSpPr>
        <a:xfrm>
          <a:off x="0" y="0"/>
          <a:ext cx="0" cy="0"/>
          <a:chOff x="0" y="0"/>
          <a:chExt cx="0" cy="0"/>
        </a:xfrm>
      </p:grpSpPr>
      <p:sp>
        <p:nvSpPr>
          <p:cNvPr id="3965" name="Google Shape;3965;p30"/>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30"/>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3967" name="Google Shape;3967;p3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68" name="Google Shape;3968;p30"/>
          <p:cNvPicPr preferRelativeResize="0"/>
          <p:nvPr/>
        </p:nvPicPr>
        <p:blipFill>
          <a:blip r:embed="rId3">
            <a:alphaModFix/>
          </a:blip>
          <a:stretch>
            <a:fillRect/>
          </a:stretch>
        </p:blipFill>
        <p:spPr>
          <a:xfrm>
            <a:off x="530250" y="106050"/>
            <a:ext cx="8042250" cy="5007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2" name="Shape 3972"/>
        <p:cNvGrpSpPr/>
        <p:nvPr/>
      </p:nvGrpSpPr>
      <p:grpSpPr>
        <a:xfrm>
          <a:off x="0" y="0"/>
          <a:ext cx="0" cy="0"/>
          <a:chOff x="0" y="0"/>
          <a:chExt cx="0" cy="0"/>
        </a:xfrm>
      </p:grpSpPr>
      <p:sp>
        <p:nvSpPr>
          <p:cNvPr id="3973" name="Google Shape;3973;p3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74" name="Google Shape;3974;p31"/>
          <p:cNvPicPr preferRelativeResize="0"/>
          <p:nvPr/>
        </p:nvPicPr>
        <p:blipFill>
          <a:blip r:embed="rId3">
            <a:alphaModFix/>
          </a:blip>
          <a:stretch>
            <a:fillRect/>
          </a:stretch>
        </p:blipFill>
        <p:spPr>
          <a:xfrm>
            <a:off x="4670203" y="985688"/>
            <a:ext cx="3145800" cy="3353875"/>
          </a:xfrm>
          <a:prstGeom prst="rect">
            <a:avLst/>
          </a:prstGeom>
          <a:noFill/>
          <a:ln>
            <a:noFill/>
          </a:ln>
        </p:spPr>
      </p:pic>
      <p:pic>
        <p:nvPicPr>
          <p:cNvPr id="3975" name="Google Shape;3975;p31"/>
          <p:cNvPicPr preferRelativeResize="0"/>
          <p:nvPr/>
        </p:nvPicPr>
        <p:blipFill>
          <a:blip r:embed="rId4">
            <a:alphaModFix/>
          </a:blip>
          <a:stretch>
            <a:fillRect/>
          </a:stretch>
        </p:blipFill>
        <p:spPr>
          <a:xfrm>
            <a:off x="466838" y="1500575"/>
            <a:ext cx="4067175" cy="2324100"/>
          </a:xfrm>
          <a:prstGeom prst="rect">
            <a:avLst/>
          </a:prstGeom>
          <a:noFill/>
          <a:ln>
            <a:noFill/>
          </a:ln>
        </p:spPr>
      </p:pic>
      <p:sp>
        <p:nvSpPr>
          <p:cNvPr id="3976" name="Google Shape;3976;p31"/>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Selection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2" name="Shape 3842"/>
        <p:cNvGrpSpPr/>
        <p:nvPr/>
      </p:nvGrpSpPr>
      <p:grpSpPr>
        <a:xfrm>
          <a:off x="0" y="0"/>
          <a:ext cx="0" cy="0"/>
          <a:chOff x="0" y="0"/>
          <a:chExt cx="0" cy="0"/>
        </a:xfrm>
      </p:grpSpPr>
      <p:sp>
        <p:nvSpPr>
          <p:cNvPr id="3843" name="Google Shape;3843;p14"/>
          <p:cNvSpPr txBox="1"/>
          <p:nvPr>
            <p:ph type="title"/>
          </p:nvPr>
        </p:nvSpPr>
        <p:spPr>
          <a:xfrm>
            <a:off x="718300" y="582275"/>
            <a:ext cx="6761100" cy="87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Outline</a:t>
            </a:r>
            <a:endParaRPr sz="4000"/>
          </a:p>
        </p:txBody>
      </p:sp>
      <p:sp>
        <p:nvSpPr>
          <p:cNvPr id="3844" name="Google Shape;3844;p14"/>
          <p:cNvSpPr txBox="1"/>
          <p:nvPr>
            <p:ph idx="2" type="body"/>
          </p:nvPr>
        </p:nvSpPr>
        <p:spPr>
          <a:xfrm>
            <a:off x="718300" y="3905925"/>
            <a:ext cx="6761100" cy="114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sz="1200">
              <a:solidFill>
                <a:srgbClr val="0B87A1"/>
              </a:solidFill>
            </a:endParaRPr>
          </a:p>
          <a:p>
            <a:pPr indent="0" lvl="0" marL="0" rtl="0" algn="l">
              <a:spcBef>
                <a:spcPts val="1000"/>
              </a:spcBef>
              <a:spcAft>
                <a:spcPts val="0"/>
              </a:spcAft>
              <a:buClr>
                <a:schemeClr val="dk1"/>
              </a:buClr>
              <a:buSzPts val="1100"/>
              <a:buFont typeface="Arial"/>
              <a:buNone/>
            </a:pPr>
            <a:r>
              <a:t/>
            </a:r>
            <a:endParaRPr sz="1200">
              <a:solidFill>
                <a:srgbClr val="0B87A1"/>
              </a:solidFill>
            </a:endParaRPr>
          </a:p>
          <a:p>
            <a:pPr indent="0" lvl="0" marL="0" rtl="0" algn="l">
              <a:spcBef>
                <a:spcPts val="1000"/>
              </a:spcBef>
              <a:spcAft>
                <a:spcPts val="1000"/>
              </a:spcAft>
              <a:buNone/>
            </a:pPr>
            <a:r>
              <a:t/>
            </a:r>
            <a:endParaRPr sz="1200">
              <a:solidFill>
                <a:srgbClr val="0B87A1"/>
              </a:solidFill>
            </a:endParaRPr>
          </a:p>
        </p:txBody>
      </p:sp>
      <p:sp>
        <p:nvSpPr>
          <p:cNvPr id="3845" name="Google Shape;3845;p1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46" name="Google Shape;3846;p14"/>
          <p:cNvSpPr txBox="1"/>
          <p:nvPr/>
        </p:nvSpPr>
        <p:spPr>
          <a:xfrm>
            <a:off x="640225" y="1670400"/>
            <a:ext cx="7000500" cy="3049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accent1"/>
              </a:buClr>
              <a:buSzPts val="2000"/>
              <a:buFont typeface="Titillium Web Light"/>
              <a:buChar char="●"/>
            </a:pPr>
            <a:r>
              <a:rPr lang="en" sz="2000">
                <a:solidFill>
                  <a:schemeClr val="dk1"/>
                </a:solidFill>
                <a:latin typeface="Titillium Web Light"/>
                <a:ea typeface="Titillium Web Light"/>
                <a:cs typeface="Titillium Web Light"/>
                <a:sym typeface="Titillium Web Light"/>
              </a:rPr>
              <a:t>Introduction </a:t>
            </a:r>
            <a:endParaRPr sz="2000">
              <a:solidFill>
                <a:schemeClr val="dk1"/>
              </a:solidFill>
              <a:latin typeface="Titillium Web Light"/>
              <a:ea typeface="Titillium Web Light"/>
              <a:cs typeface="Titillium Web Light"/>
              <a:sym typeface="Titillium Web Light"/>
            </a:endParaRPr>
          </a:p>
          <a:p>
            <a:pPr indent="-355600" lvl="0" marL="457200" rtl="0" algn="l">
              <a:lnSpc>
                <a:spcPct val="115000"/>
              </a:lnSpc>
              <a:spcBef>
                <a:spcPts val="0"/>
              </a:spcBef>
              <a:spcAft>
                <a:spcPts val="0"/>
              </a:spcAft>
              <a:buClr>
                <a:schemeClr val="accent1"/>
              </a:buClr>
              <a:buSzPts val="2000"/>
              <a:buFont typeface="Titillium Web Light"/>
              <a:buChar char="●"/>
            </a:pPr>
            <a:r>
              <a:rPr lang="en" sz="2000">
                <a:solidFill>
                  <a:schemeClr val="dk1"/>
                </a:solidFill>
                <a:latin typeface="Titillium Web Light"/>
                <a:ea typeface="Titillium Web Light"/>
                <a:cs typeface="Titillium Web Light"/>
                <a:sym typeface="Titillium Web Light"/>
              </a:rPr>
              <a:t>Data Exploration</a:t>
            </a:r>
            <a:endParaRPr sz="2000">
              <a:solidFill>
                <a:schemeClr val="dk1"/>
              </a:solidFill>
              <a:latin typeface="Titillium Web Light"/>
              <a:ea typeface="Titillium Web Light"/>
              <a:cs typeface="Titillium Web Light"/>
              <a:sym typeface="Titillium Web Light"/>
            </a:endParaRPr>
          </a:p>
          <a:p>
            <a:pPr indent="-355600" lvl="0" marL="457200" rtl="0" algn="l">
              <a:lnSpc>
                <a:spcPct val="115000"/>
              </a:lnSpc>
              <a:spcBef>
                <a:spcPts val="0"/>
              </a:spcBef>
              <a:spcAft>
                <a:spcPts val="0"/>
              </a:spcAft>
              <a:buClr>
                <a:schemeClr val="accent1"/>
              </a:buClr>
              <a:buSzPts val="2000"/>
              <a:buFont typeface="Titillium Web Light"/>
              <a:buChar char="●"/>
            </a:pPr>
            <a:r>
              <a:rPr lang="en" sz="2000">
                <a:solidFill>
                  <a:schemeClr val="dk1"/>
                </a:solidFill>
                <a:latin typeface="Titillium Web Light"/>
                <a:ea typeface="Titillium Web Light"/>
                <a:cs typeface="Titillium Web Light"/>
                <a:sym typeface="Titillium Web Light"/>
              </a:rPr>
              <a:t>Data Preprocessing </a:t>
            </a:r>
            <a:endParaRPr sz="2000">
              <a:solidFill>
                <a:schemeClr val="dk1"/>
              </a:solidFill>
              <a:latin typeface="Titillium Web Light"/>
              <a:ea typeface="Titillium Web Light"/>
              <a:cs typeface="Titillium Web Light"/>
              <a:sym typeface="Titillium Web Light"/>
            </a:endParaRPr>
          </a:p>
          <a:p>
            <a:pPr indent="-355600" lvl="0" marL="457200" rtl="0" algn="l">
              <a:lnSpc>
                <a:spcPct val="115000"/>
              </a:lnSpc>
              <a:spcBef>
                <a:spcPts val="0"/>
              </a:spcBef>
              <a:spcAft>
                <a:spcPts val="0"/>
              </a:spcAft>
              <a:buClr>
                <a:schemeClr val="accent1"/>
              </a:buClr>
              <a:buSzPts val="2000"/>
              <a:buFont typeface="Titillium Web Light"/>
              <a:buChar char="●"/>
            </a:pPr>
            <a:r>
              <a:rPr lang="en" sz="2000">
                <a:solidFill>
                  <a:schemeClr val="dk1"/>
                </a:solidFill>
                <a:latin typeface="Titillium Web Light"/>
                <a:ea typeface="Titillium Web Light"/>
                <a:cs typeface="Titillium Web Light"/>
                <a:sym typeface="Titillium Web Light"/>
              </a:rPr>
              <a:t>Data Processing </a:t>
            </a:r>
            <a:endParaRPr sz="2000">
              <a:solidFill>
                <a:schemeClr val="dk1"/>
              </a:solidFill>
              <a:latin typeface="Titillium Web Light"/>
              <a:ea typeface="Titillium Web Light"/>
              <a:cs typeface="Titillium Web Light"/>
              <a:sym typeface="Titillium Web Light"/>
            </a:endParaRPr>
          </a:p>
          <a:p>
            <a:pPr indent="-355600" lvl="0" marL="457200" rtl="0" algn="l">
              <a:lnSpc>
                <a:spcPct val="115000"/>
              </a:lnSpc>
              <a:spcBef>
                <a:spcPts val="0"/>
              </a:spcBef>
              <a:spcAft>
                <a:spcPts val="0"/>
              </a:spcAft>
              <a:buClr>
                <a:schemeClr val="accent1"/>
              </a:buClr>
              <a:buSzPts val="2000"/>
              <a:buFont typeface="Titillium Web Light"/>
              <a:buChar char="●"/>
            </a:pPr>
            <a:r>
              <a:rPr lang="en" sz="2000">
                <a:solidFill>
                  <a:schemeClr val="dk1"/>
                </a:solidFill>
                <a:latin typeface="Titillium Web Light"/>
                <a:ea typeface="Titillium Web Light"/>
                <a:cs typeface="Titillium Web Light"/>
                <a:sym typeface="Titillium Web Light"/>
              </a:rPr>
              <a:t>Result</a:t>
            </a:r>
            <a:endParaRPr sz="2000">
              <a:solidFill>
                <a:schemeClr val="dk1"/>
              </a:solidFill>
              <a:latin typeface="Titillium Web Light"/>
              <a:ea typeface="Titillium Web Light"/>
              <a:cs typeface="Titillium Web Light"/>
              <a:sym typeface="Titillium Web Light"/>
            </a:endParaRPr>
          </a:p>
          <a:p>
            <a:pPr indent="-355600" lvl="0" marL="457200" rtl="0" algn="l">
              <a:lnSpc>
                <a:spcPct val="115000"/>
              </a:lnSpc>
              <a:spcBef>
                <a:spcPts val="0"/>
              </a:spcBef>
              <a:spcAft>
                <a:spcPts val="0"/>
              </a:spcAft>
              <a:buClr>
                <a:schemeClr val="accent1"/>
              </a:buClr>
              <a:buSzPts val="2000"/>
              <a:buFont typeface="Titillium Web Light"/>
              <a:buChar char="●"/>
            </a:pPr>
            <a:r>
              <a:rPr lang="en" sz="2000">
                <a:solidFill>
                  <a:schemeClr val="dk1"/>
                </a:solidFill>
                <a:latin typeface="Titillium Web Light"/>
                <a:ea typeface="Titillium Web Light"/>
                <a:cs typeface="Titillium Web Light"/>
                <a:sym typeface="Titillium Web Light"/>
              </a:rPr>
              <a:t>Q&amp;A</a:t>
            </a:r>
            <a:endParaRPr sz="2000">
              <a:solidFill>
                <a:schemeClr val="dk1"/>
              </a:solidFill>
              <a:latin typeface="Titillium Web Light"/>
              <a:ea typeface="Titillium Web Light"/>
              <a:cs typeface="Titillium Web Light"/>
              <a:sym typeface="Titillium Web Light"/>
            </a:endParaRPr>
          </a:p>
          <a:p>
            <a:pPr indent="0" lvl="0" marL="0" rtl="0" algn="l">
              <a:lnSpc>
                <a:spcPct val="115000"/>
              </a:lnSpc>
              <a:spcBef>
                <a:spcPts val="0"/>
              </a:spcBef>
              <a:spcAft>
                <a:spcPts val="0"/>
              </a:spcAft>
              <a:buNone/>
            </a:pPr>
            <a:r>
              <a:t/>
            </a:r>
            <a:endParaRPr sz="2000">
              <a:solidFill>
                <a:schemeClr val="dk1"/>
              </a:solidFill>
              <a:latin typeface="Titillium Web Light"/>
              <a:ea typeface="Titillium Web Light"/>
              <a:cs typeface="Titillium Web Light"/>
              <a:sym typeface="Titillium Web Light"/>
            </a:endParaRPr>
          </a:p>
          <a:p>
            <a:pPr indent="0" lvl="0" marL="0" rtl="0" algn="l">
              <a:lnSpc>
                <a:spcPct val="115000"/>
              </a:lnSpc>
              <a:spcBef>
                <a:spcPts val="0"/>
              </a:spcBef>
              <a:spcAft>
                <a:spcPts val="0"/>
              </a:spcAft>
              <a:buNone/>
            </a:pPr>
            <a:r>
              <a:t/>
            </a:r>
            <a:endParaRPr sz="1600">
              <a:latin typeface="Titillium Web Light"/>
              <a:ea typeface="Titillium Web Light"/>
              <a:cs typeface="Titillium Web Light"/>
              <a:sym typeface="Titillium Web Light"/>
            </a:endParaRPr>
          </a:p>
        </p:txBody>
      </p:sp>
      <p:pic>
        <p:nvPicPr>
          <p:cNvPr id="3847" name="Google Shape;3847;p14"/>
          <p:cNvPicPr preferRelativeResize="0"/>
          <p:nvPr/>
        </p:nvPicPr>
        <p:blipFill>
          <a:blip r:embed="rId3">
            <a:alphaModFix/>
          </a:blip>
          <a:stretch>
            <a:fillRect/>
          </a:stretch>
        </p:blipFill>
        <p:spPr>
          <a:xfrm>
            <a:off x="3971675" y="875150"/>
            <a:ext cx="3193650" cy="3193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0" name="Shape 3980"/>
        <p:cNvGrpSpPr/>
        <p:nvPr/>
      </p:nvGrpSpPr>
      <p:grpSpPr>
        <a:xfrm>
          <a:off x="0" y="0"/>
          <a:ext cx="0" cy="0"/>
          <a:chOff x="0" y="0"/>
          <a:chExt cx="0" cy="0"/>
        </a:xfrm>
      </p:grpSpPr>
      <p:sp>
        <p:nvSpPr>
          <p:cNvPr id="3981" name="Google Shape;3981;p32"/>
          <p:cNvSpPr txBox="1"/>
          <p:nvPr>
            <p:ph type="title"/>
          </p:nvPr>
        </p:nvSpPr>
        <p:spPr>
          <a:xfrm>
            <a:off x="718300" y="469450"/>
            <a:ext cx="6761100" cy="71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3982" name="Google Shape;3982;p32"/>
          <p:cNvSpPr txBox="1"/>
          <p:nvPr>
            <p:ph idx="1" type="body"/>
          </p:nvPr>
        </p:nvSpPr>
        <p:spPr>
          <a:xfrm>
            <a:off x="718300" y="1183750"/>
            <a:ext cx="6854100" cy="3530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Split data: 80% Training and 20% Testing</a:t>
            </a:r>
            <a:endParaRPr/>
          </a:p>
          <a:p>
            <a:pPr indent="-381000" lvl="0" marL="457200" rtl="0" algn="l">
              <a:spcBef>
                <a:spcPts val="0"/>
              </a:spcBef>
              <a:spcAft>
                <a:spcPts val="0"/>
              </a:spcAft>
              <a:buSzPts val="2400"/>
              <a:buChar char="●"/>
            </a:pPr>
            <a:r>
              <a:rPr lang="en"/>
              <a:t>Using Holdout and K-fold Cross-Validation methods</a:t>
            </a:r>
            <a:endParaRPr/>
          </a:p>
          <a:p>
            <a:pPr indent="-381000" lvl="0" marL="457200" rtl="0" algn="l">
              <a:spcBef>
                <a:spcPts val="0"/>
              </a:spcBef>
              <a:spcAft>
                <a:spcPts val="0"/>
              </a:spcAft>
              <a:buSzPts val="2400"/>
              <a:buChar char="●"/>
            </a:pPr>
            <a:r>
              <a:rPr lang="en"/>
              <a:t>Three models:</a:t>
            </a:r>
            <a:endParaRPr/>
          </a:p>
          <a:p>
            <a:pPr indent="-381000" lvl="1" marL="914400" rtl="0" algn="l">
              <a:spcBef>
                <a:spcPts val="0"/>
              </a:spcBef>
              <a:spcAft>
                <a:spcPts val="0"/>
              </a:spcAft>
              <a:buSzPts val="2400"/>
              <a:buChar char="○"/>
            </a:pPr>
            <a:r>
              <a:rPr lang="en"/>
              <a:t>Random Forest (RF)</a:t>
            </a:r>
            <a:endParaRPr/>
          </a:p>
          <a:p>
            <a:pPr indent="-381000" lvl="1" marL="914400" rtl="0" algn="l">
              <a:spcBef>
                <a:spcPts val="0"/>
              </a:spcBef>
              <a:spcAft>
                <a:spcPts val="0"/>
              </a:spcAft>
              <a:buSzPts val="2400"/>
              <a:buChar char="○"/>
            </a:pPr>
            <a:r>
              <a:rPr lang="en"/>
              <a:t>Support</a:t>
            </a:r>
            <a:r>
              <a:rPr lang="en"/>
              <a:t> Vector Machine (SVM)</a:t>
            </a:r>
            <a:endParaRPr/>
          </a:p>
          <a:p>
            <a:pPr indent="-381000" lvl="1" marL="914400" rtl="0" algn="l">
              <a:spcBef>
                <a:spcPts val="0"/>
              </a:spcBef>
              <a:spcAft>
                <a:spcPts val="0"/>
              </a:spcAft>
              <a:buSzPts val="2400"/>
              <a:buChar char="○"/>
            </a:pPr>
            <a:r>
              <a:rPr lang="en"/>
              <a:t>K-Nearest Neighbor (KNN)</a:t>
            </a:r>
            <a:endParaRPr/>
          </a:p>
        </p:txBody>
      </p:sp>
      <p:sp>
        <p:nvSpPr>
          <p:cNvPr id="3983" name="Google Shape;3983;p3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7" name="Shape 3987"/>
        <p:cNvGrpSpPr/>
        <p:nvPr/>
      </p:nvGrpSpPr>
      <p:grpSpPr>
        <a:xfrm>
          <a:off x="0" y="0"/>
          <a:ext cx="0" cy="0"/>
          <a:chOff x="0" y="0"/>
          <a:chExt cx="0" cy="0"/>
        </a:xfrm>
      </p:grpSpPr>
      <p:sp>
        <p:nvSpPr>
          <p:cNvPr id="3988" name="Google Shape;3988;p33"/>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33"/>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3990" name="Google Shape;3990;p33"/>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91" name="Google Shape;3991;p33"/>
          <p:cNvPicPr preferRelativeResize="0"/>
          <p:nvPr/>
        </p:nvPicPr>
        <p:blipFill>
          <a:blip r:embed="rId3">
            <a:alphaModFix/>
          </a:blip>
          <a:stretch>
            <a:fillRect/>
          </a:stretch>
        </p:blipFill>
        <p:spPr>
          <a:xfrm>
            <a:off x="538675" y="86875"/>
            <a:ext cx="8010650" cy="5026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5" name="Shape 3995"/>
        <p:cNvGrpSpPr/>
        <p:nvPr/>
      </p:nvGrpSpPr>
      <p:grpSpPr>
        <a:xfrm>
          <a:off x="0" y="0"/>
          <a:ext cx="0" cy="0"/>
          <a:chOff x="0" y="0"/>
          <a:chExt cx="0" cy="0"/>
        </a:xfrm>
      </p:grpSpPr>
      <p:sp>
        <p:nvSpPr>
          <p:cNvPr id="3996" name="Google Shape;3996;p34"/>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34"/>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3998" name="Google Shape;3998;p3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99" name="Google Shape;3999;p34"/>
          <p:cNvPicPr preferRelativeResize="0"/>
          <p:nvPr/>
        </p:nvPicPr>
        <p:blipFill>
          <a:blip r:embed="rId3">
            <a:alphaModFix/>
          </a:blip>
          <a:stretch>
            <a:fillRect/>
          </a:stretch>
        </p:blipFill>
        <p:spPr>
          <a:xfrm>
            <a:off x="530250" y="102050"/>
            <a:ext cx="8077600" cy="5041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3" name="Shape 4003"/>
        <p:cNvGrpSpPr/>
        <p:nvPr/>
      </p:nvGrpSpPr>
      <p:grpSpPr>
        <a:xfrm>
          <a:off x="0" y="0"/>
          <a:ext cx="0" cy="0"/>
          <a:chOff x="0" y="0"/>
          <a:chExt cx="0" cy="0"/>
        </a:xfrm>
      </p:grpSpPr>
      <p:sp>
        <p:nvSpPr>
          <p:cNvPr id="4004" name="Google Shape;4004;p3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35"/>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4006" name="Google Shape;4006;p3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007" name="Google Shape;4007;p35"/>
          <p:cNvPicPr preferRelativeResize="0"/>
          <p:nvPr/>
        </p:nvPicPr>
        <p:blipFill>
          <a:blip r:embed="rId3">
            <a:alphaModFix/>
          </a:blip>
          <a:stretch>
            <a:fillRect/>
          </a:stretch>
        </p:blipFill>
        <p:spPr>
          <a:xfrm>
            <a:off x="459550" y="102050"/>
            <a:ext cx="8130626" cy="5041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1" name="Shape 4011"/>
        <p:cNvGrpSpPr/>
        <p:nvPr/>
      </p:nvGrpSpPr>
      <p:grpSpPr>
        <a:xfrm>
          <a:off x="0" y="0"/>
          <a:ext cx="0" cy="0"/>
          <a:chOff x="0" y="0"/>
          <a:chExt cx="0" cy="0"/>
        </a:xfrm>
      </p:grpSpPr>
      <p:sp>
        <p:nvSpPr>
          <p:cNvPr id="4012" name="Google Shape;4012;p36"/>
          <p:cNvSpPr txBox="1"/>
          <p:nvPr>
            <p:ph type="title"/>
          </p:nvPr>
        </p:nvSpPr>
        <p:spPr>
          <a:xfrm>
            <a:off x="718300" y="156400"/>
            <a:ext cx="2842500" cy="55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a:t>
            </a:r>
            <a:endParaRPr/>
          </a:p>
        </p:txBody>
      </p:sp>
      <p:sp>
        <p:nvSpPr>
          <p:cNvPr id="4013" name="Google Shape;4013;p36"/>
          <p:cNvSpPr txBox="1"/>
          <p:nvPr>
            <p:ph idx="1" type="body"/>
          </p:nvPr>
        </p:nvSpPr>
        <p:spPr>
          <a:xfrm>
            <a:off x="718300" y="625550"/>
            <a:ext cx="6761100" cy="1059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Char char="●"/>
            </a:pPr>
            <a:r>
              <a:rPr lang="en">
                <a:highlight>
                  <a:srgbClr val="FFFFFF"/>
                </a:highlight>
                <a:latin typeface="Titillium Web"/>
                <a:ea typeface="Titillium Web"/>
                <a:cs typeface="Titillium Web"/>
                <a:sym typeface="Titillium Web"/>
              </a:rPr>
              <a:t>Hyper Parameters Tuning</a:t>
            </a:r>
            <a:endParaRPr>
              <a:highlight>
                <a:srgbClr val="FFFFFF"/>
              </a:highlight>
              <a:latin typeface="Titillium Web"/>
              <a:ea typeface="Titillium Web"/>
              <a:cs typeface="Titillium Web"/>
              <a:sym typeface="Titillium Web"/>
            </a:endParaRPr>
          </a:p>
          <a:p>
            <a:pPr indent="-381000" lvl="0" marL="457200" rtl="0" algn="l">
              <a:lnSpc>
                <a:spcPct val="100000"/>
              </a:lnSpc>
              <a:spcBef>
                <a:spcPts val="0"/>
              </a:spcBef>
              <a:spcAft>
                <a:spcPts val="0"/>
              </a:spcAft>
              <a:buSzPts val="2400"/>
              <a:buChar char="●"/>
            </a:pPr>
            <a:r>
              <a:rPr lang="en">
                <a:highlight>
                  <a:srgbClr val="FFFFFF"/>
                </a:highlight>
                <a:latin typeface="Titillium Web"/>
                <a:ea typeface="Titillium Web"/>
                <a:cs typeface="Titillium Web"/>
                <a:sym typeface="Titillium Web"/>
              </a:rPr>
              <a:t>GridSearchCV</a:t>
            </a:r>
            <a:endParaRPr/>
          </a:p>
        </p:txBody>
      </p:sp>
      <p:sp>
        <p:nvSpPr>
          <p:cNvPr id="4014" name="Google Shape;4014;p3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015" name="Google Shape;4015;p36"/>
          <p:cNvPicPr preferRelativeResize="0"/>
          <p:nvPr/>
        </p:nvPicPr>
        <p:blipFill>
          <a:blip r:embed="rId3">
            <a:alphaModFix/>
          </a:blip>
          <a:stretch>
            <a:fillRect/>
          </a:stretch>
        </p:blipFill>
        <p:spPr>
          <a:xfrm>
            <a:off x="562700" y="1859300"/>
            <a:ext cx="7361074" cy="3254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9" name="Shape 4019"/>
        <p:cNvGrpSpPr/>
        <p:nvPr/>
      </p:nvGrpSpPr>
      <p:grpSpPr>
        <a:xfrm>
          <a:off x="0" y="0"/>
          <a:ext cx="0" cy="0"/>
          <a:chOff x="0" y="0"/>
          <a:chExt cx="0" cy="0"/>
        </a:xfrm>
      </p:grpSpPr>
      <p:sp>
        <p:nvSpPr>
          <p:cNvPr id="4020" name="Google Shape;4020;p37"/>
          <p:cNvSpPr txBox="1"/>
          <p:nvPr>
            <p:ph type="title"/>
          </p:nvPr>
        </p:nvSpPr>
        <p:spPr>
          <a:xfrm>
            <a:off x="718300" y="556050"/>
            <a:ext cx="6761100" cy="64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4021" name="Google Shape;4021;p37"/>
          <p:cNvSpPr txBox="1"/>
          <p:nvPr>
            <p:ph idx="1" type="body"/>
          </p:nvPr>
        </p:nvSpPr>
        <p:spPr>
          <a:xfrm>
            <a:off x="718300" y="1094725"/>
            <a:ext cx="6761100" cy="1511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Random Forest is the best model</a:t>
            </a:r>
            <a:endParaRPr/>
          </a:p>
          <a:p>
            <a:pPr indent="-381000" lvl="1" marL="914400" rtl="0" algn="l">
              <a:spcBef>
                <a:spcPts val="0"/>
              </a:spcBef>
              <a:spcAft>
                <a:spcPts val="0"/>
              </a:spcAft>
              <a:buSzPts val="2400"/>
              <a:buChar char="○"/>
            </a:pPr>
            <a:r>
              <a:rPr lang="en"/>
              <a:t>Accuracy score: 75.312%</a:t>
            </a:r>
            <a:endParaRPr/>
          </a:p>
          <a:p>
            <a:pPr indent="-381000" lvl="0" marL="457200" rtl="0" algn="l">
              <a:spcBef>
                <a:spcPts val="0"/>
              </a:spcBef>
              <a:spcAft>
                <a:spcPts val="0"/>
              </a:spcAft>
              <a:buSzPts val="2400"/>
              <a:buChar char="●"/>
            </a:pPr>
            <a:r>
              <a:rPr lang="en"/>
              <a:t>Original dataset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022" name="Google Shape;4022;p3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023" name="Google Shape;4023;p37"/>
          <p:cNvPicPr preferRelativeResize="0"/>
          <p:nvPr/>
        </p:nvPicPr>
        <p:blipFill>
          <a:blip r:embed="rId3">
            <a:alphaModFix/>
          </a:blip>
          <a:stretch>
            <a:fillRect/>
          </a:stretch>
        </p:blipFill>
        <p:spPr>
          <a:xfrm>
            <a:off x="556050" y="2901900"/>
            <a:ext cx="7037574" cy="2211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7" name="Shape 4027"/>
        <p:cNvGrpSpPr/>
        <p:nvPr/>
      </p:nvGrpSpPr>
      <p:grpSpPr>
        <a:xfrm>
          <a:off x="0" y="0"/>
          <a:ext cx="0" cy="0"/>
          <a:chOff x="0" y="0"/>
          <a:chExt cx="0" cy="0"/>
        </a:xfrm>
      </p:grpSpPr>
      <p:sp>
        <p:nvSpPr>
          <p:cNvPr id="4028" name="Google Shape;4028;p38"/>
          <p:cNvSpPr txBox="1"/>
          <p:nvPr>
            <p:ph idx="4294967295" type="ctrTitle"/>
          </p:nvPr>
        </p:nvSpPr>
        <p:spPr>
          <a:xfrm>
            <a:off x="685800" y="745150"/>
            <a:ext cx="4863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80BFB7"/>
                </a:solidFill>
              </a:rPr>
              <a:t>THANKS!</a:t>
            </a:r>
            <a:endParaRPr sz="6000">
              <a:solidFill>
                <a:srgbClr val="80BFB7"/>
              </a:solidFill>
            </a:endParaRPr>
          </a:p>
        </p:txBody>
      </p:sp>
      <p:sp>
        <p:nvSpPr>
          <p:cNvPr id="4029" name="Google Shape;4029;p38"/>
          <p:cNvSpPr txBox="1"/>
          <p:nvPr>
            <p:ph idx="4294967295" type="subTitle"/>
          </p:nvPr>
        </p:nvSpPr>
        <p:spPr>
          <a:xfrm>
            <a:off x="685800" y="1944725"/>
            <a:ext cx="4863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600">
                <a:solidFill>
                  <a:srgbClr val="D3EBD5"/>
                </a:solidFill>
              </a:rPr>
              <a:t>Any questions?</a:t>
            </a:r>
            <a:endParaRPr sz="3600">
              <a:solidFill>
                <a:srgbClr val="D3EBD5"/>
              </a:solidFill>
            </a:endParaRPr>
          </a:p>
        </p:txBody>
      </p:sp>
      <p:sp>
        <p:nvSpPr>
          <p:cNvPr id="4030" name="Google Shape;4030;p3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1" name="Shape 3851"/>
        <p:cNvGrpSpPr/>
        <p:nvPr/>
      </p:nvGrpSpPr>
      <p:grpSpPr>
        <a:xfrm>
          <a:off x="0" y="0"/>
          <a:ext cx="0" cy="0"/>
          <a:chOff x="0" y="0"/>
          <a:chExt cx="0" cy="0"/>
        </a:xfrm>
      </p:grpSpPr>
      <p:sp>
        <p:nvSpPr>
          <p:cNvPr id="3852" name="Google Shape;3852;p15"/>
          <p:cNvSpPr txBox="1"/>
          <p:nvPr>
            <p:ph idx="4294967295" type="ctrTitle"/>
          </p:nvPr>
        </p:nvSpPr>
        <p:spPr>
          <a:xfrm>
            <a:off x="640175" y="668950"/>
            <a:ext cx="6410700" cy="75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Introduction</a:t>
            </a:r>
            <a:endParaRPr sz="4000"/>
          </a:p>
        </p:txBody>
      </p:sp>
      <p:sp>
        <p:nvSpPr>
          <p:cNvPr id="3853" name="Google Shape;3853;p15"/>
          <p:cNvSpPr txBox="1"/>
          <p:nvPr>
            <p:ph idx="4294967295" type="subTitle"/>
          </p:nvPr>
        </p:nvSpPr>
        <p:spPr>
          <a:xfrm>
            <a:off x="640225" y="1422250"/>
            <a:ext cx="6410700" cy="30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600"/>
              <a:t>Motivation</a:t>
            </a:r>
            <a:endParaRPr sz="1200">
              <a:solidFill>
                <a:srgbClr val="2D3B45"/>
              </a:solidFill>
              <a:latin typeface="Arial"/>
              <a:ea typeface="Arial"/>
              <a:cs typeface="Arial"/>
              <a:sym typeface="Arial"/>
            </a:endParaRPr>
          </a:p>
          <a:p>
            <a:pPr indent="-330200" lvl="0" marL="457200" rtl="0" algn="l">
              <a:lnSpc>
                <a:spcPct val="115000"/>
              </a:lnSpc>
              <a:spcBef>
                <a:spcPts val="0"/>
              </a:spcBef>
              <a:spcAft>
                <a:spcPts val="0"/>
              </a:spcAft>
              <a:buSzPts val="1600"/>
              <a:buChar char="●"/>
            </a:pPr>
            <a:r>
              <a:rPr lang="en" sz="1200">
                <a:solidFill>
                  <a:srgbClr val="2D3B45"/>
                </a:solidFill>
                <a:latin typeface="Arial"/>
                <a:ea typeface="Arial"/>
                <a:cs typeface="Arial"/>
                <a:sym typeface="Arial"/>
              </a:rPr>
              <a:t>Strong passion for sciences and wine</a:t>
            </a:r>
            <a:endParaRPr sz="1200">
              <a:solidFill>
                <a:srgbClr val="2D3B45"/>
              </a:solidFill>
              <a:latin typeface="Arial"/>
              <a:ea typeface="Arial"/>
              <a:cs typeface="Arial"/>
              <a:sym typeface="Arial"/>
            </a:endParaRPr>
          </a:p>
          <a:p>
            <a:pPr indent="-330200" lvl="0" marL="457200" rtl="0" algn="l">
              <a:lnSpc>
                <a:spcPct val="115000"/>
              </a:lnSpc>
              <a:spcBef>
                <a:spcPts val="0"/>
              </a:spcBef>
              <a:spcAft>
                <a:spcPts val="0"/>
              </a:spcAft>
              <a:buSzPts val="1600"/>
              <a:buChar char="●"/>
            </a:pPr>
            <a:r>
              <a:rPr lang="en" sz="1200">
                <a:solidFill>
                  <a:srgbClr val="2D3B45"/>
                </a:solidFill>
                <a:latin typeface="Arial"/>
                <a:ea typeface="Arial"/>
                <a:cs typeface="Arial"/>
                <a:sym typeface="Arial"/>
              </a:rPr>
              <a:t>Help Companies p</a:t>
            </a:r>
            <a:r>
              <a:rPr lang="en" sz="1200">
                <a:solidFill>
                  <a:srgbClr val="2D3B45"/>
                </a:solidFill>
                <a:latin typeface="Arial"/>
                <a:ea typeface="Arial"/>
                <a:cs typeface="Arial"/>
                <a:sym typeface="Arial"/>
              </a:rPr>
              <a:t>roduce higher quality wine</a:t>
            </a:r>
            <a:endParaRPr sz="1200">
              <a:solidFill>
                <a:srgbClr val="2D3B45"/>
              </a:solidFill>
              <a:latin typeface="Arial"/>
              <a:ea typeface="Arial"/>
              <a:cs typeface="Arial"/>
              <a:sym typeface="Arial"/>
            </a:endParaRPr>
          </a:p>
          <a:p>
            <a:pPr indent="0" lvl="0" marL="0" rtl="0" algn="l">
              <a:spcBef>
                <a:spcPts val="600"/>
              </a:spcBef>
              <a:spcAft>
                <a:spcPts val="0"/>
              </a:spcAft>
              <a:buNone/>
            </a:pPr>
            <a:r>
              <a:rPr b="1" lang="en" sz="1600"/>
              <a:t>Problem to </a:t>
            </a:r>
            <a:r>
              <a:rPr b="1" lang="en" sz="1600"/>
              <a:t>solve</a:t>
            </a:r>
            <a:endParaRPr b="1" sz="1600"/>
          </a:p>
          <a:p>
            <a:pPr indent="-330200" lvl="0" marL="457200" rtl="0" algn="l">
              <a:lnSpc>
                <a:spcPct val="115000"/>
              </a:lnSpc>
              <a:spcBef>
                <a:spcPts val="0"/>
              </a:spcBef>
              <a:spcAft>
                <a:spcPts val="0"/>
              </a:spcAft>
              <a:buSzPts val="1600"/>
              <a:buChar char="●"/>
            </a:pPr>
            <a:r>
              <a:rPr lang="en" sz="1200">
                <a:solidFill>
                  <a:srgbClr val="000000"/>
                </a:solidFill>
                <a:latin typeface="Arial"/>
                <a:ea typeface="Arial"/>
                <a:cs typeface="Arial"/>
                <a:sym typeface="Arial"/>
              </a:rPr>
              <a:t>Production is a very competitive</a:t>
            </a:r>
            <a:endParaRPr sz="1200">
              <a:solidFill>
                <a:srgbClr val="000000"/>
              </a:solidFill>
              <a:latin typeface="Arial"/>
              <a:ea typeface="Arial"/>
              <a:cs typeface="Arial"/>
              <a:sym typeface="Arial"/>
            </a:endParaRPr>
          </a:p>
          <a:p>
            <a:pPr indent="-330200" lvl="0" marL="457200" rtl="0" algn="l">
              <a:lnSpc>
                <a:spcPct val="115000"/>
              </a:lnSpc>
              <a:spcBef>
                <a:spcPts val="0"/>
              </a:spcBef>
              <a:spcAft>
                <a:spcPts val="0"/>
              </a:spcAft>
              <a:buSzPts val="1600"/>
              <a:buChar char="●"/>
            </a:pPr>
            <a:r>
              <a:rPr lang="en" sz="1200">
                <a:solidFill>
                  <a:srgbClr val="000000"/>
                </a:solidFill>
                <a:latin typeface="Arial"/>
                <a:ea typeface="Arial"/>
                <a:cs typeface="Arial"/>
                <a:sym typeface="Arial"/>
              </a:rPr>
              <a:t>Understand the science behind</a:t>
            </a:r>
            <a:endParaRPr b="1" sz="1600"/>
          </a:p>
          <a:p>
            <a:pPr indent="0" lvl="0" marL="0" rtl="0" algn="l">
              <a:spcBef>
                <a:spcPts val="600"/>
              </a:spcBef>
              <a:spcAft>
                <a:spcPts val="0"/>
              </a:spcAft>
              <a:buNone/>
            </a:pPr>
            <a:r>
              <a:rPr b="1" lang="en" sz="1600"/>
              <a:t>Solution</a:t>
            </a:r>
            <a:endParaRPr b="1" sz="1600"/>
          </a:p>
          <a:p>
            <a:pPr indent="-330200" lvl="0" marL="457200" rtl="0" algn="just">
              <a:lnSpc>
                <a:spcPct val="115000"/>
              </a:lnSpc>
              <a:spcBef>
                <a:spcPts val="0"/>
              </a:spcBef>
              <a:spcAft>
                <a:spcPts val="0"/>
              </a:spcAft>
              <a:buSzPts val="1600"/>
              <a:buChar char="●"/>
            </a:pPr>
            <a:r>
              <a:rPr lang="en" sz="1200">
                <a:solidFill>
                  <a:srgbClr val="2D3B45"/>
                </a:solidFill>
                <a:latin typeface="Arial"/>
                <a:ea typeface="Arial"/>
                <a:cs typeface="Arial"/>
                <a:sym typeface="Arial"/>
              </a:rPr>
              <a:t>Knowing the particular characteristics that affect the quality of the wine</a:t>
            </a:r>
            <a:endParaRPr sz="1200">
              <a:solidFill>
                <a:srgbClr val="2D3B45"/>
              </a:solidFill>
              <a:latin typeface="Arial"/>
              <a:ea typeface="Arial"/>
              <a:cs typeface="Arial"/>
              <a:sym typeface="Arial"/>
            </a:endParaRPr>
          </a:p>
          <a:p>
            <a:pPr indent="0" lvl="0" marL="0" rtl="0" algn="just">
              <a:lnSpc>
                <a:spcPct val="115000"/>
              </a:lnSpc>
              <a:spcBef>
                <a:spcPts val="0"/>
              </a:spcBef>
              <a:spcAft>
                <a:spcPts val="0"/>
              </a:spcAft>
              <a:buNone/>
            </a:pPr>
            <a:r>
              <a:t/>
            </a:r>
            <a:endParaRPr sz="1200">
              <a:solidFill>
                <a:srgbClr val="2D3B45"/>
              </a:solidFill>
              <a:latin typeface="Arial"/>
              <a:ea typeface="Arial"/>
              <a:cs typeface="Arial"/>
              <a:sym typeface="Arial"/>
            </a:endParaRPr>
          </a:p>
          <a:p>
            <a:pPr indent="0" lvl="0" marL="0" rtl="0" algn="l">
              <a:spcBef>
                <a:spcPts val="600"/>
              </a:spcBef>
              <a:spcAft>
                <a:spcPts val="0"/>
              </a:spcAft>
              <a:buNone/>
            </a:pPr>
            <a:r>
              <a:t/>
            </a:r>
            <a:endParaRPr b="1" sz="1600"/>
          </a:p>
        </p:txBody>
      </p:sp>
      <p:sp>
        <p:nvSpPr>
          <p:cNvPr id="3854" name="Google Shape;3854;p1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8" name="Shape 3858"/>
        <p:cNvGrpSpPr/>
        <p:nvPr/>
      </p:nvGrpSpPr>
      <p:grpSpPr>
        <a:xfrm>
          <a:off x="0" y="0"/>
          <a:ext cx="0" cy="0"/>
          <a:chOff x="0" y="0"/>
          <a:chExt cx="0" cy="0"/>
        </a:xfrm>
      </p:grpSpPr>
      <p:sp>
        <p:nvSpPr>
          <p:cNvPr id="3859" name="Google Shape;3859;p16"/>
          <p:cNvSpPr txBox="1"/>
          <p:nvPr/>
        </p:nvSpPr>
        <p:spPr>
          <a:xfrm>
            <a:off x="460075" y="456200"/>
            <a:ext cx="5709000" cy="606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D3EBD5"/>
              </a:buClr>
              <a:buSzPts val="1600"/>
              <a:buFont typeface="Titillium Web Light"/>
              <a:buChar char="●"/>
            </a:pPr>
            <a:r>
              <a:rPr lang="en" sz="1600">
                <a:solidFill>
                  <a:srgbClr val="2D3B45"/>
                </a:solidFill>
                <a:latin typeface="Titillium Web Light"/>
                <a:ea typeface="Titillium Web Light"/>
                <a:cs typeface="Titillium Web Light"/>
                <a:sym typeface="Titillium Web Light"/>
              </a:rPr>
              <a:t>Open dataset from Kaggle and UCI Machine Learning</a:t>
            </a:r>
            <a:endParaRPr sz="1600">
              <a:solidFill>
                <a:srgbClr val="2D3B45"/>
              </a:solidFill>
              <a:latin typeface="Titillium Web Light"/>
              <a:ea typeface="Titillium Web Light"/>
              <a:cs typeface="Titillium Web Light"/>
              <a:sym typeface="Titillium Web Light"/>
            </a:endParaRPr>
          </a:p>
        </p:txBody>
      </p:sp>
      <p:pic>
        <p:nvPicPr>
          <p:cNvPr id="3860" name="Google Shape;3860;p16"/>
          <p:cNvPicPr preferRelativeResize="0"/>
          <p:nvPr/>
        </p:nvPicPr>
        <p:blipFill>
          <a:blip r:embed="rId3">
            <a:alphaModFix/>
          </a:blip>
          <a:stretch>
            <a:fillRect/>
          </a:stretch>
        </p:blipFill>
        <p:spPr>
          <a:xfrm>
            <a:off x="460075" y="1063100"/>
            <a:ext cx="5599327" cy="1231150"/>
          </a:xfrm>
          <a:prstGeom prst="rect">
            <a:avLst/>
          </a:prstGeom>
          <a:noFill/>
          <a:ln>
            <a:noFill/>
          </a:ln>
        </p:spPr>
      </p:pic>
      <p:sp>
        <p:nvSpPr>
          <p:cNvPr id="3861" name="Google Shape;3861;p16"/>
          <p:cNvSpPr txBox="1"/>
          <p:nvPr/>
        </p:nvSpPr>
        <p:spPr>
          <a:xfrm>
            <a:off x="766675" y="2421525"/>
            <a:ext cx="5095800" cy="2624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D3EBD5"/>
              </a:buClr>
              <a:buSzPts val="1600"/>
              <a:buFont typeface="Titillium Web Light"/>
              <a:buChar char="●"/>
            </a:pPr>
            <a:r>
              <a:rPr lang="en" sz="1600">
                <a:latin typeface="Titillium Web Light"/>
                <a:ea typeface="Titillium Web Light"/>
                <a:cs typeface="Titillium Web Light"/>
                <a:sym typeface="Titillium Web Light"/>
              </a:rPr>
              <a:t>Task: Classification, Regression</a:t>
            </a:r>
            <a:endParaRPr sz="1600">
              <a:latin typeface="Titillium Web Light"/>
              <a:ea typeface="Titillium Web Light"/>
              <a:cs typeface="Titillium Web Light"/>
              <a:sym typeface="Titillium Web Light"/>
            </a:endParaRPr>
          </a:p>
          <a:p>
            <a:pPr indent="-330200" lvl="0" marL="457200" rtl="0" algn="l">
              <a:spcBef>
                <a:spcPts val="0"/>
              </a:spcBef>
              <a:spcAft>
                <a:spcPts val="0"/>
              </a:spcAft>
              <a:buClr>
                <a:srgbClr val="D3EBD5"/>
              </a:buClr>
              <a:buSzPts val="1600"/>
              <a:buFont typeface="Titillium Web Light"/>
              <a:buChar char="●"/>
            </a:pPr>
            <a:r>
              <a:rPr lang="en" sz="1600">
                <a:latin typeface="Titillium Web Light"/>
                <a:ea typeface="Titillium Web Light"/>
                <a:cs typeface="Titillium Web Light"/>
                <a:sym typeface="Titillium Web Light"/>
              </a:rPr>
              <a:t>Algorithms use : </a:t>
            </a:r>
            <a:endParaRPr sz="1600">
              <a:latin typeface="Titillium Web Light"/>
              <a:ea typeface="Titillium Web Light"/>
              <a:cs typeface="Titillium Web Light"/>
              <a:sym typeface="Titillium Web Light"/>
            </a:endParaRPr>
          </a:p>
          <a:p>
            <a:pPr indent="-330200" lvl="1" marL="9144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Support Vector Machine</a:t>
            </a:r>
            <a:endParaRPr sz="1600">
              <a:latin typeface="Titillium Web Light"/>
              <a:ea typeface="Titillium Web Light"/>
              <a:cs typeface="Titillium Web Light"/>
              <a:sym typeface="Titillium Web Light"/>
            </a:endParaRPr>
          </a:p>
          <a:p>
            <a:pPr indent="-330200" lvl="1" marL="9144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Random Forest</a:t>
            </a:r>
            <a:endParaRPr sz="1600">
              <a:latin typeface="Titillium Web Light"/>
              <a:ea typeface="Titillium Web Light"/>
              <a:cs typeface="Titillium Web Light"/>
              <a:sym typeface="Titillium Web Light"/>
            </a:endParaRPr>
          </a:p>
          <a:p>
            <a:pPr indent="-330200" lvl="1" marL="914400" rtl="0" algn="l">
              <a:spcBef>
                <a:spcPts val="0"/>
              </a:spcBef>
              <a:spcAft>
                <a:spcPts val="0"/>
              </a:spcAft>
              <a:buSzPts val="1600"/>
              <a:buFont typeface="Titillium Web Light"/>
              <a:buChar char="○"/>
            </a:pPr>
            <a:r>
              <a:rPr lang="en" sz="1600">
                <a:latin typeface="Titillium Web Light"/>
                <a:ea typeface="Titillium Web Light"/>
                <a:cs typeface="Titillium Web Light"/>
                <a:sym typeface="Titillium Web Light"/>
              </a:rPr>
              <a:t>K-Nearest Neighbor</a:t>
            </a:r>
            <a:endParaRPr sz="1600">
              <a:latin typeface="Titillium Web Light"/>
              <a:ea typeface="Titillium Web Light"/>
              <a:cs typeface="Titillium Web Light"/>
              <a:sym typeface="Titillium Web Light"/>
            </a:endParaRPr>
          </a:p>
          <a:p>
            <a:pPr indent="0" lvl="0" marL="914400" rtl="0" algn="l">
              <a:spcBef>
                <a:spcPts val="0"/>
              </a:spcBef>
              <a:spcAft>
                <a:spcPts val="0"/>
              </a:spcAft>
              <a:buNone/>
            </a:pPr>
            <a:r>
              <a:t/>
            </a:r>
            <a:endParaRPr sz="1600">
              <a:latin typeface="Titillium Web Light"/>
              <a:ea typeface="Titillium Web Light"/>
              <a:cs typeface="Titillium Web Light"/>
              <a:sym typeface="Titillium Web Light"/>
            </a:endParaRPr>
          </a:p>
          <a:p>
            <a:pPr indent="-330200" lvl="0" marL="457200" rtl="0" algn="l">
              <a:lnSpc>
                <a:spcPct val="115000"/>
              </a:lnSpc>
              <a:spcBef>
                <a:spcPts val="0"/>
              </a:spcBef>
              <a:spcAft>
                <a:spcPts val="0"/>
              </a:spcAft>
              <a:buClr>
                <a:srgbClr val="D3EBD5"/>
              </a:buClr>
              <a:buSzPts val="1600"/>
              <a:buFont typeface="Titillium Web Light"/>
              <a:buChar char="●"/>
            </a:pPr>
            <a:r>
              <a:rPr lang="en" sz="1600">
                <a:solidFill>
                  <a:srgbClr val="2D3B45"/>
                </a:solidFill>
                <a:latin typeface="Titillium Web Light"/>
                <a:ea typeface="Titillium Web Light"/>
                <a:cs typeface="Titillium Web Light"/>
                <a:sym typeface="Titillium Web Light"/>
              </a:rPr>
              <a:t>Python libraries: Numpy, Pandas, Sklearn, Seaborn, Matplotlib.pyplot </a:t>
            </a:r>
            <a:endParaRPr sz="1600">
              <a:solidFill>
                <a:srgbClr val="2D3B45"/>
              </a:solidFill>
              <a:latin typeface="Titillium Web Light"/>
              <a:ea typeface="Titillium Web Light"/>
              <a:cs typeface="Titillium Web Light"/>
              <a:sym typeface="Titillium Web Light"/>
            </a:endParaRPr>
          </a:p>
          <a:p>
            <a:pPr indent="-330200" lvl="0" marL="457200" rtl="0" algn="l">
              <a:lnSpc>
                <a:spcPct val="115000"/>
              </a:lnSpc>
              <a:spcBef>
                <a:spcPts val="0"/>
              </a:spcBef>
              <a:spcAft>
                <a:spcPts val="0"/>
              </a:spcAft>
              <a:buClr>
                <a:srgbClr val="D3EBD5"/>
              </a:buClr>
              <a:buSzPts val="1600"/>
              <a:buFont typeface="Titillium Web Light"/>
              <a:buChar char="●"/>
            </a:pPr>
            <a:r>
              <a:rPr lang="en" sz="1600">
                <a:solidFill>
                  <a:srgbClr val="2D3B45"/>
                </a:solidFill>
                <a:latin typeface="Titillium Web Light"/>
                <a:ea typeface="Titillium Web Light"/>
                <a:cs typeface="Titillium Web Light"/>
                <a:sym typeface="Titillium Web Light"/>
              </a:rPr>
              <a:t>Jupyter Notebook </a:t>
            </a:r>
            <a:endParaRPr sz="1600">
              <a:latin typeface="Titillium Web Light"/>
              <a:ea typeface="Titillium Web Light"/>
              <a:cs typeface="Titillium Web Light"/>
              <a:sym typeface="Titillium Web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5" name="Shape 3865"/>
        <p:cNvGrpSpPr/>
        <p:nvPr/>
      </p:nvGrpSpPr>
      <p:grpSpPr>
        <a:xfrm>
          <a:off x="0" y="0"/>
          <a:ext cx="0" cy="0"/>
          <a:chOff x="0" y="0"/>
          <a:chExt cx="0" cy="0"/>
        </a:xfrm>
      </p:grpSpPr>
      <p:sp>
        <p:nvSpPr>
          <p:cNvPr id="3866" name="Google Shape;3866;p17"/>
          <p:cNvSpPr txBox="1"/>
          <p:nvPr>
            <p:ph type="title"/>
          </p:nvPr>
        </p:nvSpPr>
        <p:spPr>
          <a:xfrm>
            <a:off x="718300" y="219325"/>
            <a:ext cx="6761100" cy="63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Data Exploration - Info</a:t>
            </a:r>
            <a:endParaRPr sz="4000"/>
          </a:p>
        </p:txBody>
      </p:sp>
      <p:sp>
        <p:nvSpPr>
          <p:cNvPr id="3867" name="Google Shape;3867;p17"/>
          <p:cNvSpPr txBox="1"/>
          <p:nvPr>
            <p:ph idx="1" type="body"/>
          </p:nvPr>
        </p:nvSpPr>
        <p:spPr>
          <a:xfrm>
            <a:off x="718300" y="857425"/>
            <a:ext cx="6761100" cy="3856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Data_red.shape   # Returns rows and columns</a:t>
            </a:r>
            <a:endParaRPr sz="1500"/>
          </a:p>
          <a:p>
            <a:pPr indent="-323850" lvl="0" marL="457200" rtl="0" algn="l">
              <a:spcBef>
                <a:spcPts val="0"/>
              </a:spcBef>
              <a:spcAft>
                <a:spcPts val="0"/>
              </a:spcAft>
              <a:buSzPts val="1500"/>
              <a:buChar char="●"/>
            </a:pPr>
            <a:r>
              <a:rPr lang="en" sz="1500"/>
              <a:t>(1599, 12)</a:t>
            </a:r>
            <a:endParaRPr sz="1500"/>
          </a:p>
          <a:p>
            <a:pPr indent="-323850" lvl="0" marL="457200" rtl="0" algn="l">
              <a:spcBef>
                <a:spcPts val="0"/>
              </a:spcBef>
              <a:spcAft>
                <a:spcPts val="0"/>
              </a:spcAft>
              <a:buSzPts val="1500"/>
              <a:buChar char="●"/>
            </a:pPr>
            <a:r>
              <a:t/>
            </a:r>
            <a:endParaRPr sz="1500"/>
          </a:p>
          <a:p>
            <a:pPr indent="-323850" lvl="0" marL="457200" rtl="0" algn="l">
              <a:spcBef>
                <a:spcPts val="0"/>
              </a:spcBef>
              <a:spcAft>
                <a:spcPts val="0"/>
              </a:spcAft>
              <a:buSzPts val="1500"/>
              <a:buChar char="●"/>
            </a:pPr>
            <a:r>
              <a:rPr lang="en" sz="1500"/>
              <a:t>data_red.info()   # Returns data types and null value count</a:t>
            </a:r>
            <a:endParaRPr sz="1500"/>
          </a:p>
          <a:p>
            <a:pPr indent="-323850" lvl="0" marL="457200" rtl="0" algn="l">
              <a:spcBef>
                <a:spcPts val="0"/>
              </a:spcBef>
              <a:spcAft>
                <a:spcPts val="0"/>
              </a:spcAft>
              <a:buSzPts val="1500"/>
              <a:buChar char="●"/>
            </a:pPr>
            <a:r>
              <a:t/>
            </a:r>
            <a:endParaRPr sz="1500"/>
          </a:p>
          <a:p>
            <a:pPr indent="-323850" lvl="0" marL="457200" rtl="0" algn="l">
              <a:spcBef>
                <a:spcPts val="0"/>
              </a:spcBef>
              <a:spcAft>
                <a:spcPts val="0"/>
              </a:spcAft>
              <a:buSzPts val="1500"/>
              <a:buChar char="●"/>
            </a:pPr>
            <a:r>
              <a:t/>
            </a:r>
            <a:endParaRPr sz="1500"/>
          </a:p>
          <a:p>
            <a:pPr indent="-323850" lvl="0" marL="457200" rtl="0" algn="l">
              <a:spcBef>
                <a:spcPts val="0"/>
              </a:spcBef>
              <a:spcAft>
                <a:spcPts val="0"/>
              </a:spcAft>
              <a:buSzPts val="1500"/>
              <a:buChar char="●"/>
            </a:pPr>
            <a:r>
              <a:t/>
            </a:r>
            <a:endParaRPr sz="1500"/>
          </a:p>
          <a:p>
            <a:pPr indent="-323850" lvl="0" marL="457200" rtl="0" algn="l">
              <a:spcBef>
                <a:spcPts val="0"/>
              </a:spcBef>
              <a:spcAft>
                <a:spcPts val="0"/>
              </a:spcAft>
              <a:buSzPts val="1500"/>
              <a:buChar char="●"/>
            </a:pPr>
            <a:r>
              <a:t/>
            </a:r>
            <a:endParaRPr sz="1500"/>
          </a:p>
          <a:p>
            <a:pPr indent="-323850" lvl="0" marL="457200" rtl="0" algn="l">
              <a:spcBef>
                <a:spcPts val="0"/>
              </a:spcBef>
              <a:spcAft>
                <a:spcPts val="0"/>
              </a:spcAft>
              <a:buSzPts val="1500"/>
              <a:buChar char="●"/>
            </a:pPr>
            <a:r>
              <a:rPr lang="en" sz="1500"/>
              <a:t>Contains 0 missing values.</a:t>
            </a:r>
            <a:endParaRPr sz="1500"/>
          </a:p>
          <a:p>
            <a:pPr indent="-323850" lvl="0" marL="457200" rtl="0" algn="l">
              <a:spcBef>
                <a:spcPts val="0"/>
              </a:spcBef>
              <a:spcAft>
                <a:spcPts val="0"/>
              </a:spcAft>
              <a:buSzPts val="1500"/>
              <a:buChar char="●"/>
            </a:pPr>
            <a:r>
              <a:t/>
            </a:r>
            <a:endParaRPr sz="1500"/>
          </a:p>
        </p:txBody>
      </p:sp>
      <p:sp>
        <p:nvSpPr>
          <p:cNvPr id="3868" name="Google Shape;3868;p1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69" name="Google Shape;3869;p17"/>
          <p:cNvPicPr preferRelativeResize="0"/>
          <p:nvPr/>
        </p:nvPicPr>
        <p:blipFill>
          <a:blip r:embed="rId3">
            <a:alphaModFix/>
          </a:blip>
          <a:stretch>
            <a:fillRect/>
          </a:stretch>
        </p:blipFill>
        <p:spPr>
          <a:xfrm>
            <a:off x="1270599" y="1953574"/>
            <a:ext cx="3592221" cy="2766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3" name="Shape 3873"/>
        <p:cNvGrpSpPr/>
        <p:nvPr/>
      </p:nvGrpSpPr>
      <p:grpSpPr>
        <a:xfrm>
          <a:off x="0" y="0"/>
          <a:ext cx="0" cy="0"/>
          <a:chOff x="0" y="0"/>
          <a:chExt cx="0" cy="0"/>
        </a:xfrm>
      </p:grpSpPr>
      <p:sp>
        <p:nvSpPr>
          <p:cNvPr id="3874" name="Google Shape;3874;p18"/>
          <p:cNvSpPr txBox="1"/>
          <p:nvPr>
            <p:ph type="title"/>
          </p:nvPr>
        </p:nvSpPr>
        <p:spPr>
          <a:xfrm>
            <a:off x="718300" y="0"/>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Exploration - Description</a:t>
            </a:r>
            <a:endParaRPr/>
          </a:p>
        </p:txBody>
      </p:sp>
      <p:sp>
        <p:nvSpPr>
          <p:cNvPr id="3875" name="Google Shape;3875;p18"/>
          <p:cNvSpPr txBox="1"/>
          <p:nvPr>
            <p:ph idx="1" type="body"/>
          </p:nvPr>
        </p:nvSpPr>
        <p:spPr>
          <a:xfrm>
            <a:off x="718300" y="773625"/>
            <a:ext cx="6761100" cy="5367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data_red.describe()   # Data Summary</a:t>
            </a:r>
            <a:endParaRPr sz="1500"/>
          </a:p>
          <a:p>
            <a:pPr indent="0" lvl="0" marL="457200" rtl="0" algn="l">
              <a:spcBef>
                <a:spcPts val="600"/>
              </a:spcBef>
              <a:spcAft>
                <a:spcPts val="0"/>
              </a:spcAft>
              <a:buNone/>
            </a:pPr>
            <a:r>
              <a:t/>
            </a:r>
            <a:endParaRPr sz="1500"/>
          </a:p>
        </p:txBody>
      </p:sp>
      <p:sp>
        <p:nvSpPr>
          <p:cNvPr id="3876" name="Google Shape;3876;p1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77" name="Google Shape;3877;p18"/>
          <p:cNvPicPr preferRelativeResize="0"/>
          <p:nvPr/>
        </p:nvPicPr>
        <p:blipFill>
          <a:blip r:embed="rId3">
            <a:alphaModFix/>
          </a:blip>
          <a:stretch>
            <a:fillRect/>
          </a:stretch>
        </p:blipFill>
        <p:spPr>
          <a:xfrm>
            <a:off x="352024" y="1472288"/>
            <a:ext cx="8260750" cy="2041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1" name="Shape 3881"/>
        <p:cNvGrpSpPr/>
        <p:nvPr/>
      </p:nvGrpSpPr>
      <p:grpSpPr>
        <a:xfrm>
          <a:off x="0" y="0"/>
          <a:ext cx="0" cy="0"/>
          <a:chOff x="0" y="0"/>
          <a:chExt cx="0" cy="0"/>
        </a:xfrm>
      </p:grpSpPr>
      <p:sp>
        <p:nvSpPr>
          <p:cNvPr id="3882" name="Google Shape;3882;p19"/>
          <p:cNvSpPr txBox="1"/>
          <p:nvPr>
            <p:ph type="title"/>
          </p:nvPr>
        </p:nvSpPr>
        <p:spPr>
          <a:xfrm>
            <a:off x="718300" y="0"/>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Exploration - Skewness</a:t>
            </a:r>
            <a:endParaRPr/>
          </a:p>
        </p:txBody>
      </p:sp>
      <p:sp>
        <p:nvSpPr>
          <p:cNvPr id="3883" name="Google Shape;3883;p19"/>
          <p:cNvSpPr txBox="1"/>
          <p:nvPr>
            <p:ph idx="1" type="body"/>
          </p:nvPr>
        </p:nvSpPr>
        <p:spPr>
          <a:xfrm>
            <a:off x="718300" y="857400"/>
            <a:ext cx="6761100" cy="38568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b="1" lang="en" sz="1500">
                <a:latin typeface="Titillium Web"/>
                <a:ea typeface="Titillium Web"/>
                <a:cs typeface="Titillium Web"/>
                <a:sym typeface="Titillium Web"/>
              </a:rPr>
              <a:t>Skewness:</a:t>
            </a:r>
            <a:r>
              <a:rPr lang="en" sz="1500"/>
              <a:t> Skewness, in statistics, is the degree of distortion from the symmetrical bell curve in a probability distribution. Distributions can exhibit right (positive) skewness or left (negative) skewness to varying degrees. Data lean to the left is positive vs. lean to the right is negative</a:t>
            </a:r>
            <a:endParaRPr sz="1500"/>
          </a:p>
          <a:p>
            <a:pPr indent="0" lvl="0" marL="0" rtl="0" algn="l">
              <a:spcBef>
                <a:spcPts val="600"/>
              </a:spcBef>
              <a:spcAft>
                <a:spcPts val="0"/>
              </a:spcAft>
              <a:buNone/>
            </a:pPr>
            <a:r>
              <a:t/>
            </a:r>
            <a:endParaRPr sz="1500"/>
          </a:p>
          <a:p>
            <a:pPr indent="-323850" lvl="0" marL="457200" rtl="0" algn="l">
              <a:spcBef>
                <a:spcPts val="600"/>
              </a:spcBef>
              <a:spcAft>
                <a:spcPts val="0"/>
              </a:spcAft>
              <a:buSzPts val="1500"/>
              <a:buChar char="●"/>
            </a:pPr>
            <a:r>
              <a:rPr lang="en" sz="1500"/>
              <a:t>data_red.drop(columns='quality').skew(axis = 0)   # Returns skewness of each independent feature</a:t>
            </a:r>
            <a:endParaRPr sz="1500"/>
          </a:p>
          <a:p>
            <a:pPr indent="0" lvl="0" marL="0" rtl="0" algn="l">
              <a:spcBef>
                <a:spcPts val="600"/>
              </a:spcBef>
              <a:spcAft>
                <a:spcPts val="0"/>
              </a:spcAft>
              <a:buNone/>
            </a:pPr>
            <a:r>
              <a:rPr lang="en" sz="1500"/>
              <a:t>	</a:t>
            </a:r>
            <a:endParaRPr sz="1500"/>
          </a:p>
        </p:txBody>
      </p:sp>
      <p:sp>
        <p:nvSpPr>
          <p:cNvPr id="3884" name="Google Shape;3884;p1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85" name="Google Shape;3885;p19"/>
          <p:cNvPicPr preferRelativeResize="0"/>
          <p:nvPr/>
        </p:nvPicPr>
        <p:blipFill>
          <a:blip r:embed="rId3">
            <a:alphaModFix/>
          </a:blip>
          <a:stretch>
            <a:fillRect/>
          </a:stretch>
        </p:blipFill>
        <p:spPr>
          <a:xfrm>
            <a:off x="1226825" y="2799774"/>
            <a:ext cx="2580725" cy="205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9" name="Shape 3889"/>
        <p:cNvGrpSpPr/>
        <p:nvPr/>
      </p:nvGrpSpPr>
      <p:grpSpPr>
        <a:xfrm>
          <a:off x="0" y="0"/>
          <a:ext cx="0" cy="0"/>
          <a:chOff x="0" y="0"/>
          <a:chExt cx="0" cy="0"/>
        </a:xfrm>
      </p:grpSpPr>
      <p:sp>
        <p:nvSpPr>
          <p:cNvPr id="3890" name="Google Shape;3890;p20"/>
          <p:cNvSpPr txBox="1"/>
          <p:nvPr>
            <p:ph type="title"/>
          </p:nvPr>
        </p:nvSpPr>
        <p:spPr>
          <a:xfrm>
            <a:off x="321925" y="291725"/>
            <a:ext cx="2838300" cy="6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Skewness</a:t>
            </a:r>
            <a:endParaRPr/>
          </a:p>
        </p:txBody>
      </p:sp>
      <p:sp>
        <p:nvSpPr>
          <p:cNvPr id="3891" name="Google Shape;3891;p20"/>
          <p:cNvSpPr txBox="1"/>
          <p:nvPr>
            <p:ph idx="1" type="body"/>
          </p:nvPr>
        </p:nvSpPr>
        <p:spPr>
          <a:xfrm>
            <a:off x="0" y="1199100"/>
            <a:ext cx="2838300" cy="2980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data</a:t>
            </a:r>
            <a:r>
              <a:rPr lang="en" sz="1500"/>
              <a:t>_red</a:t>
            </a:r>
            <a:r>
              <a:rPr lang="en" sz="1500"/>
              <a:t>.drop(columns='quality').plot(kind='density', subplots=True, layout=(4,3),figsize=(16, 12), sharex= plt.show() </a:t>
            </a:r>
            <a:endParaRPr sz="1500"/>
          </a:p>
          <a:p>
            <a:pPr indent="-323850" lvl="0" marL="457200" rtl="0" algn="l">
              <a:spcBef>
                <a:spcPts val="0"/>
              </a:spcBef>
              <a:spcAft>
                <a:spcPts val="0"/>
              </a:spcAft>
              <a:buSzPts val="1500"/>
              <a:buChar char="●"/>
            </a:pPr>
            <a:r>
              <a:rPr lang="en" sz="1500"/>
              <a:t># Returns a density plot</a:t>
            </a:r>
            <a:endParaRPr sz="1500"/>
          </a:p>
        </p:txBody>
      </p:sp>
      <p:sp>
        <p:nvSpPr>
          <p:cNvPr id="3892" name="Google Shape;3892;p2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93" name="Google Shape;3893;p20"/>
          <p:cNvPicPr preferRelativeResize="0"/>
          <p:nvPr/>
        </p:nvPicPr>
        <p:blipFill>
          <a:blip r:embed="rId3">
            <a:alphaModFix/>
          </a:blip>
          <a:stretch>
            <a:fillRect/>
          </a:stretch>
        </p:blipFill>
        <p:spPr>
          <a:xfrm>
            <a:off x="2904100" y="664250"/>
            <a:ext cx="6239900" cy="4449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7" name="Shape 3897"/>
        <p:cNvGrpSpPr/>
        <p:nvPr/>
      </p:nvGrpSpPr>
      <p:grpSpPr>
        <a:xfrm>
          <a:off x="0" y="0"/>
          <a:ext cx="0" cy="0"/>
          <a:chOff x="0" y="0"/>
          <a:chExt cx="0" cy="0"/>
        </a:xfrm>
      </p:grpSpPr>
      <p:sp>
        <p:nvSpPr>
          <p:cNvPr id="3898" name="Google Shape;3898;p21"/>
          <p:cNvSpPr txBox="1"/>
          <p:nvPr>
            <p:ph type="title"/>
          </p:nvPr>
        </p:nvSpPr>
        <p:spPr>
          <a:xfrm>
            <a:off x="741475" y="0"/>
            <a:ext cx="3212400" cy="120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Exploration </a:t>
            </a:r>
            <a:endParaRPr/>
          </a:p>
          <a:p>
            <a:pPr indent="0" lvl="0" marL="0" rtl="0" algn="l">
              <a:spcBef>
                <a:spcPts val="0"/>
              </a:spcBef>
              <a:spcAft>
                <a:spcPts val="0"/>
              </a:spcAft>
              <a:buNone/>
            </a:pPr>
            <a:r>
              <a:rPr lang="en"/>
              <a:t>- Correlation</a:t>
            </a:r>
            <a:endParaRPr/>
          </a:p>
        </p:txBody>
      </p:sp>
      <p:sp>
        <p:nvSpPr>
          <p:cNvPr id="3899" name="Google Shape;3899;p21"/>
          <p:cNvSpPr txBox="1"/>
          <p:nvPr>
            <p:ph idx="1" type="body"/>
          </p:nvPr>
        </p:nvSpPr>
        <p:spPr>
          <a:xfrm>
            <a:off x="407425" y="1208100"/>
            <a:ext cx="3880500" cy="28860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plt.figure(figsize=(12, 12))</a:t>
            </a:r>
            <a:endParaRPr sz="1500"/>
          </a:p>
          <a:p>
            <a:pPr indent="457200" lvl="0" marL="0" rtl="0" algn="l">
              <a:spcBef>
                <a:spcPts val="600"/>
              </a:spcBef>
              <a:spcAft>
                <a:spcPts val="0"/>
              </a:spcAft>
              <a:buNone/>
            </a:pPr>
            <a:r>
              <a:rPr lang="en" sz="1500"/>
              <a:t>corr = data_red.corr() </a:t>
            </a:r>
            <a:endParaRPr sz="1500"/>
          </a:p>
          <a:p>
            <a:pPr indent="457200" lvl="0" marL="0" rtl="0" algn="l">
              <a:spcBef>
                <a:spcPts val="600"/>
              </a:spcBef>
              <a:spcAft>
                <a:spcPts val="0"/>
              </a:spcAft>
              <a:buNone/>
            </a:pPr>
            <a:r>
              <a:rPr lang="en" sz="1500"/>
              <a:t>sns.heatmap(corr, annot=True) plt.show()   </a:t>
            </a:r>
            <a:endParaRPr sz="1500"/>
          </a:p>
          <a:p>
            <a:pPr indent="-323850" lvl="0" marL="457200" rtl="0" algn="l">
              <a:spcBef>
                <a:spcPts val="600"/>
              </a:spcBef>
              <a:spcAft>
                <a:spcPts val="0"/>
              </a:spcAft>
              <a:buSzPts val="1500"/>
              <a:buChar char="●"/>
            </a:pPr>
            <a:r>
              <a:rPr lang="en" sz="1500"/>
              <a:t># Returns a heatmap correlation matrix</a:t>
            </a:r>
            <a:endParaRPr sz="1500"/>
          </a:p>
          <a:p>
            <a:pPr indent="0" lvl="0" marL="457200" rtl="0" algn="l">
              <a:spcBef>
                <a:spcPts val="600"/>
              </a:spcBef>
              <a:spcAft>
                <a:spcPts val="0"/>
              </a:spcAft>
              <a:buNone/>
            </a:pPr>
            <a:r>
              <a:t/>
            </a:r>
            <a:endParaRPr sz="1500"/>
          </a:p>
        </p:txBody>
      </p:sp>
      <p:sp>
        <p:nvSpPr>
          <p:cNvPr id="3900" name="Google Shape;3900;p2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01" name="Google Shape;3901;p21"/>
          <p:cNvPicPr preferRelativeResize="0"/>
          <p:nvPr/>
        </p:nvPicPr>
        <p:blipFill>
          <a:blip r:embed="rId3">
            <a:alphaModFix/>
          </a:blip>
          <a:stretch>
            <a:fillRect/>
          </a:stretch>
        </p:blipFill>
        <p:spPr>
          <a:xfrm>
            <a:off x="4182752" y="0"/>
            <a:ext cx="4961248" cy="511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