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4"/>
  </p:notesMasterIdLst>
  <p:sldIdLst>
    <p:sldId id="515" r:id="rId2"/>
    <p:sldId id="379" r:id="rId3"/>
    <p:sldId id="719" r:id="rId4"/>
    <p:sldId id="516" r:id="rId5"/>
    <p:sldId id="725" r:id="rId6"/>
    <p:sldId id="617" r:id="rId7"/>
    <p:sldId id="618" r:id="rId8"/>
    <p:sldId id="707" r:id="rId9"/>
    <p:sldId id="619" r:id="rId10"/>
    <p:sldId id="620" r:id="rId11"/>
    <p:sldId id="621" r:id="rId12"/>
    <p:sldId id="624" r:id="rId13"/>
    <p:sldId id="625" r:id="rId14"/>
    <p:sldId id="708" r:id="rId15"/>
    <p:sldId id="627" r:id="rId16"/>
    <p:sldId id="629" r:id="rId17"/>
    <p:sldId id="630" r:id="rId18"/>
    <p:sldId id="632" r:id="rId19"/>
    <p:sldId id="633" r:id="rId20"/>
    <p:sldId id="720" r:id="rId21"/>
    <p:sldId id="634" r:id="rId22"/>
    <p:sldId id="635" r:id="rId23"/>
    <p:sldId id="637" r:id="rId24"/>
    <p:sldId id="638" r:id="rId25"/>
    <p:sldId id="640" r:id="rId26"/>
    <p:sldId id="709" r:id="rId27"/>
    <p:sldId id="643" r:id="rId28"/>
    <p:sldId id="710" r:id="rId29"/>
    <p:sldId id="711" r:id="rId30"/>
    <p:sldId id="712" r:id="rId31"/>
    <p:sldId id="713" r:id="rId32"/>
    <p:sldId id="724" r:id="rId33"/>
    <p:sldId id="644" r:id="rId34"/>
    <p:sldId id="714" r:id="rId35"/>
    <p:sldId id="715" r:id="rId36"/>
    <p:sldId id="716" r:id="rId37"/>
    <p:sldId id="717" r:id="rId38"/>
    <p:sldId id="721" r:id="rId39"/>
    <p:sldId id="642" r:id="rId40"/>
    <p:sldId id="718" r:id="rId41"/>
    <p:sldId id="722" r:id="rId42"/>
    <p:sldId id="646" r:id="rId43"/>
    <p:sldId id="647" r:id="rId44"/>
    <p:sldId id="648" r:id="rId45"/>
    <p:sldId id="723" r:id="rId46"/>
    <p:sldId id="649" r:id="rId47"/>
    <p:sldId id="650" r:id="rId48"/>
    <p:sldId id="652" r:id="rId49"/>
    <p:sldId id="653" r:id="rId50"/>
    <p:sldId id="564" r:id="rId51"/>
    <p:sldId id="565" r:id="rId52"/>
    <p:sldId id="563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0" autoAdjust="0"/>
    <p:restoredTop sz="95501" autoAdjust="0"/>
  </p:normalViewPr>
  <p:slideViewPr>
    <p:cSldViewPr snapToGrid="0">
      <p:cViewPr varScale="1">
        <p:scale>
          <a:sx n="44" d="100"/>
          <a:sy n="44" d="100"/>
        </p:scale>
        <p:origin x="7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DA331-39D4-4FDF-885D-4D0A23777F0F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3E17D-C34B-472B-82E8-B061792E72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22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32C1-689E-4130-B7D4-A8F24E84E736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272C-2F34-45C1-901E-A5429509024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64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32C1-689E-4130-B7D4-A8F24E84E736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272C-2F34-45C1-901E-A54295090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78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32C1-689E-4130-B7D4-A8F24E84E736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272C-2F34-45C1-901E-A54295090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99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32C1-689E-4130-B7D4-A8F24E84E736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272C-2F34-45C1-901E-A54295090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72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32C1-689E-4130-B7D4-A8F24E84E736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272C-2F34-45C1-901E-A5429509024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3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32C1-689E-4130-B7D4-A8F24E84E736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272C-2F34-45C1-901E-A54295090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36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32C1-689E-4130-B7D4-A8F24E84E736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272C-2F34-45C1-901E-A54295090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10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32C1-689E-4130-B7D4-A8F24E84E736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272C-2F34-45C1-901E-A54295090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31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32C1-689E-4130-B7D4-A8F24E84E736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272C-2F34-45C1-901E-A54295090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00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2632C1-689E-4130-B7D4-A8F24E84E736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DE272C-2F34-45C1-901E-A54295090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23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32C1-689E-4130-B7D4-A8F24E84E736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272C-2F34-45C1-901E-A54295090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18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2632C1-689E-4130-B7D4-A8F24E84E736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DE272C-2F34-45C1-901E-A54295090247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10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merionet.ru/images/nat-na-palcax-chto-eto/6.PNG" TargetMode="External"/><Relationship Id="rId3" Type="http://schemas.openxmlformats.org/officeDocument/2006/relationships/hyperlink" Target="https://wiki.merionet.ru/images/nat-na-palcax-chto-eto/1.PNG" TargetMode="External"/><Relationship Id="rId7" Type="http://schemas.openxmlformats.org/officeDocument/2006/relationships/hyperlink" Target="https://wiki.merionet.ru/images/nat-na-palcax-chto-eto/5.PNG" TargetMode="External"/><Relationship Id="rId2" Type="http://schemas.openxmlformats.org/officeDocument/2006/relationships/hyperlink" Target="http://polpoz.ru/umot/lokalenaya-sete-ooo-nadejnij-kontakt/10.pn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iki.merionet.ru/images/nat-na-palcax-chto-eto/4.PNG" TargetMode="External"/><Relationship Id="rId11" Type="http://schemas.openxmlformats.org/officeDocument/2006/relationships/hyperlink" Target="https://wiki.merionet.ru/images/nastrojka-nat-na-cisco/3.PNG" TargetMode="External"/><Relationship Id="rId5" Type="http://schemas.openxmlformats.org/officeDocument/2006/relationships/hyperlink" Target="https://wiki.merionet.ru/images/nat-na-palcax-chto-eto/3.PNG" TargetMode="External"/><Relationship Id="rId10" Type="http://schemas.openxmlformats.org/officeDocument/2006/relationships/hyperlink" Target="https://wiki.merionet.ru/images/nastrojka-nat-na-cisco/2.PNG" TargetMode="External"/><Relationship Id="rId4" Type="http://schemas.openxmlformats.org/officeDocument/2006/relationships/hyperlink" Target="https://wiki.merionet.ru/images/nat-na-palcax-chto-eto/2.PNG" TargetMode="External"/><Relationship Id="rId9" Type="http://schemas.openxmlformats.org/officeDocument/2006/relationships/hyperlink" Target="https://wiki.merionet.ru/images/nastrojka-nat-na-cisco/1.PNG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mailto:asoloduhin@kait20.ru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1524000" y="5399666"/>
            <a:ext cx="9144000" cy="62706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 smtClean="0">
                <a:latin typeface="+mj-lt"/>
              </a:rPr>
              <a:t>Занятие </a:t>
            </a:r>
            <a:r>
              <a:rPr lang="en-US" sz="2400" dirty="0" smtClean="0">
                <a:latin typeface="+mj-lt"/>
              </a:rPr>
              <a:t>0</a:t>
            </a:r>
            <a:r>
              <a:rPr lang="ru-RU" sz="2400" dirty="0">
                <a:latin typeface="+mj-lt"/>
              </a:rPr>
              <a:t>9</a:t>
            </a:r>
            <a:r>
              <a:rPr lang="en-US" sz="2400" dirty="0" smtClean="0">
                <a:latin typeface="+mj-lt"/>
              </a:rPr>
              <a:t>, </a:t>
            </a:r>
            <a:r>
              <a:rPr lang="ru-RU" sz="24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0</a:t>
            </a:r>
            <a:endParaRPr lang="ru-RU" sz="2400" dirty="0">
              <a:latin typeface="+mj-lt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 smtClean="0"/>
              <a:t>МДК.02.02 </a:t>
            </a:r>
            <a:r>
              <a:rPr lang="ru-RU" sz="4400" dirty="0" smtClean="0">
                <a:latin typeface="+mn-lt"/>
              </a:rPr>
              <a:t>Организация администрирования компьютерных сетей</a:t>
            </a:r>
            <a:r>
              <a:rPr lang="ru-RU" sz="4400" b="1" dirty="0" smtClean="0"/>
              <a:t/>
            </a:r>
            <a:br>
              <a:rPr lang="ru-RU" sz="4400" b="1" dirty="0" smtClean="0"/>
            </a:br>
            <a:r>
              <a:rPr lang="ru-RU" sz="3100" b="1" dirty="0" smtClean="0"/>
              <a:t>3-курс</a:t>
            </a:r>
            <a:endParaRPr lang="ru-RU" sz="3100" b="1" dirty="0"/>
          </a:p>
        </p:txBody>
      </p:sp>
    </p:spTree>
    <p:extLst>
      <p:ext uri="{BB962C8B-B14F-4D97-AF65-F5344CB8AC3E}">
        <p14:creationId xmlns:p14="http://schemas.microsoft.com/office/powerpoint/2010/main" val="6256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56096" y="108343"/>
            <a:ext cx="9144000" cy="107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Пространство </a:t>
            </a:r>
            <a:r>
              <a:rPr lang="en-US" sz="4000" b="1" dirty="0"/>
              <a:t>DNS-</a:t>
            </a:r>
            <a:r>
              <a:rPr lang="ru-RU" sz="4000" b="1" dirty="0"/>
              <a:t>имен</a:t>
            </a: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212766" y="1354667"/>
            <a:ext cx="10403501" cy="497839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В отличие от имен файлов, при записи которых сначала указывается самая старшая составляющая, затем составляющая более низкого уровня и т. д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ru-RU" sz="2800" dirty="0" smtClean="0"/>
              <a:t>Запись </a:t>
            </a:r>
            <a:r>
              <a:rPr lang="ru-RU" sz="2800" dirty="0"/>
              <a:t>доменного имени начинается с </a:t>
            </a:r>
            <a:r>
              <a:rPr lang="ru-RU" sz="2800" b="1" dirty="0"/>
              <a:t>самой младшей составляющей</a:t>
            </a:r>
            <a:r>
              <a:rPr lang="ru-RU" sz="2800" dirty="0"/>
              <a:t>, а заканчивается </a:t>
            </a:r>
            <a:r>
              <a:rPr lang="ru-RU" sz="2800" b="1" dirty="0"/>
              <a:t>самой старшей</a:t>
            </a:r>
            <a:r>
              <a:rPr lang="ru-RU" sz="2800" dirty="0"/>
              <a:t>.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Составные </a:t>
            </a:r>
            <a:r>
              <a:rPr lang="ru-RU" sz="2800" dirty="0"/>
              <a:t>части доменного име­ни отделяются друг от друга точкой.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Например</a:t>
            </a:r>
            <a:r>
              <a:rPr lang="ru-RU" sz="2800" dirty="0"/>
              <a:t>, в имени </a:t>
            </a:r>
            <a:r>
              <a:rPr lang="ru-RU" sz="2800" b="1" dirty="0"/>
              <a:t>home.microsoft.com</a:t>
            </a:r>
            <a:r>
              <a:rPr lang="ru-RU" sz="2800" dirty="0"/>
              <a:t> составляющая</a:t>
            </a:r>
            <a:r>
              <a:rPr lang="ru-RU" sz="2800" b="1" dirty="0"/>
              <a:t> </a:t>
            </a:r>
            <a:r>
              <a:rPr lang="ru-RU" sz="2800" b="1" dirty="0" err="1"/>
              <a:t>home</a:t>
            </a:r>
            <a:r>
              <a:rPr lang="ru-RU" sz="2800" b="1" dirty="0"/>
              <a:t> </a:t>
            </a:r>
            <a:r>
              <a:rPr lang="ru-RU" sz="2800" dirty="0"/>
              <a:t>является именем одного из компьютеров в домене </a:t>
            </a:r>
            <a:r>
              <a:rPr lang="ru-RU" sz="2800" b="1" dirty="0"/>
              <a:t>microsoft.com</a:t>
            </a:r>
            <a:r>
              <a:rPr lang="ru-RU" sz="2800" dirty="0"/>
              <a:t>.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3389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56096" y="108343"/>
            <a:ext cx="9144000" cy="107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Пространство </a:t>
            </a:r>
            <a:r>
              <a:rPr lang="en-US" sz="4000" b="1" dirty="0"/>
              <a:t>DNS-</a:t>
            </a:r>
            <a:r>
              <a:rPr lang="ru-RU" sz="4000" b="1" dirty="0"/>
              <a:t>имен</a:t>
            </a: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212766" y="1354667"/>
            <a:ext cx="10403501" cy="497839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Разделение имени на части позволяет </a:t>
            </a:r>
            <a:r>
              <a:rPr lang="ru-RU" sz="2800" b="1" i="1" dirty="0"/>
              <a:t>разделить административную ответственность </a:t>
            </a:r>
            <a:r>
              <a:rPr lang="ru-RU" sz="2800" dirty="0"/>
              <a:t>за назначение уникальных имен между различными людьми или организациями в пределах своего уровня иерархии.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Так</a:t>
            </a:r>
            <a:r>
              <a:rPr lang="ru-RU" sz="2800" dirty="0"/>
              <a:t>, для приведенного примера один человек может нести </a:t>
            </a:r>
            <a:r>
              <a:rPr lang="ru-RU" sz="2800" dirty="0" smtClean="0"/>
              <a:t>ответственность </a:t>
            </a:r>
            <a:r>
              <a:rPr lang="ru-RU" sz="2800" dirty="0"/>
              <a:t>за то, чтобы все имена с окончанием </a:t>
            </a:r>
            <a:r>
              <a:rPr lang="ru-RU" sz="2800" dirty="0" smtClean="0"/>
              <a:t>«</a:t>
            </a:r>
            <a:r>
              <a:rPr lang="en-US" sz="2800" b="1" dirty="0" err="1" smtClean="0"/>
              <a:t>ru</a:t>
            </a:r>
            <a:r>
              <a:rPr lang="ru-RU" sz="2800" dirty="0" smtClean="0"/>
              <a:t>» </a:t>
            </a:r>
            <a:r>
              <a:rPr lang="ru-RU" sz="2800" dirty="0"/>
              <a:t>имели уникальную следующую вниз по иерархии часть. 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То </a:t>
            </a:r>
            <a:r>
              <a:rPr lang="ru-RU" sz="2800" dirty="0"/>
              <a:t>есть все имена типа </a:t>
            </a:r>
            <a:r>
              <a:rPr lang="ru-RU" sz="2800" b="1" dirty="0" smtClean="0"/>
              <a:t>www.ru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ru-RU" sz="2800" b="1" dirty="0" smtClean="0"/>
              <a:t>mail.mmt.ru</a:t>
            </a:r>
            <a:r>
              <a:rPr lang="ru-RU" sz="2800" dirty="0" smtClean="0"/>
              <a:t> </a:t>
            </a:r>
            <a:r>
              <a:rPr lang="ru-RU" sz="2800" dirty="0"/>
              <a:t>или </a:t>
            </a:r>
            <a:r>
              <a:rPr lang="ru-RU" sz="2800" b="1" dirty="0"/>
              <a:t>m2.zil.mmt.ru</a:t>
            </a:r>
            <a:r>
              <a:rPr lang="ru-RU" sz="2800" dirty="0"/>
              <a:t> отличаются второй по старшинству частью.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06578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56096" y="108343"/>
            <a:ext cx="9144000" cy="107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Пространство </a:t>
            </a:r>
            <a:r>
              <a:rPr lang="en-US" sz="4000" b="1" dirty="0"/>
              <a:t>DNS-</a:t>
            </a:r>
            <a:r>
              <a:rPr lang="ru-RU" sz="4000" b="1" dirty="0"/>
              <a:t>имен</a:t>
            </a: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212766" y="1354667"/>
            <a:ext cx="9895501" cy="497839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Разделение административной ответственности позволяет решить проблему образования уникальных имен без взаимных консультаций между организациями, отвечающими за имена одного уровня иерархии. </a:t>
            </a:r>
            <a:endParaRPr lang="en-US" sz="2800" dirty="0" smtClean="0"/>
          </a:p>
          <a:p>
            <a:r>
              <a:rPr lang="ru-RU" sz="2800" dirty="0" smtClean="0"/>
              <a:t>Очевидно</a:t>
            </a:r>
            <a:r>
              <a:rPr lang="ru-RU" sz="2800" dirty="0"/>
              <a:t>, что должна существовать одна организация, отвечающая за назначение имен верхнего уровня иерархии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r>
              <a:rPr lang="ru-RU" sz="2800" dirty="0" smtClean="0"/>
              <a:t>Совокупность </a:t>
            </a:r>
            <a:r>
              <a:rPr lang="ru-RU" sz="2800" dirty="0"/>
              <a:t>имен, у которых несколько старших составных частей совпадают, образует </a:t>
            </a:r>
            <a:r>
              <a:rPr lang="ru-RU" sz="2800" b="1" dirty="0"/>
              <a:t>домен имен </a:t>
            </a:r>
            <a:r>
              <a:rPr lang="ru-RU" sz="2800" dirty="0"/>
              <a:t>(</a:t>
            </a:r>
            <a:r>
              <a:rPr lang="ru-RU" sz="2800" dirty="0" err="1"/>
              <a:t>domain</a:t>
            </a:r>
            <a:r>
              <a:rPr lang="ru-RU" sz="2800" dirty="0"/>
              <a:t>).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69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56096" y="108343"/>
            <a:ext cx="9144000" cy="107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Пространство </a:t>
            </a:r>
            <a:r>
              <a:rPr lang="en-US" sz="4000" b="1" dirty="0"/>
              <a:t>DNS-</a:t>
            </a:r>
            <a:r>
              <a:rPr lang="ru-RU" sz="4000" b="1" dirty="0"/>
              <a:t>имен</a:t>
            </a: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212766" y="1328057"/>
            <a:ext cx="10053545" cy="500501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Например, имена </a:t>
            </a:r>
            <a:r>
              <a:rPr lang="ru-RU" sz="2800" b="1" dirty="0"/>
              <a:t>www.zil.mmt.ru</a:t>
            </a:r>
            <a:r>
              <a:rPr lang="ru-RU" sz="2800" dirty="0" smtClean="0"/>
              <a:t>, </a:t>
            </a:r>
            <a:r>
              <a:rPr lang="en-US" sz="2800" dirty="0" smtClean="0"/>
              <a:t> </a:t>
            </a:r>
            <a:r>
              <a:rPr lang="ru-RU" sz="2800" b="1" dirty="0" smtClean="0"/>
              <a:t>ftp.zil.mmt.ru</a:t>
            </a:r>
            <a:r>
              <a:rPr lang="ru-RU" sz="2800" dirty="0"/>
              <a:t>, </a:t>
            </a:r>
            <a:r>
              <a:rPr lang="ru-RU" sz="2800" dirty="0" smtClean="0"/>
              <a:t> </a:t>
            </a:r>
            <a:r>
              <a:rPr lang="ru-RU" sz="2800" b="1" dirty="0" smtClean="0"/>
              <a:t>yandex.ru</a:t>
            </a:r>
            <a:r>
              <a:rPr lang="ru-RU" sz="2800" dirty="0" smtClean="0"/>
              <a:t> </a:t>
            </a:r>
            <a:r>
              <a:rPr lang="ru-RU" sz="2800" dirty="0"/>
              <a:t>и </a:t>
            </a:r>
            <a:r>
              <a:rPr lang="ru-RU" sz="2800" b="1" dirty="0"/>
              <a:t>sl.mgu.ru</a:t>
            </a:r>
            <a:r>
              <a:rPr lang="ru-RU" sz="2800" dirty="0"/>
              <a:t> </a:t>
            </a:r>
            <a:r>
              <a:rPr lang="ru-RU" sz="2800" dirty="0" smtClean="0"/>
              <a:t> входят </a:t>
            </a:r>
            <a:r>
              <a:rPr lang="ru-RU" sz="2800" dirty="0"/>
              <a:t>в </a:t>
            </a:r>
            <a:r>
              <a:rPr lang="ru-RU" sz="2800" dirty="0" smtClean="0"/>
              <a:t>домен  </a:t>
            </a:r>
            <a:r>
              <a:rPr lang="ru-RU" sz="2800" b="1" dirty="0" err="1"/>
              <a:t>ru</a:t>
            </a:r>
            <a:r>
              <a:rPr lang="ru-RU" sz="2800" dirty="0"/>
              <a:t>, </a:t>
            </a:r>
            <a:r>
              <a:rPr lang="ru-RU" sz="2800" dirty="0" smtClean="0"/>
              <a:t> так </a:t>
            </a:r>
            <a:r>
              <a:rPr lang="ru-RU" sz="2800" dirty="0"/>
              <a:t>как все они имеют одну общую старшую часть — </a:t>
            </a:r>
            <a:r>
              <a:rPr lang="ru-RU" sz="2800" dirty="0" smtClean="0"/>
              <a:t>имя  </a:t>
            </a:r>
            <a:r>
              <a:rPr lang="ru-RU" sz="2800" b="1" dirty="0" err="1"/>
              <a:t>ru</a:t>
            </a:r>
            <a:r>
              <a:rPr lang="ru-RU" sz="2800" dirty="0"/>
              <a:t>. </a:t>
            </a:r>
            <a:endParaRPr lang="en-US" sz="2800" dirty="0" smtClean="0"/>
          </a:p>
          <a:p>
            <a:r>
              <a:rPr lang="ru-RU" sz="2800" dirty="0" smtClean="0"/>
              <a:t>Другим </a:t>
            </a:r>
            <a:r>
              <a:rPr lang="ru-RU" sz="2800" dirty="0"/>
              <a:t>примером является </a:t>
            </a:r>
            <a:r>
              <a:rPr lang="ru-RU" sz="2800" dirty="0" smtClean="0"/>
              <a:t>домен  </a:t>
            </a:r>
            <a:r>
              <a:rPr lang="ru-RU" sz="2800" b="1" dirty="0"/>
              <a:t>mgu.ru</a:t>
            </a:r>
            <a:r>
              <a:rPr lang="ru-RU" sz="2800" dirty="0"/>
              <a:t>. </a:t>
            </a:r>
            <a:endParaRPr lang="ru-RU" sz="2800" dirty="0" smtClean="0"/>
          </a:p>
          <a:p>
            <a:r>
              <a:rPr lang="ru-RU" sz="2800" dirty="0" smtClean="0"/>
              <a:t>Из </a:t>
            </a:r>
            <a:r>
              <a:rPr lang="ru-RU" sz="2800" dirty="0"/>
              <a:t>представленных на </a:t>
            </a:r>
            <a:r>
              <a:rPr lang="ru-RU" sz="2800" dirty="0" smtClean="0"/>
              <a:t>рисунке имён </a:t>
            </a:r>
            <a:r>
              <a:rPr lang="ru-RU" sz="2800" dirty="0"/>
              <a:t>в него входят имена </a:t>
            </a:r>
            <a:r>
              <a:rPr lang="ru-RU" sz="2800" b="1" dirty="0" smtClean="0"/>
              <a:t>s1.mgu.ru</a:t>
            </a:r>
            <a:r>
              <a:rPr lang="ru-RU" sz="2800" dirty="0"/>
              <a:t>, </a:t>
            </a:r>
            <a:r>
              <a:rPr lang="ru-RU" sz="2800" dirty="0" smtClean="0"/>
              <a:t> </a:t>
            </a:r>
            <a:r>
              <a:rPr lang="ru-RU" sz="2800" b="1" dirty="0" smtClean="0"/>
              <a:t>s2.mgu.ru</a:t>
            </a:r>
            <a:r>
              <a:rPr lang="ru-RU" sz="2800" dirty="0" smtClean="0"/>
              <a:t>  и  </a:t>
            </a:r>
            <a:r>
              <a:rPr lang="ru-RU" sz="2800" b="1" dirty="0" smtClean="0"/>
              <a:t>rn.mgu.ru</a:t>
            </a:r>
            <a:r>
              <a:rPr lang="ru-RU" sz="2800" dirty="0"/>
              <a:t>. </a:t>
            </a:r>
            <a:endParaRPr lang="ru-RU" sz="2800" dirty="0" smtClean="0"/>
          </a:p>
          <a:p>
            <a:r>
              <a:rPr lang="ru-RU" sz="2800" dirty="0" smtClean="0"/>
              <a:t>Этот </a:t>
            </a:r>
            <a:r>
              <a:rPr lang="ru-RU" sz="2800" dirty="0"/>
              <a:t>домен образуют имена, у которых две старшие части </a:t>
            </a:r>
            <a:r>
              <a:rPr lang="ru-RU" sz="2800" dirty="0" smtClean="0"/>
              <a:t>равны  </a:t>
            </a:r>
            <a:r>
              <a:rPr lang="ru-RU" sz="2800" b="1" dirty="0"/>
              <a:t>mgu.ru</a:t>
            </a:r>
            <a:r>
              <a:rPr lang="ru-RU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3912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56096" y="108343"/>
            <a:ext cx="9144000" cy="107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Пространство </a:t>
            </a:r>
            <a:r>
              <a:rPr lang="en-US" sz="4000" b="1" dirty="0"/>
              <a:t>DNS-</a:t>
            </a:r>
            <a:r>
              <a:rPr lang="ru-RU" sz="4000" b="1" dirty="0"/>
              <a:t>имен</a:t>
            </a: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212766" y="1066800"/>
            <a:ext cx="10053545" cy="557348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/>
              <a:t>Администратор </a:t>
            </a:r>
            <a:r>
              <a:rPr lang="ru-RU" sz="2800" dirty="0"/>
              <a:t>домена </a:t>
            </a:r>
            <a:r>
              <a:rPr lang="ru-RU" sz="2800" b="1" dirty="0"/>
              <a:t>mgu.ru</a:t>
            </a:r>
            <a:r>
              <a:rPr lang="ru-RU" sz="2800" dirty="0"/>
              <a:t> несет ответственность за уникальность имен следующего уровня, входящих в домен, то есть имен </a:t>
            </a:r>
            <a:r>
              <a:rPr lang="ru-RU" sz="2800" b="1" dirty="0"/>
              <a:t>s1</a:t>
            </a:r>
            <a:r>
              <a:rPr lang="ru-RU" sz="2800" dirty="0"/>
              <a:t>, </a:t>
            </a:r>
            <a:r>
              <a:rPr lang="ru-RU" sz="2800" b="1" dirty="0"/>
              <a:t>s2</a:t>
            </a:r>
            <a:r>
              <a:rPr lang="ru-RU" sz="2800" dirty="0"/>
              <a:t> и </a:t>
            </a:r>
            <a:r>
              <a:rPr lang="ru-RU" sz="2800" b="1" dirty="0"/>
              <a:t>m</a:t>
            </a:r>
            <a:r>
              <a:rPr lang="ru-RU" sz="2800" dirty="0"/>
              <a:t>. </a:t>
            </a:r>
            <a:endParaRPr lang="en-US" sz="2800" dirty="0" smtClean="0"/>
          </a:p>
          <a:p>
            <a:r>
              <a:rPr lang="ru-RU" sz="2800" dirty="0" smtClean="0"/>
              <a:t>Образованные </a:t>
            </a:r>
            <a:r>
              <a:rPr lang="ru-RU" sz="2800" dirty="0"/>
              <a:t>доме­ны </a:t>
            </a:r>
            <a:r>
              <a:rPr lang="ru-RU" sz="2800" b="1" dirty="0"/>
              <a:t>s1.mgu.ru</a:t>
            </a:r>
            <a:r>
              <a:rPr lang="ru-RU" sz="2800" dirty="0"/>
              <a:t>, </a:t>
            </a:r>
            <a:r>
              <a:rPr lang="ru-RU" sz="2800" b="1" dirty="0"/>
              <a:t>s2.mgu.ru</a:t>
            </a:r>
            <a:r>
              <a:rPr lang="ru-RU" sz="2800" dirty="0"/>
              <a:t> и </a:t>
            </a:r>
            <a:r>
              <a:rPr lang="ru-RU" sz="2800" b="1" dirty="0"/>
              <a:t>rn.mgu.ru</a:t>
            </a:r>
            <a:r>
              <a:rPr lang="ru-RU" sz="2800" dirty="0"/>
              <a:t> являются </a:t>
            </a:r>
            <a:r>
              <a:rPr lang="ru-RU" sz="2800" dirty="0" err="1"/>
              <a:t>поддоменами</a:t>
            </a:r>
            <a:r>
              <a:rPr lang="ru-RU" sz="2800" dirty="0"/>
              <a:t> домена </a:t>
            </a:r>
            <a:r>
              <a:rPr lang="ru-RU" sz="2800" b="1" dirty="0"/>
              <a:t>mgu.ru</a:t>
            </a:r>
            <a:r>
              <a:rPr lang="ru-RU" sz="2800" dirty="0"/>
              <a:t>, так как имеют общую старшую часть имени. </a:t>
            </a:r>
            <a:endParaRPr lang="en-US" sz="2800" dirty="0" smtClean="0"/>
          </a:p>
          <a:p>
            <a:r>
              <a:rPr lang="ru-RU" sz="2800" dirty="0" smtClean="0"/>
              <a:t>Часто </a:t>
            </a:r>
            <a:r>
              <a:rPr lang="ru-RU" sz="2800" dirty="0" err="1"/>
              <a:t>поддомены</a:t>
            </a:r>
            <a:r>
              <a:rPr lang="ru-RU" sz="2800" dirty="0"/>
              <a:t> для краткости называют только младшей частью имени, то есть в нашем случае </a:t>
            </a:r>
            <a:r>
              <a:rPr lang="ru-RU" sz="2800" dirty="0" err="1"/>
              <a:t>поддоменами</a:t>
            </a:r>
            <a:r>
              <a:rPr lang="ru-RU" sz="2800" dirty="0"/>
              <a:t> являются </a:t>
            </a:r>
            <a:r>
              <a:rPr lang="ru-RU" sz="2800" b="1" dirty="0" smtClean="0"/>
              <a:t>s</a:t>
            </a:r>
            <a:r>
              <a:rPr lang="en-US" sz="2800" b="1" dirty="0" smtClean="0"/>
              <a:t>1</a:t>
            </a:r>
            <a:r>
              <a:rPr lang="ru-RU" sz="2800" dirty="0" smtClean="0"/>
              <a:t>, </a:t>
            </a:r>
            <a:r>
              <a:rPr lang="ru-RU" sz="2800" b="1" dirty="0"/>
              <a:t>s2</a:t>
            </a:r>
            <a:r>
              <a:rPr lang="ru-RU" sz="2800" dirty="0"/>
              <a:t> и </a:t>
            </a:r>
            <a:r>
              <a:rPr lang="ru-RU" sz="2800" b="1" dirty="0"/>
              <a:t>m</a:t>
            </a:r>
            <a:r>
              <a:rPr lang="ru-RU" sz="2800" dirty="0" smtClean="0"/>
              <a:t>.</a:t>
            </a:r>
          </a:p>
          <a:p>
            <a:r>
              <a:rPr lang="ru-RU" sz="2800" dirty="0"/>
              <a:t>Если в каждом домене и </a:t>
            </a:r>
            <a:r>
              <a:rPr lang="ru-RU" sz="2800" dirty="0" err="1"/>
              <a:t>поддомене</a:t>
            </a:r>
            <a:r>
              <a:rPr lang="ru-RU" sz="2800" dirty="0"/>
              <a:t> обеспечивается уникальность имен следующего уровня иерархии, то и вся система имен будет состоять из уникальных имен.</a:t>
            </a:r>
          </a:p>
        </p:txBody>
      </p:sp>
    </p:spTree>
    <p:extLst>
      <p:ext uri="{BB962C8B-B14F-4D97-AF65-F5344CB8AC3E}">
        <p14:creationId xmlns:p14="http://schemas.microsoft.com/office/powerpoint/2010/main" val="36040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56096" y="108343"/>
            <a:ext cx="9144000" cy="107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Пространство </a:t>
            </a:r>
            <a:r>
              <a:rPr lang="en-US" sz="4000" b="1" dirty="0"/>
              <a:t>DNS-</a:t>
            </a:r>
            <a:r>
              <a:rPr lang="ru-RU" sz="4000" b="1" dirty="0"/>
              <a:t>имен</a:t>
            </a: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212766" y="1354667"/>
            <a:ext cx="10403501" cy="497839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Термин «</a:t>
            </a:r>
            <a:r>
              <a:rPr lang="ru-RU" sz="2800" b="1" dirty="0"/>
              <a:t>домен</a:t>
            </a:r>
            <a:r>
              <a:rPr lang="ru-RU" sz="2800" dirty="0"/>
              <a:t>» очень многозначен, поэтому его нужно трактовать в рамках определенного контек­ста.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Помимо </a:t>
            </a:r>
            <a:r>
              <a:rPr lang="ru-RU" sz="2800" dirty="0"/>
              <a:t>доменов имен стека </a:t>
            </a:r>
            <a:r>
              <a:rPr lang="ru-RU" sz="2800" b="1" dirty="0"/>
              <a:t>TCP/IP</a:t>
            </a:r>
            <a:r>
              <a:rPr lang="ru-RU" sz="2800" dirty="0"/>
              <a:t> в компьютерной литературе часто </a:t>
            </a:r>
            <a:r>
              <a:rPr lang="ru-RU" sz="2800" dirty="0" smtClean="0"/>
              <a:t>упоминаются:</a:t>
            </a:r>
          </a:p>
          <a:p>
            <a:pPr marL="0" indent="0">
              <a:buNone/>
            </a:pPr>
            <a:r>
              <a:rPr lang="ru-RU" sz="2800" dirty="0"/>
              <a:t> </a:t>
            </a:r>
            <a:r>
              <a:rPr lang="ru-RU" sz="2800" dirty="0" smtClean="0"/>
              <a:t>   -   домены </a:t>
            </a:r>
            <a:r>
              <a:rPr lang="ru-RU" sz="2800" b="1" dirty="0" err="1" smtClean="0"/>
              <a:t>Windows</a:t>
            </a:r>
            <a:r>
              <a:rPr lang="ru-RU" sz="2800" b="1" dirty="0" smtClean="0"/>
              <a:t> </a:t>
            </a:r>
            <a:r>
              <a:rPr lang="ru-RU" sz="2800" b="1" dirty="0"/>
              <a:t>NT</a:t>
            </a:r>
            <a:r>
              <a:rPr lang="ru-RU" sz="2800" dirty="0"/>
              <a:t>,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/>
              <a:t> </a:t>
            </a:r>
            <a:r>
              <a:rPr lang="ru-RU" sz="2800" dirty="0" smtClean="0"/>
              <a:t>   -   домены коллизий,</a:t>
            </a:r>
          </a:p>
          <a:p>
            <a:pPr marL="0" indent="0">
              <a:buNone/>
            </a:pPr>
            <a:r>
              <a:rPr lang="ru-RU" sz="2800" dirty="0"/>
              <a:t> </a:t>
            </a:r>
            <a:r>
              <a:rPr lang="ru-RU" sz="2800" dirty="0" smtClean="0"/>
              <a:t>   -   некоторые </a:t>
            </a:r>
            <a:r>
              <a:rPr lang="ru-RU" sz="2800" dirty="0"/>
              <a:t>другие.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Общим </a:t>
            </a:r>
            <a:r>
              <a:rPr lang="ru-RU" sz="2800" dirty="0"/>
              <a:t>у всех этих терминов является то, что </a:t>
            </a:r>
            <a:r>
              <a:rPr lang="ru-RU" sz="2800" dirty="0" smtClean="0"/>
              <a:t>они описывают </a:t>
            </a:r>
            <a:r>
              <a:rPr lang="ru-RU" sz="2800" dirty="0"/>
              <a:t>некоторое множество компьютеров, обладающее каким-либо определенным свойством.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37227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34325" y="0"/>
            <a:ext cx="9144000" cy="751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Пространство </a:t>
            </a:r>
            <a:r>
              <a:rPr lang="en-US" sz="4000" b="1" dirty="0"/>
              <a:t>DNS-</a:t>
            </a:r>
            <a:r>
              <a:rPr lang="ru-RU" sz="4000" b="1" dirty="0"/>
              <a:t>имен</a:t>
            </a: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212766" y="751628"/>
            <a:ext cx="10403501" cy="589954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По аналогии с файловой системой в доменной системе имен различают </a:t>
            </a:r>
            <a:r>
              <a:rPr lang="ru-RU" sz="2800" b="1" dirty="0"/>
              <a:t>краткие</a:t>
            </a:r>
            <a:r>
              <a:rPr lang="ru-RU" sz="2800" dirty="0"/>
              <a:t>, </a:t>
            </a:r>
            <a:r>
              <a:rPr lang="ru-RU" sz="2800" b="1" dirty="0"/>
              <a:t>относи­тельные</a:t>
            </a:r>
            <a:r>
              <a:rPr lang="ru-RU" sz="2800" dirty="0"/>
              <a:t> и </a:t>
            </a:r>
            <a:r>
              <a:rPr lang="ru-RU" sz="2800" b="1" dirty="0"/>
              <a:t>полные</a:t>
            </a:r>
            <a:r>
              <a:rPr lang="ru-RU" sz="2800" dirty="0"/>
              <a:t> доменные имена.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b="1" dirty="0" smtClean="0"/>
              <a:t>Краткое </a:t>
            </a:r>
            <a:r>
              <a:rPr lang="ru-RU" sz="2800" b="1" dirty="0"/>
              <a:t>доменное имя </a:t>
            </a:r>
            <a:r>
              <a:rPr lang="ru-RU" sz="2800" dirty="0"/>
              <a:t>— это имя конечного узла сети: хоста или порта маршрутизатора.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b="1" dirty="0" smtClean="0"/>
              <a:t>Краткое </a:t>
            </a:r>
            <a:r>
              <a:rPr lang="ru-RU" sz="2800" b="1" dirty="0"/>
              <a:t>имя </a:t>
            </a:r>
            <a:r>
              <a:rPr lang="ru-RU" sz="2800" dirty="0"/>
              <a:t>— это лист дерева имен.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b="1" dirty="0" smtClean="0"/>
              <a:t>Относительное доменное </a:t>
            </a:r>
            <a:r>
              <a:rPr lang="ru-RU" sz="2800" b="1" dirty="0"/>
              <a:t>имя </a:t>
            </a:r>
            <a:r>
              <a:rPr lang="ru-RU" sz="2800" dirty="0"/>
              <a:t>— это составное имя, начинающееся с некоторого уровня иерархии, но не самого верхнего.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Например</a:t>
            </a:r>
            <a:r>
              <a:rPr lang="ru-RU" sz="2800" dirty="0"/>
              <a:t>, </a:t>
            </a:r>
            <a:r>
              <a:rPr lang="ru-RU" sz="2800" b="1" dirty="0" smtClean="0"/>
              <a:t>www.zil</a:t>
            </a:r>
            <a:r>
              <a:rPr lang="ru-RU" sz="2800" dirty="0" smtClean="0"/>
              <a:t> — </a:t>
            </a:r>
            <a:r>
              <a:rPr lang="ru-RU" sz="2800" dirty="0"/>
              <a:t>это относительное имя.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Полное </a:t>
            </a:r>
            <a:r>
              <a:rPr lang="ru-RU" sz="2800" dirty="0"/>
              <a:t>доменное имя вклю­чает составляющие всех уровней иерархии, начиная от краткого имени и кончая корневой точкой: </a:t>
            </a:r>
            <a:r>
              <a:rPr lang="ru-RU" sz="2800" b="1" dirty="0"/>
              <a:t>www.zil.mmt.ru</a:t>
            </a:r>
            <a:r>
              <a:rPr lang="ru-RU" sz="2800" dirty="0"/>
              <a:t>.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47707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56096" y="0"/>
            <a:ext cx="9144000" cy="653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Пространство </a:t>
            </a:r>
            <a:r>
              <a:rPr lang="en-US" sz="4000" b="1" dirty="0"/>
              <a:t>DNS-</a:t>
            </a:r>
            <a:r>
              <a:rPr lang="ru-RU" sz="4000" b="1" dirty="0"/>
              <a:t>имен</a:t>
            </a: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212766" y="892629"/>
            <a:ext cx="10403501" cy="578031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Корневой домен управляется центральными органами Интернета, в частности уже </a:t>
            </a:r>
            <a:r>
              <a:rPr lang="ru-RU" sz="2800" dirty="0" err="1"/>
              <a:t>упоми­навшейся</a:t>
            </a:r>
            <a:r>
              <a:rPr lang="ru-RU" sz="2800" dirty="0"/>
              <a:t> нами организацией ICANN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Домены </a:t>
            </a:r>
            <a:r>
              <a:rPr lang="ru-RU" sz="2800" dirty="0"/>
              <a:t>верхнего уровня назначаются для каждой страны, а также для различных типов организаций. </a:t>
            </a:r>
            <a:endParaRPr lang="ru-RU" sz="2800" dirty="0" smtClean="0"/>
          </a:p>
          <a:p>
            <a:r>
              <a:rPr lang="ru-RU" sz="2800" dirty="0" smtClean="0"/>
              <a:t>Имена </a:t>
            </a:r>
            <a:r>
              <a:rPr lang="ru-RU" sz="2800" dirty="0"/>
              <a:t>этих доменов должны следовать международному стандарту ISO 3166. </a:t>
            </a:r>
            <a:endParaRPr lang="ru-RU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smtClean="0"/>
              <a:t>Для </a:t>
            </a:r>
            <a:r>
              <a:rPr lang="ru-RU" sz="2800" dirty="0"/>
              <a:t>обозначения стран используются трехбуквенные и двухбуквенные аббревиатуры, </a:t>
            </a:r>
            <a:r>
              <a:rPr lang="ru-RU" sz="2800" dirty="0" smtClean="0"/>
              <a:t>на­пример: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/>
              <a:t> </a:t>
            </a:r>
            <a:r>
              <a:rPr lang="ru-RU" sz="2800" dirty="0" smtClean="0"/>
              <a:t> -  </a:t>
            </a:r>
            <a:r>
              <a:rPr lang="ru-RU" sz="2800" b="1" dirty="0" err="1"/>
              <a:t>ru</a:t>
            </a:r>
            <a:r>
              <a:rPr lang="ru-RU" sz="2800" dirty="0"/>
              <a:t> (Россия</a:t>
            </a:r>
            <a:r>
              <a:rPr lang="ru-RU" sz="2800" dirty="0" smtClean="0"/>
              <a:t>),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/>
              <a:t> </a:t>
            </a:r>
            <a:r>
              <a:rPr lang="ru-RU" sz="2800" dirty="0" smtClean="0"/>
              <a:t> -  </a:t>
            </a:r>
            <a:r>
              <a:rPr lang="ru-RU" sz="2800" b="1" dirty="0" err="1"/>
              <a:t>uk</a:t>
            </a:r>
            <a:r>
              <a:rPr lang="ru-RU" sz="2800" dirty="0"/>
              <a:t> (Великобритания</a:t>
            </a:r>
            <a:r>
              <a:rPr lang="ru-RU" sz="2800" dirty="0" smtClean="0"/>
              <a:t>),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/>
              <a:t> </a:t>
            </a:r>
            <a:r>
              <a:rPr lang="ru-RU" sz="2800" dirty="0" smtClean="0"/>
              <a:t> -  </a:t>
            </a:r>
            <a:r>
              <a:rPr lang="ru-RU" sz="2800" b="1" dirty="0" err="1"/>
              <a:t>fi</a:t>
            </a:r>
            <a:r>
              <a:rPr lang="ru-RU" sz="2800" dirty="0"/>
              <a:t> (Финляндия</a:t>
            </a:r>
            <a:r>
              <a:rPr lang="ru-RU" sz="2800" dirty="0" smtClean="0"/>
              <a:t>),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/>
              <a:t> </a:t>
            </a:r>
            <a:r>
              <a:rPr lang="ru-RU" sz="2800" dirty="0" smtClean="0"/>
              <a:t> -  </a:t>
            </a:r>
            <a:r>
              <a:rPr lang="ru-RU" sz="2800" b="1" dirty="0" err="1"/>
              <a:t>us</a:t>
            </a:r>
            <a:r>
              <a:rPr lang="ru-RU" sz="2800" dirty="0"/>
              <a:t> (Соединенные Штаты</a:t>
            </a:r>
            <a:r>
              <a:rPr lang="ru-RU" sz="2800" dirty="0" smtClean="0"/>
              <a:t>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444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56096" y="108343"/>
            <a:ext cx="9144000" cy="107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Пространство </a:t>
            </a:r>
            <a:r>
              <a:rPr lang="en-US" sz="4000" b="1" dirty="0"/>
              <a:t>DNS-</a:t>
            </a:r>
            <a:r>
              <a:rPr lang="ru-RU" sz="4000" b="1" dirty="0"/>
              <a:t>имен</a:t>
            </a: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903112" y="1182915"/>
            <a:ext cx="10239021" cy="546624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/>
              <a:t>Для </a:t>
            </a:r>
            <a:r>
              <a:rPr lang="ru-RU" sz="2800" dirty="0"/>
              <a:t>различных типов организаций, например, следующие обозначения</a:t>
            </a:r>
            <a:r>
              <a:rPr lang="ru-RU" sz="2800" dirty="0" smtClean="0"/>
              <a:t>: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  □  </a:t>
            </a:r>
            <a:r>
              <a:rPr lang="en-US" sz="2800" b="1" dirty="0" smtClean="0"/>
              <a:t>com</a:t>
            </a:r>
            <a:r>
              <a:rPr lang="ru-RU" sz="2800" dirty="0" smtClean="0"/>
              <a:t> </a:t>
            </a:r>
            <a:r>
              <a:rPr lang="ru-RU" sz="2800" dirty="0"/>
              <a:t>— коммерческие организации (например, </a:t>
            </a:r>
            <a:r>
              <a:rPr lang="ru-RU" sz="2800" b="1" dirty="0"/>
              <a:t>microsoft.com</a:t>
            </a:r>
            <a:r>
              <a:rPr lang="ru-RU" sz="2800" dirty="0" smtClean="0"/>
              <a:t>);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ru-RU" sz="2800" dirty="0" smtClean="0"/>
              <a:t>□  </a:t>
            </a:r>
            <a:r>
              <a:rPr lang="ru-RU" sz="2800" b="1" dirty="0" err="1"/>
              <a:t>edu</a:t>
            </a:r>
            <a:r>
              <a:rPr lang="ru-RU" sz="2800" dirty="0"/>
              <a:t> — образовательные организации (например, </a:t>
            </a:r>
            <a:r>
              <a:rPr lang="ru-RU" sz="2800" b="1" dirty="0"/>
              <a:t>mit.edu</a:t>
            </a:r>
            <a:r>
              <a:rPr lang="ru-RU" sz="2800" dirty="0" smtClean="0"/>
              <a:t>);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ru-RU" sz="2800" dirty="0" smtClean="0"/>
              <a:t>□  </a:t>
            </a:r>
            <a:r>
              <a:rPr lang="ru-RU" sz="2800" b="1" dirty="0" err="1"/>
              <a:t>gov</a:t>
            </a:r>
            <a:r>
              <a:rPr lang="ru-RU" sz="2800" dirty="0"/>
              <a:t> — правительственные организации (например, </a:t>
            </a:r>
            <a:r>
              <a:rPr lang="ru-RU" sz="2800" b="1" dirty="0"/>
              <a:t>nsf.gov</a:t>
            </a:r>
            <a:r>
              <a:rPr lang="ru-RU" sz="2800" dirty="0" smtClean="0"/>
              <a:t>);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ru-RU" sz="2800" dirty="0" smtClean="0"/>
              <a:t>□  </a:t>
            </a:r>
            <a:r>
              <a:rPr lang="ru-RU" sz="2800" b="1" dirty="0" err="1"/>
              <a:t>org</a:t>
            </a:r>
            <a:r>
              <a:rPr lang="ru-RU" sz="2800" dirty="0"/>
              <a:t> — некоммерческие организации (например, </a:t>
            </a:r>
            <a:r>
              <a:rPr lang="ru-RU" sz="2800" b="1" dirty="0"/>
              <a:t>fidonet.org</a:t>
            </a:r>
            <a:r>
              <a:rPr lang="ru-RU" sz="2800" dirty="0" smtClean="0"/>
              <a:t>);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ru-RU" sz="2800" dirty="0" smtClean="0"/>
              <a:t>□  </a:t>
            </a:r>
            <a:r>
              <a:rPr lang="ru-RU" sz="2800" b="1" dirty="0" err="1"/>
              <a:t>net</a:t>
            </a:r>
            <a:r>
              <a:rPr lang="ru-RU" sz="2800" dirty="0"/>
              <a:t> — сетевые организации (например, </a:t>
            </a:r>
            <a:r>
              <a:rPr lang="ru-RU" sz="2800" b="1" dirty="0"/>
              <a:t>nsf.net</a:t>
            </a:r>
            <a:r>
              <a:rPr lang="ru-RU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678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56096" y="108343"/>
            <a:ext cx="9144000" cy="107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Пространство </a:t>
            </a:r>
            <a:r>
              <a:rPr lang="en-US" sz="4000" b="1" dirty="0"/>
              <a:t>DNS-</a:t>
            </a:r>
            <a:r>
              <a:rPr lang="ru-RU" sz="4000" b="1" dirty="0"/>
              <a:t>имен</a:t>
            </a: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903112" y="1182915"/>
            <a:ext cx="10239021" cy="546624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Каждый домен администрирует отдельная </a:t>
            </a:r>
            <a:r>
              <a:rPr lang="ru-RU" sz="2800" dirty="0" smtClean="0"/>
              <a:t>организация.</a:t>
            </a:r>
          </a:p>
          <a:p>
            <a:r>
              <a:rPr lang="ru-RU" sz="2800" dirty="0" smtClean="0"/>
              <a:t>Она обычно </a:t>
            </a:r>
            <a:r>
              <a:rPr lang="ru-RU" sz="2800" b="1" dirty="0"/>
              <a:t>разбивает</a:t>
            </a:r>
            <a:r>
              <a:rPr lang="ru-RU" sz="2800" dirty="0"/>
              <a:t> свой домен на </a:t>
            </a:r>
            <a:r>
              <a:rPr lang="ru-RU" sz="2800" dirty="0" err="1"/>
              <a:t>поддомены</a:t>
            </a:r>
            <a:r>
              <a:rPr lang="ru-RU" sz="2800" dirty="0"/>
              <a:t> и </a:t>
            </a:r>
            <a:r>
              <a:rPr lang="ru-RU" sz="2800" b="1" dirty="0"/>
              <a:t>передает</a:t>
            </a:r>
            <a:r>
              <a:rPr lang="ru-RU" sz="2800" dirty="0"/>
              <a:t> функции администрирования этих </a:t>
            </a:r>
            <a:r>
              <a:rPr lang="ru-RU" sz="2800" dirty="0" err="1"/>
              <a:t>поддоменов</a:t>
            </a:r>
            <a:r>
              <a:rPr lang="ru-RU" sz="2800" dirty="0"/>
              <a:t> другим организациям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r>
              <a:rPr lang="ru-RU" sz="2800" dirty="0" smtClean="0"/>
              <a:t>Доменная </a:t>
            </a:r>
            <a:r>
              <a:rPr lang="ru-RU" sz="2800" dirty="0"/>
              <a:t>система имен реализована в </a:t>
            </a:r>
            <a:r>
              <a:rPr lang="ru-RU" sz="2800" dirty="0" smtClean="0"/>
              <a:t>Интернете.</a:t>
            </a:r>
          </a:p>
          <a:p>
            <a:r>
              <a:rPr lang="ru-RU" sz="2800" dirty="0" smtClean="0"/>
              <a:t>Кроме того </a:t>
            </a:r>
            <a:r>
              <a:rPr lang="ru-RU" sz="2800" dirty="0"/>
              <a:t>она может работать и в качестве автономной системы имен в любой крупной </a:t>
            </a:r>
            <a:r>
              <a:rPr lang="ru-RU" sz="2800" b="1" dirty="0"/>
              <a:t>IP-сети</a:t>
            </a:r>
            <a:r>
              <a:rPr lang="ru-RU" sz="2800" dirty="0"/>
              <a:t>, никак не связанной с Интернетом.</a:t>
            </a:r>
          </a:p>
        </p:txBody>
      </p:sp>
    </p:spTree>
    <p:extLst>
      <p:ext uri="{BB962C8B-B14F-4D97-AF65-F5344CB8AC3E}">
        <p14:creationId xmlns:p14="http://schemas.microsoft.com/office/powerpoint/2010/main" val="117309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239983" y="1940770"/>
            <a:ext cx="9313718" cy="1901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Система </a:t>
            </a:r>
            <a:r>
              <a:rPr lang="en-US" sz="4000" b="1" dirty="0"/>
              <a:t>DNS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94178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239983" y="1940770"/>
            <a:ext cx="9313718" cy="1901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Иерархическая организация службы </a:t>
            </a:r>
            <a:r>
              <a:rPr lang="en-US" sz="4000" b="1" dirty="0"/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26126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56096" y="108343"/>
            <a:ext cx="9144000" cy="107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Иерархическая организация службы </a:t>
            </a:r>
            <a:r>
              <a:rPr lang="en-US" sz="4000" b="1" dirty="0"/>
              <a:t>DNS</a:t>
            </a:r>
            <a:endParaRPr lang="ru-RU" sz="4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903112" y="1360714"/>
            <a:ext cx="10239021" cy="528844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Широковещательный способ установления соответствия между символьными именами и локальными адресами, подобный реализованному в протоколе </a:t>
            </a:r>
            <a:r>
              <a:rPr lang="ru-RU" sz="2800" b="1" dirty="0"/>
              <a:t>ARP</a:t>
            </a:r>
            <a:r>
              <a:rPr lang="ru-RU" sz="2800" dirty="0"/>
              <a:t>, хорошо работает только в небольшой локальной сети, не разделенной на подсети. </a:t>
            </a:r>
            <a:endParaRPr lang="ru-RU" sz="2800" dirty="0" smtClean="0"/>
          </a:p>
          <a:p>
            <a:r>
              <a:rPr lang="ru-RU" sz="2800" dirty="0" smtClean="0"/>
              <a:t>В крупных </a:t>
            </a:r>
            <a:r>
              <a:rPr lang="ru-RU" sz="2800" dirty="0"/>
              <a:t>сетях, где возможность всеобщей широковещательной рассылки не поддерживается, нужен другой способ разрешения символьных имен. </a:t>
            </a:r>
            <a:endParaRPr lang="ru-RU" sz="2800" dirty="0" smtClean="0"/>
          </a:p>
          <a:p>
            <a:r>
              <a:rPr lang="ru-RU" sz="2800" dirty="0"/>
              <a:t>Альтернативой широковещательной рассылке является применение </a:t>
            </a:r>
            <a:r>
              <a:rPr lang="ru-RU" sz="2800" b="1" i="1" dirty="0"/>
              <a:t>централизованной службы</a:t>
            </a:r>
            <a:r>
              <a:rPr lang="ru-RU" sz="2800" dirty="0"/>
              <a:t>, поддерживающей соответствие между символьными именами и </a:t>
            </a:r>
            <a:r>
              <a:rPr lang="ru-RU" sz="2800" b="1" dirty="0"/>
              <a:t>IP-адресами</a:t>
            </a:r>
            <a:r>
              <a:rPr lang="ru-RU" sz="2800" dirty="0"/>
              <a:t> всех компьютеров сети.</a:t>
            </a:r>
          </a:p>
        </p:txBody>
      </p:sp>
    </p:spTree>
    <p:extLst>
      <p:ext uri="{BB962C8B-B14F-4D97-AF65-F5344CB8AC3E}">
        <p14:creationId xmlns:p14="http://schemas.microsoft.com/office/powerpoint/2010/main" val="93596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45210" y="0"/>
            <a:ext cx="9144000" cy="642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Иерархическая организация службы </a:t>
            </a:r>
            <a:r>
              <a:rPr lang="en-US" sz="4000" b="1" dirty="0"/>
              <a:t>DNS</a:t>
            </a:r>
            <a:endParaRPr lang="ru-RU" sz="4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903112" y="903513"/>
            <a:ext cx="10239021" cy="567145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На раннем этапе развития Интернета на каждом хосте вручную создавался текстовый </a:t>
            </a:r>
            <a:r>
              <a:rPr lang="ru-RU" sz="2800" b="1" dirty="0"/>
              <a:t>файл отображений </a:t>
            </a:r>
            <a:r>
              <a:rPr lang="ru-RU" sz="2800" dirty="0"/>
              <a:t>с известным именем </a:t>
            </a:r>
            <a:r>
              <a:rPr lang="ru-RU" sz="2800" b="1" dirty="0"/>
              <a:t>hosts.txt</a:t>
            </a:r>
            <a:r>
              <a:rPr lang="ru-RU" sz="2800" dirty="0"/>
              <a:t>. </a:t>
            </a:r>
            <a:endParaRPr lang="en-US" sz="2800" dirty="0" smtClean="0"/>
          </a:p>
          <a:p>
            <a:r>
              <a:rPr lang="ru-RU" sz="2800" dirty="0" smtClean="0"/>
              <a:t>Этот </a:t>
            </a:r>
            <a:r>
              <a:rPr lang="ru-RU" sz="2800" dirty="0"/>
              <a:t>файл состоял из некоторого </a:t>
            </a:r>
            <a:r>
              <a:rPr lang="ru-RU" sz="2800" dirty="0" smtClean="0"/>
              <a:t>количества </a:t>
            </a:r>
            <a:r>
              <a:rPr lang="ru-RU" sz="2800" dirty="0"/>
              <a:t>строк, каждая из которых содержала одну пару «доменное имя —  </a:t>
            </a:r>
            <a:r>
              <a:rPr lang="en-US" sz="2800" dirty="0" smtClean="0"/>
              <a:t>I</a:t>
            </a:r>
            <a:r>
              <a:rPr lang="ru-RU" sz="2800" dirty="0" smtClean="0"/>
              <a:t>Р-адрес</a:t>
            </a:r>
            <a:r>
              <a:rPr lang="ru-RU" sz="2800" dirty="0"/>
              <a:t>», например</a:t>
            </a:r>
            <a:r>
              <a:rPr lang="ru-RU" sz="2800" dirty="0" smtClean="0"/>
              <a:t>:</a:t>
            </a:r>
            <a:r>
              <a:rPr lang="en-US" sz="2800" dirty="0" smtClean="0"/>
              <a:t> </a:t>
            </a:r>
            <a:r>
              <a:rPr lang="ru-RU" sz="2800" b="1" dirty="0" smtClean="0"/>
              <a:t>rhino.acme.com </a:t>
            </a:r>
            <a:r>
              <a:rPr lang="ru-RU" sz="2800" b="1" dirty="0"/>
              <a:t>— </a:t>
            </a:r>
            <a:r>
              <a:rPr lang="ru-RU" sz="2800" b="1" dirty="0" smtClean="0"/>
              <a:t>102.54.94.97</a:t>
            </a:r>
            <a:endParaRPr lang="en-US" sz="2800" dirty="0" smtClean="0"/>
          </a:p>
          <a:p>
            <a:r>
              <a:rPr lang="ru-RU" sz="2800" dirty="0"/>
              <a:t>По мере роста Интернета файлы </a:t>
            </a:r>
            <a:r>
              <a:rPr lang="ru-RU" sz="2800" b="1" dirty="0"/>
              <a:t>hosts.txt</a:t>
            </a:r>
            <a:r>
              <a:rPr lang="ru-RU" sz="2800" dirty="0"/>
              <a:t> также увеличивались в объеме и создание мас­штабируемого решения для разрешения имен стало необходимостью. </a:t>
            </a:r>
            <a:endParaRPr lang="en-US" sz="2800" dirty="0" smtClean="0"/>
          </a:p>
          <a:p>
            <a:r>
              <a:rPr lang="ru-RU" sz="2800" dirty="0" smtClean="0"/>
              <a:t>Таким </a:t>
            </a:r>
            <a:r>
              <a:rPr lang="ru-RU" sz="2800" dirty="0"/>
              <a:t>решением стала централизованная служба </a:t>
            </a:r>
            <a:r>
              <a:rPr lang="ru-RU" sz="2800" b="1" dirty="0"/>
              <a:t>DNS</a:t>
            </a:r>
            <a:r>
              <a:rPr lang="ru-RU" sz="2800" dirty="0"/>
              <a:t> (</a:t>
            </a:r>
            <a:r>
              <a:rPr lang="ru-RU" sz="2800" dirty="0" err="1"/>
              <a:t>Domain</a:t>
            </a:r>
            <a:r>
              <a:rPr lang="ru-RU" sz="2800" dirty="0"/>
              <a:t> </a:t>
            </a:r>
            <a:r>
              <a:rPr lang="ru-RU" sz="2800" dirty="0" err="1"/>
              <a:t>Name</a:t>
            </a:r>
            <a:r>
              <a:rPr lang="ru-RU" sz="2800" dirty="0"/>
              <a:t> </a:t>
            </a:r>
            <a:r>
              <a:rPr lang="ru-RU" sz="2800" dirty="0" err="1"/>
              <a:t>System</a:t>
            </a:r>
            <a:r>
              <a:rPr lang="ru-RU" sz="2800" dirty="0"/>
              <a:t> — система доменных имен), основанная на распределенной базе отображений «доменное имя — </a:t>
            </a:r>
            <a:r>
              <a:rPr lang="en-US" sz="2800" dirty="0" smtClean="0"/>
              <a:t>I</a:t>
            </a:r>
            <a:r>
              <a:rPr lang="ru-RU" sz="2800" dirty="0" smtClean="0"/>
              <a:t>Р-адрес</a:t>
            </a:r>
            <a:r>
              <a:rPr lang="ru-RU" sz="2800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37097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56096" y="108343"/>
            <a:ext cx="9144000" cy="107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Иерархическая организация службы </a:t>
            </a:r>
            <a:r>
              <a:rPr lang="en-US" sz="4000" b="1" dirty="0"/>
              <a:t>DNS</a:t>
            </a:r>
            <a:endParaRPr lang="ru-RU" sz="4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903112" y="1491343"/>
            <a:ext cx="10239021" cy="480785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/>
              <a:t>Служба DNS </a:t>
            </a:r>
            <a:r>
              <a:rPr lang="ru-RU" sz="2800" dirty="0"/>
              <a:t>имеет иерархическую </a:t>
            </a:r>
            <a:r>
              <a:rPr lang="ru-RU" sz="2800" dirty="0" smtClean="0"/>
              <a:t>структуру</a:t>
            </a:r>
            <a:r>
              <a:rPr lang="ru-RU" sz="2800" dirty="0"/>
              <a:t>.</a:t>
            </a:r>
            <a:r>
              <a:rPr lang="ru-RU" sz="2800" dirty="0" smtClean="0"/>
              <a:t> </a:t>
            </a:r>
          </a:p>
          <a:p>
            <a:r>
              <a:rPr lang="ru-RU" sz="2800" dirty="0" smtClean="0"/>
              <a:t>Иерархию </a:t>
            </a:r>
            <a:r>
              <a:rPr lang="ru-RU" sz="2800" dirty="0"/>
              <a:t>образуют </a:t>
            </a:r>
            <a:r>
              <a:rPr lang="ru-RU" sz="2800" b="1" dirty="0"/>
              <a:t>DNS-серверы</a:t>
            </a:r>
            <a:r>
              <a:rPr lang="ru-RU" sz="2800" dirty="0"/>
              <a:t>, которые поддерживают распределенную базу </a:t>
            </a:r>
            <a:r>
              <a:rPr lang="ru-RU" sz="2800" dirty="0" smtClean="0"/>
              <a:t>отображений.</a:t>
            </a:r>
          </a:p>
          <a:p>
            <a:r>
              <a:rPr lang="ru-RU" sz="2800" dirty="0" smtClean="0"/>
              <a:t>А </a:t>
            </a:r>
            <a:r>
              <a:rPr lang="ru-RU" sz="2800" b="1" dirty="0" smtClean="0"/>
              <a:t>DNS-клиенты</a:t>
            </a:r>
            <a:r>
              <a:rPr lang="ru-RU" sz="2800" dirty="0" smtClean="0"/>
              <a:t> </a:t>
            </a:r>
            <a:r>
              <a:rPr lang="ru-RU" sz="2800" dirty="0"/>
              <a:t>обращаются к серверам с запросами об отображении доменного имени на </a:t>
            </a:r>
            <a:r>
              <a:rPr lang="ru-RU" sz="2800" b="1" dirty="0"/>
              <a:t>IP-адрес</a:t>
            </a:r>
            <a:r>
              <a:rPr lang="ru-RU" sz="2800" dirty="0"/>
              <a:t> (говорят также «о разрешении» доменного имени). </a:t>
            </a:r>
            <a:endParaRPr lang="ru-RU" sz="2800" dirty="0" smtClean="0"/>
          </a:p>
          <a:p>
            <a:r>
              <a:rPr lang="ru-RU" sz="2800" b="1" dirty="0" smtClean="0"/>
              <a:t>DNS-клиентом</a:t>
            </a:r>
            <a:r>
              <a:rPr lang="ru-RU" sz="2800" dirty="0" smtClean="0"/>
              <a:t> </a:t>
            </a:r>
            <a:r>
              <a:rPr lang="ru-RU" sz="2800" dirty="0"/>
              <a:t>является практически каждый узел Интернета, будь то клиентский компьютер, сервер приложений или маршрутизатор.</a:t>
            </a:r>
          </a:p>
        </p:txBody>
      </p:sp>
    </p:spTree>
    <p:extLst>
      <p:ext uri="{BB962C8B-B14F-4D97-AF65-F5344CB8AC3E}">
        <p14:creationId xmlns:p14="http://schemas.microsoft.com/office/powerpoint/2010/main" val="116649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56096" y="108343"/>
            <a:ext cx="9144000" cy="107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Иерархическая организация службы </a:t>
            </a:r>
            <a:r>
              <a:rPr lang="en-US" sz="4000" b="1" dirty="0"/>
              <a:t>DNS</a:t>
            </a:r>
            <a:endParaRPr lang="ru-RU" sz="4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903112" y="1621971"/>
            <a:ext cx="10239021" cy="467722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Запросы к </a:t>
            </a:r>
            <a:r>
              <a:rPr lang="ru-RU" sz="2800" b="1" dirty="0"/>
              <a:t>DNS-серверам</a:t>
            </a:r>
            <a:r>
              <a:rPr lang="ru-RU" sz="2800" dirty="0"/>
              <a:t> и их ответы обслуживаются </a:t>
            </a:r>
            <a:r>
              <a:rPr lang="ru-RU" sz="2800" b="1" dirty="0"/>
              <a:t>протоколом DNS</a:t>
            </a:r>
            <a:r>
              <a:rPr lang="ru-RU" sz="2800" dirty="0"/>
              <a:t>, что позволяет </a:t>
            </a:r>
            <a:r>
              <a:rPr lang="ru-RU" sz="2800" dirty="0" smtClean="0"/>
              <a:t>клиенту: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  -   </a:t>
            </a:r>
            <a:r>
              <a:rPr lang="ru-RU" sz="2800" dirty="0"/>
              <a:t>делать запросы относительно некоторого доменного имени, </a:t>
            </a:r>
            <a:endParaRPr lang="ru-RU" sz="2800" dirty="0" smtClean="0"/>
          </a:p>
          <a:p>
            <a:r>
              <a:rPr lang="ru-RU" sz="2800" dirty="0"/>
              <a:t> </a:t>
            </a:r>
            <a:r>
              <a:rPr lang="ru-RU" sz="2800" dirty="0" smtClean="0"/>
              <a:t>  -   либо </a:t>
            </a:r>
            <a:r>
              <a:rPr lang="ru-RU" sz="2800" dirty="0"/>
              <a:t>задавая тип запи­си, </a:t>
            </a:r>
            <a:endParaRPr lang="ru-RU" sz="2800" dirty="0" smtClean="0"/>
          </a:p>
          <a:p>
            <a:r>
              <a:rPr lang="ru-RU" sz="2800" dirty="0"/>
              <a:t> </a:t>
            </a:r>
            <a:r>
              <a:rPr lang="ru-RU" sz="2800" dirty="0" smtClean="0"/>
              <a:t>  -   либо </a:t>
            </a:r>
            <a:r>
              <a:rPr lang="ru-RU" sz="2800" dirty="0"/>
              <a:t>запрашивая все типы, относящиеся к данному имени. </a:t>
            </a:r>
            <a:endParaRPr lang="ru-RU" sz="2800" dirty="0" smtClean="0"/>
          </a:p>
          <a:p>
            <a:r>
              <a:rPr lang="ru-RU" sz="2800" b="1" dirty="0" smtClean="0"/>
              <a:t>DNS-сообщения</a:t>
            </a:r>
            <a:r>
              <a:rPr lang="ru-RU" sz="2800" dirty="0" smtClean="0"/>
              <a:t> </a:t>
            </a:r>
            <a:r>
              <a:rPr lang="ru-RU" sz="2800" dirty="0"/>
              <a:t>чаще всего передаются в дейтаграммах </a:t>
            </a:r>
            <a:r>
              <a:rPr lang="ru-RU" sz="2800" b="1" dirty="0"/>
              <a:t>UDP</a:t>
            </a:r>
            <a:r>
              <a:rPr lang="ru-RU" sz="2800" dirty="0"/>
              <a:t> с портом сервера </a:t>
            </a:r>
            <a:r>
              <a:rPr lang="ru-RU" sz="2800" dirty="0" smtClean="0"/>
              <a:t>53.</a:t>
            </a:r>
          </a:p>
          <a:p>
            <a:r>
              <a:rPr lang="ru-RU" sz="2800" dirty="0" smtClean="0"/>
              <a:t>Но </a:t>
            </a:r>
            <a:r>
              <a:rPr lang="ru-RU" sz="2800" dirty="0"/>
              <a:t>в некоторых случаях, требующих повышенной надежности, служба </a:t>
            </a:r>
            <a:r>
              <a:rPr lang="ru-RU" sz="2800" b="1" dirty="0"/>
              <a:t>DNS</a:t>
            </a:r>
            <a:r>
              <a:rPr lang="ru-RU" sz="2800" dirty="0"/>
              <a:t> обращается к услугам </a:t>
            </a:r>
            <a:r>
              <a:rPr lang="ru-RU" sz="2800" b="1" dirty="0"/>
              <a:t>TCP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517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56096" y="108343"/>
            <a:ext cx="9144000" cy="107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Иерархическая организация службы </a:t>
            </a:r>
            <a:r>
              <a:rPr lang="en-US" sz="4000" b="1" dirty="0"/>
              <a:t>DNS</a:t>
            </a:r>
            <a:endParaRPr lang="ru-RU" sz="4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576943" y="1182915"/>
            <a:ext cx="11125199" cy="511628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Служба DNS использует текстовые файлы почти такого же формата, как и файл </a:t>
            </a:r>
            <a:r>
              <a:rPr lang="ru-RU" sz="2800" b="1" dirty="0" err="1"/>
              <a:t>hosts</a:t>
            </a:r>
            <a:r>
              <a:rPr lang="ru-RU" sz="2800" dirty="0"/>
              <a:t>, состоящие из записей отображений и некоторых служебных записей. </a:t>
            </a:r>
            <a:endParaRPr lang="ru-RU" sz="2800" dirty="0" smtClean="0"/>
          </a:p>
          <a:p>
            <a:r>
              <a:rPr lang="ru-RU" sz="2800" dirty="0" smtClean="0"/>
              <a:t>Эти </a:t>
            </a:r>
            <a:r>
              <a:rPr lang="ru-RU" sz="2800" dirty="0"/>
              <a:t>файлы также подготавливаются вручную администраторами сетей.  </a:t>
            </a:r>
            <a:endParaRPr lang="ru-RU" sz="2800" dirty="0" smtClean="0"/>
          </a:p>
          <a:p>
            <a:r>
              <a:rPr lang="ru-RU" sz="2800" dirty="0" smtClean="0"/>
              <a:t>Однако </a:t>
            </a:r>
            <a:r>
              <a:rPr lang="ru-RU" sz="2800" dirty="0"/>
              <a:t>поскольку служба </a:t>
            </a:r>
            <a:r>
              <a:rPr lang="ru-RU" sz="2800" b="1" dirty="0"/>
              <a:t>DNS</a:t>
            </a:r>
            <a:r>
              <a:rPr lang="ru-RU" sz="2800" dirty="0"/>
              <a:t> опирается на иерархию доменов, где для каждого домена создается свой </a:t>
            </a:r>
            <a:r>
              <a:rPr lang="ru-RU" sz="2800" b="1" dirty="0"/>
              <a:t>DNS-сервер</a:t>
            </a:r>
            <a:r>
              <a:rPr lang="ru-RU" sz="2800" dirty="0"/>
              <a:t>, ее эффективность и масштабируемость несравнимы с ручной процедурой разрешения имен. </a:t>
            </a:r>
            <a:endParaRPr lang="ru-RU" sz="2800" dirty="0" smtClean="0"/>
          </a:p>
          <a:p>
            <a:r>
              <a:rPr lang="ru-RU" sz="2800" dirty="0" smtClean="0"/>
              <a:t>При </a:t>
            </a:r>
            <a:r>
              <a:rPr lang="ru-RU" sz="2800" dirty="0"/>
              <a:t>росте количества узлов в сети проблема масштабирования решается созданием новых доменов и </a:t>
            </a:r>
            <a:r>
              <a:rPr lang="ru-RU" sz="2800" dirty="0" err="1"/>
              <a:t>поддоменов</a:t>
            </a:r>
            <a:r>
              <a:rPr lang="ru-RU" sz="2800" dirty="0"/>
              <a:t> имен и добавлением в службу </a:t>
            </a:r>
            <a:r>
              <a:rPr lang="ru-RU" sz="2800" b="1" dirty="0"/>
              <a:t>DNS</a:t>
            </a:r>
            <a:r>
              <a:rPr lang="ru-RU" sz="2800" dirty="0"/>
              <a:t> новых серверов.</a:t>
            </a:r>
          </a:p>
        </p:txBody>
      </p:sp>
    </p:spTree>
    <p:extLst>
      <p:ext uri="{BB962C8B-B14F-4D97-AF65-F5344CB8AC3E}">
        <p14:creationId xmlns:p14="http://schemas.microsoft.com/office/powerpoint/2010/main" val="166289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56096" y="108343"/>
            <a:ext cx="9144000" cy="107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Иерархическая организация службы </a:t>
            </a:r>
            <a:r>
              <a:rPr lang="en-US" sz="4000" b="1" dirty="0"/>
              <a:t>DNS</a:t>
            </a:r>
            <a:endParaRPr lang="ru-RU" sz="4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903112" y="1621971"/>
            <a:ext cx="10239021" cy="467722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Вершину иерархии серверов </a:t>
            </a:r>
            <a:r>
              <a:rPr lang="ru-RU" sz="2800" b="1" dirty="0"/>
              <a:t>DNS</a:t>
            </a:r>
            <a:r>
              <a:rPr lang="ru-RU" sz="2800" dirty="0"/>
              <a:t> составляют </a:t>
            </a:r>
            <a:r>
              <a:rPr lang="ru-RU" sz="2800" b="1" dirty="0"/>
              <a:t>корневые серверы</a:t>
            </a:r>
            <a:r>
              <a:rPr lang="ru-RU" sz="2800" dirty="0"/>
              <a:t>, они хранят файлы ото­бражений </a:t>
            </a:r>
            <a:r>
              <a:rPr lang="ru-RU" sz="2800" b="1" dirty="0"/>
              <a:t>DNS-серверов</a:t>
            </a:r>
            <a:r>
              <a:rPr lang="ru-RU" sz="2800" dirty="0"/>
              <a:t> следующего уровня, называемого верхним (</a:t>
            </a:r>
            <a:r>
              <a:rPr lang="ru-RU" sz="2800" dirty="0" err="1"/>
              <a:t>top</a:t>
            </a:r>
            <a:r>
              <a:rPr lang="ru-RU" sz="2800" dirty="0"/>
              <a:t> </a:t>
            </a:r>
            <a:r>
              <a:rPr lang="ru-RU" sz="2800" dirty="0" err="1"/>
              <a:t>level</a:t>
            </a:r>
            <a:r>
              <a:rPr lang="ru-RU" sz="2800" dirty="0"/>
              <a:t> DNS). </a:t>
            </a:r>
            <a:endParaRPr lang="ru-RU" sz="2800" dirty="0" smtClean="0"/>
          </a:p>
          <a:p>
            <a:r>
              <a:rPr lang="ru-RU" sz="2800" dirty="0" smtClean="0"/>
              <a:t>Серве­ры </a:t>
            </a:r>
            <a:r>
              <a:rPr lang="ru-RU" sz="2800" dirty="0"/>
              <a:t>верхнего уровня хранят данные об именах и адресах имен, входящих в домены верхнего уровня, таких как </a:t>
            </a:r>
            <a:r>
              <a:rPr lang="ru-RU" sz="2800" b="1" dirty="0" err="1"/>
              <a:t>com</a:t>
            </a:r>
            <a:r>
              <a:rPr lang="ru-RU" sz="2800" dirty="0"/>
              <a:t>, </a:t>
            </a:r>
            <a:r>
              <a:rPr lang="ru-RU" sz="2800" b="1" dirty="0" err="1"/>
              <a:t>ru</a:t>
            </a:r>
            <a:r>
              <a:rPr lang="ru-RU" sz="2800" dirty="0"/>
              <a:t> или </a:t>
            </a:r>
            <a:r>
              <a:rPr lang="ru-RU" sz="2800" b="1" dirty="0" err="1"/>
              <a:t>fm</a:t>
            </a:r>
            <a:r>
              <a:rPr lang="ru-RU" sz="2800" dirty="0"/>
              <a:t>, а также об именах </a:t>
            </a:r>
            <a:r>
              <a:rPr lang="ru-RU" sz="2800" b="1" dirty="0"/>
              <a:t>DNS-серверов</a:t>
            </a:r>
            <a:r>
              <a:rPr lang="ru-RU" sz="2800" dirty="0"/>
              <a:t>, которые обслуживают домены следующего уровня иерархии — второго, такие как </a:t>
            </a:r>
            <a:r>
              <a:rPr lang="ru-RU" sz="2800" b="1" dirty="0"/>
              <a:t>cisco.com</a:t>
            </a:r>
            <a:r>
              <a:rPr lang="ru-RU" sz="2800" dirty="0"/>
              <a:t> </a:t>
            </a:r>
            <a:r>
              <a:rPr lang="ru-RU" sz="2800" dirty="0" smtClean="0"/>
              <a:t> или  </a:t>
            </a:r>
            <a:r>
              <a:rPr lang="ru-RU" sz="2800" b="1" dirty="0"/>
              <a:t>yandex.ru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08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72143" y="108343"/>
            <a:ext cx="11549743" cy="107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Разделение пространства имен между серверами</a:t>
            </a:r>
            <a:endParaRPr lang="en-US" sz="4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903112" y="1371599"/>
            <a:ext cx="10494231" cy="538842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/>
              <a:t>DNS-сервер</a:t>
            </a:r>
            <a:r>
              <a:rPr lang="ru-RU" sz="2800" dirty="0"/>
              <a:t> отвечает на запросы клиентов на основе информации, содержащейся в тексто­вых файлах отображений имен, хранящихся на данном сервере. </a:t>
            </a:r>
            <a:endParaRPr lang="ru-RU" sz="2800" dirty="0" smtClean="0"/>
          </a:p>
          <a:p>
            <a:r>
              <a:rPr lang="ru-RU" sz="2800" dirty="0" smtClean="0"/>
              <a:t>В </a:t>
            </a:r>
            <a:r>
              <a:rPr lang="ru-RU" sz="2800" dirty="0"/>
              <a:t>принципе, </a:t>
            </a:r>
            <a:r>
              <a:rPr lang="ru-RU" sz="2800" b="1" dirty="0"/>
              <a:t>DNS-сервер</a:t>
            </a:r>
            <a:r>
              <a:rPr lang="ru-RU" sz="2800" dirty="0"/>
              <a:t> мог бы хранить данные всех отображений, входящих в некоторый домен со всеми его </a:t>
            </a:r>
            <a:r>
              <a:rPr lang="ru-RU" sz="2800" dirty="0" err="1" smtClean="0"/>
              <a:t>поддоменами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При </a:t>
            </a:r>
            <a:r>
              <a:rPr lang="ru-RU" sz="2800" dirty="0"/>
              <a:t>таком подходе сервер верхнего уровня, отвечающий, например, за до­мен </a:t>
            </a:r>
            <a:r>
              <a:rPr lang="ru-RU" sz="2800" b="1" dirty="0" err="1"/>
              <a:t>com</a:t>
            </a:r>
            <a:r>
              <a:rPr lang="ru-RU" sz="2800" dirty="0" smtClean="0"/>
              <a:t>, </a:t>
            </a:r>
            <a:r>
              <a:rPr lang="ru-RU" sz="2800" dirty="0"/>
              <a:t>хранил бы в своих файлах записи всех имен, заканчивающихся на </a:t>
            </a:r>
            <a:r>
              <a:rPr lang="ru-RU" sz="2800" b="1" dirty="0" err="1"/>
              <a:t>com</a:t>
            </a:r>
            <a:r>
              <a:rPr lang="ru-RU" sz="2800" dirty="0" smtClean="0"/>
              <a:t>:   </a:t>
            </a:r>
            <a:r>
              <a:rPr lang="ru-RU" sz="2800" b="1" dirty="0" smtClean="0"/>
              <a:t>ibm.com</a:t>
            </a:r>
            <a:r>
              <a:rPr lang="ru-RU" sz="2800" dirty="0" smtClean="0"/>
              <a:t>,  </a:t>
            </a:r>
            <a:r>
              <a:rPr lang="ru-RU" sz="2800" b="1" dirty="0" smtClean="0"/>
              <a:t>www.ibm.com</a:t>
            </a:r>
            <a:r>
              <a:rPr lang="ru-RU" sz="2800" dirty="0" smtClean="0"/>
              <a:t>, </a:t>
            </a:r>
            <a:r>
              <a:rPr lang="ru-RU" sz="2800" b="1" dirty="0" smtClean="0"/>
              <a:t>www2.ibm.com</a:t>
            </a:r>
            <a:r>
              <a:rPr lang="ru-RU" sz="2800" dirty="0" smtClean="0"/>
              <a:t>,  </a:t>
            </a:r>
            <a:r>
              <a:rPr lang="ru-RU" sz="2800" b="1" dirty="0"/>
              <a:t>cisco.com</a:t>
            </a:r>
            <a:r>
              <a:rPr lang="ru-RU" sz="2800" dirty="0" smtClean="0"/>
              <a:t>,  </a:t>
            </a:r>
            <a:r>
              <a:rPr lang="ru-RU" sz="2800" b="1" dirty="0"/>
              <a:t>www.cisco.com</a:t>
            </a:r>
            <a:r>
              <a:rPr lang="ru-RU" sz="2800" dirty="0"/>
              <a:t> и т. д. </a:t>
            </a:r>
            <a:endParaRPr lang="ru-RU" sz="2800" dirty="0" smtClean="0"/>
          </a:p>
          <a:p>
            <a:r>
              <a:rPr lang="ru-RU" sz="2800" dirty="0" smtClean="0"/>
              <a:t>Такой </a:t>
            </a:r>
            <a:r>
              <a:rPr lang="ru-RU" sz="2800" dirty="0"/>
              <a:t>подход не масштабируем и не может работать в Интернете.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597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72143" y="108343"/>
            <a:ext cx="11549743" cy="107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Разделение пространства имен между серверами</a:t>
            </a:r>
            <a:endParaRPr lang="en-US" sz="4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903112" y="1371599"/>
            <a:ext cx="10494231" cy="538842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Поэтому пространство доменных имен «</a:t>
            </a:r>
            <a:r>
              <a:rPr lang="ru-RU" sz="2800" b="1" dirty="0"/>
              <a:t>разрезают</a:t>
            </a:r>
            <a:r>
              <a:rPr lang="ru-RU" sz="2800" dirty="0"/>
              <a:t>» между </a:t>
            </a:r>
            <a:r>
              <a:rPr lang="ru-RU" sz="2800" dirty="0" smtClean="0"/>
              <a:t>     </a:t>
            </a:r>
            <a:r>
              <a:rPr lang="ru-RU" sz="2800" b="1" dirty="0" smtClean="0"/>
              <a:t>DNS-серверами</a:t>
            </a:r>
            <a:r>
              <a:rPr lang="ru-RU" sz="2800" dirty="0" smtClean="0"/>
              <a:t> </a:t>
            </a:r>
            <a:r>
              <a:rPr lang="ru-RU" sz="2800" dirty="0"/>
              <a:t>обычно так, чтобы сервер хранил записи только в пределах одного уровня, а для имен своих </a:t>
            </a:r>
            <a:r>
              <a:rPr lang="ru-RU" sz="2800" dirty="0" err="1"/>
              <a:t>поддоменов</a:t>
            </a:r>
            <a:r>
              <a:rPr lang="ru-RU" sz="2800" dirty="0"/>
              <a:t> хранил только ссылки на </a:t>
            </a:r>
            <a:r>
              <a:rPr lang="ru-RU" sz="2800" b="1" dirty="0"/>
              <a:t>DNS-серверы</a:t>
            </a:r>
            <a:r>
              <a:rPr lang="ru-RU" sz="2800" dirty="0"/>
              <a:t>, отвечающие за эти </a:t>
            </a:r>
            <a:r>
              <a:rPr lang="ru-RU" sz="2800" dirty="0" err="1"/>
              <a:t>поддомены</a:t>
            </a:r>
            <a:r>
              <a:rPr lang="ru-RU" sz="2800" dirty="0"/>
              <a:t>. </a:t>
            </a:r>
            <a:endParaRPr lang="ru-RU" sz="2800" dirty="0" smtClean="0"/>
          </a:p>
          <a:p>
            <a:r>
              <a:rPr lang="ru-RU" sz="2800" dirty="0" smtClean="0"/>
              <a:t>Например</a:t>
            </a:r>
            <a:r>
              <a:rPr lang="ru-RU" sz="2800" dirty="0"/>
              <a:t>, </a:t>
            </a:r>
            <a:r>
              <a:rPr lang="ru-RU" sz="2800" b="1" dirty="0" smtClean="0"/>
              <a:t>DNS-сервер</a:t>
            </a:r>
            <a:r>
              <a:rPr lang="ru-RU" sz="2800" dirty="0" smtClean="0"/>
              <a:t> </a:t>
            </a:r>
            <a:r>
              <a:rPr lang="ru-RU" sz="2800" dirty="0"/>
              <a:t>верхнего уровня, отвечающий за домен </a:t>
            </a:r>
            <a:r>
              <a:rPr lang="ru-RU" sz="2800" b="1" dirty="0" err="1"/>
              <a:t>com</a:t>
            </a:r>
            <a:r>
              <a:rPr lang="ru-RU" sz="2800" dirty="0" smtClean="0"/>
              <a:t>, </a:t>
            </a:r>
            <a:r>
              <a:rPr lang="ru-RU" sz="2800" dirty="0"/>
              <a:t>хранит только записи о листьях своего домена, например имя </a:t>
            </a:r>
            <a:r>
              <a:rPr lang="ru-RU" sz="2800" b="1" dirty="0"/>
              <a:t>www.com</a:t>
            </a:r>
            <a:r>
              <a:rPr lang="ru-RU" sz="2800" dirty="0"/>
              <a:t>, а также об именах </a:t>
            </a:r>
            <a:r>
              <a:rPr lang="ru-RU" sz="2800" b="1" dirty="0"/>
              <a:t>DNS-серверов</a:t>
            </a:r>
            <a:r>
              <a:rPr lang="ru-RU" sz="2800" dirty="0"/>
              <a:t>, которые обслуживают </a:t>
            </a:r>
            <a:r>
              <a:rPr lang="ru-RU" sz="2800" dirty="0" err="1"/>
              <a:t>поддомены</a:t>
            </a:r>
            <a:r>
              <a:rPr lang="ru-RU" sz="2800" dirty="0"/>
              <a:t> домена </a:t>
            </a:r>
            <a:r>
              <a:rPr lang="ru-RU" sz="2800" b="1" dirty="0" err="1"/>
              <a:t>com</a:t>
            </a:r>
            <a:r>
              <a:rPr lang="ru-RU" sz="2800" dirty="0" smtClean="0"/>
              <a:t>, </a:t>
            </a:r>
            <a:r>
              <a:rPr lang="ru-RU" sz="2800" dirty="0"/>
              <a:t>например </a:t>
            </a:r>
            <a:r>
              <a:rPr lang="ru-RU" sz="2800" b="1" dirty="0"/>
              <a:t>DNS-сервера</a:t>
            </a:r>
            <a:r>
              <a:rPr lang="ru-RU" sz="2800" dirty="0"/>
              <a:t> </a:t>
            </a:r>
            <a:r>
              <a:rPr lang="ru-RU" sz="2800" dirty="0" err="1"/>
              <a:t>поддомена</a:t>
            </a:r>
            <a:r>
              <a:rPr lang="ru-RU" sz="2800" dirty="0"/>
              <a:t> </a:t>
            </a:r>
            <a:r>
              <a:rPr lang="ru-RU" sz="2800" b="1" dirty="0"/>
              <a:t>cisco.com</a:t>
            </a:r>
            <a:r>
              <a:rPr lang="ru-RU" sz="2800" dirty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408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72143" y="108343"/>
            <a:ext cx="11549743" cy="107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Разделение пространства имен между серверами</a:t>
            </a:r>
            <a:endParaRPr lang="en-US" sz="4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903112" y="1088571"/>
            <a:ext cx="10494231" cy="567145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Часть пространства доменных имен, для которых некоторый </a:t>
            </a:r>
            <a:r>
              <a:rPr lang="ru-RU" sz="2800" dirty="0" smtClean="0"/>
              <a:t>   </a:t>
            </a:r>
            <a:r>
              <a:rPr lang="ru-RU" sz="2800" b="1" dirty="0" smtClean="0"/>
              <a:t>DNS-сервер</a:t>
            </a:r>
            <a:r>
              <a:rPr lang="ru-RU" sz="2800" dirty="0" smtClean="0"/>
              <a:t> </a:t>
            </a:r>
            <a:r>
              <a:rPr lang="ru-RU" sz="2800" dirty="0"/>
              <a:t>имеет полную информацию об их отображениях на основе соответствующего текстового файла, на­зывается зоной </a:t>
            </a:r>
            <a:r>
              <a:rPr lang="ru-RU" sz="2800" b="1" dirty="0"/>
              <a:t>DNS</a:t>
            </a:r>
            <a:r>
              <a:rPr lang="ru-RU" sz="2800" dirty="0"/>
              <a:t>, а сам текстовый файл — файлом зоны. </a:t>
            </a:r>
            <a:endParaRPr lang="ru-RU" sz="2800" dirty="0" smtClean="0"/>
          </a:p>
          <a:p>
            <a:r>
              <a:rPr lang="ru-RU" sz="2800" dirty="0" smtClean="0"/>
              <a:t>Когда </a:t>
            </a:r>
            <a:r>
              <a:rPr lang="ru-RU" sz="2800" b="1" dirty="0"/>
              <a:t>DNS-сервер</a:t>
            </a:r>
            <a:r>
              <a:rPr lang="ru-RU" sz="2800" dirty="0"/>
              <a:t> дает ответ о записи, входящей в зону, за которую он отвечает, такой ответ называется полно­мочным (</a:t>
            </a:r>
            <a:r>
              <a:rPr lang="ru-RU" sz="2800" dirty="0" err="1"/>
              <a:t>authoritative</a:t>
            </a:r>
            <a:r>
              <a:rPr lang="ru-RU" sz="2800" dirty="0"/>
              <a:t>) ответом </a:t>
            </a:r>
            <a:r>
              <a:rPr lang="ru-RU" sz="2800" b="1" dirty="0"/>
              <a:t>DNS</a:t>
            </a:r>
            <a:r>
              <a:rPr lang="ru-RU" sz="2800" dirty="0"/>
              <a:t>. </a:t>
            </a:r>
            <a:endParaRPr lang="ru-RU" sz="2800" dirty="0" smtClean="0"/>
          </a:p>
          <a:p>
            <a:r>
              <a:rPr lang="ru-RU" sz="2800" dirty="0" smtClean="0"/>
              <a:t>Как </a:t>
            </a:r>
            <a:r>
              <a:rPr lang="ru-RU" sz="2800" dirty="0"/>
              <a:t>мы увидим далее, </a:t>
            </a:r>
            <a:r>
              <a:rPr lang="ru-RU" sz="2800" b="1" dirty="0"/>
              <a:t>DNS-сервер</a:t>
            </a:r>
            <a:r>
              <a:rPr lang="ru-RU" sz="2800" dirty="0"/>
              <a:t> может также давать неполномочный ответ, если запрос относится не к его зоне, но он знает его за счет кэширования ответов других серверов. </a:t>
            </a:r>
            <a:endParaRPr lang="ru-RU" sz="2800" dirty="0" smtClean="0"/>
          </a:p>
          <a:p>
            <a:r>
              <a:rPr lang="ru-RU" sz="2800" dirty="0" smtClean="0"/>
              <a:t>Заметим</a:t>
            </a:r>
            <a:r>
              <a:rPr lang="ru-RU" sz="2800" dirty="0"/>
              <a:t>, что </a:t>
            </a:r>
            <a:r>
              <a:rPr lang="ru-RU" sz="2800" b="1" dirty="0"/>
              <a:t>DNS-сервер</a:t>
            </a:r>
            <a:r>
              <a:rPr lang="ru-RU" sz="2800" dirty="0"/>
              <a:t> может обслуживать несколько зон.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402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239983" y="1940770"/>
            <a:ext cx="9313718" cy="1901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Пространство </a:t>
            </a:r>
            <a:r>
              <a:rPr lang="en-US" sz="4000" b="1" dirty="0"/>
              <a:t>DNS-</a:t>
            </a:r>
            <a:r>
              <a:rPr lang="ru-RU" sz="4000" b="1" dirty="0"/>
              <a:t>имен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95294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72143" y="108343"/>
            <a:ext cx="11549743" cy="107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Разделение пространства имен между серверами</a:t>
            </a:r>
            <a:endParaRPr lang="en-US" sz="4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164770" y="1349829"/>
            <a:ext cx="10080173" cy="541019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Файл зоны состоит из текстовых записей нескольких типов, таких как</a:t>
            </a:r>
            <a:r>
              <a:rPr lang="ru-RU" sz="2800" dirty="0" smtClean="0"/>
              <a:t>:</a:t>
            </a:r>
          </a:p>
          <a:p>
            <a:r>
              <a:rPr lang="ru-RU" sz="2800" dirty="0" smtClean="0"/>
              <a:t>   □   </a:t>
            </a:r>
            <a:r>
              <a:rPr lang="ru-RU" sz="2800" dirty="0"/>
              <a:t>А — отображает  имя на </a:t>
            </a:r>
            <a:r>
              <a:rPr lang="ru-RU" sz="2800" dirty="0" smtClean="0"/>
              <a:t>IPv4-адрec;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  □   AAAА </a:t>
            </a:r>
            <a:r>
              <a:rPr lang="ru-RU" sz="2800" dirty="0"/>
              <a:t>— отображает имя на </a:t>
            </a:r>
            <a:r>
              <a:rPr lang="ru-RU" sz="2800" dirty="0" smtClean="0"/>
              <a:t>IPv6-адрес;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  □   NS </a:t>
            </a:r>
            <a:r>
              <a:rPr lang="ru-RU" sz="2800" dirty="0"/>
              <a:t>— определяет имя </a:t>
            </a:r>
            <a:r>
              <a:rPr lang="ru-RU" sz="2800" b="1" dirty="0"/>
              <a:t>DNS-сервера</a:t>
            </a:r>
            <a:r>
              <a:rPr lang="ru-RU" sz="2800" dirty="0"/>
              <a:t> для некоторого домена</a:t>
            </a:r>
            <a:r>
              <a:rPr lang="ru-RU" sz="2800" dirty="0" smtClean="0"/>
              <a:t>;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  □   MS </a:t>
            </a:r>
            <a:r>
              <a:rPr lang="ru-RU" sz="2800" dirty="0"/>
              <a:t>— определяет имя почтового сервера для некоторого домена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Существуют </a:t>
            </a:r>
            <a:r>
              <a:rPr lang="ru-RU" sz="2800" dirty="0"/>
              <a:t>записи и некоторых других типов.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9676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61257" y="0"/>
            <a:ext cx="11549743" cy="69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Разделение пространства имен между серверами</a:t>
            </a:r>
            <a:endParaRPr lang="en-US" sz="4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642257" y="1023257"/>
            <a:ext cx="10885713" cy="573677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Для обеспечения надежности и высокой производительности для каждой зоны существуют один </a:t>
            </a:r>
            <a:r>
              <a:rPr lang="ru-RU" sz="2800" b="1" i="1" dirty="0"/>
              <a:t>первичный</a:t>
            </a:r>
            <a:r>
              <a:rPr lang="ru-RU" sz="2800" dirty="0"/>
              <a:t> и несколько </a:t>
            </a:r>
            <a:r>
              <a:rPr lang="ru-RU" sz="2800" b="1" i="1" dirty="0"/>
              <a:t>вторичных</a:t>
            </a:r>
            <a:r>
              <a:rPr lang="ru-RU" sz="2800" dirty="0"/>
              <a:t> </a:t>
            </a:r>
            <a:r>
              <a:rPr lang="ru-RU" sz="2800" b="1" dirty="0"/>
              <a:t>DNS-серверов</a:t>
            </a:r>
            <a:r>
              <a:rPr lang="ru-RU" sz="2800" dirty="0"/>
              <a:t>. </a:t>
            </a:r>
            <a:endParaRPr lang="ru-RU" sz="2800" dirty="0" smtClean="0"/>
          </a:p>
          <a:p>
            <a:r>
              <a:rPr lang="ru-RU" sz="2800" dirty="0" smtClean="0"/>
              <a:t>На </a:t>
            </a:r>
            <a:r>
              <a:rPr lang="ru-RU" sz="2800" dirty="0"/>
              <a:t>первичном сервере находится </a:t>
            </a:r>
            <a:r>
              <a:rPr lang="ru-RU" sz="2800" b="1" i="1" dirty="0"/>
              <a:t>мастер-копия</a:t>
            </a:r>
            <a:r>
              <a:rPr lang="ru-RU" sz="2800" dirty="0"/>
              <a:t> файла зоны, которая редактируется администратором сервера. </a:t>
            </a:r>
            <a:endParaRPr lang="ru-RU" sz="2800" dirty="0" smtClean="0"/>
          </a:p>
          <a:p>
            <a:r>
              <a:rPr lang="ru-RU" sz="2800" dirty="0" smtClean="0"/>
              <a:t>Вторичные </a:t>
            </a:r>
            <a:r>
              <a:rPr lang="ru-RU" sz="2800" dirty="0"/>
              <a:t>серверы периодически копируют файл зоны с первичного сервера, для этого может ис­пользоваться </a:t>
            </a:r>
            <a:r>
              <a:rPr lang="ru-RU" sz="2800" b="1" dirty="0"/>
              <a:t>протокол DNS</a:t>
            </a:r>
            <a:r>
              <a:rPr lang="ru-RU" sz="2800" dirty="0"/>
              <a:t>, в котором имеется соответствующий тип запроса, или же администратор может задействовать любой протокол копирования файлов, например </a:t>
            </a:r>
            <a:r>
              <a:rPr lang="ru-RU" sz="2800" b="1" dirty="0" err="1"/>
              <a:t>ftp</a:t>
            </a:r>
            <a:r>
              <a:rPr lang="ru-RU" sz="2800" dirty="0"/>
              <a:t> или </a:t>
            </a:r>
            <a:r>
              <a:rPr lang="ru-RU" sz="2800" b="1" dirty="0" err="1"/>
              <a:t>scp</a:t>
            </a:r>
            <a:r>
              <a:rPr lang="ru-RU" sz="2800" dirty="0"/>
              <a:t>. </a:t>
            </a:r>
            <a:endParaRPr lang="ru-RU" sz="2800" dirty="0" smtClean="0"/>
          </a:p>
          <a:p>
            <a:r>
              <a:rPr lang="ru-RU" sz="2800" dirty="0" smtClean="0"/>
              <a:t>В </a:t>
            </a:r>
            <a:r>
              <a:rPr lang="ru-RU" sz="2800" dirty="0"/>
              <a:t>том случае, когда файл зоны передается по протоколу </a:t>
            </a:r>
            <a:r>
              <a:rPr lang="ru-RU" sz="2800" b="1" dirty="0"/>
              <a:t>DNS</a:t>
            </a:r>
            <a:r>
              <a:rPr lang="ru-RU" sz="2800" dirty="0"/>
              <a:t>, для повышения на­дежности применяется протокол </a:t>
            </a:r>
            <a:r>
              <a:rPr lang="ru-RU" sz="2800" b="1" dirty="0"/>
              <a:t>TCP</a:t>
            </a:r>
            <a:r>
              <a:rPr lang="ru-RU" sz="2800" dirty="0"/>
              <a:t> (порт 53).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4974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239983" y="1940770"/>
            <a:ext cx="9313718" cy="1901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Рекурсивная и </a:t>
            </a:r>
            <a:r>
              <a:rPr lang="ru-RU" sz="4000" b="1" dirty="0" err="1"/>
              <a:t>нерекурсивная</a:t>
            </a:r>
            <a:r>
              <a:rPr lang="ru-RU" sz="4000" b="1" dirty="0"/>
              <a:t> процедуры</a:t>
            </a:r>
          </a:p>
        </p:txBody>
      </p:sp>
    </p:spTree>
    <p:extLst>
      <p:ext uri="{BB962C8B-B14F-4D97-AF65-F5344CB8AC3E}">
        <p14:creationId xmlns:p14="http://schemas.microsoft.com/office/powerpoint/2010/main" val="106921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45211" y="0"/>
            <a:ext cx="9144000" cy="63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Рекурсивная и </a:t>
            </a:r>
            <a:r>
              <a:rPr lang="ru-RU" sz="4000" b="1" dirty="0" err="1"/>
              <a:t>нерекурсивная</a:t>
            </a:r>
            <a:r>
              <a:rPr lang="ru-RU" sz="4000" b="1" dirty="0"/>
              <a:t> процедуры</a:t>
            </a:r>
            <a:endParaRPr lang="en-US" sz="4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903112" y="783771"/>
            <a:ext cx="10239021" cy="585651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Существуют две основные схемы разрешения </a:t>
            </a:r>
            <a:r>
              <a:rPr lang="ru-RU" sz="2800" b="1" dirty="0"/>
              <a:t>DNS-имен</a:t>
            </a:r>
            <a:r>
              <a:rPr lang="ru-RU" sz="2800" dirty="0"/>
              <a:t>.  </a:t>
            </a:r>
            <a:endParaRPr lang="ru-RU" sz="2800" dirty="0" smtClean="0"/>
          </a:p>
          <a:p>
            <a:r>
              <a:rPr lang="ru-RU" sz="2800" dirty="0" smtClean="0"/>
              <a:t>В </a:t>
            </a:r>
            <a:r>
              <a:rPr lang="ru-RU" sz="2800" dirty="0"/>
              <a:t>первом варианте работу по поиску </a:t>
            </a:r>
            <a:r>
              <a:rPr lang="ru-RU" sz="2800" b="1" dirty="0"/>
              <a:t>IP-адреса</a:t>
            </a:r>
            <a:r>
              <a:rPr lang="ru-RU" sz="2800" dirty="0"/>
              <a:t> координирует </a:t>
            </a:r>
            <a:r>
              <a:rPr lang="ru-RU" sz="2800" b="1" dirty="0" smtClean="0"/>
              <a:t>DNS-клиент</a:t>
            </a:r>
            <a:r>
              <a:rPr lang="ru-RU" sz="2800" dirty="0" smtClean="0"/>
              <a:t>: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   </a:t>
            </a:r>
            <a:r>
              <a:rPr lang="ru-RU" sz="2600" dirty="0" smtClean="0"/>
              <a:t>1</a:t>
            </a:r>
            <a:r>
              <a:rPr lang="ru-RU" sz="2600" dirty="0"/>
              <a:t>.  </a:t>
            </a:r>
            <a:r>
              <a:rPr lang="ru-RU" sz="2600" b="1" dirty="0"/>
              <a:t>DNS-клиент</a:t>
            </a:r>
            <a:r>
              <a:rPr lang="ru-RU" sz="2600" dirty="0"/>
              <a:t> обращается к корневому </a:t>
            </a:r>
            <a:r>
              <a:rPr lang="ru-RU" sz="2600" b="1" dirty="0"/>
              <a:t>DNS-серверу</a:t>
            </a:r>
            <a:r>
              <a:rPr lang="ru-RU" sz="2600" dirty="0"/>
              <a:t> с указанием полного доменного имени</a:t>
            </a:r>
            <a:r>
              <a:rPr lang="ru-RU" sz="2600" dirty="0" smtClean="0"/>
              <a:t>.</a:t>
            </a:r>
          </a:p>
          <a:p>
            <a:r>
              <a:rPr lang="ru-RU" sz="2800" dirty="0" smtClean="0"/>
              <a:t>    2</a:t>
            </a:r>
            <a:r>
              <a:rPr lang="ru-RU" sz="2800" dirty="0"/>
              <a:t>.  </a:t>
            </a:r>
            <a:r>
              <a:rPr lang="ru-RU" sz="2800" b="1" dirty="0"/>
              <a:t>DNS-сервер</a:t>
            </a:r>
            <a:r>
              <a:rPr lang="ru-RU" sz="2800" dirty="0"/>
              <a:t> отвечает клиенту, указывая адрес следующего </a:t>
            </a:r>
            <a:r>
              <a:rPr lang="ru-RU" sz="2800" b="1" dirty="0"/>
              <a:t>DNS-сервера</a:t>
            </a:r>
            <a:r>
              <a:rPr lang="ru-RU" sz="2800" dirty="0"/>
              <a:t>, обслуживающе­го домен верхнего уровня, заданный в следующей старшей части запрошенного имени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    3</a:t>
            </a:r>
            <a:r>
              <a:rPr lang="ru-RU" sz="2800" dirty="0"/>
              <a:t>.  </a:t>
            </a:r>
            <a:r>
              <a:rPr lang="ru-RU" sz="2800" b="1" dirty="0"/>
              <a:t>DNS-клиент</a:t>
            </a:r>
            <a:r>
              <a:rPr lang="ru-RU" sz="2800" dirty="0"/>
              <a:t> делает запрос следующего </a:t>
            </a:r>
            <a:r>
              <a:rPr lang="ru-RU" sz="2800" b="1" dirty="0"/>
              <a:t>DNS-сервера</a:t>
            </a:r>
            <a:r>
              <a:rPr lang="ru-RU" sz="2800" dirty="0"/>
              <a:t>, который отсылает его к </a:t>
            </a:r>
            <a:r>
              <a:rPr lang="ru-RU" sz="2800" b="1" dirty="0" smtClean="0"/>
              <a:t>DNS-серверу</a:t>
            </a:r>
            <a:r>
              <a:rPr lang="ru-RU" sz="2800" dirty="0" smtClean="0"/>
              <a:t> </a:t>
            </a:r>
            <a:r>
              <a:rPr lang="ru-RU" sz="2800" dirty="0"/>
              <a:t>нужного </a:t>
            </a:r>
            <a:r>
              <a:rPr lang="ru-RU" sz="2800" dirty="0" err="1"/>
              <a:t>поддомена</a:t>
            </a:r>
            <a:r>
              <a:rPr lang="ru-RU" sz="2800" dirty="0"/>
              <a:t>, и т. д., пока не будет найден </a:t>
            </a:r>
            <a:r>
              <a:rPr lang="ru-RU" sz="2800" b="1" dirty="0"/>
              <a:t>DNS-сервер</a:t>
            </a:r>
            <a:r>
              <a:rPr lang="ru-RU" sz="2800" dirty="0"/>
              <a:t>, в котором хра­нится отображение запрошенного имени на </a:t>
            </a:r>
            <a:r>
              <a:rPr lang="ru-RU" sz="2800" b="1" dirty="0"/>
              <a:t>IP-адрес</a:t>
            </a:r>
            <a:r>
              <a:rPr lang="ru-RU" sz="2800" dirty="0"/>
              <a:t>. </a:t>
            </a:r>
            <a:endParaRPr lang="ru-RU" sz="2800" dirty="0" smtClean="0"/>
          </a:p>
          <a:p>
            <a:r>
              <a:rPr lang="ru-RU" sz="2800" dirty="0" smtClean="0"/>
              <a:t>Этот </a:t>
            </a:r>
            <a:r>
              <a:rPr lang="ru-RU" sz="2800" dirty="0"/>
              <a:t>сервер дает окончательный ответ клиенту.</a:t>
            </a:r>
          </a:p>
        </p:txBody>
      </p:sp>
    </p:spTree>
    <p:extLst>
      <p:ext uri="{BB962C8B-B14F-4D97-AF65-F5344CB8AC3E}">
        <p14:creationId xmlns:p14="http://schemas.microsoft.com/office/powerpoint/2010/main" val="394675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45211" y="-1"/>
            <a:ext cx="9144000" cy="1110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Рекурсивная и </a:t>
            </a:r>
            <a:r>
              <a:rPr lang="ru-RU" sz="4000" b="1" dirty="0" err="1"/>
              <a:t>нерекурсивная</a:t>
            </a:r>
            <a:r>
              <a:rPr lang="ru-RU" sz="4000" b="1" dirty="0"/>
              <a:t> процедуры</a:t>
            </a:r>
            <a:endParaRPr lang="en-US" sz="4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903112" y="1545771"/>
            <a:ext cx="10239021" cy="509451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Такая процедура разрешения имени называется </a:t>
            </a:r>
            <a:r>
              <a:rPr lang="ru-RU" sz="2800" b="1" i="1" dirty="0" err="1" smtClean="0"/>
              <a:t>нерекурсивной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В </a:t>
            </a:r>
            <a:r>
              <a:rPr lang="ru-RU" sz="2800" dirty="0"/>
              <a:t>этом случае клиент сам итеративно выполняет последовательность запросов к разным серверам имен. </a:t>
            </a:r>
            <a:endParaRPr lang="ru-RU" sz="2800" dirty="0" smtClean="0"/>
          </a:p>
          <a:p>
            <a:r>
              <a:rPr lang="ru-RU" sz="2800" dirty="0" smtClean="0"/>
              <a:t>Данная </a:t>
            </a:r>
            <a:r>
              <a:rPr lang="ru-RU" sz="2800" dirty="0"/>
              <a:t>схема переносит большую часть работы по разрешению имени на клиента, и она приме­няется редко.</a:t>
            </a:r>
          </a:p>
        </p:txBody>
      </p:sp>
    </p:spTree>
    <p:extLst>
      <p:ext uri="{BB962C8B-B14F-4D97-AF65-F5344CB8AC3E}">
        <p14:creationId xmlns:p14="http://schemas.microsoft.com/office/powerpoint/2010/main" val="5963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45211" y="0"/>
            <a:ext cx="9144000" cy="63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Рекурсивная и </a:t>
            </a:r>
            <a:r>
              <a:rPr lang="ru-RU" sz="4000" b="1" dirty="0" err="1"/>
              <a:t>нерекурсивная</a:t>
            </a:r>
            <a:r>
              <a:rPr lang="ru-RU" sz="4000" b="1" dirty="0"/>
              <a:t> процедуры</a:t>
            </a:r>
            <a:endParaRPr lang="en-US" sz="4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903112" y="783771"/>
            <a:ext cx="10239021" cy="585651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/>
              <a:t>Во втором варианте реализуется </a:t>
            </a:r>
            <a:r>
              <a:rPr lang="ru-RU" sz="2800" b="1" i="1" dirty="0"/>
              <a:t>рекурсивная</a:t>
            </a:r>
            <a:r>
              <a:rPr lang="ru-RU" sz="2800" dirty="0"/>
              <a:t> процедура</a:t>
            </a:r>
            <a:r>
              <a:rPr lang="ru-RU" sz="2800" dirty="0" smtClean="0"/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smtClean="0"/>
              <a:t>     1</a:t>
            </a:r>
            <a:r>
              <a:rPr lang="ru-RU" sz="2800" dirty="0"/>
              <a:t>.  </a:t>
            </a:r>
            <a:r>
              <a:rPr lang="ru-RU" sz="2800" b="1" dirty="0"/>
              <a:t>DNS-клиент</a:t>
            </a:r>
            <a:r>
              <a:rPr lang="ru-RU" sz="2800" dirty="0"/>
              <a:t> запрашивает локальный </a:t>
            </a:r>
            <a:r>
              <a:rPr lang="ru-RU" sz="2800" b="1" dirty="0"/>
              <a:t>DNS-сервер</a:t>
            </a:r>
            <a:r>
              <a:rPr lang="ru-RU" sz="2800" dirty="0"/>
              <a:t>, то есть тот сервер, обслуживающий </a:t>
            </a:r>
            <a:r>
              <a:rPr lang="ru-RU" sz="2800" dirty="0" err="1"/>
              <a:t>поддомен</a:t>
            </a:r>
            <a:r>
              <a:rPr lang="ru-RU" sz="2800" dirty="0"/>
              <a:t>, которому принадлежит имя клиента</a:t>
            </a:r>
            <a:r>
              <a:rPr lang="ru-RU" sz="2800" dirty="0" smtClean="0"/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smtClean="0"/>
              <a:t>     2</a:t>
            </a:r>
            <a:r>
              <a:rPr lang="ru-RU" sz="2800" dirty="0"/>
              <a:t>.  Далее возможны два варианта действий</a:t>
            </a:r>
            <a:r>
              <a:rPr lang="ru-RU" sz="2800" dirty="0" smtClean="0"/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/>
              <a:t> □ </a:t>
            </a:r>
            <a:r>
              <a:rPr lang="ru-RU" sz="2800" dirty="0" smtClean="0"/>
              <a:t>если </a:t>
            </a:r>
            <a:r>
              <a:rPr lang="ru-RU" sz="2800" dirty="0"/>
              <a:t>локальный </a:t>
            </a:r>
            <a:r>
              <a:rPr lang="ru-RU" sz="2800" b="1" dirty="0"/>
              <a:t>DNS-сервер</a:t>
            </a:r>
            <a:r>
              <a:rPr lang="ru-RU" sz="2800" dirty="0"/>
              <a:t> знает ответ, то он сразу же возвращает его клиенту (это может произойти, когда запрошенное имя входит в тот же </a:t>
            </a:r>
            <a:r>
              <a:rPr lang="ru-RU" sz="2800" dirty="0" err="1"/>
              <a:t>поддомен</a:t>
            </a:r>
            <a:r>
              <a:rPr lang="ru-RU" sz="2800" dirty="0"/>
              <a:t>, что и имя клиента, или когда сервер уже узнавал данное соответствие для другого клиента и сохранил его в своем кэше</a:t>
            </a:r>
            <a:r>
              <a:rPr lang="ru-RU" sz="2800" dirty="0" smtClean="0"/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/>
              <a:t> □ </a:t>
            </a:r>
            <a:r>
              <a:rPr lang="ru-RU" sz="2800" dirty="0" smtClean="0"/>
              <a:t>если </a:t>
            </a:r>
            <a:r>
              <a:rPr lang="ru-RU" sz="2800" dirty="0"/>
              <a:t>локальный сервер не знает ответ, то он выполняет итеративные запросы к кор­невому серверу и т. д. точно так же, как это делал клиент в предыдущем варианте, а получив ответ, передает его клиенту, который все это время просто ждет его от своего локального </a:t>
            </a:r>
            <a:r>
              <a:rPr lang="ru-RU" sz="2800" b="1" dirty="0"/>
              <a:t>DNS-сервера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19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45211" y="0"/>
            <a:ext cx="9144000" cy="63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Рекурсивная и </a:t>
            </a:r>
            <a:r>
              <a:rPr lang="ru-RU" sz="4000" b="1" dirty="0" err="1"/>
              <a:t>нерекурсивная</a:t>
            </a:r>
            <a:r>
              <a:rPr lang="ru-RU" sz="4000" b="1" dirty="0"/>
              <a:t> процедуры</a:t>
            </a:r>
            <a:endParaRPr lang="en-US" sz="4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903112" y="762001"/>
            <a:ext cx="10239021" cy="587828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В этой схеме клиент перепоручает работу своему серверу, именно поэтому схема называет­ся рекурсивной, или косвенной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Практически </a:t>
            </a:r>
            <a:r>
              <a:rPr lang="ru-RU" sz="2800" dirty="0"/>
              <a:t>все </a:t>
            </a:r>
            <a:r>
              <a:rPr lang="ru-RU" sz="2800" dirty="0" err="1"/>
              <a:t>резольверы</a:t>
            </a:r>
            <a:r>
              <a:rPr lang="ru-RU" sz="2800" dirty="0"/>
              <a:t> используют или по крайней мере запрашивают в качестве приоритетной рекурсивную процедуру</a:t>
            </a:r>
            <a:r>
              <a:rPr lang="ru-RU" sz="2800" dirty="0" smtClean="0"/>
              <a:t>.</a:t>
            </a:r>
          </a:p>
          <a:p>
            <a:r>
              <a:rPr lang="ru-RU" sz="2800" b="1" dirty="0" smtClean="0"/>
              <a:t>DNS-серверы</a:t>
            </a:r>
            <a:r>
              <a:rPr lang="ru-RU" sz="2800" dirty="0" smtClean="0"/>
              <a:t> </a:t>
            </a:r>
            <a:r>
              <a:rPr lang="ru-RU" sz="2800" dirty="0"/>
              <a:t>стараются не поддерживать рекурсивный режим ответов, так как это перегру­жает их; корневые серверы и серверы верхнего уровня всегда дают </a:t>
            </a:r>
            <a:r>
              <a:rPr lang="ru-RU" sz="2800" dirty="0" err="1"/>
              <a:t>нерекурсивные</a:t>
            </a:r>
            <a:r>
              <a:rPr lang="ru-RU" sz="2800" dirty="0"/>
              <a:t> ответы, отсылая серверы нижних уровней к серверам промежуточных уровней</a:t>
            </a:r>
            <a:r>
              <a:rPr lang="ru-RU" sz="2800" dirty="0" smtClean="0"/>
              <a:t>.</a:t>
            </a:r>
          </a:p>
          <a:p>
            <a:r>
              <a:rPr lang="ru-RU" sz="2800" dirty="0"/>
              <a:t>Получая окончательный ответ от сервера вышестоящего уровня, рекурсивный сервер кэширует его для того, чтобы при поступлении аналогичного запроса дать быстрый </a:t>
            </a:r>
            <a:r>
              <a:rPr lang="ru-RU" sz="2800" dirty="0" smtClean="0"/>
              <a:t>неполномочный </a:t>
            </a:r>
            <a:r>
              <a:rPr lang="ru-RU" sz="2800" dirty="0"/>
              <a:t>ответ.</a:t>
            </a:r>
          </a:p>
        </p:txBody>
      </p:sp>
    </p:spTree>
    <p:extLst>
      <p:ext uri="{BB962C8B-B14F-4D97-AF65-F5344CB8AC3E}">
        <p14:creationId xmlns:p14="http://schemas.microsoft.com/office/powerpoint/2010/main" val="9195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45211" y="-1"/>
            <a:ext cx="9144000" cy="1110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Рекурсивная и </a:t>
            </a:r>
            <a:r>
              <a:rPr lang="ru-RU" sz="4000" b="1" dirty="0" err="1"/>
              <a:t>нерекурсивная</a:t>
            </a:r>
            <a:r>
              <a:rPr lang="ru-RU" sz="4000" b="1" dirty="0"/>
              <a:t> процедуры</a:t>
            </a:r>
            <a:endParaRPr lang="en-US" sz="4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903112" y="1545771"/>
            <a:ext cx="10239021" cy="509451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 Чтобы служба </a:t>
            </a:r>
            <a:r>
              <a:rPr lang="ru-RU" sz="2800" b="1" dirty="0"/>
              <a:t>DNS</a:t>
            </a:r>
            <a:r>
              <a:rPr lang="ru-RU" sz="2800" dirty="0"/>
              <a:t> могла оперативно отрабатывать изменения, происходящие в сети, ответы кэшируются на относительно короткое время — обычно от нескольких часов до нескольких дней, срок жизни записи задается администратором полномочного сервера</a:t>
            </a:r>
            <a:r>
              <a:rPr lang="ru-RU" sz="2800" dirty="0" smtClean="0"/>
              <a:t>.</a:t>
            </a:r>
          </a:p>
          <a:p>
            <a:r>
              <a:rPr lang="ru-RU" sz="2800" b="1" dirty="0" smtClean="0"/>
              <a:t>DNS-сервер</a:t>
            </a:r>
            <a:r>
              <a:rPr lang="ru-RU" sz="2800" dirty="0" smtClean="0"/>
              <a:t> </a:t>
            </a:r>
            <a:r>
              <a:rPr lang="ru-RU" sz="2800" dirty="0"/>
              <a:t>может быть </a:t>
            </a:r>
            <a:r>
              <a:rPr lang="ru-RU" sz="2800" b="1" i="1" dirty="0"/>
              <a:t>открытым</a:t>
            </a:r>
            <a:r>
              <a:rPr lang="ru-RU" sz="2800" dirty="0"/>
              <a:t> — в этом случае он отвечает любому клиенту, или же </a:t>
            </a:r>
            <a:r>
              <a:rPr lang="ru-RU" sz="2800" b="1" i="1" dirty="0"/>
              <a:t>закрытым</a:t>
            </a:r>
            <a:r>
              <a:rPr lang="ru-RU" sz="2800" dirty="0"/>
              <a:t> — в этом случае он отвечает либо только клиентам своего предприятия (в слу­чае корпоративного сервера), либо только своим подписчикам услуг доступа в Интернет (в случае провайдера).</a:t>
            </a:r>
          </a:p>
        </p:txBody>
      </p:sp>
    </p:spTree>
    <p:extLst>
      <p:ext uri="{BB962C8B-B14F-4D97-AF65-F5344CB8AC3E}">
        <p14:creationId xmlns:p14="http://schemas.microsoft.com/office/powerpoint/2010/main" val="10432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239983" y="1940770"/>
            <a:ext cx="9313718" cy="1901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Корневые серверы</a:t>
            </a:r>
          </a:p>
        </p:txBody>
      </p:sp>
    </p:spTree>
    <p:extLst>
      <p:ext uri="{BB962C8B-B14F-4D97-AF65-F5344CB8AC3E}">
        <p14:creationId xmlns:p14="http://schemas.microsoft.com/office/powerpoint/2010/main" val="15255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56096" y="108343"/>
            <a:ext cx="9144000" cy="107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Корневые серверы</a:t>
            </a:r>
            <a:endParaRPr lang="en-US" sz="4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903112" y="1436914"/>
            <a:ext cx="10239021" cy="500904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/>
              <a:t>Корневые серверы</a:t>
            </a:r>
            <a:r>
              <a:rPr lang="ru-RU" sz="2800" dirty="0"/>
              <a:t> — наиболее уязвимое звено службы </a:t>
            </a:r>
            <a:r>
              <a:rPr lang="ru-RU" sz="2800" b="1" dirty="0"/>
              <a:t>DNS</a:t>
            </a:r>
            <a:r>
              <a:rPr lang="ru-RU" sz="2800" dirty="0"/>
              <a:t>, так как разрешение всех за­просов, ответы на которые не находятся в кэше или файле зоны какого-либо </a:t>
            </a:r>
            <a:r>
              <a:rPr lang="ru-RU" sz="2800" b="1" dirty="0"/>
              <a:t>DNS-сервера</a:t>
            </a:r>
            <a:r>
              <a:rPr lang="ru-RU" sz="2800" dirty="0"/>
              <a:t> нижнего уровня, начинаются с обращения к одному из корневых серверов. </a:t>
            </a:r>
            <a:endParaRPr lang="ru-RU" sz="2800" dirty="0" smtClean="0"/>
          </a:p>
          <a:p>
            <a:r>
              <a:rPr lang="ru-RU" sz="2800" dirty="0" smtClean="0"/>
              <a:t>Разработчики </a:t>
            </a:r>
            <a:r>
              <a:rPr lang="ru-RU" sz="2800" dirty="0"/>
              <a:t>системы </a:t>
            </a:r>
            <a:r>
              <a:rPr lang="ru-RU" sz="2800" b="1" dirty="0"/>
              <a:t>DNS</a:t>
            </a:r>
            <a:r>
              <a:rPr lang="ru-RU" sz="2800" dirty="0"/>
              <a:t> (в начале 80-х годов) понимали это, поэтому уже изначально было решено обеспечить высокую степень </a:t>
            </a:r>
            <a:r>
              <a:rPr lang="ru-RU" sz="2800" dirty="0" smtClean="0"/>
              <a:t>резервирования.</a:t>
            </a:r>
          </a:p>
          <a:p>
            <a:r>
              <a:rPr lang="ru-RU" sz="2800" dirty="0" smtClean="0"/>
              <a:t>Было </a:t>
            </a:r>
            <a:r>
              <a:rPr lang="ru-RU" sz="2800" dirty="0"/>
              <a:t>установлено  13 </a:t>
            </a:r>
            <a:r>
              <a:rPr lang="ru-RU" sz="2800" dirty="0" smtClean="0"/>
              <a:t> корневых  серверов  с  </a:t>
            </a:r>
            <a:r>
              <a:rPr lang="ru-RU" sz="2800" dirty="0"/>
              <a:t>именами </a:t>
            </a:r>
            <a:r>
              <a:rPr lang="ru-RU" sz="2800" dirty="0" smtClean="0"/>
              <a:t> от  </a:t>
            </a:r>
            <a:r>
              <a:rPr lang="ru-RU" sz="2800" b="1" dirty="0"/>
              <a:t>а.root-servers.net</a:t>
            </a:r>
            <a:r>
              <a:rPr lang="ru-RU" sz="2800" dirty="0" smtClean="0"/>
              <a:t>,</a:t>
            </a:r>
            <a:r>
              <a:rPr lang="en-US" sz="2800" dirty="0" smtClean="0"/>
              <a:t>  </a:t>
            </a:r>
            <a:r>
              <a:rPr lang="ru-RU" sz="2800" dirty="0" smtClean="0"/>
              <a:t> </a:t>
            </a:r>
            <a:r>
              <a:rPr lang="en-US" sz="2800" b="1" dirty="0" smtClean="0"/>
              <a:t>b</a:t>
            </a:r>
            <a:r>
              <a:rPr lang="ru-RU" sz="2800" b="1" dirty="0" smtClean="0"/>
              <a:t>.root-servers.net</a:t>
            </a:r>
            <a:r>
              <a:rPr lang="ru-RU" sz="2800" dirty="0" smtClean="0"/>
              <a:t>,</a:t>
            </a:r>
            <a:r>
              <a:rPr lang="en-US" sz="2800" dirty="0" smtClean="0"/>
              <a:t>  </a:t>
            </a:r>
            <a:r>
              <a:rPr lang="ru-RU" sz="2800" dirty="0" smtClean="0"/>
              <a:t> </a:t>
            </a:r>
            <a:r>
              <a:rPr lang="ru-RU" sz="2800" b="1" dirty="0"/>
              <a:t>с.root-servers.net</a:t>
            </a:r>
            <a:r>
              <a:rPr lang="ru-RU" sz="2800" dirty="0"/>
              <a:t>... </a:t>
            </a:r>
            <a:r>
              <a:rPr lang="ru-RU" sz="2800" b="1" dirty="0"/>
              <a:t>rn.root-servers.net</a:t>
            </a:r>
            <a:r>
              <a:rPr lang="ru-RU" sz="2800" dirty="0"/>
              <a:t> </a:t>
            </a:r>
            <a:r>
              <a:rPr lang="en-US" sz="2800" dirty="0" smtClean="0"/>
              <a:t> </a:t>
            </a:r>
            <a:r>
              <a:rPr lang="ru-RU" sz="2800" dirty="0" smtClean="0"/>
              <a:t>и</a:t>
            </a:r>
            <a:r>
              <a:rPr lang="en-US" sz="2800" dirty="0" smtClean="0"/>
              <a:t> </a:t>
            </a:r>
            <a:r>
              <a:rPr lang="ru-RU" sz="2800" dirty="0" smtClean="0"/>
              <a:t> три­надцатью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r>
              <a:rPr lang="ru-RU" sz="2800" b="1" dirty="0"/>
              <a:t>IP-адресами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0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01011" y="440675"/>
            <a:ext cx="9144000" cy="664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Пространство </a:t>
            </a:r>
            <a:r>
              <a:rPr lang="en-US" sz="4000" b="1" dirty="0"/>
              <a:t>DNS-</a:t>
            </a:r>
            <a:r>
              <a:rPr lang="ru-RU" sz="4000" b="1" dirty="0"/>
              <a:t>имен</a:t>
            </a:r>
            <a:endParaRPr lang="en-US" sz="4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212766" y="1608463"/>
            <a:ext cx="9788237" cy="472460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В операционных системах, которые первоначально разрабатывались </a:t>
            </a:r>
            <a:r>
              <a:rPr lang="en-US" sz="2800" dirty="0" smtClean="0"/>
              <a:t>  </a:t>
            </a:r>
            <a:r>
              <a:rPr lang="ru-RU" sz="2800" dirty="0" smtClean="0"/>
              <a:t>для</a:t>
            </a:r>
            <a:r>
              <a:rPr lang="en-US" sz="2800" dirty="0" smtClean="0"/>
              <a:t>  </a:t>
            </a:r>
            <a:r>
              <a:rPr lang="ru-RU" sz="2800" dirty="0" smtClean="0"/>
              <a:t> </a:t>
            </a:r>
            <a:r>
              <a:rPr lang="ru-RU" sz="2800" dirty="0"/>
              <a:t>локальных </a:t>
            </a:r>
            <a:r>
              <a:rPr lang="en-US" sz="2800" dirty="0" smtClean="0"/>
              <a:t>  </a:t>
            </a:r>
            <a:r>
              <a:rPr lang="ru-RU" sz="2800" dirty="0" smtClean="0"/>
              <a:t>сетей</a:t>
            </a:r>
            <a:r>
              <a:rPr lang="ru-RU" sz="2800" dirty="0"/>
              <a:t>, </a:t>
            </a:r>
            <a:r>
              <a:rPr lang="en-US" sz="2800" dirty="0" smtClean="0"/>
              <a:t> </a:t>
            </a:r>
            <a:r>
              <a:rPr lang="ru-RU" sz="2800" dirty="0" smtClean="0"/>
              <a:t>таких </a:t>
            </a:r>
            <a:r>
              <a:rPr lang="en-US" sz="2800" dirty="0" smtClean="0"/>
              <a:t>  </a:t>
            </a:r>
            <a:r>
              <a:rPr lang="ru-RU" sz="2800" dirty="0" smtClean="0"/>
              <a:t>как </a:t>
            </a:r>
            <a:r>
              <a:rPr lang="en-US" sz="2800" dirty="0" smtClean="0"/>
              <a:t>      </a:t>
            </a:r>
            <a:r>
              <a:rPr lang="ru-RU" sz="2800" b="1" dirty="0" err="1" smtClean="0"/>
              <a:t>Novell</a:t>
            </a:r>
            <a:r>
              <a:rPr lang="ru-RU" sz="2800" dirty="0" smtClean="0"/>
              <a:t> </a:t>
            </a:r>
            <a:r>
              <a:rPr lang="ru-RU" sz="2800" b="1" dirty="0" err="1"/>
              <a:t>NetWare</a:t>
            </a:r>
            <a:r>
              <a:rPr lang="ru-RU" sz="2800" dirty="0"/>
              <a:t>, </a:t>
            </a:r>
            <a:r>
              <a:rPr lang="en-US" sz="2800" dirty="0" smtClean="0"/>
              <a:t>  </a:t>
            </a:r>
            <a:r>
              <a:rPr lang="ru-RU" sz="2800" b="1" dirty="0" err="1" smtClean="0"/>
              <a:t>Microsoft</a:t>
            </a:r>
            <a:r>
              <a:rPr lang="ru-RU" sz="2800" b="1" dirty="0" smtClean="0"/>
              <a:t> </a:t>
            </a:r>
            <a:r>
              <a:rPr lang="ru-RU" sz="2800" b="1" dirty="0" err="1"/>
              <a:t>Windows</a:t>
            </a:r>
            <a:r>
              <a:rPr lang="ru-RU" sz="2800" b="1" dirty="0"/>
              <a:t> </a:t>
            </a:r>
            <a:r>
              <a:rPr lang="en-US" sz="2800" b="1" dirty="0" smtClean="0"/>
              <a:t>  </a:t>
            </a:r>
            <a:r>
              <a:rPr lang="ru-RU" sz="2800" dirty="0" smtClean="0"/>
              <a:t>или</a:t>
            </a:r>
            <a:r>
              <a:rPr lang="en-US" sz="2800" dirty="0" smtClean="0"/>
              <a:t>  </a:t>
            </a:r>
            <a:r>
              <a:rPr lang="ru-RU" sz="2800" dirty="0" smtClean="0"/>
              <a:t> </a:t>
            </a:r>
            <a:r>
              <a:rPr lang="ru-RU" sz="2800" b="1" dirty="0"/>
              <a:t>IBM OS/2</a:t>
            </a:r>
            <a:r>
              <a:rPr lang="ru-RU" sz="2800" dirty="0"/>
              <a:t>, пользователи всегда работали с символьными именами компьютеров.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Так </a:t>
            </a:r>
            <a:r>
              <a:rPr lang="ru-RU" sz="2800" dirty="0"/>
              <a:t>как локальные сети состояли из небольшого числа компьютеров, применялись так называемые </a:t>
            </a:r>
            <a:r>
              <a:rPr lang="ru-RU" sz="2800" b="1" dirty="0"/>
              <a:t>плоские имена</a:t>
            </a:r>
            <a:r>
              <a:rPr lang="ru-RU" sz="2800" dirty="0"/>
              <a:t>, состоящие из последо­вательности символов, не разделенных на части. 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75781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290781" y="0"/>
            <a:ext cx="9144000" cy="664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Корневые серверы</a:t>
            </a:r>
            <a:endParaRPr lang="en-US" sz="4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903112" y="587829"/>
            <a:ext cx="10239021" cy="612865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С тех пор организация корневых </a:t>
            </a:r>
            <a:r>
              <a:rPr lang="ru-RU" sz="2800" b="1" dirty="0"/>
              <a:t>DNS-серверов</a:t>
            </a:r>
            <a:r>
              <a:rPr lang="ru-RU" sz="2800" dirty="0"/>
              <a:t> изменилась, вместо 13 серверов Интернет обслуживает более 300 — в августе 2013 года их было </a:t>
            </a:r>
            <a:r>
              <a:rPr lang="ru-RU" sz="2800" dirty="0" smtClean="0"/>
              <a:t>376. </a:t>
            </a:r>
            <a:endParaRPr lang="en-US" sz="2800" dirty="0" smtClean="0"/>
          </a:p>
          <a:p>
            <a:r>
              <a:rPr lang="ru-RU" sz="2800" dirty="0" smtClean="0"/>
              <a:t>Это </a:t>
            </a:r>
            <a:r>
              <a:rPr lang="ru-RU" sz="2800" dirty="0"/>
              <a:t>значительно повысило отказоустойчивость и </a:t>
            </a:r>
            <a:r>
              <a:rPr lang="ru-RU" sz="2800" dirty="0" smtClean="0"/>
              <a:t>производительность </a:t>
            </a:r>
            <a:r>
              <a:rPr lang="ru-RU" sz="2800" dirty="0"/>
              <a:t>службы </a:t>
            </a:r>
            <a:r>
              <a:rPr lang="ru-RU" sz="2800" b="1" dirty="0"/>
              <a:t>DNS</a:t>
            </a:r>
            <a:r>
              <a:rPr lang="ru-RU" sz="2800" dirty="0"/>
              <a:t>. </a:t>
            </a:r>
            <a:endParaRPr lang="en-US" sz="2800" dirty="0" smtClean="0"/>
          </a:p>
          <a:p>
            <a:r>
              <a:rPr lang="ru-RU" sz="2800" dirty="0" smtClean="0"/>
              <a:t>Все </a:t>
            </a:r>
            <a:r>
              <a:rPr lang="ru-RU" sz="2800" dirty="0"/>
              <a:t>корневые серверы по-прежнему разделяют те же 13 имен (</a:t>
            </a:r>
            <a:r>
              <a:rPr lang="ru-RU" sz="2800" dirty="0" smtClean="0"/>
              <a:t>от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r>
              <a:rPr lang="ru-RU" sz="2800" b="1" dirty="0"/>
              <a:t>а.root-servers.org</a:t>
            </a:r>
            <a:r>
              <a:rPr lang="ru-RU" sz="2800" dirty="0"/>
              <a:t> </a:t>
            </a:r>
            <a:r>
              <a:rPr lang="en-US" sz="2800" dirty="0" smtClean="0"/>
              <a:t> </a:t>
            </a:r>
            <a:r>
              <a:rPr lang="ru-RU" sz="2800" dirty="0" smtClean="0"/>
              <a:t>до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r>
              <a:rPr lang="ru-RU" sz="2800" b="1" dirty="0"/>
              <a:t>rn.root-servers.org</a:t>
            </a:r>
            <a:r>
              <a:rPr lang="ru-RU" sz="2800" dirty="0"/>
              <a:t>) и 13 </a:t>
            </a:r>
            <a:r>
              <a:rPr lang="en-US" sz="2800" dirty="0" smtClean="0"/>
              <a:t> </a:t>
            </a:r>
            <a:r>
              <a:rPr lang="ru-RU" sz="2800" dirty="0" smtClean="0"/>
              <a:t>IP-адресов</a:t>
            </a:r>
            <a:r>
              <a:rPr lang="ru-RU" sz="2800" dirty="0"/>
              <a:t>. </a:t>
            </a:r>
            <a:endParaRPr lang="en-US" sz="2800" dirty="0" smtClean="0"/>
          </a:p>
          <a:p>
            <a:r>
              <a:rPr lang="ru-RU" sz="2800" dirty="0" smtClean="0"/>
              <a:t>Только </a:t>
            </a:r>
            <a:r>
              <a:rPr lang="ru-RU" sz="2800" dirty="0"/>
              <a:t>теперь каждому имени и адресу соответствует кластер серверов. </a:t>
            </a:r>
            <a:endParaRPr lang="en-US" sz="2800" dirty="0" smtClean="0"/>
          </a:p>
          <a:p>
            <a:r>
              <a:rPr lang="ru-RU" sz="2800" dirty="0" smtClean="0"/>
              <a:t>Например</a:t>
            </a:r>
            <a:r>
              <a:rPr lang="ru-RU" sz="2800" dirty="0"/>
              <a:t>, </a:t>
            </a:r>
            <a:r>
              <a:rPr lang="en-US" sz="2800" dirty="0" smtClean="0"/>
              <a:t> </a:t>
            </a:r>
            <a:r>
              <a:rPr lang="ru-RU" sz="2800" dirty="0" smtClean="0"/>
              <a:t>имени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r>
              <a:rPr lang="ru-RU" sz="2800" b="1" dirty="0"/>
              <a:t>f.root-servers.net</a:t>
            </a:r>
            <a:r>
              <a:rPr lang="ru-RU" sz="2800" dirty="0"/>
              <a:t> </a:t>
            </a:r>
            <a:r>
              <a:rPr lang="en-US" sz="2800" dirty="0" smtClean="0"/>
              <a:t> </a:t>
            </a:r>
            <a:r>
              <a:rPr lang="ru-RU" sz="2800" dirty="0" smtClean="0"/>
              <a:t>соответствует </a:t>
            </a:r>
            <a:r>
              <a:rPr lang="en-US" sz="2800" dirty="0" smtClean="0"/>
              <a:t> </a:t>
            </a:r>
            <a:r>
              <a:rPr lang="ru-RU" sz="2800" dirty="0" smtClean="0"/>
              <a:t>56 </a:t>
            </a:r>
            <a:r>
              <a:rPr lang="ru-RU" sz="2800" dirty="0"/>
              <a:t>серверов, а </a:t>
            </a:r>
            <a:r>
              <a:rPr lang="en-US" sz="2800" dirty="0" smtClean="0"/>
              <a:t> </a:t>
            </a:r>
            <a:r>
              <a:rPr lang="ru-RU" sz="2800" dirty="0" smtClean="0"/>
              <a:t>имени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r>
              <a:rPr lang="en-US" sz="2800" b="1" dirty="0" smtClean="0"/>
              <a:t>l.</a:t>
            </a:r>
            <a:r>
              <a:rPr lang="ru-RU" sz="2800" b="1" dirty="0" smtClean="0"/>
              <a:t>root-servers.net </a:t>
            </a:r>
            <a:r>
              <a:rPr lang="ru-RU" sz="2800" dirty="0"/>
              <a:t>—  146. </a:t>
            </a:r>
            <a:endParaRPr lang="en-US" sz="2800" dirty="0" smtClean="0"/>
          </a:p>
          <a:p>
            <a:r>
              <a:rPr lang="ru-RU" sz="2800" dirty="0" smtClean="0"/>
              <a:t>Корневые </a:t>
            </a:r>
            <a:r>
              <a:rPr lang="ru-RU" sz="2800" dirty="0"/>
              <a:t>серверы распределены географи­чески, а каждый кластер, соответствующий одному имени, </a:t>
            </a:r>
            <a:r>
              <a:rPr lang="ru-RU" sz="2800" dirty="0" err="1"/>
              <a:t>администрируется</a:t>
            </a:r>
            <a:r>
              <a:rPr lang="ru-RU" sz="2800" dirty="0"/>
              <a:t> отдельной организацией.</a:t>
            </a:r>
          </a:p>
        </p:txBody>
      </p:sp>
    </p:spTree>
    <p:extLst>
      <p:ext uri="{BB962C8B-B14F-4D97-AF65-F5344CB8AC3E}">
        <p14:creationId xmlns:p14="http://schemas.microsoft.com/office/powerpoint/2010/main" val="168807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239983" y="1940770"/>
            <a:ext cx="9313718" cy="1901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Использование произвольной рассылки</a:t>
            </a:r>
          </a:p>
        </p:txBody>
      </p:sp>
    </p:spTree>
    <p:extLst>
      <p:ext uri="{BB962C8B-B14F-4D97-AF65-F5344CB8AC3E}">
        <p14:creationId xmlns:p14="http://schemas.microsoft.com/office/powerpoint/2010/main" val="35613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56096" y="108343"/>
            <a:ext cx="9144000" cy="107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Использование произвольной рассылки</a:t>
            </a:r>
            <a:endParaRPr lang="en-US" sz="4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903112" y="1377244"/>
            <a:ext cx="10239021" cy="506871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Служба </a:t>
            </a:r>
            <a:r>
              <a:rPr lang="ru-RU" sz="2800" b="1" dirty="0"/>
              <a:t>DNS</a:t>
            </a:r>
            <a:r>
              <a:rPr lang="ru-RU" sz="2800" dirty="0"/>
              <a:t> является одним из примеров успешного использования для адресации и маршрутизации техники произвольной рассылки (</a:t>
            </a:r>
            <a:r>
              <a:rPr lang="ru-RU" sz="2800" dirty="0" err="1"/>
              <a:t>anycast</a:t>
            </a:r>
            <a:r>
              <a:rPr lang="ru-RU" sz="2800" dirty="0" smtClean="0"/>
              <a:t>)</a:t>
            </a:r>
            <a:r>
              <a:rPr lang="en-US" sz="2800" dirty="0" smtClean="0"/>
              <a:t>.</a:t>
            </a:r>
          </a:p>
          <a:p>
            <a:r>
              <a:rPr lang="ru-RU" sz="2800" dirty="0"/>
              <a:t>В </a:t>
            </a:r>
            <a:r>
              <a:rPr lang="ru-RU" sz="2800" b="1" dirty="0"/>
              <a:t>DNS-службе</a:t>
            </a:r>
            <a:r>
              <a:rPr lang="ru-RU" sz="2800" dirty="0"/>
              <a:t> техника произвольной рассылки используется для рационализации взаимо­действия клиента и серверов. </a:t>
            </a:r>
            <a:endParaRPr lang="en-US" sz="2800" dirty="0" smtClean="0"/>
          </a:p>
          <a:p>
            <a:r>
              <a:rPr lang="ru-RU" sz="2800" dirty="0" smtClean="0"/>
              <a:t>Пусть </a:t>
            </a:r>
            <a:r>
              <a:rPr lang="ru-RU" sz="2800" dirty="0"/>
              <a:t>имеется некоторая группа </a:t>
            </a:r>
            <a:r>
              <a:rPr lang="ru-RU" sz="2800" b="1" dirty="0"/>
              <a:t>DNS-серверов</a:t>
            </a:r>
            <a:r>
              <a:rPr lang="ru-RU" sz="2800" dirty="0"/>
              <a:t>, </a:t>
            </a:r>
            <a:r>
              <a:rPr lang="ru-RU" sz="2800" dirty="0" smtClean="0"/>
              <a:t>предоставляющих </a:t>
            </a:r>
            <a:r>
              <a:rPr lang="ru-RU" sz="2800" dirty="0"/>
              <a:t>клиентам идентичные услуги. </a:t>
            </a:r>
            <a:endParaRPr lang="en-US" sz="2800" dirty="0" smtClean="0"/>
          </a:p>
          <a:p>
            <a:r>
              <a:rPr lang="ru-RU" sz="2800" dirty="0" smtClean="0"/>
              <a:t>Клиенту </a:t>
            </a:r>
            <a:r>
              <a:rPr lang="ru-RU" sz="2800" dirty="0"/>
              <a:t>не важно, к какому из узлов данной группы </a:t>
            </a:r>
            <a:r>
              <a:rPr lang="ru-RU" sz="2800" dirty="0" smtClean="0"/>
              <a:t>будет передан </a:t>
            </a:r>
            <a:r>
              <a:rPr lang="ru-RU" sz="2800" dirty="0"/>
              <a:t>его запрос.</a:t>
            </a:r>
          </a:p>
        </p:txBody>
      </p:sp>
    </p:spTree>
    <p:extLst>
      <p:ext uri="{BB962C8B-B14F-4D97-AF65-F5344CB8AC3E}">
        <p14:creationId xmlns:p14="http://schemas.microsoft.com/office/powerpoint/2010/main" val="6510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56096" y="108343"/>
            <a:ext cx="9144000" cy="107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Использование произвольной рассылки</a:t>
            </a:r>
            <a:endParaRPr lang="en-US" sz="4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903112" y="1182915"/>
            <a:ext cx="10239021" cy="526304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В соответствии с технологией произвольной рассылки всем серверам группы должен быть присвоен один и тот же </a:t>
            </a:r>
            <a:r>
              <a:rPr lang="ru-RU" sz="2800" b="1" dirty="0"/>
              <a:t>IP-адрес</a:t>
            </a:r>
            <a:r>
              <a:rPr lang="ru-RU" sz="2800" dirty="0"/>
              <a:t>, который в данной ситуации интерпре­тируется как адрес произвольной рассылки. </a:t>
            </a:r>
            <a:endParaRPr lang="en-US" sz="2800" dirty="0" smtClean="0"/>
          </a:p>
          <a:p>
            <a:r>
              <a:rPr lang="ru-RU" sz="2800" dirty="0" smtClean="0"/>
              <a:t>Кроме </a:t>
            </a:r>
            <a:r>
              <a:rPr lang="ru-RU" sz="2800" dirty="0"/>
              <a:t>того, должны быть найдены маршруты от </a:t>
            </a:r>
            <a:r>
              <a:rPr lang="ru-RU" sz="2800" b="1" dirty="0"/>
              <a:t>DNS-клиента</a:t>
            </a:r>
            <a:r>
              <a:rPr lang="ru-RU" sz="2800" dirty="0"/>
              <a:t> до каждого из серверов группы. </a:t>
            </a:r>
            <a:endParaRPr lang="en-US" sz="2800" dirty="0" smtClean="0"/>
          </a:p>
          <a:p>
            <a:r>
              <a:rPr lang="ru-RU" sz="2800" dirty="0" smtClean="0"/>
              <a:t>При </a:t>
            </a:r>
            <a:r>
              <a:rPr lang="ru-RU" sz="2800" dirty="0"/>
              <a:t>отправке запроса к серверам группы клиент выбирает в соответствии с некоторыми правилами предпочтения один из маршрутов (серверов). </a:t>
            </a:r>
            <a:endParaRPr lang="en-US" sz="2800" dirty="0" smtClean="0"/>
          </a:p>
          <a:p>
            <a:r>
              <a:rPr lang="ru-RU" sz="2800" dirty="0" smtClean="0"/>
              <a:t>В </a:t>
            </a:r>
            <a:r>
              <a:rPr lang="ru-RU" sz="2800" dirty="0"/>
              <a:t>случае службы </a:t>
            </a:r>
            <a:r>
              <a:rPr lang="ru-RU" sz="2800" b="1" dirty="0"/>
              <a:t>DNS</a:t>
            </a:r>
            <a:r>
              <a:rPr lang="ru-RU" sz="2800" dirty="0"/>
              <a:t> клиент обычно выбирает ближайший сервер.</a:t>
            </a:r>
          </a:p>
        </p:txBody>
      </p:sp>
    </p:spTree>
    <p:extLst>
      <p:ext uri="{BB962C8B-B14F-4D97-AF65-F5344CB8AC3E}">
        <p14:creationId xmlns:p14="http://schemas.microsoft.com/office/powerpoint/2010/main" val="33362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56096" y="108343"/>
            <a:ext cx="9144000" cy="107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Использование произвольной рассылки</a:t>
            </a:r>
            <a:endParaRPr lang="en-US" sz="4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903112" y="1182915"/>
            <a:ext cx="10239021" cy="526304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Использование в службе </a:t>
            </a:r>
            <a:r>
              <a:rPr lang="ru-RU" sz="2800" b="1" dirty="0"/>
              <a:t>DNS</a:t>
            </a:r>
            <a:r>
              <a:rPr lang="ru-RU" sz="2800" dirty="0"/>
              <a:t> техники произвольной рассылки сулит несколько потен­циальных </a:t>
            </a:r>
            <a:r>
              <a:rPr lang="ru-RU" sz="2800" b="1" dirty="0"/>
              <a:t>преимуществ</a:t>
            </a:r>
            <a:r>
              <a:rPr lang="ru-RU" sz="2800" dirty="0" smtClean="0"/>
              <a:t>: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ru-RU" sz="2800" dirty="0" smtClean="0"/>
              <a:t>□  </a:t>
            </a:r>
            <a:r>
              <a:rPr lang="ru-RU" sz="2800" dirty="0"/>
              <a:t>повышение </a:t>
            </a:r>
            <a:r>
              <a:rPr lang="ru-RU" sz="2800" b="1" dirty="0"/>
              <a:t>производительности</a:t>
            </a:r>
            <a:r>
              <a:rPr lang="ru-RU" sz="2800" dirty="0"/>
              <a:t> за счет распараллеливания нагрузки на серверы (ба­ланс нагрузки</a:t>
            </a:r>
            <a:r>
              <a:rPr lang="ru-RU" sz="2800" dirty="0" smtClean="0"/>
              <a:t>);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ru-RU" sz="2800" dirty="0" smtClean="0"/>
              <a:t>□  </a:t>
            </a:r>
            <a:r>
              <a:rPr lang="ru-RU" sz="2800" dirty="0"/>
              <a:t>повышение </a:t>
            </a:r>
            <a:r>
              <a:rPr lang="ru-RU" sz="2800" b="1" dirty="0"/>
              <a:t>надежности</a:t>
            </a:r>
            <a:r>
              <a:rPr lang="ru-RU" sz="2800" dirty="0"/>
              <a:t> за счет «</a:t>
            </a:r>
            <a:r>
              <a:rPr lang="ru-RU" sz="2800" b="1" dirty="0"/>
              <a:t>горячего</a:t>
            </a:r>
            <a:r>
              <a:rPr lang="ru-RU" sz="2800" dirty="0"/>
              <a:t>»  резервирования серверов,  когда любой сервер может выполнить запрос клиента</a:t>
            </a:r>
            <a:r>
              <a:rPr lang="ru-RU" sz="2800" dirty="0" smtClean="0"/>
              <a:t>;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ru-RU" sz="2800" dirty="0" smtClean="0"/>
              <a:t>□  </a:t>
            </a:r>
            <a:r>
              <a:rPr lang="ru-RU" sz="2800" dirty="0"/>
              <a:t>защита от </a:t>
            </a:r>
            <a:r>
              <a:rPr lang="ru-RU" sz="2800" b="1" dirty="0" err="1" smtClean="0"/>
              <a:t>DDoS</a:t>
            </a:r>
            <a:r>
              <a:rPr lang="ru-RU" sz="2800" b="1" dirty="0" smtClean="0"/>
              <a:t>/</a:t>
            </a:r>
            <a:r>
              <a:rPr lang="ru-RU" sz="2800" b="1" dirty="0" err="1" smtClean="0"/>
              <a:t>DoS</a:t>
            </a:r>
            <a:r>
              <a:rPr lang="ru-RU" sz="2800" b="1" dirty="0" smtClean="0"/>
              <a:t>-атак</a:t>
            </a:r>
            <a:r>
              <a:rPr lang="ru-RU" sz="2800" dirty="0" smtClean="0"/>
              <a:t> </a:t>
            </a:r>
            <a:r>
              <a:rPr lang="ru-RU" sz="2800" dirty="0"/>
              <a:t>— чтобы вывести из строя все серверы, атакующему при­дется проводить одновременную атаку на большое число серверов и сетей, что затруд­нительно даже для большой армии ботов.</a:t>
            </a:r>
          </a:p>
        </p:txBody>
      </p:sp>
    </p:spTree>
    <p:extLst>
      <p:ext uri="{BB962C8B-B14F-4D97-AF65-F5344CB8AC3E}">
        <p14:creationId xmlns:p14="http://schemas.microsoft.com/office/powerpoint/2010/main" val="332610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239983" y="1940770"/>
            <a:ext cx="9313718" cy="1901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Обратная зона</a:t>
            </a:r>
          </a:p>
        </p:txBody>
      </p:sp>
    </p:spTree>
    <p:extLst>
      <p:ext uri="{BB962C8B-B14F-4D97-AF65-F5344CB8AC3E}">
        <p14:creationId xmlns:p14="http://schemas.microsoft.com/office/powerpoint/2010/main" val="324705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34325" y="0"/>
            <a:ext cx="9144000" cy="63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Обратная зона</a:t>
            </a:r>
            <a:endParaRPr lang="en-US" sz="4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903112" y="631887"/>
            <a:ext cx="10239021" cy="581407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Служба </a:t>
            </a:r>
            <a:r>
              <a:rPr lang="ru-RU" sz="2800" b="1" dirty="0"/>
              <a:t>DNS</a:t>
            </a:r>
            <a:r>
              <a:rPr lang="ru-RU" sz="2800" dirty="0"/>
              <a:t> предназначена не только для нахождения </a:t>
            </a:r>
            <a:r>
              <a:rPr lang="ru-RU" sz="2800" b="1" dirty="0" smtClean="0"/>
              <a:t>IP-адреса</a:t>
            </a:r>
            <a:r>
              <a:rPr lang="ru-RU" sz="2800" dirty="0" smtClean="0"/>
              <a:t> </a:t>
            </a:r>
            <a:r>
              <a:rPr lang="ru-RU" sz="2800" dirty="0"/>
              <a:t>по имени хоста, но и для решения обратной задачи — нахождения </a:t>
            </a:r>
            <a:r>
              <a:rPr lang="ru-RU" sz="2800" b="1" dirty="0"/>
              <a:t>DNS-имени</a:t>
            </a:r>
            <a:r>
              <a:rPr lang="ru-RU" sz="2800" dirty="0"/>
              <a:t> по известному </a:t>
            </a:r>
            <a:r>
              <a:rPr lang="en-US" sz="2800" b="1" dirty="0" smtClean="0"/>
              <a:t>I</a:t>
            </a:r>
            <a:r>
              <a:rPr lang="ru-RU" sz="2800" b="1" dirty="0" smtClean="0"/>
              <a:t>Р-адресу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r>
              <a:rPr lang="ru-RU" sz="2800" dirty="0" smtClean="0"/>
              <a:t>Многие </a:t>
            </a:r>
            <a:r>
              <a:rPr lang="ru-RU" sz="2800" dirty="0"/>
              <a:t>программы и утилиты, пользующиеся службой </a:t>
            </a:r>
            <a:r>
              <a:rPr lang="ru-RU" sz="2800" b="1" dirty="0"/>
              <a:t>DNS</a:t>
            </a:r>
            <a:r>
              <a:rPr lang="ru-RU" sz="2800" dirty="0"/>
              <a:t>, пытаются найти имя узла по его адресу в том случае, когда пользователем задан только адрес (или этот адрес про­грамма узнала из пришедшего пакета). </a:t>
            </a:r>
            <a:endParaRPr lang="en-US" sz="2800" dirty="0" smtClean="0"/>
          </a:p>
          <a:p>
            <a:r>
              <a:rPr lang="ru-RU" sz="2800" dirty="0" smtClean="0"/>
              <a:t>Обратная </a:t>
            </a:r>
            <a:r>
              <a:rPr lang="ru-RU" sz="2800" dirty="0"/>
              <a:t>запись не всегда существует даже для тех адресов, для которых есть прямые записи. </a:t>
            </a:r>
            <a:endParaRPr lang="en-US" sz="2800" dirty="0" smtClean="0"/>
          </a:p>
          <a:p>
            <a:r>
              <a:rPr lang="ru-RU" sz="2800" dirty="0" smtClean="0"/>
              <a:t>Ее </a:t>
            </a:r>
            <a:r>
              <a:rPr lang="ru-RU" sz="2800" dirty="0"/>
              <a:t>могут просто забыть создать или же ее создание требует дополнительной оплаты. </a:t>
            </a:r>
            <a:endParaRPr lang="en-US" sz="2800" dirty="0" smtClean="0"/>
          </a:p>
          <a:p>
            <a:r>
              <a:rPr lang="ru-RU" sz="2800" dirty="0" smtClean="0"/>
              <a:t>Обратная </a:t>
            </a:r>
            <a:r>
              <a:rPr lang="ru-RU" sz="2800" dirty="0"/>
              <a:t>задача решается в Интернете путем организации так называемых обратных зон.</a:t>
            </a:r>
          </a:p>
        </p:txBody>
      </p:sp>
    </p:spTree>
    <p:extLst>
      <p:ext uri="{BB962C8B-B14F-4D97-AF65-F5344CB8AC3E}">
        <p14:creationId xmlns:p14="http://schemas.microsoft.com/office/powerpoint/2010/main" val="39605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56096" y="108343"/>
            <a:ext cx="9144000" cy="107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Обратная зона</a:t>
            </a:r>
            <a:endParaRPr lang="en-US" sz="4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903112" y="1360714"/>
            <a:ext cx="10239021" cy="508524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/>
              <a:t>Обратная зона</a:t>
            </a:r>
            <a:r>
              <a:rPr lang="ru-RU" sz="2800" dirty="0"/>
              <a:t> — это система таблиц, которая хранит соответствие между </a:t>
            </a:r>
            <a:r>
              <a:rPr lang="ru-RU" sz="2800" b="1" dirty="0"/>
              <a:t>IP-адресами</a:t>
            </a:r>
            <a:r>
              <a:rPr lang="ru-RU" sz="2800" dirty="0"/>
              <a:t> и </a:t>
            </a:r>
            <a:r>
              <a:rPr lang="ru-RU" sz="2800" b="1" dirty="0"/>
              <a:t>DNS-имена</a:t>
            </a:r>
            <a:r>
              <a:rPr lang="ru-RU" sz="2800" dirty="0"/>
              <a:t> хостов некоторой сети. </a:t>
            </a:r>
            <a:endParaRPr lang="en-US" sz="2800" dirty="0" smtClean="0"/>
          </a:p>
          <a:p>
            <a:r>
              <a:rPr lang="ru-RU" sz="2800" dirty="0" smtClean="0"/>
              <a:t>Для </a:t>
            </a:r>
            <a:r>
              <a:rPr lang="ru-RU" sz="2800" dirty="0"/>
              <a:t>организации распределенной службы и использо­вания для поиска имен того же программного обеспечения, что и для поиска адресов, при­меняется оригинальный подход, связанный с представлением </a:t>
            </a:r>
            <a:r>
              <a:rPr lang="ru-RU" sz="2800" b="1" dirty="0"/>
              <a:t>IP-адреса</a:t>
            </a:r>
            <a:r>
              <a:rPr lang="ru-RU" sz="2800" dirty="0"/>
              <a:t> в виде </a:t>
            </a:r>
            <a:r>
              <a:rPr lang="ru-RU" sz="2800" b="1" dirty="0"/>
              <a:t>DNS-имени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r>
              <a:rPr lang="ru-RU" sz="2800" dirty="0" smtClean="0"/>
              <a:t>Первый </a:t>
            </a:r>
            <a:r>
              <a:rPr lang="ru-RU" sz="2800" dirty="0"/>
              <a:t>этап преобразования заключается в том, что составляющие </a:t>
            </a:r>
            <a:r>
              <a:rPr lang="ru-RU" sz="2800" b="1" dirty="0"/>
              <a:t>IP-адреса</a:t>
            </a:r>
            <a:r>
              <a:rPr lang="ru-RU" sz="2800" dirty="0"/>
              <a:t> интерпрети­руются как составляющие </a:t>
            </a:r>
            <a:r>
              <a:rPr lang="ru-RU" sz="2800" b="1" dirty="0"/>
              <a:t>DNS-имени</a:t>
            </a:r>
            <a:r>
              <a:rPr lang="ru-RU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5222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56096" y="108343"/>
            <a:ext cx="9144000" cy="107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Обратная зона</a:t>
            </a:r>
            <a:endParaRPr lang="en-US" sz="4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903112" y="1182915"/>
            <a:ext cx="10239021" cy="526304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Например, адрес 192.31.106.0 рассматривается как состоящий из старшей части, соответствующей домену 192, затем идет домен 31, в который входит домен 106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r>
              <a:rPr lang="ru-RU" sz="2800" dirty="0" smtClean="0"/>
              <a:t>Далее</a:t>
            </a:r>
            <a:r>
              <a:rPr lang="ru-RU" sz="2800" dirty="0"/>
              <a:t>, учитывая, что при записи </a:t>
            </a:r>
            <a:r>
              <a:rPr lang="ru-RU" sz="2800" b="1" dirty="0"/>
              <a:t>IP-адреса</a:t>
            </a:r>
            <a:r>
              <a:rPr lang="ru-RU" sz="2800" dirty="0"/>
              <a:t> старшая часть является самой левой частью адреса, а при записи </a:t>
            </a:r>
            <a:r>
              <a:rPr lang="ru-RU" sz="2800" b="1" dirty="0"/>
              <a:t>DNS-имени</a:t>
            </a:r>
            <a:r>
              <a:rPr lang="ru-RU" sz="2800" dirty="0"/>
              <a:t> — самой правой, то составляющие в преобразованном адресе </a:t>
            </a:r>
            <a:r>
              <a:rPr lang="ru-RU" sz="2800" dirty="0" smtClean="0"/>
              <a:t>указываются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r>
              <a:rPr lang="ru-RU" sz="2800" dirty="0"/>
              <a:t>в </a:t>
            </a:r>
            <a:r>
              <a:rPr lang="en-US" sz="2800" dirty="0" smtClean="0"/>
              <a:t> </a:t>
            </a:r>
            <a:r>
              <a:rPr lang="ru-RU" sz="2800" dirty="0" smtClean="0"/>
              <a:t>обратном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r>
              <a:rPr lang="ru-RU" sz="2800" dirty="0"/>
              <a:t>порядке, </a:t>
            </a:r>
            <a:r>
              <a:rPr lang="en-US" sz="2800" dirty="0" smtClean="0"/>
              <a:t> </a:t>
            </a:r>
            <a:r>
              <a:rPr lang="ru-RU" sz="2800" dirty="0" smtClean="0"/>
              <a:t>то</a:t>
            </a:r>
            <a:r>
              <a:rPr lang="en-US" sz="2800" dirty="0" smtClean="0"/>
              <a:t> </a:t>
            </a:r>
            <a:r>
              <a:rPr lang="ru-RU" sz="2800" dirty="0" smtClean="0"/>
              <a:t> есть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r>
              <a:rPr lang="ru-RU" sz="2800" dirty="0"/>
              <a:t>для </a:t>
            </a:r>
            <a:r>
              <a:rPr lang="en-US" sz="2800" dirty="0" smtClean="0"/>
              <a:t> </a:t>
            </a:r>
            <a:r>
              <a:rPr lang="ru-RU" sz="2800" dirty="0" smtClean="0"/>
              <a:t>данного </a:t>
            </a:r>
            <a:r>
              <a:rPr lang="ru-RU" sz="2800" dirty="0"/>
              <a:t>примера — 106.31.192.</a:t>
            </a:r>
          </a:p>
        </p:txBody>
      </p:sp>
    </p:spTree>
    <p:extLst>
      <p:ext uri="{BB962C8B-B14F-4D97-AF65-F5344CB8AC3E}">
        <p14:creationId xmlns:p14="http://schemas.microsoft.com/office/powerpoint/2010/main" val="42153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34324" y="0"/>
            <a:ext cx="9144000" cy="69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Обратная зона</a:t>
            </a:r>
            <a:endParaRPr lang="en-US" sz="4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631371" y="697201"/>
            <a:ext cx="10831285" cy="574875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Для хранения отображений всех адресов, начинающихся, например, с числа 192, заводится зона 192 со своими серверами имен. </a:t>
            </a:r>
            <a:endParaRPr lang="en-US" sz="2800" dirty="0" smtClean="0"/>
          </a:p>
          <a:p>
            <a:r>
              <a:rPr lang="ru-RU" sz="2800" dirty="0" smtClean="0"/>
              <a:t>Для </a:t>
            </a:r>
            <a:r>
              <a:rPr lang="ru-RU" sz="2800" dirty="0"/>
              <a:t>записей о серверах, поддерживающих старшие в иерархии обратные зоны, создана специальная зона </a:t>
            </a:r>
            <a:r>
              <a:rPr lang="ru-RU" sz="2800" b="1" dirty="0" err="1"/>
              <a:t>in-addr.arpa</a:t>
            </a:r>
            <a:r>
              <a:rPr lang="ru-RU" sz="2800" dirty="0"/>
              <a:t>, поэтому полная запись для использованного в примере адреса выглядит так</a:t>
            </a:r>
            <a:r>
              <a:rPr lang="ru-RU" sz="2800" dirty="0" smtClean="0"/>
              <a:t>: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           </a:t>
            </a:r>
            <a:r>
              <a:rPr lang="ru-RU" sz="2800" b="1" dirty="0" smtClean="0"/>
              <a:t>106.31.192.in-addr.arpa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r>
              <a:rPr lang="ru-RU" sz="2800" dirty="0"/>
              <a:t>Серверы для обратных зон используют файлы баз данных, не зависящие от файлов основных зон, в которых имеются записи о прямом соответствии тех же имен и адресов. </a:t>
            </a:r>
            <a:endParaRPr lang="en-US" sz="2800" dirty="0" smtClean="0"/>
          </a:p>
          <a:p>
            <a:r>
              <a:rPr lang="ru-RU" sz="2800" dirty="0" smtClean="0"/>
              <a:t>Такая </a:t>
            </a:r>
            <a:r>
              <a:rPr lang="ru-RU" sz="2800" dirty="0"/>
              <a:t>организация данных может приводить к несогласованности, так как одно и то же соответствие вводится в файлы дважды.</a:t>
            </a:r>
          </a:p>
        </p:txBody>
      </p:sp>
    </p:spTree>
    <p:extLst>
      <p:ext uri="{BB962C8B-B14F-4D97-AF65-F5344CB8AC3E}">
        <p14:creationId xmlns:p14="http://schemas.microsoft.com/office/powerpoint/2010/main" val="173450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78130" y="683046"/>
            <a:ext cx="9144000" cy="664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Пространство </a:t>
            </a:r>
            <a:r>
              <a:rPr lang="en-US" sz="4000" b="1" dirty="0"/>
              <a:t>DNS-</a:t>
            </a:r>
            <a:r>
              <a:rPr lang="ru-RU" sz="4000" b="1" dirty="0"/>
              <a:t>имен</a:t>
            </a:r>
            <a:endParaRPr lang="en-US" sz="4000" b="1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212766" y="2412694"/>
            <a:ext cx="9788237" cy="392037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 smtClean="0"/>
              <a:t>Примерами </a:t>
            </a:r>
            <a:r>
              <a:rPr lang="ru-RU" sz="2800" dirty="0"/>
              <a:t>таких имен являются</a:t>
            </a:r>
            <a:r>
              <a:rPr lang="ru-RU" sz="2800" dirty="0" smtClean="0"/>
              <a:t>:</a:t>
            </a:r>
          </a:p>
          <a:p>
            <a:pPr marL="0" indent="0">
              <a:buNone/>
            </a:pPr>
            <a:r>
              <a:rPr lang="ru-RU" sz="2800" dirty="0" smtClean="0"/>
              <a:t>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/>
              <a:t> </a:t>
            </a:r>
            <a:r>
              <a:rPr lang="ru-RU" sz="2800" dirty="0" smtClean="0"/>
              <a:t>   </a:t>
            </a:r>
            <a:r>
              <a:rPr lang="ru-RU" sz="2800" b="1" dirty="0" smtClean="0"/>
              <a:t>NW1_1,</a:t>
            </a:r>
          </a:p>
          <a:p>
            <a:pPr marL="0" indent="0">
              <a:buNone/>
            </a:pPr>
            <a:r>
              <a:rPr lang="ru-RU" sz="2800" b="1" dirty="0"/>
              <a:t> </a:t>
            </a:r>
            <a:r>
              <a:rPr lang="ru-RU" sz="2800" b="1" dirty="0" smtClean="0"/>
              <a:t>   mail2</a:t>
            </a:r>
            <a:r>
              <a:rPr lang="ru-RU" sz="2800" b="1" dirty="0"/>
              <a:t>,  </a:t>
            </a:r>
            <a:endParaRPr lang="ru-RU" sz="2800" b="1" dirty="0" smtClean="0"/>
          </a:p>
          <a:p>
            <a:pPr marL="0" indent="0">
              <a:buNone/>
            </a:pPr>
            <a:r>
              <a:rPr lang="ru-RU" sz="2800" b="1" dirty="0"/>
              <a:t> </a:t>
            </a:r>
            <a:r>
              <a:rPr lang="ru-RU" sz="2800" b="1" dirty="0" smtClean="0"/>
              <a:t>   MOSCOW_SALES_2</a:t>
            </a:r>
            <a:r>
              <a:rPr lang="ru-RU" sz="2800" dirty="0"/>
              <a:t>.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84390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47304" y="272143"/>
            <a:ext cx="10917382" cy="10999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smtClean="0"/>
              <a:t>Список литературы:</a:t>
            </a:r>
            <a:endParaRPr lang="ru-RU" sz="4000" b="1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15537" y="1099457"/>
            <a:ext cx="11141034" cy="595448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ru-RU" sz="2800" dirty="0"/>
              <a:t>Беленькая М. Н., Малиновский С. Т., Яковенко Н. В.     Администрирование  в  информационных  системах.  Учебное  пособие. -  Москва,  Горячая  линия - Телеком,  2011.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ru-RU" sz="2800" dirty="0" smtClean="0"/>
              <a:t>Компьютерные сети. Принципы, технологии, протоколы, В. </a:t>
            </a:r>
            <a:r>
              <a:rPr lang="ru-RU" sz="2800" dirty="0" err="1" smtClean="0"/>
              <a:t>Олифер</a:t>
            </a:r>
            <a:r>
              <a:rPr lang="ru-RU" sz="2800" dirty="0" smtClean="0"/>
              <a:t>, Н. </a:t>
            </a:r>
            <a:r>
              <a:rPr lang="ru-RU" sz="2800" dirty="0" err="1" smtClean="0"/>
              <a:t>Олифер</a:t>
            </a:r>
            <a:r>
              <a:rPr lang="ru-RU" sz="2800" dirty="0" smtClean="0"/>
              <a:t> (5-е издание), «Питер», Москва, </a:t>
            </a:r>
            <a:r>
              <a:rPr lang="ru-RU" sz="2800" dirty="0" err="1" smtClean="0"/>
              <a:t>Санк</a:t>
            </a:r>
            <a:r>
              <a:rPr lang="ru-RU" sz="2800" dirty="0" smtClean="0"/>
              <a:t>-Петербург, 2016.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ru-RU" sz="2800" dirty="0" smtClean="0"/>
              <a:t>Компьютерные сети. Э. </a:t>
            </a:r>
            <a:r>
              <a:rPr lang="ru-RU" sz="2800" dirty="0" err="1" smtClean="0"/>
              <a:t>Таненбаум</a:t>
            </a:r>
            <a:r>
              <a:rPr lang="ru-RU" sz="2800" dirty="0" smtClean="0"/>
              <a:t>, 4-е издание, «Питер», Москва, </a:t>
            </a:r>
            <a:r>
              <a:rPr lang="ru-RU" sz="2800" dirty="0" err="1" smtClean="0"/>
              <a:t>Санк</a:t>
            </a:r>
            <a:r>
              <a:rPr lang="ru-RU" sz="2800" dirty="0" smtClean="0"/>
              <a:t>-Петербург, 2003.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62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81989" y="195943"/>
            <a:ext cx="10917382" cy="10999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smtClean="0"/>
              <a:t>Список ссылок:</a:t>
            </a:r>
            <a:endParaRPr lang="ru-RU" sz="4000" b="1" dirty="0"/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838200" y="1143000"/>
            <a:ext cx="10515600" cy="562791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sz="1400" dirty="0" smtClean="0">
                <a:hlinkClick r:id="rId2"/>
              </a:rPr>
              <a:t>http://polpoz.ru/umot/lokalenaya-sete-ooo-nadejnij-kontakt/10.png</a:t>
            </a:r>
            <a:endParaRPr lang="ru-RU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wiki.merionet.ru/images/nat-na-palcax-chto-eto/1.PNG</a:t>
            </a:r>
            <a:endParaRPr lang="ru-RU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wiki.merionet.ru/images/nat-na-palcax-chto-eto/2.PNG</a:t>
            </a:r>
            <a:endParaRPr lang="ru-RU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hlinkClick r:id="rId5"/>
              </a:rPr>
              <a:t>https://</a:t>
            </a:r>
            <a:r>
              <a:rPr lang="en-US" sz="1400" dirty="0" smtClean="0">
                <a:hlinkClick r:id="rId5"/>
              </a:rPr>
              <a:t>wiki.merionet.ru/images/nat-na-palcax-chto-eto/3.PNG</a:t>
            </a:r>
            <a:endParaRPr lang="ru-RU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hlinkClick r:id="rId6"/>
              </a:rPr>
              <a:t>https://</a:t>
            </a:r>
            <a:r>
              <a:rPr lang="en-US" sz="1400" dirty="0" smtClean="0">
                <a:hlinkClick r:id="rId6"/>
              </a:rPr>
              <a:t>wiki.merionet.ru/images/nat-na-palcax-chto-eto/4.PNG</a:t>
            </a:r>
            <a:endParaRPr lang="ru-RU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hlinkClick r:id="rId7"/>
              </a:rPr>
              <a:t>https://</a:t>
            </a:r>
            <a:r>
              <a:rPr lang="en-US" sz="1400" dirty="0" smtClean="0">
                <a:hlinkClick r:id="rId7"/>
              </a:rPr>
              <a:t>wiki.merionet.ru/images/nat-na-palcax-chto-eto/5.PNG</a:t>
            </a:r>
            <a:endParaRPr lang="ru-RU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hlinkClick r:id="rId8"/>
              </a:rPr>
              <a:t>https</a:t>
            </a:r>
            <a:r>
              <a:rPr lang="en-US" sz="1400" dirty="0">
                <a:hlinkClick r:id="rId8"/>
              </a:rPr>
              <a:t>://</a:t>
            </a:r>
            <a:r>
              <a:rPr lang="en-US" sz="1400" dirty="0" smtClean="0">
                <a:hlinkClick r:id="rId8"/>
              </a:rPr>
              <a:t>wiki.merionet.ru/images/nat-na-palcax-chto-eto/6.PNG</a:t>
            </a:r>
            <a:endParaRPr lang="ru-RU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hlinkClick r:id="rId9"/>
              </a:rPr>
              <a:t>https://</a:t>
            </a:r>
            <a:r>
              <a:rPr lang="en-US" sz="1400" dirty="0" smtClean="0">
                <a:hlinkClick r:id="rId9"/>
              </a:rPr>
              <a:t>wiki.merionet.ru/images/nastrojka-nat-na-cisco/1.PNG</a:t>
            </a:r>
            <a:endParaRPr lang="ru-RU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hlinkClick r:id="rId10"/>
              </a:rPr>
              <a:t>https</a:t>
            </a:r>
            <a:r>
              <a:rPr lang="en-US" sz="1400" dirty="0">
                <a:hlinkClick r:id="rId10"/>
              </a:rPr>
              <a:t>://</a:t>
            </a:r>
            <a:r>
              <a:rPr lang="en-US" sz="1400" dirty="0" smtClean="0">
                <a:hlinkClick r:id="rId10"/>
              </a:rPr>
              <a:t>wiki.merionet.ru/images/nastrojka-nat-na-cisco/2.PNG</a:t>
            </a:r>
            <a:endParaRPr lang="ru-RU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hlinkClick r:id="rId11"/>
              </a:rPr>
              <a:t>https</a:t>
            </a:r>
            <a:r>
              <a:rPr lang="en-US" sz="1400" dirty="0">
                <a:hlinkClick r:id="rId11"/>
              </a:rPr>
              <a:t>://</a:t>
            </a:r>
            <a:r>
              <a:rPr lang="en-US" sz="1400" dirty="0" smtClean="0">
                <a:hlinkClick r:id="rId11"/>
              </a:rPr>
              <a:t>wiki.merionet.ru/images/nastrojka-nat-na-cisco/3.PNG</a:t>
            </a:r>
            <a:endParaRPr lang="ru-RU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endParaRPr lang="ru-RU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endParaRPr lang="ru-RU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endParaRPr lang="ru-RU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endParaRPr lang="ru-RU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endParaRPr lang="ru-RU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endParaRPr lang="ru-RU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endParaRPr lang="ru-RU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endParaRPr lang="ru-RU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endParaRPr lang="ru-RU" sz="14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491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504891" y="1409134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Благодарю за внимание!</a:t>
            </a:r>
            <a:endParaRPr lang="ru-RU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891145" y="5035414"/>
            <a:ext cx="8229600" cy="160784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ru-RU" smtClean="0"/>
              <a:t>Преподаватель: Солодухин Андрей Геннадьевич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ru-RU" smtClean="0"/>
              <a:t>Электронная почта:  </a:t>
            </a:r>
            <a:r>
              <a:rPr lang="en-US" smtClean="0">
                <a:hlinkClick r:id="rId2"/>
              </a:rPr>
              <a:t>asoloduhin@kait20.ru</a:t>
            </a:r>
            <a:endParaRPr lang="ru-RU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mtClean="0"/>
          </a:p>
          <a:p>
            <a:pPr marL="0" indent="0">
              <a:buFont typeface="Calibri" panose="020F050202020403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19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56096" y="108344"/>
            <a:ext cx="9144000" cy="107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Пространство </a:t>
            </a:r>
            <a:r>
              <a:rPr lang="en-US" sz="4000" b="1" dirty="0"/>
              <a:t>DNS-</a:t>
            </a:r>
            <a:r>
              <a:rPr lang="ru-RU" sz="4000" b="1" dirty="0"/>
              <a:t>имен</a:t>
            </a: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212766" y="1332089"/>
            <a:ext cx="9788237" cy="500097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Для установления соответствия между символьными именами и </a:t>
            </a:r>
            <a:r>
              <a:rPr lang="ru-RU" sz="2800" b="1" dirty="0"/>
              <a:t>МАС-адресами</a:t>
            </a:r>
            <a:r>
              <a:rPr lang="ru-RU" sz="2800" dirty="0"/>
              <a:t> в этих операционных системах применялся механизм широковещатель­ных запросов, подобный механизму запросов протокола </a:t>
            </a:r>
            <a:r>
              <a:rPr lang="ru-RU" sz="2800" b="1" dirty="0"/>
              <a:t>ARP</a:t>
            </a:r>
            <a:r>
              <a:rPr lang="ru-RU" sz="2800" dirty="0"/>
              <a:t>.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Так</a:t>
            </a:r>
            <a:r>
              <a:rPr lang="ru-RU" sz="2800" dirty="0"/>
              <a:t>, широковещательный способ разрешения имен реализован в протоколе </a:t>
            </a:r>
            <a:r>
              <a:rPr lang="ru-RU" sz="2800" b="1" dirty="0" err="1"/>
              <a:t>NetBIOS</a:t>
            </a:r>
            <a:r>
              <a:rPr lang="ru-RU" sz="2800" dirty="0"/>
              <a:t>, на котором были построены многие локальные ОС.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Так </a:t>
            </a:r>
            <a:r>
              <a:rPr lang="ru-RU" sz="2800" dirty="0"/>
              <a:t>называемые </a:t>
            </a:r>
            <a:r>
              <a:rPr lang="ru-RU" sz="2800" b="1" dirty="0" err="1"/>
              <a:t>NetBIOS</a:t>
            </a:r>
            <a:r>
              <a:rPr lang="ru-RU" sz="2800" b="1" dirty="0"/>
              <a:t>-имена</a:t>
            </a:r>
            <a:r>
              <a:rPr lang="ru-RU" sz="2800" dirty="0"/>
              <a:t> стали на долгие годы одним из основных типов плоских имен в локальных сетях.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5728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56096" y="108344"/>
            <a:ext cx="9144000" cy="107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Пространство </a:t>
            </a:r>
            <a:r>
              <a:rPr lang="en-US" sz="4000" b="1" dirty="0"/>
              <a:t>DNS-</a:t>
            </a:r>
            <a:r>
              <a:rPr lang="ru-RU" sz="4000" b="1" dirty="0"/>
              <a:t>имен</a:t>
            </a: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212766" y="1182915"/>
            <a:ext cx="10403501" cy="515015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Для стека </a:t>
            </a:r>
            <a:r>
              <a:rPr lang="ru-RU" sz="2800" b="1" dirty="0"/>
              <a:t>TCP/IP</a:t>
            </a:r>
            <a:r>
              <a:rPr lang="ru-RU" sz="2800" dirty="0"/>
              <a:t>, рассчитанного в общем случае на работу в больших территориально распределенных сетях, подобный подход оказывается неэффективным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ru-RU" sz="2800" dirty="0" smtClean="0"/>
              <a:t>В </a:t>
            </a:r>
            <a:r>
              <a:rPr lang="ru-RU" sz="2800" dirty="0"/>
              <a:t>стеке </a:t>
            </a:r>
            <a:r>
              <a:rPr lang="ru-RU" sz="2800" b="1" dirty="0"/>
              <a:t>TCP/IP</a:t>
            </a:r>
            <a:r>
              <a:rPr lang="ru-RU" sz="2800" dirty="0"/>
              <a:t> применяется доменная система имен, которая имеет </a:t>
            </a:r>
            <a:r>
              <a:rPr lang="ru-RU" sz="2800" b="1" dirty="0"/>
              <a:t>иерархическую дре­вовидную структуру</a:t>
            </a:r>
            <a:r>
              <a:rPr lang="ru-RU" sz="2800" dirty="0"/>
              <a:t>, допускающую наличие в имени произвольного количества составных частей </a:t>
            </a:r>
            <a:r>
              <a:rPr lang="ru-RU" sz="2800" dirty="0" smtClean="0"/>
              <a:t>(смотри рисунок на следующем слайде).</a:t>
            </a:r>
          </a:p>
        </p:txBody>
      </p:sp>
    </p:spTree>
    <p:extLst>
      <p:ext uri="{BB962C8B-B14F-4D97-AF65-F5344CB8AC3E}">
        <p14:creationId xmlns:p14="http://schemas.microsoft.com/office/powerpoint/2010/main" val="194501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71" y="190048"/>
            <a:ext cx="8240486" cy="611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5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56096" y="108343"/>
            <a:ext cx="9144000" cy="107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/>
              <a:t>Пространство </a:t>
            </a:r>
            <a:r>
              <a:rPr lang="en-US" sz="4000" b="1" dirty="0"/>
              <a:t>DNS-</a:t>
            </a:r>
            <a:r>
              <a:rPr lang="ru-RU" sz="4000" b="1" dirty="0"/>
              <a:t>имен</a:t>
            </a: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212766" y="1354667"/>
            <a:ext cx="10403501" cy="497839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Иерархия доменных имен </a:t>
            </a:r>
            <a:r>
              <a:rPr lang="ru-RU" sz="2800" b="1" dirty="0"/>
              <a:t>аналогична</a:t>
            </a:r>
            <a:r>
              <a:rPr lang="ru-RU" sz="2800" dirty="0"/>
              <a:t> иерархии имен файлов, принятой во многих по­пулярных </a:t>
            </a:r>
            <a:r>
              <a:rPr lang="ru-RU" sz="2800" b="1" dirty="0"/>
              <a:t>файловых системах</a:t>
            </a:r>
            <a:r>
              <a:rPr lang="ru-RU" sz="2800" dirty="0"/>
              <a:t>.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Дерево </a:t>
            </a:r>
            <a:r>
              <a:rPr lang="ru-RU" sz="2800" dirty="0"/>
              <a:t>имен начинается с </a:t>
            </a:r>
            <a:r>
              <a:rPr lang="ru-RU" sz="2800" b="1" dirty="0"/>
              <a:t>корня</a:t>
            </a:r>
            <a:r>
              <a:rPr lang="ru-RU" sz="2800" dirty="0"/>
              <a:t>, обозначаемого здесь точ­кой.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Затем </a:t>
            </a:r>
            <a:r>
              <a:rPr lang="ru-RU" sz="2800" dirty="0"/>
              <a:t>следуют старшая символьная часть имени, вторая по старшинству символьная часть имени и т. д.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Младшая </a:t>
            </a:r>
            <a:r>
              <a:rPr lang="ru-RU" sz="2800" dirty="0"/>
              <a:t>часть имени соответствует конечному узлу сети. 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52174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8433</TotalTime>
  <Words>3247</Words>
  <Application>Microsoft Office PowerPoint</Application>
  <PresentationFormat>Широкоэкранный</PresentationFormat>
  <Paragraphs>242</Paragraphs>
  <Slides>52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5" baseType="lpstr">
      <vt:lpstr>Calibri</vt:lpstr>
      <vt:lpstr>Calibri Light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МДК.01.01  Организация, принципы построения и функционирования компьютерных сетей 3-курс</dc:title>
  <dc:creator>RePack by Diakov</dc:creator>
  <cp:lastModifiedBy>101</cp:lastModifiedBy>
  <cp:revision>344</cp:revision>
  <dcterms:created xsi:type="dcterms:W3CDTF">2019-09-01T16:25:33Z</dcterms:created>
  <dcterms:modified xsi:type="dcterms:W3CDTF">2019-12-13T11:36:13Z</dcterms:modified>
</cp:coreProperties>
</file>