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2"/>
          </a:solidFill>
        </a:fill>
      </a:tcStyle>
    </a:wholeTbl>
    <a:band2H>
      <a:tcTxStyle b="def" i="def"/>
      <a:tcStyle>
        <a:tcBdr/>
        <a:fill>
          <a:solidFill>
            <a:srgbClr val="F1F1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8158"/>
                </a:solidFill>
              </a:defRPr>
            </a:lvl1pPr>
          </a:lstStyle>
          <a:p>
            <a:pPr/>
            <a:r>
              <a:t>Note from Chuck.  If you are using these materials, you can remove the UM logo and replace it with your own, but please retain the CC-BY logo on the first page as well as retain the acknowledgement page(s) at the end.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0" y="8357616"/>
            <a:ext cx="16256000" cy="7863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812800" y="785812"/>
            <a:ext cx="14630400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749300" marR="0" indent="-142494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13060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5981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9029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950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522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094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666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238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241"/>
          <p:cNvSpPr txBox="1"/>
          <p:nvPr>
            <p:ph type="ctrTitle"/>
          </p:nvPr>
        </p:nvSpPr>
        <p:spPr>
          <a:xfrm>
            <a:off x="1155700" y="1536699"/>
            <a:ext cx="13931900" cy="30861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变量, 表达式, 和语句</a:t>
            </a:r>
          </a:p>
        </p:txBody>
      </p:sp>
      <p:sp>
        <p:nvSpPr>
          <p:cNvPr id="49" name="Shape 24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38100" tIns="38100" rIns="38100" bIns="38100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Chapter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526"/>
          <p:cNvSpPr txBox="1"/>
          <p:nvPr/>
        </p:nvSpPr>
        <p:spPr>
          <a:xfrm>
            <a:off x="1208072" y="1930349"/>
            <a:ext cx="83415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x1q3z9ocd = 35.0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x1q3z9afd = 12.50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x1q3p9afd = x1q3z9ocd * x1q3z9afd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print(x1q3p9afd)</a:t>
            </a:r>
          </a:p>
        </p:txBody>
      </p:sp>
      <p:sp>
        <p:nvSpPr>
          <p:cNvPr id="104" name="Shape 527"/>
          <p:cNvSpPr txBox="1"/>
          <p:nvPr/>
        </p:nvSpPr>
        <p:spPr>
          <a:xfrm>
            <a:off x="7137399" y="5753049"/>
            <a:ext cx="52086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hours = 35.0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rate = 12.50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pay = hours * rate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print(pay)</a:t>
            </a:r>
          </a:p>
        </p:txBody>
      </p:sp>
      <p:sp>
        <p:nvSpPr>
          <p:cNvPr id="105" name="Shape 528"/>
          <p:cNvSpPr txBox="1"/>
          <p:nvPr/>
        </p:nvSpPr>
        <p:spPr>
          <a:xfrm>
            <a:off x="11531600" y="1930400"/>
            <a:ext cx="2109786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 = 35.0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 = 12.50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= a * b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print(c)</a:t>
            </a:r>
          </a:p>
        </p:txBody>
      </p:sp>
      <p:sp>
        <p:nvSpPr>
          <p:cNvPr id="106" name="Shape 529"/>
          <p:cNvSpPr txBox="1"/>
          <p:nvPr/>
        </p:nvSpPr>
        <p:spPr>
          <a:xfrm>
            <a:off x="1505339" y="5994399"/>
            <a:ext cx="4249137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这一段代码在做什么？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508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句子或行</a:t>
            </a:r>
          </a:p>
        </p:txBody>
      </p:sp>
      <p:sp>
        <p:nvSpPr>
          <p:cNvPr id="109" name="Shape 509"/>
          <p:cNvSpPr txBox="1"/>
          <p:nvPr/>
        </p:nvSpPr>
        <p:spPr>
          <a:xfrm>
            <a:off x="1554124" y="3644698"/>
            <a:ext cx="4003501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8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=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=</a:t>
            </a:r>
            <a:r>
              <a:rPr>
                <a:solidFill>
                  <a:srgbClr val="FF7F00"/>
                </a:solidFill>
              </a:rPr>
              <a:t> </a:t>
            </a:r>
            <a:r>
              <a:t>x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+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rgbClr val="FF9900"/>
                </a:solidFill>
              </a:rPr>
              <a:t>x</a:t>
            </a:r>
            <a:r>
              <a:t>)</a:t>
            </a:r>
          </a:p>
        </p:txBody>
      </p:sp>
      <p:sp>
        <p:nvSpPr>
          <p:cNvPr id="110" name="Shape 510"/>
          <p:cNvSpPr txBox="1"/>
          <p:nvPr/>
        </p:nvSpPr>
        <p:spPr>
          <a:xfrm>
            <a:off x="1322915" y="7024722"/>
            <a:ext cx="2341499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200">
                <a:solidFill>
                  <a:srgbClr val="FF9900"/>
                </a:solidFill>
              </a:defRPr>
            </a:lvl1pPr>
          </a:lstStyle>
          <a:p>
            <a:pPr/>
            <a:r>
              <a:t>变量</a:t>
            </a:r>
          </a:p>
        </p:txBody>
      </p:sp>
      <p:sp>
        <p:nvSpPr>
          <p:cNvPr id="111" name="Shape 511"/>
          <p:cNvSpPr txBox="1"/>
          <p:nvPr/>
        </p:nvSpPr>
        <p:spPr>
          <a:xfrm>
            <a:off x="4696364" y="7024722"/>
            <a:ext cx="219720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操作符</a:t>
            </a:r>
          </a:p>
        </p:txBody>
      </p:sp>
      <p:sp>
        <p:nvSpPr>
          <p:cNvPr id="112" name="Shape 512"/>
          <p:cNvSpPr txBox="1"/>
          <p:nvPr/>
        </p:nvSpPr>
        <p:spPr>
          <a:xfrm>
            <a:off x="8080913" y="7075522"/>
            <a:ext cx="2455890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200">
                <a:solidFill>
                  <a:srgbClr val="00FFFF"/>
                </a:solidFill>
              </a:defRPr>
            </a:lvl1pPr>
          </a:lstStyle>
          <a:p>
            <a:pPr/>
            <a:r>
              <a:t>常量</a:t>
            </a:r>
          </a:p>
        </p:txBody>
      </p:sp>
      <p:sp>
        <p:nvSpPr>
          <p:cNvPr id="113" name="Shape 513"/>
          <p:cNvSpPr txBox="1"/>
          <p:nvPr/>
        </p:nvSpPr>
        <p:spPr>
          <a:xfrm>
            <a:off x="11589607" y="7091009"/>
            <a:ext cx="300999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200">
                <a:solidFill>
                  <a:srgbClr val="FFFF00"/>
                </a:solidFill>
              </a:defRPr>
            </a:lvl1pPr>
          </a:lstStyle>
          <a:p>
            <a:pPr/>
            <a:r>
              <a:t>函数</a:t>
            </a:r>
          </a:p>
        </p:txBody>
      </p:sp>
      <p:sp>
        <p:nvSpPr>
          <p:cNvPr id="114" name="Shape 514"/>
          <p:cNvSpPr txBox="1"/>
          <p:nvPr/>
        </p:nvSpPr>
        <p:spPr>
          <a:xfrm>
            <a:off x="7213600" y="3308349"/>
            <a:ext cx="8807450" cy="285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5400">
                <a:solidFill>
                  <a:srgbClr val="FFFFFF"/>
                </a:solidFill>
              </a:defRPr>
            </a:pPr>
            <a:r>
              <a:t>赋值语句</a:t>
            </a:r>
            <a:endParaRPr>
              <a:solidFill>
                <a:srgbClr val="000000"/>
              </a:solidFill>
            </a:endParaRPr>
          </a:p>
          <a:p>
            <a:pPr>
              <a:defRPr sz="5400">
                <a:solidFill>
                  <a:srgbClr val="FFFFFF"/>
                </a:solidFill>
              </a:defRPr>
            </a:pPr>
            <a:r>
              <a:t>带有表达式的赋值语句</a:t>
            </a:r>
          </a:p>
          <a:p>
            <a:pPr>
              <a:defRPr sz="5400">
                <a:solidFill>
                  <a:srgbClr val="FFFFFF"/>
                </a:solidFill>
              </a:defRPr>
            </a:pPr>
            <a:r>
              <a:t>打印语句</a:t>
            </a:r>
          </a:p>
        </p:txBody>
      </p:sp>
      <p:sp>
        <p:nvSpPr>
          <p:cNvPr id="115" name="Shape 515"/>
          <p:cNvSpPr/>
          <p:nvPr/>
        </p:nvSpPr>
        <p:spPr>
          <a:xfrm flipV="1">
            <a:off x="5308599" y="3886262"/>
            <a:ext cx="1330201" cy="17400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hape 516"/>
          <p:cNvSpPr/>
          <p:nvPr/>
        </p:nvSpPr>
        <p:spPr>
          <a:xfrm flipV="1">
            <a:off x="5816599" y="4734061"/>
            <a:ext cx="933601" cy="7801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517"/>
          <p:cNvSpPr/>
          <p:nvPr/>
        </p:nvSpPr>
        <p:spPr>
          <a:xfrm flipV="1">
            <a:off x="5384799" y="5562662"/>
            <a:ext cx="1330201" cy="17400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312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赋值语句</a:t>
            </a:r>
          </a:p>
        </p:txBody>
      </p:sp>
      <p:sp>
        <p:nvSpPr>
          <p:cNvPr id="120" name="Shape 313"/>
          <p:cNvSpPr txBox="1"/>
          <p:nvPr>
            <p:ph type="body" sz="half" idx="1"/>
          </p:nvPr>
        </p:nvSpPr>
        <p:spPr>
          <a:xfrm>
            <a:off x="812800" y="2133600"/>
            <a:ext cx="14630400" cy="3143250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457200" indent="-457200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我们使用赋值语句（=）为变量赋值</a:t>
            </a:r>
          </a:p>
          <a:p>
            <a:pPr marL="457200" indent="-457200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赋值语句由</a:t>
            </a:r>
            <a:r>
              <a:rPr>
                <a:solidFill>
                  <a:srgbClr val="FEFF54"/>
                </a:solidFill>
              </a:rPr>
              <a:t>右侧的表达式</a:t>
            </a:r>
            <a:r>
              <a:t>和用于存储结果的</a:t>
            </a:r>
            <a:r>
              <a:rPr>
                <a:solidFill>
                  <a:srgbClr val="75FB4C"/>
                </a:solidFill>
              </a:rPr>
              <a:t>变量</a:t>
            </a:r>
            <a:r>
              <a:t>组成</a:t>
            </a:r>
          </a:p>
        </p:txBody>
      </p:sp>
      <p:sp>
        <p:nvSpPr>
          <p:cNvPr id="121" name="Shape 314"/>
          <p:cNvSpPr txBox="1"/>
          <p:nvPr/>
        </p:nvSpPr>
        <p:spPr>
          <a:xfrm>
            <a:off x="4252108" y="6286499"/>
            <a:ext cx="1007883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</a:t>
            </a:r>
            <a:r>
              <a:rPr>
                <a:solidFill>
                  <a:srgbClr val="FFFFFF"/>
                </a:solidFill>
              </a:rPr>
              <a:t> = 3.9 </a:t>
            </a:r>
            <a:r>
              <a:rPr>
                <a:solidFill>
                  <a:srgbClr val="00FFFF"/>
                </a:solidFill>
              </a:rPr>
              <a:t>*</a:t>
            </a:r>
            <a:r>
              <a:rPr>
                <a:solidFill>
                  <a:srgbClr val="FFFFFF"/>
                </a:solidFill>
              </a:rPr>
              <a:t> </a:t>
            </a:r>
            <a:r>
              <a:t>x </a:t>
            </a:r>
            <a:r>
              <a:rPr>
                <a:solidFill>
                  <a:srgbClr val="00FFFF"/>
                </a:solidFill>
              </a:rPr>
              <a:t>*</a:t>
            </a:r>
            <a:r>
              <a:rPr>
                <a:solidFill>
                  <a:srgbClr val="FFFFFF"/>
                </a:solidFill>
              </a:rPr>
              <a:t> ( 1 </a:t>
            </a:r>
            <a:r>
              <a:rPr>
                <a:solidFill>
                  <a:srgbClr val="00FFFF"/>
                </a:solidFill>
              </a:rPr>
              <a:t>-</a:t>
            </a:r>
            <a:r>
              <a:rPr>
                <a:solidFill>
                  <a:srgbClr val="FFFFFF"/>
                </a:solidFill>
              </a:rPr>
              <a:t> </a:t>
            </a:r>
            <a:r>
              <a:t>x</a:t>
            </a:r>
            <a:r>
              <a:rPr>
                <a:solidFill>
                  <a:srgbClr val="FFFFFF"/>
                </a:solidFill>
              </a:rPr>
              <a:t> )</a:t>
            </a:r>
          </a:p>
        </p:txBody>
      </p:sp>
      <p:sp>
        <p:nvSpPr>
          <p:cNvPr id="122" name="Shape 315"/>
          <p:cNvSpPr/>
          <p:nvPr/>
        </p:nvSpPr>
        <p:spPr>
          <a:xfrm>
            <a:off x="5248624" y="6081810"/>
            <a:ext cx="6324601" cy="1066800"/>
          </a:xfrm>
          <a:prstGeom prst="rect">
            <a:avLst/>
          </a:prstGeom>
          <a:ln w="50800" cap="rnd">
            <a:solidFill>
              <a:srgbClr val="FFFF00"/>
            </a:solidFill>
            <a:miter/>
          </a:ln>
        </p:spPr>
        <p:txBody>
          <a:bodyPr lIns="45719" rIns="45719"/>
          <a:lstStyle/>
          <a:p>
            <a:pPr algn="ctr">
              <a:defRPr sz="40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320"/>
          <p:cNvSpPr txBox="1"/>
          <p:nvPr/>
        </p:nvSpPr>
        <p:spPr>
          <a:xfrm>
            <a:off x="6362700" y="3667074"/>
            <a:ext cx="884396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= </a:t>
            </a:r>
            <a:r>
              <a:rPr>
                <a:solidFill>
                  <a:srgbClr val="FFFF00"/>
                </a:solidFill>
              </a:rPr>
              <a:t>3.9 *  x  * ( 1  -  x )</a:t>
            </a:r>
          </a:p>
        </p:txBody>
      </p:sp>
      <p:grpSp>
        <p:nvGrpSpPr>
          <p:cNvPr id="127" name="Shape 321"/>
          <p:cNvGrpSpPr/>
          <p:nvPr/>
        </p:nvGrpSpPr>
        <p:grpSpPr>
          <a:xfrm>
            <a:off x="10668000" y="850900"/>
            <a:ext cx="5016500" cy="1270000"/>
            <a:chOff x="0" y="0"/>
            <a:chExt cx="5016500" cy="1270000"/>
          </a:xfrm>
        </p:grpSpPr>
        <p:sp>
          <p:nvSpPr>
            <p:cNvPr id="125" name="Rectangle"/>
            <p:cNvSpPr/>
            <p:nvPr/>
          </p:nvSpPr>
          <p:spPr>
            <a:xfrm>
              <a:off x="0" y="0"/>
              <a:ext cx="5016500" cy="12700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" name="0.6"/>
            <p:cNvSpPr txBox="1"/>
            <p:nvPr/>
          </p:nvSpPr>
          <p:spPr>
            <a:xfrm>
              <a:off x="0" y="289579"/>
              <a:ext cx="5016500" cy="690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0.6</a:t>
              </a:r>
            </a:p>
          </p:txBody>
        </p:sp>
      </p:grpSp>
      <p:sp>
        <p:nvSpPr>
          <p:cNvPr id="128" name="Shape 322"/>
          <p:cNvSpPr txBox="1"/>
          <p:nvPr/>
        </p:nvSpPr>
        <p:spPr>
          <a:xfrm>
            <a:off x="9813925" y="1109351"/>
            <a:ext cx="444500" cy="74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5200">
                <a:solidFill>
                  <a:srgbClr val="00FF0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29" name="Shape 323"/>
          <p:cNvSpPr txBox="1"/>
          <p:nvPr/>
        </p:nvSpPr>
        <p:spPr>
          <a:xfrm>
            <a:off x="581025" y="6544070"/>
            <a:ext cx="7724775" cy="128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00"/>
                </a:solidFill>
              </a:defRPr>
            </a:pPr>
            <a:r>
              <a:t>右侧是一个表达式，</a:t>
            </a:r>
            <a:r>
              <a:rPr>
                <a:solidFill>
                  <a:srgbClr val="FF9900"/>
                </a:solidFill>
              </a:rPr>
              <a:t>表达式被求值后,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结果放在（赋值）x中。</a:t>
            </a:r>
          </a:p>
        </p:txBody>
      </p:sp>
      <p:sp>
        <p:nvSpPr>
          <p:cNvPr id="130" name="Shape 324"/>
          <p:cNvSpPr txBox="1"/>
          <p:nvPr/>
        </p:nvSpPr>
        <p:spPr>
          <a:xfrm>
            <a:off x="9423510" y="3137926"/>
            <a:ext cx="900001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31" name="Shape 325"/>
          <p:cNvSpPr txBox="1"/>
          <p:nvPr/>
        </p:nvSpPr>
        <p:spPr>
          <a:xfrm>
            <a:off x="13244724" y="3243889"/>
            <a:ext cx="1063201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32" name="Shape 326"/>
          <p:cNvSpPr/>
          <p:nvPr/>
        </p:nvSpPr>
        <p:spPr>
          <a:xfrm flipV="1">
            <a:off x="10100343" y="2129109"/>
            <a:ext cx="606426" cy="956939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Shape 327"/>
          <p:cNvSpPr/>
          <p:nvPr/>
        </p:nvSpPr>
        <p:spPr>
          <a:xfrm flipH="1" flipV="1">
            <a:off x="11739325" y="2129110"/>
            <a:ext cx="1696622" cy="1147468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Shape 328"/>
          <p:cNvSpPr txBox="1"/>
          <p:nvPr/>
        </p:nvSpPr>
        <p:spPr>
          <a:xfrm>
            <a:off x="12150724" y="5106478"/>
            <a:ext cx="1063202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9900"/>
                </a:solidFill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135" name="Shape 329"/>
          <p:cNvSpPr/>
          <p:nvPr/>
        </p:nvSpPr>
        <p:spPr>
          <a:xfrm flipH="1" flipV="1">
            <a:off x="8085135" y="4457798"/>
            <a:ext cx="2393951" cy="2117627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hape 330"/>
          <p:cNvSpPr/>
          <p:nvPr/>
        </p:nvSpPr>
        <p:spPr>
          <a:xfrm flipH="1" flipV="1">
            <a:off x="9988916" y="4457798"/>
            <a:ext cx="993034" cy="2117627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Shape 332"/>
          <p:cNvSpPr txBox="1"/>
          <p:nvPr/>
        </p:nvSpPr>
        <p:spPr>
          <a:xfrm>
            <a:off x="10115549" y="6627303"/>
            <a:ext cx="1732802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9900"/>
                </a:solidFill>
              </a:defRPr>
            </a:lvl1pPr>
          </a:lstStyle>
          <a:p>
            <a:pPr/>
            <a:r>
              <a:t>0.936</a:t>
            </a:r>
          </a:p>
        </p:txBody>
      </p:sp>
      <p:sp>
        <p:nvSpPr>
          <p:cNvPr id="138" name="Shape 333"/>
          <p:cNvSpPr/>
          <p:nvPr/>
        </p:nvSpPr>
        <p:spPr>
          <a:xfrm flipV="1">
            <a:off x="13166725" y="4580011"/>
            <a:ext cx="485700" cy="485700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Shape 334"/>
          <p:cNvSpPr/>
          <p:nvPr/>
        </p:nvSpPr>
        <p:spPr>
          <a:xfrm flipH="1" flipV="1">
            <a:off x="11902974" y="4457798"/>
            <a:ext cx="520801" cy="660301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Shape 335"/>
          <p:cNvSpPr txBox="1"/>
          <p:nvPr/>
        </p:nvSpPr>
        <p:spPr>
          <a:xfrm>
            <a:off x="581024" y="1022349"/>
            <a:ext cx="65786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00FF00"/>
                </a:solidFill>
              </a:defRPr>
            </a:pPr>
            <a:r>
              <a:t>变量是一个内存地址，用于存储值（</a:t>
            </a:r>
            <a:r>
              <a:rPr>
                <a:solidFill>
                  <a:srgbClr val="FFFFFF"/>
                </a:solidFill>
              </a:rPr>
              <a:t>0.6</a:t>
            </a:r>
            <a:r>
              <a:t>）</a:t>
            </a:r>
          </a:p>
        </p:txBody>
      </p:sp>
      <p:sp>
        <p:nvSpPr>
          <p:cNvPr id="141" name="Shape 331"/>
          <p:cNvSpPr/>
          <p:nvPr/>
        </p:nvSpPr>
        <p:spPr>
          <a:xfrm flipV="1">
            <a:off x="11453192" y="5676799"/>
            <a:ext cx="1075641" cy="898626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320"/>
          <p:cNvSpPr txBox="1"/>
          <p:nvPr/>
        </p:nvSpPr>
        <p:spPr>
          <a:xfrm>
            <a:off x="6362700" y="3667074"/>
            <a:ext cx="884396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= </a:t>
            </a:r>
            <a:r>
              <a:rPr>
                <a:solidFill>
                  <a:srgbClr val="FFFF00"/>
                </a:solidFill>
              </a:rPr>
              <a:t>3.9 *  x  * ( 1  -  x )</a:t>
            </a:r>
          </a:p>
        </p:txBody>
      </p:sp>
      <p:grpSp>
        <p:nvGrpSpPr>
          <p:cNvPr id="146" name="Shape 321"/>
          <p:cNvGrpSpPr/>
          <p:nvPr/>
        </p:nvGrpSpPr>
        <p:grpSpPr>
          <a:xfrm>
            <a:off x="10668000" y="850900"/>
            <a:ext cx="5016500" cy="1270000"/>
            <a:chOff x="0" y="0"/>
            <a:chExt cx="5016500" cy="1270000"/>
          </a:xfrm>
        </p:grpSpPr>
        <p:sp>
          <p:nvSpPr>
            <p:cNvPr id="144" name="Rectangle"/>
            <p:cNvSpPr/>
            <p:nvPr/>
          </p:nvSpPr>
          <p:spPr>
            <a:xfrm>
              <a:off x="0" y="0"/>
              <a:ext cx="5016500" cy="12700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4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0.6    0.936"/>
            <p:cNvSpPr txBox="1"/>
            <p:nvPr/>
          </p:nvSpPr>
          <p:spPr>
            <a:xfrm>
              <a:off x="0" y="289579"/>
              <a:ext cx="5016500" cy="690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0.6    0.936</a:t>
              </a:r>
            </a:p>
          </p:txBody>
        </p:sp>
      </p:grpSp>
      <p:sp>
        <p:nvSpPr>
          <p:cNvPr id="147" name="Shape 322"/>
          <p:cNvSpPr txBox="1"/>
          <p:nvPr/>
        </p:nvSpPr>
        <p:spPr>
          <a:xfrm>
            <a:off x="9813925" y="1109351"/>
            <a:ext cx="444500" cy="74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5200">
                <a:solidFill>
                  <a:srgbClr val="00FF0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48" name="Shape 328"/>
          <p:cNvSpPr txBox="1"/>
          <p:nvPr/>
        </p:nvSpPr>
        <p:spPr>
          <a:xfrm>
            <a:off x="12150724" y="5106478"/>
            <a:ext cx="1063202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9900"/>
                </a:solidFill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149" name="Shape 331"/>
          <p:cNvSpPr/>
          <p:nvPr/>
        </p:nvSpPr>
        <p:spPr>
          <a:xfrm flipV="1">
            <a:off x="11453192" y="5676799"/>
            <a:ext cx="1075641" cy="898626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Shape 332"/>
          <p:cNvSpPr txBox="1"/>
          <p:nvPr/>
        </p:nvSpPr>
        <p:spPr>
          <a:xfrm>
            <a:off x="10115549" y="6627303"/>
            <a:ext cx="1732802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9900"/>
                </a:solidFill>
              </a:defRPr>
            </a:lvl1pPr>
          </a:lstStyle>
          <a:p>
            <a:pPr/>
            <a:r>
              <a:t>0.936</a:t>
            </a:r>
          </a:p>
        </p:txBody>
      </p:sp>
      <p:sp>
        <p:nvSpPr>
          <p:cNvPr id="151" name="Shape 333"/>
          <p:cNvSpPr/>
          <p:nvPr/>
        </p:nvSpPr>
        <p:spPr>
          <a:xfrm flipV="1">
            <a:off x="13166725" y="4580011"/>
            <a:ext cx="485700" cy="485700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Shape 334"/>
          <p:cNvSpPr/>
          <p:nvPr/>
        </p:nvSpPr>
        <p:spPr>
          <a:xfrm flipH="1" flipV="1">
            <a:off x="11902974" y="4457798"/>
            <a:ext cx="520801" cy="660301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hape 348"/>
          <p:cNvSpPr/>
          <p:nvPr/>
        </p:nvSpPr>
        <p:spPr>
          <a:xfrm flipH="1">
            <a:off x="10944311" y="1039812"/>
            <a:ext cx="763501" cy="885901"/>
          </a:xfrm>
          <a:prstGeom prst="line">
            <a:avLst/>
          </a:prstGeom>
          <a:ln w="63500" cap="rnd">
            <a:solidFill>
              <a:srgbClr val="FF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hape 349"/>
          <p:cNvSpPr/>
          <p:nvPr/>
        </p:nvSpPr>
        <p:spPr>
          <a:xfrm>
            <a:off x="10944225" y="1022350"/>
            <a:ext cx="573000" cy="798601"/>
          </a:xfrm>
          <a:prstGeom prst="line">
            <a:avLst/>
          </a:prstGeom>
          <a:ln w="63500" cap="rnd">
            <a:solidFill>
              <a:srgbClr val="FFFF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Shape 343"/>
          <p:cNvSpPr txBox="1"/>
          <p:nvPr/>
        </p:nvSpPr>
        <p:spPr>
          <a:xfrm>
            <a:off x="618357" y="6022627"/>
            <a:ext cx="7663861" cy="1727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00"/>
                </a:solidFill>
              </a:defRPr>
            </a:pPr>
            <a:r>
              <a:t>右侧是一个表达式，</a:t>
            </a:r>
            <a:r>
              <a:rPr>
                <a:solidFill>
                  <a:srgbClr val="FF9900"/>
                </a:solidFill>
              </a:rPr>
              <a:t>表达式被求值后，</a:t>
            </a:r>
            <a:r>
              <a:rPr>
                <a:solidFill>
                  <a:srgbClr val="00FF00"/>
                </a:solidFill>
              </a:rPr>
              <a:t>他的结果将放在（赋值）左侧（即x）的变量中。</a:t>
            </a:r>
          </a:p>
        </p:txBody>
      </p:sp>
      <p:sp>
        <p:nvSpPr>
          <p:cNvPr id="156" name="Shape 346"/>
          <p:cNvSpPr txBox="1"/>
          <p:nvPr/>
        </p:nvSpPr>
        <p:spPr>
          <a:xfrm>
            <a:off x="581025" y="774104"/>
            <a:ext cx="7504111" cy="231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00FF00"/>
                </a:solidFill>
              </a:defRPr>
            </a:pPr>
            <a:r>
              <a:t>变量是一个内存地址，用来存储一个值。可以通过将旧值（</a:t>
            </a:r>
            <a:r>
              <a:rPr>
                <a:solidFill>
                  <a:srgbClr val="FFFFFE"/>
                </a:solidFill>
              </a:rPr>
              <a:t>0.6</a:t>
            </a:r>
            <a:r>
              <a:t>）替换为新值（</a:t>
            </a:r>
            <a:r>
              <a:rPr>
                <a:solidFill>
                  <a:srgbClr val="FFFFFE"/>
                </a:solidFill>
              </a:rPr>
              <a:t>0.936</a:t>
            </a:r>
            <a:r>
              <a:t>），从而更新存储在变量中的值。</a:t>
            </a:r>
          </a:p>
        </p:txBody>
      </p:sp>
      <p:sp>
        <p:nvSpPr>
          <p:cNvPr id="157" name="Shape 324"/>
          <p:cNvSpPr txBox="1"/>
          <p:nvPr/>
        </p:nvSpPr>
        <p:spPr>
          <a:xfrm>
            <a:off x="9423510" y="3137926"/>
            <a:ext cx="900001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58" name="Shape 325"/>
          <p:cNvSpPr txBox="1"/>
          <p:nvPr/>
        </p:nvSpPr>
        <p:spPr>
          <a:xfrm>
            <a:off x="13244724" y="3243889"/>
            <a:ext cx="1063201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59" name="Shape 326"/>
          <p:cNvSpPr/>
          <p:nvPr/>
        </p:nvSpPr>
        <p:spPr>
          <a:xfrm flipV="1">
            <a:off x="10100343" y="2129109"/>
            <a:ext cx="606426" cy="956939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Shape 327"/>
          <p:cNvSpPr/>
          <p:nvPr/>
        </p:nvSpPr>
        <p:spPr>
          <a:xfrm flipH="1" flipV="1">
            <a:off x="11739325" y="2129110"/>
            <a:ext cx="1696622" cy="1147468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Shape 329"/>
          <p:cNvSpPr/>
          <p:nvPr/>
        </p:nvSpPr>
        <p:spPr>
          <a:xfrm flipH="1" flipV="1">
            <a:off x="8085135" y="4457798"/>
            <a:ext cx="2393951" cy="2117627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Shape 330"/>
          <p:cNvSpPr/>
          <p:nvPr/>
        </p:nvSpPr>
        <p:spPr>
          <a:xfrm flipH="1" flipV="1">
            <a:off x="9988916" y="4457798"/>
            <a:ext cx="993034" cy="2117627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ctrTitle"/>
          </p:nvPr>
        </p:nvSpPr>
        <p:spPr>
          <a:xfrm>
            <a:off x="1155700" y="1536699"/>
            <a:ext cx="13931900" cy="3086101"/>
          </a:xfrm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FFD966"/>
                </a:solidFill>
              </a:defRPr>
            </a:lvl1pPr>
          </a:lstStyle>
          <a:p>
            <a:pPr/>
            <a:r>
              <a:t>表达式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354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数值表达式</a:t>
            </a:r>
          </a:p>
        </p:txBody>
      </p:sp>
      <p:sp>
        <p:nvSpPr>
          <p:cNvPr id="167" name="Shape 355"/>
          <p:cNvSpPr txBox="1"/>
          <p:nvPr>
            <p:ph type="body" sz="half" idx="1"/>
          </p:nvPr>
        </p:nvSpPr>
        <p:spPr>
          <a:xfrm>
            <a:off x="812800" y="2133599"/>
            <a:ext cx="9036050" cy="6034089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由于计算机键盘上缺少数学符号,我们使用“计算机专业术语”来表达数学运算</a:t>
            </a: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星号(*)是乘法</a:t>
            </a:r>
          </a:p>
          <a:p>
            <a:pPr indent="-371093">
              <a:defRPr sz="3600">
                <a:solidFill>
                  <a:srgbClr val="FFFFFF"/>
                </a:solidFill>
              </a:defRPr>
            </a:pPr>
            <a:r>
              <a:t>两个星号(**)是幂</a:t>
            </a:r>
          </a:p>
        </p:txBody>
      </p:sp>
      <p:graphicFrame>
        <p:nvGraphicFramePr>
          <p:cNvPr id="168" name="Shape 356"/>
          <p:cNvGraphicFramePr/>
          <p:nvPr/>
        </p:nvGraphicFramePr>
        <p:xfrm>
          <a:off x="10337800" y="2289175"/>
          <a:ext cx="5025250" cy="55672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00FFFF"/>
                          </a:solidFill>
                        </a:rPr>
                        <a:t>Operator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+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加法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-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减法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*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乘法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/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除法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**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幂（乘方）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00FFFF"/>
                          </a:solidFill>
                        </a:rPr>
                        <a:t>%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取余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361"/>
          <p:cNvSpPr txBox="1"/>
          <p:nvPr/>
        </p:nvSpPr>
        <p:spPr>
          <a:xfrm>
            <a:off x="1727199" y="2598407"/>
            <a:ext cx="4461001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xx</a:t>
            </a:r>
            <a:r>
              <a:t> = 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xx</a:t>
            </a:r>
            <a:r>
              <a:t> = </a:t>
            </a:r>
            <a:r>
              <a:rPr>
                <a:solidFill>
                  <a:srgbClr val="00FF00"/>
                </a:solidFill>
              </a:rPr>
              <a:t>xx</a:t>
            </a:r>
            <a:r>
              <a:t> </a:t>
            </a:r>
            <a:r>
              <a:rPr>
                <a:solidFill>
                  <a:srgbClr val="00FFFF"/>
                </a:solidFill>
              </a:rPr>
              <a:t>+</a:t>
            </a:r>
            <a:r>
              <a:t> 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xx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00FF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yy</a:t>
            </a:r>
            <a:r>
              <a:t> = 440 </a:t>
            </a:r>
            <a:r>
              <a:rPr>
                <a:solidFill>
                  <a:srgbClr val="00FFFF"/>
                </a:solidFill>
              </a:rPr>
              <a:t>*</a:t>
            </a:r>
            <a: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yy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00FF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5280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zz</a:t>
            </a:r>
            <a:r>
              <a:t> = </a:t>
            </a:r>
            <a:r>
              <a:rPr>
                <a:solidFill>
                  <a:srgbClr val="00FF00"/>
                </a:solidFill>
              </a:rPr>
              <a:t>yy</a:t>
            </a:r>
            <a:r>
              <a:t> </a:t>
            </a:r>
            <a:r>
              <a:rPr>
                <a:solidFill>
                  <a:srgbClr val="00FFFF"/>
                </a:solidFill>
              </a:rPr>
              <a:t>/</a:t>
            </a:r>
            <a:r>
              <a:t> 1000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A00"/>
                </a:solidFill>
              </a:rPr>
              <a:t>zz</a:t>
            </a:r>
            <a:r>
              <a:rPr>
                <a:solidFill>
                  <a:srgbClr val="FFFF00"/>
                </a:solidFill>
              </a:rP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5.28</a:t>
            </a:r>
          </a:p>
        </p:txBody>
      </p:sp>
      <p:sp>
        <p:nvSpPr>
          <p:cNvPr id="171" name="Shape 362"/>
          <p:cNvSpPr txBox="1"/>
          <p:nvPr/>
        </p:nvSpPr>
        <p:spPr>
          <a:xfrm>
            <a:off x="7073900" y="2540049"/>
            <a:ext cx="4026600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>
                <a:solidFill>
                  <a:srgbClr val="00FF00"/>
                </a:solidFill>
              </a:rPr>
              <a:t> jj</a:t>
            </a:r>
            <a:r>
              <a:t> = 23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kk</a:t>
            </a:r>
            <a:r>
              <a:t> = </a:t>
            </a:r>
            <a:r>
              <a:rPr>
                <a:solidFill>
                  <a:srgbClr val="00FF00"/>
                </a:solidFill>
              </a:rPr>
              <a:t>jj</a:t>
            </a:r>
            <a:r>
              <a:t> </a:t>
            </a:r>
            <a:r>
              <a:rPr>
                <a:solidFill>
                  <a:srgbClr val="00FFFF"/>
                </a:solidFill>
              </a:rPr>
              <a:t>% </a:t>
            </a:r>
            <a: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kk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00FF00"/>
              </a:solidFill>
            </a:endParaRPr>
          </a:p>
          <a:p>
            <a:pPr>
              <a:defRPr sz="30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t>4 </a:t>
            </a:r>
            <a:r>
              <a:rPr>
                <a:solidFill>
                  <a:srgbClr val="00FFFF"/>
                </a:solidFill>
              </a:rPr>
              <a:t>**</a:t>
            </a:r>
            <a:r>
              <a:t> 3</a:t>
            </a:r>
            <a:r>
              <a:rPr>
                <a:solidFill>
                  <a:srgbClr val="FFFF00"/>
                </a:solidFill>
              </a:rPr>
              <a:t>)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64</a:t>
            </a:r>
          </a:p>
        </p:txBody>
      </p:sp>
      <p:graphicFrame>
        <p:nvGraphicFramePr>
          <p:cNvPr id="172" name="Shape 363"/>
          <p:cNvGraphicFramePr/>
          <p:nvPr/>
        </p:nvGraphicFramePr>
        <p:xfrm>
          <a:off x="11783875" y="2965450"/>
          <a:ext cx="3752001" cy="45561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FFFF"/>
                          </a:solidFill>
                        </a:rPr>
                        <a:t>Operator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00FFFF"/>
                          </a:solidFill>
                        </a:rPr>
                        <a:t>+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</a:rPr>
                        <a:t>加法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00FFFF"/>
                          </a:solidFill>
                        </a:rPr>
                        <a:t>-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</a:rPr>
                        <a:t>减法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00FFFF"/>
                          </a:solidFill>
                        </a:rPr>
                        <a:t>*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</a:rPr>
                        <a:t>乘法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00FFFF"/>
                          </a:solidFill>
                        </a:rPr>
                        <a:t>/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</a:rPr>
                        <a:t>除法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00FFFF"/>
                          </a:solidFill>
                        </a:rPr>
                        <a:t>**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</a:rPr>
                        <a:t>幂（乘方）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00FFFF"/>
                          </a:solidFill>
                        </a:rPr>
                        <a:t>%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</a:rPr>
                        <a:t>取余</a:t>
                      </a:r>
                    </a:p>
                  </a:txBody>
                  <a:tcPr marL="38100" marR="38100" marT="38100" marB="3810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73" name="Shape 364"/>
          <p:cNvSpPr/>
          <p:nvPr/>
        </p:nvSpPr>
        <p:spPr>
          <a:xfrm>
            <a:off x="8432799" y="6225787"/>
            <a:ext cx="12701" cy="595312"/>
          </a:xfrm>
          <a:prstGeom prst="line">
            <a:avLst/>
          </a:prstGeom>
          <a:ln w="25400" cap="rnd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Shape 365"/>
          <p:cNvSpPr/>
          <p:nvPr/>
        </p:nvSpPr>
        <p:spPr>
          <a:xfrm flipV="1">
            <a:off x="8432800" y="6210299"/>
            <a:ext cx="2035176" cy="25400"/>
          </a:xfrm>
          <a:prstGeom prst="line">
            <a:avLst/>
          </a:prstGeom>
          <a:ln w="25400" cap="rnd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Shape 366"/>
          <p:cNvSpPr txBox="1"/>
          <p:nvPr/>
        </p:nvSpPr>
        <p:spPr>
          <a:xfrm>
            <a:off x="7807324" y="6325728"/>
            <a:ext cx="342901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6" name="Shape 367"/>
          <p:cNvSpPr txBox="1"/>
          <p:nvPr/>
        </p:nvSpPr>
        <p:spPr>
          <a:xfrm>
            <a:off x="8572500" y="6325728"/>
            <a:ext cx="5715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177" name="Shape 368"/>
          <p:cNvSpPr txBox="1"/>
          <p:nvPr/>
        </p:nvSpPr>
        <p:spPr>
          <a:xfrm>
            <a:off x="8429619" y="5601828"/>
            <a:ext cx="1100137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4 </a:t>
            </a:r>
          </a:p>
        </p:txBody>
      </p:sp>
      <p:sp>
        <p:nvSpPr>
          <p:cNvPr id="178" name="Shape 369"/>
          <p:cNvSpPr txBox="1"/>
          <p:nvPr/>
        </p:nvSpPr>
        <p:spPr>
          <a:xfrm>
            <a:off x="8572500" y="6782928"/>
            <a:ext cx="5715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9" name="Shape 370"/>
          <p:cNvSpPr/>
          <p:nvPr/>
        </p:nvSpPr>
        <p:spPr>
          <a:xfrm>
            <a:off x="8496300" y="7440610"/>
            <a:ext cx="584201" cy="1"/>
          </a:xfrm>
          <a:prstGeom prst="line">
            <a:avLst/>
          </a:prstGeom>
          <a:ln w="25400" cap="rnd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Shape 371"/>
          <p:cNvSpPr txBox="1"/>
          <p:nvPr/>
        </p:nvSpPr>
        <p:spPr>
          <a:xfrm>
            <a:off x="8801099" y="7557628"/>
            <a:ext cx="342901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C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1" name="Shape 372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数值表达式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377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运算顺序</a:t>
            </a:r>
          </a:p>
        </p:txBody>
      </p:sp>
      <p:sp>
        <p:nvSpPr>
          <p:cNvPr id="184" name="Shape 378"/>
          <p:cNvSpPr txBox="1"/>
          <p:nvPr>
            <p:ph type="body" sz="half" idx="1"/>
          </p:nvPr>
        </p:nvSpPr>
        <p:spPr>
          <a:xfrm>
            <a:off x="812800" y="2133599"/>
            <a:ext cx="14630400" cy="4000500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当我们将运算符串在一起时-Python必须知道先执行哪个操作</a:t>
            </a: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这称为“</a:t>
            </a:r>
            <a:r>
              <a:rPr>
                <a:solidFill>
                  <a:srgbClr val="74FBFC"/>
                </a:solidFill>
              </a:rPr>
              <a:t>运算符优先级</a:t>
            </a:r>
            <a:r>
              <a:t>”</a:t>
            </a: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哪个运算符“优先”于其他运算符？</a:t>
            </a:r>
          </a:p>
        </p:txBody>
      </p:sp>
      <p:sp>
        <p:nvSpPr>
          <p:cNvPr id="185" name="Shape 379"/>
          <p:cNvSpPr txBox="1"/>
          <p:nvPr/>
        </p:nvSpPr>
        <p:spPr>
          <a:xfrm>
            <a:off x="3756025" y="6615449"/>
            <a:ext cx="87439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44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</a:t>
            </a:r>
            <a:r>
              <a:rPr>
                <a:solidFill>
                  <a:srgbClr val="FFFFFF"/>
                </a:solidFill>
              </a:rPr>
              <a:t> = 1</a:t>
            </a:r>
            <a:r>
              <a:rPr>
                <a:solidFill>
                  <a:srgbClr val="00FFFF"/>
                </a:solidFill>
              </a:rPr>
              <a:t> +</a:t>
            </a:r>
            <a:r>
              <a:rPr>
                <a:solidFill>
                  <a:srgbClr val="FFFFFF"/>
                </a:solidFill>
              </a:rPr>
              <a:t> 2 </a:t>
            </a:r>
            <a:r>
              <a:rPr>
                <a:solidFill>
                  <a:srgbClr val="00FFFF"/>
                </a:solidFill>
              </a:rPr>
              <a:t>* </a:t>
            </a:r>
            <a:r>
              <a:rPr>
                <a:solidFill>
                  <a:srgbClr val="FFFFFF"/>
                </a:solidFill>
              </a:rPr>
              <a:t>3 </a:t>
            </a:r>
            <a:r>
              <a:rPr>
                <a:solidFill>
                  <a:srgbClr val="00FFFF"/>
                </a:solidFill>
              </a:rPr>
              <a:t>- </a:t>
            </a:r>
            <a:r>
              <a:rPr>
                <a:solidFill>
                  <a:srgbClr val="FFFFFF"/>
                </a:solidFill>
              </a:rPr>
              <a:t>4</a:t>
            </a:r>
            <a:r>
              <a:rPr>
                <a:solidFill>
                  <a:srgbClr val="00FFFF"/>
                </a:solidFill>
              </a:rPr>
              <a:t> / </a:t>
            </a:r>
            <a:r>
              <a:rPr>
                <a:solidFill>
                  <a:srgbClr val="FFFFFF"/>
                </a:solidFill>
              </a:rPr>
              <a:t>5 </a:t>
            </a:r>
            <a:r>
              <a:rPr>
                <a:solidFill>
                  <a:srgbClr val="00FFFF"/>
                </a:solidFill>
              </a:rPr>
              <a:t>** </a:t>
            </a:r>
            <a:r>
              <a:rPr>
                <a:solidFill>
                  <a:srgbClr val="FFFFFF"/>
                </a:solidFill>
              </a:rP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384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运算符优先级规则</a:t>
            </a:r>
          </a:p>
        </p:txBody>
      </p:sp>
      <p:sp>
        <p:nvSpPr>
          <p:cNvPr id="188" name="Shape 385"/>
          <p:cNvSpPr txBox="1"/>
          <p:nvPr>
            <p:ph type="body" idx="1"/>
          </p:nvPr>
        </p:nvSpPr>
        <p:spPr>
          <a:xfrm>
            <a:off x="812800" y="2133599"/>
            <a:ext cx="14630400" cy="6034089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0" indent="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pPr>
            <a:r>
              <a:t>最高优先级到最低优先级：</a:t>
            </a:r>
          </a:p>
          <a:p>
            <a:pPr lvl="1" marL="1041400" indent="-345694">
              <a:defRPr sz="3200">
                <a:solidFill>
                  <a:srgbClr val="FFFFFF"/>
                </a:solidFill>
              </a:defRPr>
            </a:pPr>
            <a:r>
              <a:t>括号总是最优先</a:t>
            </a:r>
          </a:p>
          <a:p>
            <a:pPr lvl="1" marL="1041400" indent="-345694">
              <a:defRPr sz="3200">
                <a:solidFill>
                  <a:srgbClr val="FFFFFF"/>
                </a:solidFill>
              </a:defRPr>
            </a:pPr>
            <a:r>
              <a:t>幂（乘方）</a:t>
            </a:r>
            <a:endParaRPr sz="1400"/>
          </a:p>
          <a:p>
            <a:pPr lvl="1" marL="1041400" indent="-345694">
              <a:defRPr sz="3200">
                <a:solidFill>
                  <a:srgbClr val="FFFFFF"/>
                </a:solidFill>
              </a:defRPr>
            </a:pPr>
            <a:r>
              <a:t>乘法，除法和取余</a:t>
            </a:r>
            <a:endParaRPr sz="1400"/>
          </a:p>
          <a:p>
            <a:pPr lvl="1" marL="1041400" indent="-345694">
              <a:defRPr sz="3200">
                <a:solidFill>
                  <a:srgbClr val="FFFFFF"/>
                </a:solidFill>
              </a:defRPr>
            </a:pPr>
            <a:r>
              <a:t>加法和减法</a:t>
            </a:r>
            <a:endParaRPr sz="1400"/>
          </a:p>
          <a:p>
            <a:pPr lvl="1" marL="1041400" indent="-345694">
              <a:defRPr sz="3200">
                <a:solidFill>
                  <a:srgbClr val="FFFFFF"/>
                </a:solidFill>
              </a:defRPr>
            </a:pPr>
            <a:r>
              <a:t>从左到右</a:t>
            </a:r>
          </a:p>
        </p:txBody>
      </p:sp>
      <p:grpSp>
        <p:nvGrpSpPr>
          <p:cNvPr id="191" name="Shape 386"/>
          <p:cNvGrpSpPr/>
          <p:nvPr/>
        </p:nvGrpSpPr>
        <p:grpSpPr>
          <a:xfrm>
            <a:off x="12079285" y="3199291"/>
            <a:ext cx="3338702" cy="3175001"/>
            <a:chOff x="0" y="-261478"/>
            <a:chExt cx="3338700" cy="3175000"/>
          </a:xfrm>
        </p:grpSpPr>
        <p:sp>
          <p:nvSpPr>
            <p:cNvPr id="189" name="Shape 387"/>
            <p:cNvSpPr txBox="1"/>
            <p:nvPr/>
          </p:nvSpPr>
          <p:spPr>
            <a:xfrm>
              <a:off x="0" y="-261479"/>
              <a:ext cx="2994117" cy="317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600">
                  <a:solidFill>
                    <a:srgbClr val="FF00FF"/>
                  </a:solidFill>
                </a:defRPr>
              </a:pPr>
              <a:r>
                <a:t>括号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600">
                  <a:solidFill>
                    <a:srgbClr val="00FFFF"/>
                  </a:solidFill>
                </a:defRPr>
              </a:pPr>
              <a:r>
                <a:t>幂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600">
                  <a:solidFill>
                    <a:srgbClr val="00FF00"/>
                  </a:solidFill>
                </a:defRPr>
              </a:pPr>
              <a:r>
                <a:t>乘法</a:t>
              </a:r>
              <a:r>
                <a:rPr>
                  <a:solidFill>
                    <a:srgbClr val="76FC4D"/>
                  </a:solidFill>
                </a:rPr>
                <a:t>除法</a:t>
              </a:r>
              <a:r>
                <a:rPr>
                  <a:solidFill>
                    <a:srgbClr val="76FD4D"/>
                  </a:solidFill>
                </a:rPr>
                <a:t>取余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600">
                  <a:solidFill>
                    <a:srgbClr val="FF9900"/>
                  </a:solidFill>
                </a:defRPr>
              </a:pPr>
              <a:r>
                <a:t>加法</a:t>
              </a:r>
              <a:r>
                <a:rPr>
                  <a:solidFill>
                    <a:srgbClr val="F29C39"/>
                  </a:solidFill>
                </a:rPr>
                <a:t>减法</a:t>
              </a:r>
              <a:endParaRPr>
                <a:solidFill>
                  <a:srgbClr val="F29C39"/>
                </a:solidFill>
              </a:endParaRPr>
            </a:p>
            <a:p>
              <a:pPr algn="ctr">
                <a:defRPr sz="3600">
                  <a:solidFill>
                    <a:srgbClr val="FFFF00"/>
                  </a:solidFill>
                </a:defRPr>
              </a:pPr>
              <a:r>
                <a:t>从左到右</a:t>
              </a:r>
            </a:p>
          </p:txBody>
        </p:sp>
        <p:sp>
          <p:nvSpPr>
            <p:cNvPr id="190" name="Shape 388"/>
            <p:cNvSpPr/>
            <p:nvPr/>
          </p:nvSpPr>
          <p:spPr>
            <a:xfrm flipV="1">
              <a:off x="3338700" y="300015"/>
              <a:ext cx="1" cy="2051051"/>
            </a:xfrm>
            <a:prstGeom prst="line">
              <a:avLst/>
            </a:prstGeom>
            <a:noFill/>
            <a:ln w="88900" cap="rnd">
              <a:solidFill>
                <a:srgbClr val="FFFFFF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250"/>
          <p:cNvSpPr txBox="1"/>
          <p:nvPr>
            <p:ph type="title"/>
          </p:nvPr>
        </p:nvSpPr>
        <p:spPr>
          <a:xfrm>
            <a:off x="812799" y="785811"/>
            <a:ext cx="14070628" cy="1104901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667512">
              <a:defRPr sz="5694">
                <a:solidFill>
                  <a:srgbClr val="FFD966"/>
                </a:solidFill>
              </a:defRPr>
            </a:lvl1pPr>
          </a:lstStyle>
          <a:p>
            <a:pPr/>
            <a:r>
              <a:t>Constants(常量)</a:t>
            </a:r>
          </a:p>
        </p:txBody>
      </p:sp>
      <p:sp>
        <p:nvSpPr>
          <p:cNvPr id="54" name="Shape 251"/>
          <p:cNvSpPr txBox="1"/>
          <p:nvPr>
            <p:ph type="body" idx="1"/>
          </p:nvPr>
        </p:nvSpPr>
        <p:spPr>
          <a:xfrm>
            <a:off x="812800" y="2133599"/>
            <a:ext cx="14630400" cy="603408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1104900" indent="-603376">
              <a:spcBef>
                <a:spcPts val="0"/>
              </a:spcBef>
              <a:buClr>
                <a:srgbClr val="FF9900"/>
              </a:buClr>
              <a:defRPr sz="3600">
                <a:solidFill>
                  <a:srgbClr val="FF9900"/>
                </a:solidFill>
              </a:defRPr>
            </a:pPr>
            <a:r>
              <a:t>固定值（如数字、字母和字符串）被称为“常量”，因为它们的值不变</a:t>
            </a:r>
          </a:p>
          <a:p>
            <a:pPr marL="1104900" indent="-603376">
              <a:spcBef>
                <a:spcPts val="0"/>
              </a:spcBef>
              <a:buClr>
                <a:srgbClr val="FF9900"/>
              </a:buClr>
              <a:defRPr sz="3600">
                <a:solidFill>
                  <a:srgbClr val="FF9900"/>
                </a:solidFill>
              </a:defRPr>
            </a:pPr>
            <a:r>
              <a:t>数字常量和我们常见的数字相同</a:t>
            </a:r>
          </a:p>
          <a:p>
            <a:pPr marL="1104900" indent="-603376">
              <a:spcBef>
                <a:spcPts val="2300"/>
              </a:spcBef>
              <a:defRPr sz="3600">
                <a:solidFill>
                  <a:srgbClr val="FFFFFF"/>
                </a:solidFill>
              </a:defRPr>
            </a:pPr>
            <a:r>
              <a:t>字符串常量使用单引号（'）或双引号（“）</a:t>
            </a:r>
          </a:p>
        </p:txBody>
      </p:sp>
      <p:sp>
        <p:nvSpPr>
          <p:cNvPr id="55" name="Shape 252"/>
          <p:cNvSpPr txBox="1"/>
          <p:nvPr/>
        </p:nvSpPr>
        <p:spPr>
          <a:xfrm>
            <a:off x="10583572" y="4983581"/>
            <a:ext cx="598646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FF9900"/>
                </a:solidFill>
              </a:rPr>
              <a:t>123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FFFF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123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FF9900"/>
                </a:solidFill>
              </a:rPr>
              <a:t>98.6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FF99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98.6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>
                <a:solidFill>
                  <a:srgbClr val="FFFF00"/>
                </a:solidFill>
              </a:rPr>
              <a:t> print(</a:t>
            </a:r>
            <a:r>
              <a:rPr>
                <a:solidFill>
                  <a:srgbClr val="FF9900"/>
                </a:solidFill>
              </a:rPr>
              <a:t>'Hello world'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FF99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396"/>
          <p:cNvSpPr txBox="1"/>
          <p:nvPr/>
        </p:nvSpPr>
        <p:spPr>
          <a:xfrm>
            <a:off x="10307635" y="1149349"/>
            <a:ext cx="462756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 + </a:t>
            </a:r>
            <a:r>
              <a:rPr>
                <a:solidFill>
                  <a:srgbClr val="00FFFF"/>
                </a:solidFill>
              </a:rPr>
              <a:t>2 ** 3</a:t>
            </a:r>
            <a:r>
              <a:t> / 4 * 5</a:t>
            </a:r>
          </a:p>
        </p:txBody>
      </p:sp>
      <p:sp>
        <p:nvSpPr>
          <p:cNvPr id="194" name="Shape 397"/>
          <p:cNvSpPr txBox="1"/>
          <p:nvPr/>
        </p:nvSpPr>
        <p:spPr>
          <a:xfrm>
            <a:off x="10891835" y="2698749"/>
            <a:ext cx="404336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 + </a:t>
            </a:r>
            <a:r>
              <a:rPr>
                <a:solidFill>
                  <a:srgbClr val="00FF00"/>
                </a:solidFill>
              </a:rPr>
              <a:t>8 / 4</a:t>
            </a:r>
            <a:r>
              <a:t> * 5</a:t>
            </a:r>
          </a:p>
        </p:txBody>
      </p:sp>
      <p:sp>
        <p:nvSpPr>
          <p:cNvPr id="195" name="Shape 398"/>
          <p:cNvSpPr/>
          <p:nvPr/>
        </p:nvSpPr>
        <p:spPr>
          <a:xfrm flipH="1" flipV="1">
            <a:off x="11917974" y="1686224"/>
            <a:ext cx="277200" cy="837901"/>
          </a:xfrm>
          <a:prstGeom prst="line">
            <a:avLst/>
          </a:prstGeom>
          <a:ln w="635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Shape 399"/>
          <p:cNvSpPr txBox="1"/>
          <p:nvPr/>
        </p:nvSpPr>
        <p:spPr>
          <a:xfrm>
            <a:off x="11298235" y="4159249"/>
            <a:ext cx="321786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 + </a:t>
            </a:r>
            <a:r>
              <a:rPr>
                <a:solidFill>
                  <a:srgbClr val="00FF00"/>
                </a:solidFill>
              </a:rPr>
              <a:t>2 * 5</a:t>
            </a:r>
          </a:p>
        </p:txBody>
      </p:sp>
      <p:sp>
        <p:nvSpPr>
          <p:cNvPr id="197" name="Shape 400"/>
          <p:cNvSpPr/>
          <p:nvPr/>
        </p:nvSpPr>
        <p:spPr>
          <a:xfrm flipV="1">
            <a:off x="12322172" y="3348025"/>
            <a:ext cx="74753" cy="652475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Shape 401"/>
          <p:cNvSpPr txBox="1"/>
          <p:nvPr/>
        </p:nvSpPr>
        <p:spPr>
          <a:xfrm>
            <a:off x="11590335" y="5797549"/>
            <a:ext cx="225901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 + 10</a:t>
            </a:r>
          </a:p>
        </p:txBody>
      </p:sp>
      <p:sp>
        <p:nvSpPr>
          <p:cNvPr id="199" name="Shape 402"/>
          <p:cNvSpPr/>
          <p:nvPr/>
        </p:nvSpPr>
        <p:spPr>
          <a:xfrm flipV="1">
            <a:off x="12785524" y="4800598"/>
            <a:ext cx="121645" cy="863726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hape 403"/>
          <p:cNvSpPr txBox="1"/>
          <p:nvPr/>
        </p:nvSpPr>
        <p:spPr>
          <a:xfrm>
            <a:off x="12085635" y="7092949"/>
            <a:ext cx="723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01" name="Shape 404"/>
          <p:cNvSpPr/>
          <p:nvPr/>
        </p:nvSpPr>
        <p:spPr>
          <a:xfrm flipH="1" flipV="1">
            <a:off x="12225273" y="6308749"/>
            <a:ext cx="96900" cy="708001"/>
          </a:xfrm>
          <a:prstGeom prst="line">
            <a:avLst/>
          </a:prstGeom>
          <a:ln w="63500" cap="rnd">
            <a:solidFill>
              <a:srgbClr val="FF99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Shape 405"/>
          <p:cNvSpPr txBox="1"/>
          <p:nvPr/>
        </p:nvSpPr>
        <p:spPr>
          <a:xfrm>
            <a:off x="1455722" y="1695425"/>
            <a:ext cx="735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x = 1 + 2 ** 3 / 4 * 5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print(x)</a:t>
            </a:r>
            <a:endParaRPr>
              <a:solidFill>
                <a:srgbClr val="FFFF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11.0</a:t>
            </a: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 b="1"/>
              <a:t> </a:t>
            </a:r>
          </a:p>
        </p:txBody>
      </p:sp>
      <p:grpSp>
        <p:nvGrpSpPr>
          <p:cNvPr id="205" name="Shape 386"/>
          <p:cNvGrpSpPr/>
          <p:nvPr/>
        </p:nvGrpSpPr>
        <p:grpSpPr>
          <a:xfrm>
            <a:off x="3242937" y="4373310"/>
            <a:ext cx="3338702" cy="3175001"/>
            <a:chOff x="0" y="-261478"/>
            <a:chExt cx="3338700" cy="3175000"/>
          </a:xfrm>
        </p:grpSpPr>
        <p:sp>
          <p:nvSpPr>
            <p:cNvPr id="203" name="Shape 387"/>
            <p:cNvSpPr txBox="1"/>
            <p:nvPr/>
          </p:nvSpPr>
          <p:spPr>
            <a:xfrm>
              <a:off x="0" y="-261479"/>
              <a:ext cx="2994117" cy="317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600">
                  <a:solidFill>
                    <a:srgbClr val="FF00FF"/>
                  </a:solidFill>
                </a:defRPr>
              </a:pPr>
              <a:r>
                <a:t>括号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600">
                  <a:solidFill>
                    <a:srgbClr val="00FFFF"/>
                  </a:solidFill>
                </a:defRPr>
              </a:pPr>
              <a:r>
                <a:t>幂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600">
                  <a:solidFill>
                    <a:srgbClr val="00FF00"/>
                  </a:solidFill>
                </a:defRPr>
              </a:pPr>
              <a:r>
                <a:t>乘法</a:t>
              </a:r>
              <a:r>
                <a:rPr>
                  <a:solidFill>
                    <a:srgbClr val="76FC4D"/>
                  </a:solidFill>
                </a:rPr>
                <a:t>除法</a:t>
              </a:r>
              <a:r>
                <a:rPr>
                  <a:solidFill>
                    <a:srgbClr val="76FD4D"/>
                  </a:solidFill>
                </a:rPr>
                <a:t>取余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600">
                  <a:solidFill>
                    <a:srgbClr val="FF9900"/>
                  </a:solidFill>
                </a:defRPr>
              </a:pPr>
              <a:r>
                <a:t>加法</a:t>
              </a:r>
              <a:r>
                <a:rPr>
                  <a:solidFill>
                    <a:srgbClr val="F29C39"/>
                  </a:solidFill>
                </a:rPr>
                <a:t>减法</a:t>
              </a:r>
              <a:endParaRPr>
                <a:solidFill>
                  <a:srgbClr val="F29C39"/>
                </a:solidFill>
              </a:endParaRPr>
            </a:p>
            <a:p>
              <a:pPr algn="ctr">
                <a:defRPr sz="3600">
                  <a:solidFill>
                    <a:srgbClr val="FFFF00"/>
                  </a:solidFill>
                </a:defRPr>
              </a:pPr>
              <a:r>
                <a:t>从左到右</a:t>
              </a:r>
            </a:p>
          </p:txBody>
        </p:sp>
        <p:sp>
          <p:nvSpPr>
            <p:cNvPr id="204" name="Shape 388"/>
            <p:cNvSpPr/>
            <p:nvPr/>
          </p:nvSpPr>
          <p:spPr>
            <a:xfrm flipV="1">
              <a:off x="3338700" y="300015"/>
              <a:ext cx="1" cy="2051051"/>
            </a:xfrm>
            <a:prstGeom prst="line">
              <a:avLst/>
            </a:prstGeom>
            <a:noFill/>
            <a:ln w="88900" cap="rnd">
              <a:solidFill>
                <a:srgbClr val="FFFFFF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410"/>
          <p:cNvSpPr txBox="1"/>
          <p:nvPr>
            <p:ph type="title"/>
          </p:nvPr>
        </p:nvSpPr>
        <p:spPr>
          <a:xfrm>
            <a:off x="812799" y="785811"/>
            <a:ext cx="10621669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运算符优先级</a:t>
            </a:r>
          </a:p>
        </p:txBody>
      </p:sp>
      <p:sp>
        <p:nvSpPr>
          <p:cNvPr id="208" name="Shape 411"/>
          <p:cNvSpPr txBox="1"/>
          <p:nvPr>
            <p:ph type="body" idx="1"/>
          </p:nvPr>
        </p:nvSpPr>
        <p:spPr>
          <a:xfrm>
            <a:off x="812800" y="2133600"/>
            <a:ext cx="14630400" cy="50673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Remember the rules top to bottom</a:t>
            </a:r>
          </a:p>
          <a:p>
            <a:pPr indent="-371093">
              <a:defRPr sz="3600">
                <a:solidFill>
                  <a:srgbClr val="FFFFFF"/>
                </a:solidFill>
              </a:defRPr>
            </a:pPr>
            <a:r>
              <a:t>When writing code - use parentheses</a:t>
            </a:r>
          </a:p>
          <a:p>
            <a:pPr indent="-371093">
              <a:defRPr sz="3600">
                <a:solidFill>
                  <a:srgbClr val="FFFFFF"/>
                </a:solidFill>
              </a:defRPr>
            </a:pPr>
            <a:r>
              <a:t>When writing code - keep mathematical expressions simple enough that they are easy to understand</a:t>
            </a:r>
          </a:p>
          <a:p>
            <a:pPr indent="-371093">
              <a:defRPr sz="3600">
                <a:solidFill>
                  <a:srgbClr val="FFFFFF"/>
                </a:solidFill>
              </a:defRPr>
            </a:pPr>
            <a:r>
              <a:t>Break long series of mathematical operations up to make them more clear</a:t>
            </a:r>
          </a:p>
        </p:txBody>
      </p:sp>
      <p:grpSp>
        <p:nvGrpSpPr>
          <p:cNvPr id="211" name="Shape 412"/>
          <p:cNvGrpSpPr/>
          <p:nvPr/>
        </p:nvGrpSpPr>
        <p:grpSpPr>
          <a:xfrm>
            <a:off x="11767342" y="1568539"/>
            <a:ext cx="3249614" cy="2273121"/>
            <a:chOff x="0" y="0"/>
            <a:chExt cx="3249612" cy="2273120"/>
          </a:xfrm>
        </p:grpSpPr>
        <p:sp>
          <p:nvSpPr>
            <p:cNvPr id="209" name="Shape 413"/>
            <p:cNvSpPr txBox="1"/>
            <p:nvPr/>
          </p:nvSpPr>
          <p:spPr>
            <a:xfrm>
              <a:off x="0" y="0"/>
              <a:ext cx="2892381" cy="22731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100">
                  <a:solidFill>
                    <a:srgbClr val="FF00FF"/>
                  </a:solidFill>
                </a:defRPr>
              </a:pPr>
              <a:r>
                <a:t>Parenthesis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100">
                  <a:solidFill>
                    <a:srgbClr val="00FFFF"/>
                  </a:solidFill>
                </a:defRPr>
              </a:pPr>
              <a:r>
                <a:t>Power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100">
                  <a:solidFill>
                    <a:srgbClr val="00FF00"/>
                  </a:solidFill>
                </a:defRPr>
              </a:pPr>
              <a:r>
                <a:t>Multiplication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100">
                  <a:solidFill>
                    <a:srgbClr val="FF9900"/>
                  </a:solidFill>
                </a:defRPr>
              </a:pPr>
              <a:r>
                <a:t>Addition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defRPr sz="3100">
                  <a:solidFill>
                    <a:srgbClr val="FFFF00"/>
                  </a:solidFill>
                </a:defRPr>
              </a:pPr>
              <a:r>
                <a:t>Left to Right</a:t>
              </a:r>
            </a:p>
          </p:txBody>
        </p:sp>
        <p:sp>
          <p:nvSpPr>
            <p:cNvPr id="210" name="Shape 414"/>
            <p:cNvSpPr/>
            <p:nvPr/>
          </p:nvSpPr>
          <p:spPr>
            <a:xfrm flipH="1" flipV="1">
              <a:off x="3225257" y="109446"/>
              <a:ext cx="24356" cy="2051051"/>
            </a:xfrm>
            <a:prstGeom prst="line">
              <a:avLst/>
            </a:prstGeom>
            <a:noFill/>
            <a:ln w="88900" cap="rnd">
              <a:solidFill>
                <a:srgbClr val="FFFFFF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435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“类型”是什么意思？</a:t>
            </a:r>
          </a:p>
        </p:txBody>
      </p:sp>
      <p:sp>
        <p:nvSpPr>
          <p:cNvPr id="214" name="Shape 436"/>
          <p:cNvSpPr txBox="1"/>
          <p:nvPr>
            <p:ph type="body" sz="half" idx="1"/>
          </p:nvPr>
        </p:nvSpPr>
        <p:spPr>
          <a:xfrm>
            <a:off x="812800" y="2133599"/>
            <a:ext cx="8540750" cy="6034089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在Python中，变量和常量具有“</a:t>
            </a:r>
            <a:r>
              <a:rPr>
                <a:solidFill>
                  <a:srgbClr val="77FB4B"/>
                </a:solidFill>
              </a:rPr>
              <a:t>类型</a:t>
            </a:r>
            <a:r>
              <a:t>”</a:t>
            </a: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Python知道整数和字符串之间的</a:t>
            </a:r>
            <a:r>
              <a:rPr>
                <a:solidFill>
                  <a:srgbClr val="76FC4B"/>
                </a:solidFill>
              </a:rPr>
              <a:t>区别</a:t>
            </a: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例如，对于数字来说，“ +”表示“加法”，对于字符串来说，“ +”表示“连接”</a:t>
            </a:r>
          </a:p>
        </p:txBody>
      </p:sp>
      <p:sp>
        <p:nvSpPr>
          <p:cNvPr id="215" name="Shape 437"/>
          <p:cNvSpPr txBox="1"/>
          <p:nvPr/>
        </p:nvSpPr>
        <p:spPr>
          <a:xfrm>
            <a:off x="9696449" y="3542505"/>
            <a:ext cx="6076801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ddd = 1 + 4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print(ddd)</a:t>
            </a: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eee = 'hello ' + 'there'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print(eee)</a:t>
            </a: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hello there</a:t>
            </a:r>
          </a:p>
        </p:txBody>
      </p:sp>
      <p:sp>
        <p:nvSpPr>
          <p:cNvPr id="216" name="Shape 438"/>
          <p:cNvSpPr txBox="1"/>
          <p:nvPr/>
        </p:nvSpPr>
        <p:spPr>
          <a:xfrm>
            <a:off x="9322575" y="7688508"/>
            <a:ext cx="6214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00FA00"/>
                </a:solidFill>
              </a:defRPr>
            </a:lvl1pPr>
          </a:lstStyle>
          <a:p>
            <a:pPr/>
            <a:r>
              <a:t>连接 = 放在一起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443"/>
          <p:cNvSpPr txBox="1"/>
          <p:nvPr>
            <p:ph type="title"/>
          </p:nvPr>
        </p:nvSpPr>
        <p:spPr>
          <a:xfrm>
            <a:off x="812800" y="785811"/>
            <a:ext cx="13822828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类型问题</a:t>
            </a:r>
          </a:p>
        </p:txBody>
      </p:sp>
      <p:sp>
        <p:nvSpPr>
          <p:cNvPr id="219" name="Shape 444"/>
          <p:cNvSpPr txBox="1"/>
          <p:nvPr>
            <p:ph type="body" sz="half" idx="1"/>
          </p:nvPr>
        </p:nvSpPr>
        <p:spPr>
          <a:xfrm>
            <a:off x="812800" y="2133599"/>
            <a:ext cx="7169150" cy="6034089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Python知道每一个数据是什么“</a:t>
            </a:r>
            <a:r>
              <a:rPr>
                <a:solidFill>
                  <a:srgbClr val="76FC4C"/>
                </a:solidFill>
              </a:rPr>
              <a:t>类型</a:t>
            </a:r>
            <a:r>
              <a:t>”</a:t>
            </a: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一些操作是被禁止的</a:t>
            </a:r>
          </a:p>
          <a:p>
            <a:pPr indent="-371093">
              <a:buClr>
                <a:srgbClr val="00FFFF"/>
              </a:buClr>
              <a:defRPr sz="3600">
                <a:solidFill>
                  <a:srgbClr val="00FFFF"/>
                </a:solidFill>
              </a:defRPr>
            </a:pPr>
            <a:r>
              <a:t>您不能在字符串上“加1”</a:t>
            </a:r>
          </a:p>
          <a:p>
            <a:pPr indent="-371093">
              <a:defRPr sz="3600">
                <a:solidFill>
                  <a:srgbClr val="FFFFFF"/>
                </a:solidFill>
              </a:defRPr>
            </a:pPr>
            <a:r>
              <a:t>我们可以通过使用type()函数来询问Python数据的类型是什么</a:t>
            </a:r>
          </a:p>
        </p:txBody>
      </p:sp>
      <p:sp>
        <p:nvSpPr>
          <p:cNvPr id="220" name="Shape 445"/>
          <p:cNvSpPr txBox="1"/>
          <p:nvPr/>
        </p:nvSpPr>
        <p:spPr>
          <a:xfrm>
            <a:off x="8586778" y="2337593"/>
            <a:ext cx="7315201" cy="561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eee = 'hello ' + 'there'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FF"/>
                </a:solidFill>
              </a:rPr>
              <a:t>eee = eee + 1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  File "&lt;stdin&gt;", line 1, in &lt;module&gt;TypeError: Can't convert 'int' object to str implicitly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type</a:t>
            </a:r>
            <a:r>
              <a:t>(eee)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&lt;class'str'&gt;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type</a:t>
            </a:r>
            <a:r>
              <a:t>('hello')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&lt;class'str'&gt;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type</a:t>
            </a:r>
            <a:r>
              <a:t>(1)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&lt;class'int'&gt;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450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数字的几种类型</a:t>
            </a:r>
          </a:p>
        </p:txBody>
      </p:sp>
      <p:sp>
        <p:nvSpPr>
          <p:cNvPr id="223" name="Shape 451"/>
          <p:cNvSpPr txBox="1"/>
          <p:nvPr>
            <p:ph type="body" sz="half" idx="1"/>
          </p:nvPr>
        </p:nvSpPr>
        <p:spPr>
          <a:xfrm>
            <a:off x="812800" y="2133599"/>
            <a:ext cx="8350250" cy="6034089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数字有两种主要类型</a:t>
            </a:r>
          </a:p>
          <a:p>
            <a:pPr lvl="1" marL="0" indent="670305">
              <a:buSzTx/>
              <a:buNone/>
              <a:defRPr sz="3600">
                <a:solidFill>
                  <a:srgbClr val="FFFFFF"/>
                </a:solidFill>
              </a:defRPr>
            </a:pPr>
            <a:r>
              <a:t>-  </a:t>
            </a:r>
            <a:r>
              <a:rPr>
                <a:solidFill>
                  <a:srgbClr val="FFFF00"/>
                </a:solidFill>
              </a:rPr>
              <a:t>int</a:t>
            </a:r>
            <a:r>
              <a:t> 是整数: </a:t>
            </a:r>
            <a:br/>
            <a:r>
              <a:t>   -14, -2, 0, 1, 100, 401233</a:t>
            </a:r>
            <a:endParaRPr sz="1400"/>
          </a:p>
          <a:p>
            <a:pPr lvl="1" marL="0" indent="670305">
              <a:buSzTx/>
              <a:buNone/>
              <a:defRPr sz="3600">
                <a:solidFill>
                  <a:srgbClr val="FFFFFF"/>
                </a:solidFill>
              </a:defRPr>
            </a:pPr>
            <a:r>
              <a:t>- </a:t>
            </a:r>
            <a:r>
              <a:rPr>
                <a:solidFill>
                  <a:srgbClr val="FFFF00"/>
                </a:solidFill>
              </a:rPr>
              <a:t> float(浮点数)</a:t>
            </a:r>
            <a:r>
              <a:t>有小数部分:  -2.5 , 0.0, 98.6, 14.0</a:t>
            </a:r>
            <a:endParaRPr sz="1400"/>
          </a:p>
          <a:p>
            <a:pPr indent="-371093">
              <a:defRPr sz="3600">
                <a:solidFill>
                  <a:srgbClr val="FFFFFF"/>
                </a:solidFill>
              </a:defRPr>
            </a:pPr>
            <a:r>
              <a:t>还有其他数字类型(bool, complex)-它们是float和int的变体</a:t>
            </a:r>
          </a:p>
        </p:txBody>
      </p:sp>
      <p:sp>
        <p:nvSpPr>
          <p:cNvPr id="224" name="Shape 452"/>
          <p:cNvSpPr txBox="1"/>
          <p:nvPr/>
        </p:nvSpPr>
        <p:spPr>
          <a:xfrm>
            <a:off x="10598099" y="2286792"/>
            <a:ext cx="5238600" cy="57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xx</a:t>
            </a:r>
            <a:r>
              <a:t> = 1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type</a:t>
            </a:r>
            <a:r>
              <a:t> (</a:t>
            </a:r>
            <a:r>
              <a:rPr>
                <a:solidFill>
                  <a:srgbClr val="00FF00"/>
                </a:solidFill>
              </a:rPr>
              <a:t>xx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&lt;class 'int'&gt;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temp</a:t>
            </a:r>
            <a:r>
              <a:t> = 98.6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type</a:t>
            </a:r>
            <a:r>
              <a:t>(</a:t>
            </a:r>
            <a:r>
              <a:rPr>
                <a:solidFill>
                  <a:srgbClr val="00FF00"/>
                </a:solidFill>
              </a:rPr>
              <a:t>temp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&lt;class'float'&gt;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type</a:t>
            </a:r>
            <a:r>
              <a:t>(1)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&lt;class 'int'&gt;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type</a:t>
            </a:r>
            <a:r>
              <a:t>(1.0)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&lt;class'float'&gt;</a:t>
            </a:r>
            <a:endParaRPr>
              <a:solidFill>
                <a:srgbClr val="000000"/>
              </a:solidFill>
            </a:endParaRPr>
          </a:p>
          <a:p>
            <a:pPr>
              <a:def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457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l"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类型转换</a:t>
            </a:r>
          </a:p>
        </p:txBody>
      </p:sp>
      <p:sp>
        <p:nvSpPr>
          <p:cNvPr id="227" name="Shape 458"/>
          <p:cNvSpPr txBox="1"/>
          <p:nvPr>
            <p:ph type="body" sz="half" idx="1"/>
          </p:nvPr>
        </p:nvSpPr>
        <p:spPr>
          <a:xfrm>
            <a:off x="812800" y="2133599"/>
            <a:ext cx="6921500" cy="6034089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533400">
              <a:spcBef>
                <a:spcPts val="0"/>
              </a:spcBef>
              <a:buSzPct val="171000"/>
              <a:defRPr sz="3600">
                <a:solidFill>
                  <a:srgbClr val="FFFFFF"/>
                </a:solidFill>
              </a:defRPr>
            </a:pPr>
            <a:r>
              <a:t>将整数和浮点数放在表达式中时，该整数将隐式转换为浮点数</a:t>
            </a:r>
          </a:p>
          <a:p>
            <a:pPr indent="-533400">
              <a:spcBef>
                <a:spcPts val="0"/>
              </a:spcBef>
              <a:buSzPct val="171000"/>
              <a:defRPr sz="3600">
                <a:solidFill>
                  <a:srgbClr val="FFFFFF"/>
                </a:solidFill>
              </a:defRPr>
            </a:pPr>
          </a:p>
          <a:p>
            <a:pPr indent="-533400">
              <a:spcBef>
                <a:spcPts val="0"/>
              </a:spcBef>
              <a:buSzPct val="171000"/>
              <a:defRPr sz="3600">
                <a:solidFill>
                  <a:srgbClr val="FFFFFF"/>
                </a:solidFill>
              </a:defRPr>
            </a:pPr>
            <a:r>
              <a:t>您可以使用内置函数int()和float()进行控制</a:t>
            </a:r>
          </a:p>
        </p:txBody>
      </p:sp>
      <p:sp>
        <p:nvSpPr>
          <p:cNvPr id="228" name="Shape 459"/>
          <p:cNvSpPr txBox="1"/>
          <p:nvPr/>
        </p:nvSpPr>
        <p:spPr>
          <a:xfrm>
            <a:off x="9048749" y="2227210"/>
            <a:ext cx="7010401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float</a:t>
            </a:r>
            <a:r>
              <a:t>(99) </a:t>
            </a:r>
            <a:r>
              <a:rPr>
                <a:solidFill>
                  <a:srgbClr val="00FFFF"/>
                </a:solidFill>
              </a:rPr>
              <a:t>+</a:t>
            </a:r>
            <a:r>
              <a:t> 100</a:t>
            </a:r>
            <a:r>
              <a:rPr>
                <a:solidFill>
                  <a:srgbClr val="FFFF00"/>
                </a:solidFill>
              </a:rPr>
              <a:t>)</a:t>
            </a: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199.0</a:t>
            </a: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i = 42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type</a:t>
            </a:r>
            <a:r>
              <a:t>(i)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&lt;class'int'&gt;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f = </a:t>
            </a:r>
            <a:r>
              <a:rPr>
                <a:solidFill>
                  <a:srgbClr val="00FF00"/>
                </a:solidFill>
              </a:rPr>
              <a:t>float</a:t>
            </a:r>
            <a:r>
              <a:t>(i)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t>f</a:t>
            </a:r>
            <a:r>
              <a:rPr>
                <a:solidFill>
                  <a:srgbClr val="FFFF00"/>
                </a:solidFill>
              </a:rPr>
              <a:t>)</a:t>
            </a: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42.0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type</a:t>
            </a:r>
            <a:r>
              <a:t>(f)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&lt;class'float'&gt;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420"/>
          <p:cNvSpPr txBox="1"/>
          <p:nvPr>
            <p:ph type="title"/>
          </p:nvPr>
        </p:nvSpPr>
        <p:spPr>
          <a:xfrm>
            <a:off x="812800" y="785811"/>
            <a:ext cx="13791853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整数除法</a:t>
            </a:r>
          </a:p>
        </p:txBody>
      </p:sp>
      <p:sp>
        <p:nvSpPr>
          <p:cNvPr id="231" name="Shape 421"/>
          <p:cNvSpPr txBox="1"/>
          <p:nvPr>
            <p:ph type="body" sz="half" idx="1"/>
          </p:nvPr>
        </p:nvSpPr>
        <p:spPr>
          <a:xfrm>
            <a:off x="812800" y="2457448"/>
            <a:ext cx="8235950" cy="3905253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378206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整数除法产生浮点数结果</a:t>
            </a:r>
          </a:p>
        </p:txBody>
      </p:sp>
      <p:sp>
        <p:nvSpPr>
          <p:cNvPr id="232" name="Shape 422"/>
          <p:cNvSpPr txBox="1"/>
          <p:nvPr/>
        </p:nvSpPr>
        <p:spPr>
          <a:xfrm>
            <a:off x="9527775" y="2705100"/>
            <a:ext cx="6417076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t>10 </a:t>
            </a:r>
            <a:r>
              <a:rPr>
                <a:solidFill>
                  <a:srgbClr val="00FFFF"/>
                </a:solidFill>
              </a:rPr>
              <a:t>/</a:t>
            </a:r>
            <a:r>
              <a:t> 2</a:t>
            </a:r>
            <a:r>
              <a:rPr>
                <a:solidFill>
                  <a:srgbClr val="FFFF00"/>
                </a:solidFill>
              </a:rPr>
              <a:t>)</a:t>
            </a:r>
            <a:r>
              <a:t> </a:t>
            </a:r>
          </a:p>
          <a:p>
            <a:pPr>
              <a:defRPr sz="300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5.0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t>9 </a:t>
            </a:r>
            <a:r>
              <a:rPr>
                <a:solidFill>
                  <a:srgbClr val="00FFFF"/>
                </a:solidFill>
              </a:rPr>
              <a:t>/</a:t>
            </a:r>
            <a:r>
              <a:t> 2</a:t>
            </a:r>
            <a:r>
              <a:rPr>
                <a:solidFill>
                  <a:srgbClr val="FFFF00"/>
                </a:solidFill>
              </a:rPr>
              <a:t>)</a:t>
            </a:r>
            <a:r>
              <a:t> </a:t>
            </a:r>
          </a:p>
          <a:p>
            <a:pPr>
              <a:defRPr sz="300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4.5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t>99 </a:t>
            </a:r>
            <a:r>
              <a:rPr>
                <a:solidFill>
                  <a:srgbClr val="00FFFF"/>
                </a:solidFill>
              </a:rPr>
              <a:t>/ </a:t>
            </a:r>
            <a:r>
              <a:t>100</a:t>
            </a:r>
            <a:r>
              <a:rPr>
                <a:solidFill>
                  <a:srgbClr val="FFFF00"/>
                </a:solidFill>
              </a:rPr>
              <a:t>)</a:t>
            </a:r>
            <a:r>
              <a:t> </a:t>
            </a:r>
          </a:p>
          <a:p>
            <a:pPr>
              <a:defRPr sz="300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0.99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t>10.0 </a:t>
            </a:r>
            <a:r>
              <a:rPr>
                <a:solidFill>
                  <a:srgbClr val="00FFFF"/>
                </a:solidFill>
              </a:rPr>
              <a:t>/</a:t>
            </a:r>
            <a:r>
              <a:t> 2.0</a:t>
            </a:r>
            <a:r>
              <a:rPr>
                <a:solidFill>
                  <a:srgbClr val="FFFF00"/>
                </a:solidFill>
              </a:rPr>
              <a:t>)</a:t>
            </a:r>
            <a:r>
              <a:t> 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5.0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t>99.0 </a:t>
            </a:r>
            <a:r>
              <a:rPr>
                <a:solidFill>
                  <a:srgbClr val="00FFFF"/>
                </a:solidFill>
              </a:rPr>
              <a:t>/</a:t>
            </a:r>
            <a:r>
              <a:t> 100.0</a:t>
            </a:r>
            <a:r>
              <a:rPr>
                <a:solidFill>
                  <a:srgbClr val="FFFF00"/>
                </a:solidFill>
              </a:rPr>
              <a:t>)</a:t>
            </a:r>
            <a:r>
              <a:t> </a:t>
            </a: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0.99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464"/>
          <p:cNvSpPr txBox="1"/>
          <p:nvPr>
            <p:ph type="title"/>
          </p:nvPr>
        </p:nvSpPr>
        <p:spPr>
          <a:xfrm>
            <a:off x="812800" y="785811"/>
            <a:ext cx="7283450" cy="2166940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字符串转换</a:t>
            </a:r>
          </a:p>
        </p:txBody>
      </p:sp>
      <p:sp>
        <p:nvSpPr>
          <p:cNvPr id="235" name="Shape 465"/>
          <p:cNvSpPr txBox="1"/>
          <p:nvPr>
            <p:ph type="body" sz="half" idx="1"/>
          </p:nvPr>
        </p:nvSpPr>
        <p:spPr>
          <a:xfrm>
            <a:off x="812800" y="3105149"/>
            <a:ext cx="7283450" cy="5062539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533400">
              <a:spcBef>
                <a:spcPts val="0"/>
              </a:spcBef>
              <a:buSzPct val="171000"/>
              <a:defRPr sz="3600">
                <a:solidFill>
                  <a:srgbClr val="FFFFFF"/>
                </a:solidFill>
              </a:defRPr>
            </a:pPr>
            <a:r>
              <a:t>我们可以使用</a:t>
            </a:r>
            <a:r>
              <a:rPr>
                <a:solidFill>
                  <a:srgbClr val="F9D979"/>
                </a:solidFill>
              </a:rPr>
              <a:t>int()</a:t>
            </a:r>
            <a:r>
              <a:t>和</a:t>
            </a:r>
            <a:r>
              <a:rPr>
                <a:solidFill>
                  <a:srgbClr val="FADA79"/>
                </a:solidFill>
              </a:rPr>
              <a:t>float()</a:t>
            </a:r>
            <a:r>
              <a:t>在字符串和整数之间进行转换</a:t>
            </a:r>
          </a:p>
          <a:p>
            <a:pPr indent="-533400">
              <a:spcBef>
                <a:spcPts val="0"/>
              </a:spcBef>
              <a:buSzPct val="171000"/>
              <a:defRPr sz="3600">
                <a:solidFill>
                  <a:srgbClr val="FFFFFF"/>
                </a:solidFill>
              </a:defRPr>
            </a:pPr>
          </a:p>
          <a:p>
            <a:pPr indent="-533400">
              <a:spcBef>
                <a:spcPts val="0"/>
              </a:spcBef>
              <a:buSzPct val="171000"/>
              <a:defRPr sz="3600">
                <a:solidFill>
                  <a:srgbClr val="FFFFFF"/>
                </a:solidFill>
              </a:defRPr>
            </a:pPr>
            <a:r>
              <a:t>如果字符串不包含数字字符，则会出现错误</a:t>
            </a:r>
          </a:p>
        </p:txBody>
      </p:sp>
      <p:sp>
        <p:nvSpPr>
          <p:cNvPr id="236" name="Shape 466"/>
          <p:cNvSpPr txBox="1"/>
          <p:nvPr/>
        </p:nvSpPr>
        <p:spPr>
          <a:xfrm>
            <a:off x="8470900" y="819150"/>
            <a:ext cx="7607300" cy="748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</a:t>
            </a:r>
            <a:r>
              <a:rPr sz="2600"/>
              <a:t>&gt;&gt; </a:t>
            </a:r>
            <a:r>
              <a:rPr sz="2600">
                <a:solidFill>
                  <a:srgbClr val="00FF00"/>
                </a:solidFill>
              </a:rPr>
              <a:t>sval</a:t>
            </a:r>
            <a:r>
              <a:rPr sz="2600"/>
              <a:t> = '123'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type</a:t>
            </a:r>
            <a:r>
              <a:t>(</a:t>
            </a:r>
            <a:r>
              <a:rPr>
                <a:solidFill>
                  <a:srgbClr val="00FF00"/>
                </a:solidFill>
              </a:rPr>
              <a:t>sval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&lt;class 'str'&gt;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sval</a:t>
            </a:r>
            <a:r>
              <a:t> </a:t>
            </a:r>
            <a:r>
              <a:rPr>
                <a:solidFill>
                  <a:srgbClr val="00FFFF"/>
                </a:solidFill>
              </a:rPr>
              <a:t>+</a:t>
            </a:r>
            <a:r>
              <a:t> 1)</a:t>
            </a:r>
          </a:p>
          <a:p>
            <a:pPr>
              <a:defRPr sz="26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  File "&lt;stdin&gt;", line 1, in &lt;module&gt;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TypeError: Can't convert 'int' object to str implicitly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ival</a:t>
            </a:r>
            <a:r>
              <a:t> = </a:t>
            </a:r>
            <a:r>
              <a:rPr>
                <a:solidFill>
                  <a:srgbClr val="FFFF00"/>
                </a:solidFill>
              </a:rPr>
              <a:t>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sval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type</a:t>
            </a:r>
            <a:r>
              <a:t>(</a:t>
            </a:r>
            <a:r>
              <a:rPr>
                <a:solidFill>
                  <a:srgbClr val="00FF00"/>
                </a:solidFill>
              </a:rPr>
              <a:t>ival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&lt;class 'int'&gt;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ival</a:t>
            </a:r>
            <a:r>
              <a:t> + 1)</a:t>
            </a: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124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nsv</a:t>
            </a:r>
            <a:r>
              <a:t> = 'hello bob'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00FF00"/>
                </a:solidFill>
              </a:rPr>
              <a:t>niv</a:t>
            </a:r>
            <a:r>
              <a:t> = </a:t>
            </a:r>
            <a:r>
              <a:rPr>
                <a:solidFill>
                  <a:srgbClr val="FFFF00"/>
                </a:solidFill>
              </a:rPr>
              <a:t>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nsv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  File "&lt;stdin&gt;", line 1, in &lt;module&gt;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ValueError: invalid literal for int() with base 10: 'x'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471"/>
          <p:cNvSpPr txBox="1"/>
          <p:nvPr>
            <p:ph type="title"/>
          </p:nvPr>
        </p:nvSpPr>
        <p:spPr>
          <a:xfrm>
            <a:off x="812799" y="785811"/>
            <a:ext cx="13652466" cy="1104901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667512">
              <a:defRPr sz="5694">
                <a:solidFill>
                  <a:srgbClr val="FFD966"/>
                </a:solidFill>
              </a:defRPr>
            </a:lvl1pPr>
          </a:lstStyle>
          <a:p>
            <a:pPr/>
            <a:r>
              <a:t>用户输入</a:t>
            </a:r>
          </a:p>
        </p:txBody>
      </p:sp>
      <p:sp>
        <p:nvSpPr>
          <p:cNvPr id="239" name="Shape 472"/>
          <p:cNvSpPr txBox="1"/>
          <p:nvPr>
            <p:ph type="body" sz="half" idx="1"/>
          </p:nvPr>
        </p:nvSpPr>
        <p:spPr>
          <a:xfrm>
            <a:off x="812800" y="2133600"/>
            <a:ext cx="6864350" cy="5295901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1104900" indent="-787400">
              <a:spcBef>
                <a:spcPts val="0"/>
              </a:spcBef>
              <a:buSzPct val="171000"/>
              <a:defRPr sz="3800">
                <a:solidFill>
                  <a:srgbClr val="FFFFFF"/>
                </a:solidFill>
              </a:defRPr>
            </a:pPr>
            <a:r>
              <a:t>我们可以使用</a:t>
            </a:r>
            <a:r>
              <a:rPr>
                <a:solidFill>
                  <a:srgbClr val="F9DA78"/>
                </a:solidFill>
              </a:rPr>
              <a:t>input()</a:t>
            </a:r>
            <a:r>
              <a:t>函数让Python从用户处读取数据</a:t>
            </a:r>
          </a:p>
          <a:p>
            <a:pPr marL="1104900" indent="-787400">
              <a:spcBef>
                <a:spcPts val="0"/>
              </a:spcBef>
              <a:buSzPct val="171000"/>
              <a:defRPr sz="3800">
                <a:solidFill>
                  <a:srgbClr val="FFFFFF"/>
                </a:solidFill>
              </a:defRPr>
            </a:pPr>
          </a:p>
          <a:p>
            <a:pPr marL="1104900" indent="-787400">
              <a:spcBef>
                <a:spcPts val="0"/>
              </a:spcBef>
              <a:buSzPct val="171000"/>
              <a:defRPr sz="3800">
                <a:solidFill>
                  <a:srgbClr val="FFFFFF"/>
                </a:solidFill>
              </a:defRPr>
            </a:pPr>
            <a:r>
              <a:rPr>
                <a:solidFill>
                  <a:srgbClr val="FFFF00"/>
                </a:solidFill>
              </a:rPr>
              <a:t>input()</a:t>
            </a:r>
            <a:r>
              <a:t>函数返回字符串类型</a:t>
            </a:r>
          </a:p>
        </p:txBody>
      </p:sp>
      <p:sp>
        <p:nvSpPr>
          <p:cNvPr id="240" name="Shape 473"/>
          <p:cNvSpPr txBox="1"/>
          <p:nvPr/>
        </p:nvSpPr>
        <p:spPr>
          <a:xfrm>
            <a:off x="8822673" y="3378993"/>
            <a:ext cx="70777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FFFF00"/>
                </a:solidFill>
              </a:rPr>
              <a:t>input</a:t>
            </a:r>
            <a:r>
              <a:rPr>
                <a:solidFill>
                  <a:srgbClr val="FFFFFF"/>
                </a:solidFill>
              </a:rPr>
              <a:t>('Who are you? ')</a:t>
            </a:r>
            <a:endParaRPr>
              <a:solidFill>
                <a:srgbClr val="FFFFFF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rgbClr val="FFFFFF"/>
                </a:solidFill>
              </a:rPr>
              <a:t>'Welcome', </a:t>
            </a:r>
            <a:r>
              <a:rPr>
                <a:solidFill>
                  <a:srgbClr val="00FF00"/>
                </a:solidFill>
              </a:rPr>
              <a:t>nam</a:t>
            </a:r>
            <a:r>
              <a:t>)</a:t>
            </a:r>
          </a:p>
        </p:txBody>
      </p:sp>
      <p:sp>
        <p:nvSpPr>
          <p:cNvPr id="241" name="Shape 474"/>
          <p:cNvSpPr txBox="1"/>
          <p:nvPr/>
        </p:nvSpPr>
        <p:spPr>
          <a:xfrm>
            <a:off x="9385496" y="6204107"/>
            <a:ext cx="4679871" cy="107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800">
                <a:solidFill>
                  <a:srgbClr val="FFFFFF"/>
                </a:solidFill>
              </a:defRPr>
            </a:pPr>
            <a:r>
              <a:t>Who are you? </a:t>
            </a:r>
            <a:r>
              <a:rPr>
                <a:solidFill>
                  <a:srgbClr val="FFFF00"/>
                </a:solidFill>
              </a:rPr>
              <a:t>Kayn</a:t>
            </a:r>
            <a:endParaRPr>
              <a:solidFill>
                <a:srgbClr val="000000"/>
              </a:solidFill>
            </a:endParaRPr>
          </a:p>
          <a:p>
            <a:pPr>
              <a:defRPr sz="3800">
                <a:solidFill>
                  <a:srgbClr val="FFFFFF"/>
                </a:solidFill>
              </a:defRPr>
            </a:pPr>
            <a:r>
              <a:t>Welcome Kayn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479"/>
          <p:cNvSpPr txBox="1"/>
          <p:nvPr>
            <p:ph type="title"/>
          </p:nvPr>
        </p:nvSpPr>
        <p:spPr>
          <a:xfrm>
            <a:off x="812800" y="785811"/>
            <a:ext cx="10521950" cy="1104901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667512">
              <a:defRPr sz="5694">
                <a:solidFill>
                  <a:srgbClr val="FFD966"/>
                </a:solidFill>
              </a:defRPr>
            </a:lvl1pPr>
          </a:lstStyle>
          <a:p>
            <a:pPr/>
            <a:r>
              <a:t>用户输入转换</a:t>
            </a:r>
          </a:p>
        </p:txBody>
      </p:sp>
      <p:sp>
        <p:nvSpPr>
          <p:cNvPr id="244" name="Shape 480"/>
          <p:cNvSpPr txBox="1"/>
          <p:nvPr>
            <p:ph type="body" sz="half" idx="1"/>
          </p:nvPr>
        </p:nvSpPr>
        <p:spPr>
          <a:xfrm>
            <a:off x="812800" y="2133599"/>
            <a:ext cx="7245350" cy="603408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1104900" indent="-787400">
              <a:spcBef>
                <a:spcPts val="0"/>
              </a:spcBef>
              <a:buSzPct val="171000"/>
              <a:defRPr sz="3800">
                <a:solidFill>
                  <a:srgbClr val="FFFFFF"/>
                </a:solidFill>
              </a:defRPr>
            </a:pPr>
            <a:r>
              <a:t>如果要从用户读取数字，则必须使用类型转换功能将其从字符串转换为数字</a:t>
            </a:r>
          </a:p>
          <a:p>
            <a:pPr marL="1104900" indent="-787400">
              <a:spcBef>
                <a:spcPts val="0"/>
              </a:spcBef>
              <a:buSzPct val="171000"/>
              <a:defRPr sz="3800">
                <a:solidFill>
                  <a:srgbClr val="FFFFFF"/>
                </a:solidFill>
              </a:defRPr>
            </a:pPr>
          </a:p>
          <a:p>
            <a:pPr marL="1104900" indent="-787400">
              <a:spcBef>
                <a:spcPts val="0"/>
              </a:spcBef>
              <a:buSzPct val="171000"/>
              <a:defRPr sz="3800">
                <a:solidFill>
                  <a:srgbClr val="FFFFFF"/>
                </a:solidFill>
              </a:defRPr>
            </a:pPr>
            <a:r>
              <a:t>稍后我们将处理输入的数据</a:t>
            </a:r>
          </a:p>
        </p:txBody>
      </p:sp>
      <p:sp>
        <p:nvSpPr>
          <p:cNvPr id="245" name="Shape 481"/>
          <p:cNvSpPr txBox="1"/>
          <p:nvPr/>
        </p:nvSpPr>
        <p:spPr>
          <a:xfrm>
            <a:off x="8862999" y="3924349"/>
            <a:ext cx="6831900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inp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FFFF00"/>
                </a:solidFill>
              </a:rPr>
              <a:t>input(</a:t>
            </a:r>
            <a:r>
              <a:rPr>
                <a:solidFill>
                  <a:srgbClr val="FFFFFF"/>
                </a:solidFill>
              </a:rPr>
              <a:t>'Europe floor?'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cnf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FFFF00"/>
                </a:solidFill>
              </a:rPr>
              <a:t>int(</a:t>
            </a:r>
            <a:r>
              <a:t>inp</a:t>
            </a:r>
            <a:r>
              <a:rPr>
                <a:solidFill>
                  <a:srgbClr val="FFFF00"/>
                </a:solidFill>
              </a:rPr>
              <a:t>)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+</a:t>
            </a:r>
            <a:r>
              <a:rPr>
                <a:solidFill>
                  <a:srgbClr val="FFFFFF"/>
                </a:solidFill>
              </a:rPr>
              <a:t> 1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rgbClr val="FFFFFF"/>
                </a:solidFill>
              </a:rPr>
              <a:t>'CN floor', </a:t>
            </a:r>
            <a:r>
              <a:rPr>
                <a:solidFill>
                  <a:srgbClr val="00FF00"/>
                </a:solidFill>
              </a:rPr>
              <a:t>cnf</a:t>
            </a:r>
            <a:r>
              <a:t>)</a:t>
            </a:r>
          </a:p>
        </p:txBody>
      </p:sp>
      <p:sp>
        <p:nvSpPr>
          <p:cNvPr id="246" name="Shape 482"/>
          <p:cNvSpPr txBox="1"/>
          <p:nvPr/>
        </p:nvSpPr>
        <p:spPr>
          <a:xfrm>
            <a:off x="10198099" y="6586493"/>
            <a:ext cx="4569902" cy="107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800">
                <a:solidFill>
                  <a:srgbClr val="FFFFFF"/>
                </a:solidFill>
              </a:defRPr>
            </a:pPr>
            <a:r>
              <a:t>Europe floor? </a:t>
            </a:r>
            <a:r>
              <a:rPr>
                <a:solidFill>
                  <a:srgbClr val="FFFF00"/>
                </a:solidFill>
              </a:rPr>
              <a:t>0</a:t>
            </a:r>
            <a:endParaRPr>
              <a:solidFill>
                <a:srgbClr val="000000"/>
              </a:solidFill>
            </a:endParaRPr>
          </a:p>
          <a:p>
            <a:pPr>
              <a:defRPr sz="3800">
                <a:solidFill>
                  <a:srgbClr val="FFFFFF"/>
                </a:solidFill>
              </a:defRPr>
            </a:pPr>
            <a:r>
              <a:t>CN floor 1</a:t>
            </a:r>
          </a:p>
        </p:txBody>
      </p:sp>
      <p:pic>
        <p:nvPicPr>
          <p:cNvPr id="247" name="Shape 483" descr="Shape 4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53875" y="1193800"/>
            <a:ext cx="3174901" cy="212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257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Variables(变量)</a:t>
            </a:r>
          </a:p>
        </p:txBody>
      </p:sp>
      <p:sp>
        <p:nvSpPr>
          <p:cNvPr id="58" name="Shape 258"/>
          <p:cNvSpPr txBox="1"/>
          <p:nvPr>
            <p:ph type="body" sz="half" idx="1"/>
          </p:nvPr>
        </p:nvSpPr>
        <p:spPr>
          <a:xfrm>
            <a:off x="812800" y="2133600"/>
            <a:ext cx="14630400" cy="2674940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71093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rPr>
                <a:solidFill>
                  <a:srgbClr val="76FB4C"/>
                </a:solidFill>
              </a:rPr>
              <a:t>变量</a:t>
            </a:r>
            <a:r>
              <a:t>是内存中的一个被命名的地址，我们可以在其中存储数据，然后当我们想要使用这个数据时，我们可以使用</a:t>
            </a:r>
            <a:r>
              <a:rPr>
                <a:solidFill>
                  <a:srgbClr val="77FB4D"/>
                </a:solidFill>
              </a:rPr>
              <a:t>变量</a:t>
            </a:r>
            <a:r>
              <a:t>名去取回数据</a:t>
            </a:r>
          </a:p>
          <a:p>
            <a:pPr indent="-371093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我们可以选择</a:t>
            </a:r>
            <a:r>
              <a:rPr>
                <a:solidFill>
                  <a:srgbClr val="75FC4D"/>
                </a:solidFill>
              </a:rPr>
              <a:t>变量</a:t>
            </a:r>
            <a:r>
              <a:t>的名称</a:t>
            </a:r>
          </a:p>
          <a:p>
            <a:pPr indent="-371093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我们可以在后面的语句中更改</a:t>
            </a:r>
            <a:r>
              <a:rPr>
                <a:solidFill>
                  <a:srgbClr val="76FA4C"/>
                </a:solidFill>
              </a:rPr>
              <a:t>变量</a:t>
            </a:r>
            <a:r>
              <a:t>的内容</a:t>
            </a:r>
          </a:p>
        </p:txBody>
      </p:sp>
      <p:grpSp>
        <p:nvGrpSpPr>
          <p:cNvPr id="61" name="Shape 259"/>
          <p:cNvGrpSpPr/>
          <p:nvPr/>
        </p:nvGrpSpPr>
        <p:grpSpPr>
          <a:xfrm>
            <a:off x="10388600" y="5083164"/>
            <a:ext cx="5016500" cy="1270001"/>
            <a:chOff x="0" y="0"/>
            <a:chExt cx="5016500" cy="1270000"/>
          </a:xfrm>
        </p:grpSpPr>
        <p:sp>
          <p:nvSpPr>
            <p:cNvPr id="59" name="Rectangle"/>
            <p:cNvSpPr/>
            <p:nvPr/>
          </p:nvSpPr>
          <p:spPr>
            <a:xfrm>
              <a:off x="0" y="0"/>
              <a:ext cx="5016500" cy="12700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" name="12.2"/>
            <p:cNvSpPr txBox="1"/>
            <p:nvPr/>
          </p:nvSpPr>
          <p:spPr>
            <a:xfrm>
              <a:off x="0" y="289579"/>
              <a:ext cx="5016500" cy="690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12.2</a:t>
              </a:r>
            </a:p>
          </p:txBody>
        </p:sp>
      </p:grpSp>
      <p:sp>
        <p:nvSpPr>
          <p:cNvPr id="62" name="Shape 260"/>
          <p:cNvSpPr txBox="1"/>
          <p:nvPr/>
        </p:nvSpPr>
        <p:spPr>
          <a:xfrm>
            <a:off x="9534525" y="5341616"/>
            <a:ext cx="444500" cy="74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5200">
                <a:solidFill>
                  <a:srgbClr val="00FF00"/>
                </a:solidFill>
              </a:defRPr>
            </a:lvl1pPr>
          </a:lstStyle>
          <a:p>
            <a:pPr/>
            <a:r>
              <a:t>x</a:t>
            </a:r>
          </a:p>
        </p:txBody>
      </p:sp>
      <p:grpSp>
        <p:nvGrpSpPr>
          <p:cNvPr id="65" name="Shape 261"/>
          <p:cNvGrpSpPr/>
          <p:nvPr/>
        </p:nvGrpSpPr>
        <p:grpSpPr>
          <a:xfrm>
            <a:off x="10350500" y="6721464"/>
            <a:ext cx="5016500" cy="1270001"/>
            <a:chOff x="0" y="0"/>
            <a:chExt cx="5016500" cy="1270000"/>
          </a:xfrm>
        </p:grpSpPr>
        <p:sp>
          <p:nvSpPr>
            <p:cNvPr id="63" name="Rectangle"/>
            <p:cNvSpPr/>
            <p:nvPr/>
          </p:nvSpPr>
          <p:spPr>
            <a:xfrm>
              <a:off x="0" y="0"/>
              <a:ext cx="5016500" cy="12700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" name="14"/>
            <p:cNvSpPr txBox="1"/>
            <p:nvPr/>
          </p:nvSpPr>
          <p:spPr>
            <a:xfrm>
              <a:off x="0" y="289579"/>
              <a:ext cx="5016500" cy="690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14               </a:t>
              </a:r>
            </a:p>
          </p:txBody>
        </p:sp>
      </p:grpSp>
      <p:sp>
        <p:nvSpPr>
          <p:cNvPr id="66" name="Shape 262"/>
          <p:cNvSpPr txBox="1"/>
          <p:nvPr/>
        </p:nvSpPr>
        <p:spPr>
          <a:xfrm>
            <a:off x="9518650" y="6986266"/>
            <a:ext cx="404811" cy="74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5200">
                <a:solidFill>
                  <a:srgbClr val="00FF00"/>
                </a:solidFill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67" name="Shape 263"/>
          <p:cNvSpPr txBox="1"/>
          <p:nvPr/>
        </p:nvSpPr>
        <p:spPr>
          <a:xfrm>
            <a:off x="2624124" y="5403776"/>
            <a:ext cx="4038901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</a:t>
            </a:r>
            <a:r>
              <a:rPr>
                <a:solidFill>
                  <a:srgbClr val="FFFFFF"/>
                </a:solidFill>
              </a:rP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12.2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14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488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Python注释</a:t>
            </a:r>
          </a:p>
        </p:txBody>
      </p:sp>
      <p:sp>
        <p:nvSpPr>
          <p:cNvPr id="250" name="Shape 489"/>
          <p:cNvSpPr txBox="1"/>
          <p:nvPr>
            <p:ph type="body" idx="1"/>
          </p:nvPr>
        </p:nvSpPr>
        <p:spPr>
          <a:xfrm>
            <a:off x="812800" y="2133599"/>
            <a:ext cx="14630400" cy="6034089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rPr>
                <a:solidFill>
                  <a:srgbClr val="FAD878"/>
                </a:solidFill>
              </a:rPr>
              <a:t>＃</a:t>
            </a:r>
            <a:r>
              <a:t>之后的所有内容都会被Python忽略</a:t>
            </a: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</a:p>
          <a:p>
            <a:pPr indent="-371093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为什么使用注释？</a:t>
            </a:r>
          </a:p>
          <a:p>
            <a:pPr lvl="1" marL="0" indent="670305">
              <a:buSzTx/>
              <a:buNone/>
              <a:defRPr sz="3600">
                <a:solidFill>
                  <a:srgbClr val="FFFFFF"/>
                </a:solidFill>
              </a:defRPr>
            </a:pPr>
            <a:r>
              <a:t> -  描述代码将要发生的事情</a:t>
            </a:r>
            <a:endParaRPr sz="1400"/>
          </a:p>
          <a:p>
            <a:pPr lvl="1" marL="0" indent="670305">
              <a:buSzTx/>
              <a:buNone/>
              <a:defRPr sz="3600">
                <a:solidFill>
                  <a:srgbClr val="FFFFFF"/>
                </a:solidFill>
              </a:defRPr>
            </a:pPr>
            <a:r>
              <a:t> -  编写代码或其他辅助信息</a:t>
            </a:r>
            <a:endParaRPr sz="1400"/>
          </a:p>
          <a:p>
            <a:pPr lvl="1" marL="0" indent="670305">
              <a:buSzTx/>
              <a:buNone/>
              <a:defRPr sz="3600">
                <a:solidFill>
                  <a:srgbClr val="FFFFFF"/>
                </a:solidFill>
              </a:defRPr>
            </a:pPr>
            <a:r>
              <a:t> -  开启或关闭一些代码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494"/>
          <p:cNvSpPr txBox="1"/>
          <p:nvPr/>
        </p:nvSpPr>
        <p:spPr>
          <a:xfrm>
            <a:off x="4241800" y="527051"/>
            <a:ext cx="8234399" cy="793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获取文件名并打开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 = input('Enter file:')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handle = open(name, 'r')</a:t>
            </a:r>
            <a:endParaRPr>
              <a:solidFill>
                <a:srgbClr val="000000"/>
              </a:solidFill>
            </a:endParaRPr>
          </a:p>
          <a:p>
            <a:pPr algn="ctr">
              <a:defRPr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记录单词出现次数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counts = dict()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line in handle: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words = line.split()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for word in words: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counts[word] = counts.get(word,0) + 1</a:t>
            </a:r>
            <a:endParaRPr>
              <a:solidFill>
                <a:srgbClr val="000000"/>
              </a:solidFill>
            </a:endParaRPr>
          </a:p>
          <a:p>
            <a:pPr algn="ctr">
              <a:defRPr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找到出现次数最多的单词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bigcount = None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bigword = None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word,count in counts.items():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if bigcount is None or count &gt; bigcount: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bigword = word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bigcount = count</a:t>
            </a:r>
            <a:endParaRPr>
              <a:solidFill>
                <a:srgbClr val="000000"/>
              </a:solidFill>
            </a:endParaRPr>
          </a:p>
          <a:p>
            <a:pPr algn="ctr">
              <a:defRPr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完成</a:t>
            </a: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print(bigword, bigcount)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540"/>
          <p:cNvSpPr txBox="1"/>
          <p:nvPr>
            <p:ph type="title"/>
          </p:nvPr>
        </p:nvSpPr>
        <p:spPr>
          <a:xfrm>
            <a:off x="812799" y="785811"/>
            <a:ext cx="13745392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255" name="Shape 541"/>
          <p:cNvSpPr txBox="1"/>
          <p:nvPr>
            <p:ph type="body" sz="half" idx="1"/>
          </p:nvPr>
        </p:nvSpPr>
        <p:spPr>
          <a:xfrm>
            <a:off x="1362894" y="2659528"/>
            <a:ext cx="6427287" cy="5508159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651509" indent="-312845" defTabSz="868680">
              <a:spcBef>
                <a:spcPts val="0"/>
              </a:spcBef>
              <a:defRPr sz="3420">
                <a:solidFill>
                  <a:srgbClr val="FFFFFF"/>
                </a:solidFill>
              </a:defRPr>
            </a:pPr>
            <a:r>
              <a:t>Type(类型)</a:t>
            </a:r>
          </a:p>
          <a:p>
            <a:pPr marL="651509" indent="-312845" defTabSz="868680">
              <a:spcBef>
                <a:spcPts val="3300"/>
              </a:spcBef>
              <a:defRPr sz="3420">
                <a:solidFill>
                  <a:srgbClr val="FFFFFF"/>
                </a:solidFill>
              </a:defRPr>
            </a:pPr>
            <a:r>
              <a:t>Reserved words(保留字)</a:t>
            </a:r>
          </a:p>
          <a:p>
            <a:pPr marL="651509" indent="-312845" defTabSz="868680">
              <a:spcBef>
                <a:spcPts val="3300"/>
              </a:spcBef>
              <a:defRPr sz="3420">
                <a:solidFill>
                  <a:srgbClr val="FFFFFF"/>
                </a:solidFill>
              </a:defRPr>
            </a:pPr>
            <a:r>
              <a:t>Variables (变量)</a:t>
            </a:r>
          </a:p>
          <a:p>
            <a:pPr marL="651509" indent="-312845" defTabSz="868680">
              <a:spcBef>
                <a:spcPts val="3300"/>
              </a:spcBef>
              <a:defRPr sz="3420">
                <a:solidFill>
                  <a:srgbClr val="FFFFFF"/>
                </a:solidFill>
              </a:defRPr>
            </a:pPr>
            <a:r>
              <a:t>Operators(运算符)</a:t>
            </a:r>
          </a:p>
          <a:p>
            <a:pPr marL="651509" indent="-312845" defTabSz="868680">
              <a:spcBef>
                <a:spcPts val="3300"/>
              </a:spcBef>
              <a:defRPr sz="3420">
                <a:solidFill>
                  <a:srgbClr val="FFFFFF"/>
                </a:solidFill>
              </a:defRPr>
            </a:pPr>
            <a:r>
              <a:t>Operator precedence(运算符优先级)</a:t>
            </a:r>
          </a:p>
        </p:txBody>
      </p:sp>
      <p:sp>
        <p:nvSpPr>
          <p:cNvPr id="256" name="Shape 543"/>
          <p:cNvSpPr txBox="1"/>
          <p:nvPr/>
        </p:nvSpPr>
        <p:spPr>
          <a:xfrm>
            <a:off x="8753401" y="2659529"/>
            <a:ext cx="6532699" cy="5395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marL="685800" indent="-32931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Integer Division（整数除法）</a:t>
            </a:r>
            <a:endParaRPr sz="4000">
              <a:solidFill>
                <a:srgbClr val="000000"/>
              </a:solidFill>
            </a:endParaRPr>
          </a:p>
          <a:p>
            <a:pPr marL="685800" indent="-32931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Conversion between types(类型转换)</a:t>
            </a:r>
            <a:endParaRPr sz="4000">
              <a:solidFill>
                <a:srgbClr val="000000"/>
              </a:solidFill>
            </a:endParaRPr>
          </a:p>
          <a:p>
            <a:pPr marL="685800" indent="-32931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User input（用户输入）</a:t>
            </a:r>
            <a:endParaRPr sz="4000">
              <a:solidFill>
                <a:srgbClr val="000000"/>
              </a:solidFill>
            </a:endParaRPr>
          </a:p>
          <a:p>
            <a:pPr marL="685800" indent="-32931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Comments (注释#)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534"/>
          <p:cNvSpPr txBox="1"/>
          <p:nvPr/>
        </p:nvSpPr>
        <p:spPr>
          <a:xfrm>
            <a:off x="687387" y="979437"/>
            <a:ext cx="272732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800">
                <a:solidFill>
                  <a:srgbClr val="FFFF00"/>
                </a:solidFill>
              </a:defRPr>
            </a:lvl1pPr>
          </a:lstStyle>
          <a:p>
            <a:pPr/>
            <a:r>
              <a:t>练习</a:t>
            </a:r>
          </a:p>
        </p:txBody>
      </p:sp>
      <p:sp>
        <p:nvSpPr>
          <p:cNvPr id="259" name="Shape 535"/>
          <p:cNvSpPr txBox="1"/>
          <p:nvPr/>
        </p:nvSpPr>
        <p:spPr>
          <a:xfrm>
            <a:off x="2908300" y="2389934"/>
            <a:ext cx="10706100" cy="449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indent="457200">
              <a:defRPr sz="3800">
                <a:solidFill>
                  <a:srgbClr val="FFFFFF"/>
                </a:solidFill>
              </a:defRPr>
            </a:pPr>
            <a:r>
              <a:t>编写一个程序来提示用户输入小时数和每小时时薪，以计算总工资。</a:t>
            </a:r>
          </a:p>
          <a:p>
            <a:pPr indent="457200">
              <a:defRPr sz="3800">
                <a:solidFill>
                  <a:srgbClr val="FFFFFF"/>
                </a:solidFill>
              </a:defRPr>
            </a:pPr>
          </a:p>
          <a:p>
            <a:pPr indent="457200">
              <a:defRPr sz="3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输入小时数: </a:t>
            </a:r>
            <a:r>
              <a:rPr>
                <a:solidFill>
                  <a:srgbClr val="FFFF00"/>
                </a:solidFill>
              </a:rPr>
              <a:t>35</a:t>
            </a:r>
            <a:r>
              <a:t> </a:t>
            </a:r>
            <a:endParaRPr>
              <a:solidFill>
                <a:srgbClr val="000000"/>
              </a:solidFill>
            </a:endParaRPr>
          </a:p>
          <a:p>
            <a:pPr indent="457200">
              <a:defRPr sz="3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输入时薪: </a:t>
            </a:r>
            <a:r>
              <a:rPr>
                <a:solidFill>
                  <a:srgbClr val="FFFF00"/>
                </a:solidFill>
              </a:rPr>
              <a:t>2.75 </a:t>
            </a:r>
            <a:endParaRPr>
              <a:solidFill>
                <a:srgbClr val="FFFF00"/>
              </a:solidFill>
            </a:endParaRPr>
          </a:p>
          <a:p>
            <a:pPr indent="457200">
              <a:defRPr sz="3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indent="457200">
              <a:defRPr sz="3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工资: 96.25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257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Variables(变量)</a:t>
            </a:r>
          </a:p>
        </p:txBody>
      </p:sp>
      <p:sp>
        <p:nvSpPr>
          <p:cNvPr id="70" name="Shape 258"/>
          <p:cNvSpPr txBox="1"/>
          <p:nvPr>
            <p:ph type="body" sz="half" idx="1"/>
          </p:nvPr>
        </p:nvSpPr>
        <p:spPr>
          <a:xfrm>
            <a:off x="812800" y="2133600"/>
            <a:ext cx="14630400" cy="2674940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71093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rPr>
                <a:solidFill>
                  <a:srgbClr val="76FB4C"/>
                </a:solidFill>
              </a:rPr>
              <a:t>变量</a:t>
            </a:r>
            <a:r>
              <a:t>是内存中的一个被命名的地址，我们可以在其中存储数据，然后当我们想要使用这个数据时，我们可以使用</a:t>
            </a:r>
            <a:r>
              <a:rPr>
                <a:solidFill>
                  <a:srgbClr val="77FB4D"/>
                </a:solidFill>
              </a:rPr>
              <a:t>变量</a:t>
            </a:r>
            <a:r>
              <a:t>名去取回数据</a:t>
            </a:r>
          </a:p>
          <a:p>
            <a:pPr indent="-371093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我们可以选择</a:t>
            </a:r>
            <a:r>
              <a:rPr>
                <a:solidFill>
                  <a:srgbClr val="75FC4D"/>
                </a:solidFill>
              </a:rPr>
              <a:t>变量</a:t>
            </a:r>
            <a:r>
              <a:t>的名称</a:t>
            </a:r>
          </a:p>
          <a:p>
            <a:pPr indent="-371093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我们可以在后面的语句中更改</a:t>
            </a:r>
            <a:r>
              <a:rPr>
                <a:solidFill>
                  <a:srgbClr val="76FA4C"/>
                </a:solidFill>
              </a:rPr>
              <a:t>变量</a:t>
            </a:r>
            <a:r>
              <a:t>的内容</a:t>
            </a:r>
          </a:p>
        </p:txBody>
      </p:sp>
      <p:grpSp>
        <p:nvGrpSpPr>
          <p:cNvPr id="73" name="Shape 259"/>
          <p:cNvGrpSpPr/>
          <p:nvPr/>
        </p:nvGrpSpPr>
        <p:grpSpPr>
          <a:xfrm>
            <a:off x="10388600" y="5083164"/>
            <a:ext cx="5016500" cy="1270001"/>
            <a:chOff x="0" y="0"/>
            <a:chExt cx="5016500" cy="1270000"/>
          </a:xfrm>
        </p:grpSpPr>
        <p:sp>
          <p:nvSpPr>
            <p:cNvPr id="71" name="Rectangle"/>
            <p:cNvSpPr/>
            <p:nvPr/>
          </p:nvSpPr>
          <p:spPr>
            <a:xfrm>
              <a:off x="0" y="0"/>
              <a:ext cx="5016500" cy="12700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" name="12.2"/>
            <p:cNvSpPr txBox="1"/>
            <p:nvPr/>
          </p:nvSpPr>
          <p:spPr>
            <a:xfrm>
              <a:off x="0" y="289579"/>
              <a:ext cx="5016500" cy="690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12.2</a:t>
              </a:r>
            </a:p>
          </p:txBody>
        </p:sp>
      </p:grpSp>
      <p:sp>
        <p:nvSpPr>
          <p:cNvPr id="74" name="Shape 260"/>
          <p:cNvSpPr txBox="1"/>
          <p:nvPr/>
        </p:nvSpPr>
        <p:spPr>
          <a:xfrm>
            <a:off x="9534525" y="5341616"/>
            <a:ext cx="444500" cy="74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5200">
                <a:solidFill>
                  <a:srgbClr val="00FF00"/>
                </a:solidFill>
              </a:defRPr>
            </a:lvl1pPr>
          </a:lstStyle>
          <a:p>
            <a:pPr/>
            <a:r>
              <a:t>x</a:t>
            </a:r>
          </a:p>
        </p:txBody>
      </p:sp>
      <p:grpSp>
        <p:nvGrpSpPr>
          <p:cNvPr id="77" name="Shape 261"/>
          <p:cNvGrpSpPr/>
          <p:nvPr/>
        </p:nvGrpSpPr>
        <p:grpSpPr>
          <a:xfrm>
            <a:off x="10350500" y="6721464"/>
            <a:ext cx="5016500" cy="1270001"/>
            <a:chOff x="0" y="0"/>
            <a:chExt cx="5016500" cy="1270000"/>
          </a:xfrm>
        </p:grpSpPr>
        <p:sp>
          <p:nvSpPr>
            <p:cNvPr id="75" name="Rectangle"/>
            <p:cNvSpPr/>
            <p:nvPr/>
          </p:nvSpPr>
          <p:spPr>
            <a:xfrm>
              <a:off x="0" y="0"/>
              <a:ext cx="5016500" cy="12700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14"/>
            <p:cNvSpPr txBox="1"/>
            <p:nvPr/>
          </p:nvSpPr>
          <p:spPr>
            <a:xfrm>
              <a:off x="0" y="289579"/>
              <a:ext cx="5016500" cy="690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14               </a:t>
              </a:r>
            </a:p>
          </p:txBody>
        </p:sp>
      </p:grpSp>
      <p:sp>
        <p:nvSpPr>
          <p:cNvPr id="78" name="Shape 262"/>
          <p:cNvSpPr txBox="1"/>
          <p:nvPr/>
        </p:nvSpPr>
        <p:spPr>
          <a:xfrm>
            <a:off x="9518650" y="6986266"/>
            <a:ext cx="404811" cy="74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5200">
                <a:solidFill>
                  <a:srgbClr val="00FF00"/>
                </a:solidFill>
              </a:defRPr>
            </a:lvl1pPr>
          </a:lstStyle>
          <a:p>
            <a:pPr/>
            <a:r>
              <a:t>y</a:t>
            </a:r>
          </a:p>
        </p:txBody>
      </p:sp>
      <p:grpSp>
        <p:nvGrpSpPr>
          <p:cNvPr id="81" name="Shape 276"/>
          <p:cNvGrpSpPr/>
          <p:nvPr/>
        </p:nvGrpSpPr>
        <p:grpSpPr>
          <a:xfrm>
            <a:off x="10690224" y="5319702"/>
            <a:ext cx="763601" cy="903398"/>
            <a:chOff x="0" y="0"/>
            <a:chExt cx="763599" cy="903397"/>
          </a:xfrm>
        </p:grpSpPr>
        <p:sp>
          <p:nvSpPr>
            <p:cNvPr id="79" name="Shape 277"/>
            <p:cNvSpPr/>
            <p:nvPr/>
          </p:nvSpPr>
          <p:spPr>
            <a:xfrm flipH="1">
              <a:off x="-1" y="15903"/>
              <a:ext cx="763601" cy="887495"/>
            </a:xfrm>
            <a:prstGeom prst="line">
              <a:avLst/>
            </a:prstGeom>
            <a:noFill/>
            <a:ln w="63500" cap="rnd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Shape 278"/>
            <p:cNvSpPr/>
            <p:nvPr/>
          </p:nvSpPr>
          <p:spPr>
            <a:xfrm>
              <a:off x="0" y="-1"/>
              <a:ext cx="572700" cy="798234"/>
            </a:xfrm>
            <a:prstGeom prst="line">
              <a:avLst/>
            </a:prstGeom>
            <a:noFill/>
            <a:ln w="63500" cap="rnd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2" name="Shape 279"/>
          <p:cNvSpPr txBox="1"/>
          <p:nvPr/>
        </p:nvSpPr>
        <p:spPr>
          <a:xfrm>
            <a:off x="11852274" y="5312750"/>
            <a:ext cx="1669801" cy="826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83" name="Shape 263"/>
          <p:cNvSpPr txBox="1"/>
          <p:nvPr/>
        </p:nvSpPr>
        <p:spPr>
          <a:xfrm>
            <a:off x="2624124" y="5403776"/>
            <a:ext cx="4038901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</a:t>
            </a:r>
            <a:r>
              <a:rPr>
                <a:solidFill>
                  <a:srgbClr val="FFFFFF"/>
                </a:solidFill>
              </a:rP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12.2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14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</a:t>
            </a:r>
            <a:r>
              <a:rPr>
                <a:solidFill>
                  <a:srgbClr val="FFFFFF"/>
                </a:solidFill>
              </a:rP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285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Python变量命名规则</a:t>
            </a:r>
          </a:p>
        </p:txBody>
      </p:sp>
      <p:sp>
        <p:nvSpPr>
          <p:cNvPr id="86" name="Shape 286"/>
          <p:cNvSpPr txBox="1"/>
          <p:nvPr>
            <p:ph type="body" sz="half" idx="1"/>
          </p:nvPr>
        </p:nvSpPr>
        <p:spPr>
          <a:xfrm>
            <a:off x="812800" y="2133600"/>
            <a:ext cx="14630400" cy="312420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949705" indent="-571500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只能使用字母、数字或下划线 </a:t>
            </a:r>
          </a:p>
          <a:p>
            <a:pPr marL="949705" indent="-571500">
              <a:defRPr sz="3600">
                <a:solidFill>
                  <a:srgbClr val="FFFFFF"/>
                </a:solidFill>
              </a:defRPr>
            </a:pPr>
            <a:r>
              <a:t>必须以字母或下划线_开头 </a:t>
            </a:r>
          </a:p>
          <a:p>
            <a:pPr marL="949705" indent="-571500">
              <a:defRPr sz="3600">
                <a:solidFill>
                  <a:srgbClr val="FFFFFF"/>
                </a:solidFill>
              </a:defRPr>
            </a:pPr>
            <a:r>
              <a:t>区分大小写</a:t>
            </a:r>
          </a:p>
        </p:txBody>
      </p:sp>
      <p:sp>
        <p:nvSpPr>
          <p:cNvPr id="87" name="TextBox 2"/>
          <p:cNvSpPr txBox="1"/>
          <p:nvPr/>
        </p:nvSpPr>
        <p:spPr>
          <a:xfrm>
            <a:off x="2234290" y="5500690"/>
            <a:ext cx="11353092" cy="172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Good:    </a:t>
            </a:r>
            <a:r>
              <a:rPr>
                <a:solidFill>
                  <a:srgbClr val="FFFFFF"/>
                </a:solidFill>
              </a:rPr>
              <a:t>spam    eggs   spam23    _speed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545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Bad:</a:t>
            </a:r>
            <a:r>
              <a:rPr>
                <a:solidFill>
                  <a:srgbClr val="FF0000"/>
                </a:solidFill>
              </a:rPr>
              <a:t>     </a:t>
            </a:r>
            <a:r>
              <a:rPr>
                <a:solidFill>
                  <a:srgbClr val="FFFFFF"/>
                </a:solidFill>
              </a:rPr>
              <a:t>23spam     #sign  var.12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Different:    </a:t>
            </a:r>
            <a:r>
              <a:rPr>
                <a:solidFill>
                  <a:srgbClr val="FFFFFF"/>
                </a:solidFill>
              </a:rPr>
              <a:t>spam   Spam   SPAM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501"/>
          <p:cNvSpPr txBox="1"/>
          <p:nvPr>
            <p:ph type="title"/>
          </p:nvPr>
        </p:nvSpPr>
        <p:spPr>
          <a:xfrm>
            <a:off x="812800" y="785811"/>
            <a:ext cx="14630400" cy="1104901"/>
          </a:xfrm>
          <a:prstGeom prst="rect">
            <a:avLst/>
          </a:prstGeom>
        </p:spPr>
        <p:txBody>
          <a:bodyPr lIns="38100" tIns="38100" rIns="38100" bIns="38100" anchor="ctr"/>
          <a:lstStyle>
            <a:lvl1pPr defTabSz="694944">
              <a:defRPr sz="5776">
                <a:solidFill>
                  <a:srgbClr val="FFD966"/>
                </a:solidFill>
              </a:defRPr>
            </a:lvl1pPr>
          </a:lstStyle>
          <a:p>
            <a:pPr/>
            <a:r>
              <a:t>保留字</a:t>
            </a:r>
          </a:p>
        </p:txBody>
      </p:sp>
      <p:sp>
        <p:nvSpPr>
          <p:cNvPr id="90" name="Shape 502"/>
          <p:cNvSpPr txBox="1"/>
          <p:nvPr>
            <p:ph type="body" sz="quarter" idx="1"/>
          </p:nvPr>
        </p:nvSpPr>
        <p:spPr>
          <a:xfrm>
            <a:off x="3059310" y="2638396"/>
            <a:ext cx="14630401" cy="1186776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0" indent="2159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</a:defRPr>
            </a:pPr>
            <a:r>
              <a:t>我们不能将</a:t>
            </a:r>
            <a:r>
              <a:rPr>
                <a:solidFill>
                  <a:srgbClr val="F9DA76"/>
                </a:solidFill>
              </a:rPr>
              <a:t>保留字</a:t>
            </a:r>
            <a:r>
              <a:t>用作变量名</a:t>
            </a:r>
          </a:p>
        </p:txBody>
      </p:sp>
      <p:sp>
        <p:nvSpPr>
          <p:cNvPr id="91" name="Shape 503"/>
          <p:cNvSpPr txBox="1"/>
          <p:nvPr/>
        </p:nvSpPr>
        <p:spPr>
          <a:xfrm>
            <a:off x="3346315" y="3884535"/>
            <a:ext cx="10369686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 	class 	return	is 		finally 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None 	if		for 	lambda 	continue 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 	def 	from 	while	nonlocal</a:t>
            </a:r>
          </a:p>
          <a:p>
            <a:pPr>
              <a:defRPr sz="32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and 	del 	global 	not 	with</a:t>
            </a:r>
          </a:p>
          <a:p>
            <a:pPr>
              <a:defRPr sz="32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as  	elif 	try		or 		yield</a:t>
            </a:r>
          </a:p>
          <a:p>
            <a:pPr>
              <a:defRPr sz="32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assert 	else 	import 	pass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break 	except 	in 		raise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506"/>
          <p:cNvSpPr txBox="1"/>
          <p:nvPr>
            <p:ph type="title"/>
          </p:nvPr>
        </p:nvSpPr>
        <p:spPr>
          <a:xfrm>
            <a:off x="625590" y="929600"/>
            <a:ext cx="14630401" cy="1104900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667512">
              <a:defRPr sz="5694">
                <a:solidFill>
                  <a:srgbClr val="FFD966"/>
                </a:solidFill>
              </a:defRPr>
            </a:lvl1pPr>
          </a:lstStyle>
          <a:p>
            <a:pPr/>
            <a:r>
              <a:t>助记符变量名</a:t>
            </a:r>
          </a:p>
        </p:txBody>
      </p:sp>
      <p:sp>
        <p:nvSpPr>
          <p:cNvPr id="94" name="Shape 507"/>
          <p:cNvSpPr txBox="1"/>
          <p:nvPr>
            <p:ph type="body" idx="1"/>
          </p:nvPr>
        </p:nvSpPr>
        <p:spPr>
          <a:xfrm>
            <a:off x="1265222" y="2196003"/>
            <a:ext cx="14630401" cy="4995864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1104900" indent="-603376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由于我们可以选择变量名，因此有一些“最佳命名”</a:t>
            </a:r>
          </a:p>
          <a:p>
            <a:pPr marL="1104900" indent="-603376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我们命名变量以帮助我们记住要存储在变量中的内容</a:t>
            </a:r>
          </a:p>
          <a:p>
            <a:pPr marL="1104900" indent="-603376">
              <a:spcBef>
                <a:spcPts val="0"/>
              </a:spcBef>
              <a:defRPr sz="3600">
                <a:solidFill>
                  <a:srgbClr val="FFFFFF"/>
                </a:solidFill>
              </a:defRPr>
            </a:pPr>
            <a:r>
              <a:t>我们需要名称明确的变量名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513"/>
          <p:cNvSpPr txBox="1"/>
          <p:nvPr/>
        </p:nvSpPr>
        <p:spPr>
          <a:xfrm>
            <a:off x="1208072" y="1930349"/>
            <a:ext cx="83415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x1q3z9ocd = 35.0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x1q3z9afd = 12.50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x1q3p9afd = x1q3z9ocd * x1q3z9afd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print(x1q3p9afd)</a:t>
            </a:r>
          </a:p>
        </p:txBody>
      </p:sp>
      <p:sp>
        <p:nvSpPr>
          <p:cNvPr id="97" name="Shape 514"/>
          <p:cNvSpPr txBox="1"/>
          <p:nvPr/>
        </p:nvSpPr>
        <p:spPr>
          <a:xfrm>
            <a:off x="1536699" y="5994399"/>
            <a:ext cx="3860402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这一段代码在做什么？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519"/>
          <p:cNvSpPr txBox="1"/>
          <p:nvPr/>
        </p:nvSpPr>
        <p:spPr>
          <a:xfrm>
            <a:off x="1208072" y="1930349"/>
            <a:ext cx="83415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x1q3z9ocd = 35.0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x1q3z9afd = 12.50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x1q3p9afd = x1q3z9ocd * x1q3z9afd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print(x1q3p9afd)</a:t>
            </a:r>
          </a:p>
        </p:txBody>
      </p:sp>
      <p:sp>
        <p:nvSpPr>
          <p:cNvPr id="100" name="Shape 520"/>
          <p:cNvSpPr txBox="1"/>
          <p:nvPr/>
        </p:nvSpPr>
        <p:spPr>
          <a:xfrm>
            <a:off x="11531600" y="1930349"/>
            <a:ext cx="210989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 = 35.0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 = 12.50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 = a * b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print(c)</a:t>
            </a:r>
          </a:p>
        </p:txBody>
      </p:sp>
      <p:sp>
        <p:nvSpPr>
          <p:cNvPr id="101" name="Shape 521"/>
          <p:cNvSpPr txBox="1"/>
          <p:nvPr/>
        </p:nvSpPr>
        <p:spPr>
          <a:xfrm>
            <a:off x="1536699" y="5994399"/>
            <a:ext cx="4186418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这一段代码在做什么？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808080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