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2E2"/>
          </a:solidFill>
        </a:fill>
      </a:tcStyle>
    </a:wholeTbl>
    <a:band2H>
      <a:tcTxStyle b="def" i="def"/>
      <a:tcStyle>
        <a:tcBdr/>
        <a:fill>
          <a:solidFill>
            <a:srgbClr val="F1F1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808080"/>
        </a:fontRef>
        <a:srgbClr val="8080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808080"/>
              </a:solidFill>
              <a:prstDash val="solid"/>
              <a:round/>
            </a:ln>
          </a:top>
          <a:bottom>
            <a:ln w="254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08080"/>
              </a:solidFill>
              <a:prstDash val="solid"/>
              <a:round/>
            </a:ln>
          </a:top>
          <a:bottom>
            <a:ln w="254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0808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0808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0808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808080"/>
              </a:solidFill>
              <a:prstDash val="solid"/>
              <a:round/>
            </a:ln>
          </a:left>
          <a:right>
            <a:ln w="12700" cap="flat">
              <a:solidFill>
                <a:srgbClr val="808080"/>
              </a:solidFill>
              <a:prstDash val="solid"/>
              <a:round/>
            </a:ln>
          </a:right>
          <a:top>
            <a:ln w="12700" cap="flat">
              <a:solidFill>
                <a:srgbClr val="808080"/>
              </a:solidFill>
              <a:prstDash val="solid"/>
              <a:round/>
            </a:ln>
          </a:top>
          <a:bottom>
            <a:ln w="127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solidFill>
                <a:srgbClr val="808080"/>
              </a:solidFill>
              <a:prstDash val="solid"/>
              <a:round/>
            </a:ln>
          </a:insideH>
          <a:insideV>
            <a:ln w="12700" cap="flat">
              <a:solidFill>
                <a:srgbClr val="808080"/>
              </a:solidFill>
              <a:prstDash val="solid"/>
              <a:round/>
            </a:ln>
          </a:insideV>
        </a:tcBdr>
        <a:fill>
          <a:solidFill>
            <a:srgbClr val="80808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808080"/>
              </a:solidFill>
              <a:prstDash val="solid"/>
              <a:round/>
            </a:ln>
          </a:left>
          <a:right>
            <a:ln w="12700" cap="flat">
              <a:solidFill>
                <a:srgbClr val="808080"/>
              </a:solidFill>
              <a:prstDash val="solid"/>
              <a:round/>
            </a:ln>
          </a:right>
          <a:top>
            <a:ln w="12700" cap="flat">
              <a:solidFill>
                <a:srgbClr val="808080"/>
              </a:solidFill>
              <a:prstDash val="solid"/>
              <a:round/>
            </a:ln>
          </a:top>
          <a:bottom>
            <a:ln w="127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solidFill>
                <a:srgbClr val="808080"/>
              </a:solidFill>
              <a:prstDash val="solid"/>
              <a:round/>
            </a:ln>
          </a:insideH>
          <a:insideV>
            <a:ln w="12700" cap="flat">
              <a:solidFill>
                <a:srgbClr val="808080"/>
              </a:solidFill>
              <a:prstDash val="solid"/>
              <a:round/>
            </a:ln>
          </a:insideV>
        </a:tcBdr>
        <a:fill>
          <a:solidFill>
            <a:srgbClr val="808080">
              <a:alpha val="20000"/>
            </a:srgbClr>
          </a:solidFill>
        </a:fill>
      </a:tcStyle>
    </a:firstCol>
    <a:lastRow>
      <a:tcTxStyle b="on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808080"/>
              </a:solidFill>
              <a:prstDash val="solid"/>
              <a:round/>
            </a:ln>
          </a:left>
          <a:right>
            <a:ln w="12700" cap="flat">
              <a:solidFill>
                <a:srgbClr val="808080"/>
              </a:solidFill>
              <a:prstDash val="solid"/>
              <a:round/>
            </a:ln>
          </a:right>
          <a:top>
            <a:ln w="50800" cap="flat">
              <a:solidFill>
                <a:srgbClr val="808080"/>
              </a:solidFill>
              <a:prstDash val="solid"/>
              <a:round/>
            </a:ln>
          </a:top>
          <a:bottom>
            <a:ln w="127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solidFill>
                <a:srgbClr val="808080"/>
              </a:solidFill>
              <a:prstDash val="solid"/>
              <a:round/>
            </a:ln>
          </a:insideH>
          <a:insideV>
            <a:ln w="12700" cap="flat">
              <a:solidFill>
                <a:srgbClr val="80808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808080"/>
              </a:solidFill>
              <a:prstDash val="solid"/>
              <a:round/>
            </a:ln>
          </a:left>
          <a:right>
            <a:ln w="12700" cap="flat">
              <a:solidFill>
                <a:srgbClr val="808080"/>
              </a:solidFill>
              <a:prstDash val="solid"/>
              <a:round/>
            </a:ln>
          </a:right>
          <a:top>
            <a:ln w="12700" cap="flat">
              <a:solidFill>
                <a:srgbClr val="808080"/>
              </a:solidFill>
              <a:prstDash val="solid"/>
              <a:round/>
            </a:ln>
          </a:top>
          <a:bottom>
            <a:ln w="254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solidFill>
                <a:srgbClr val="808080"/>
              </a:solidFill>
              <a:prstDash val="solid"/>
              <a:round/>
            </a:ln>
          </a:insideH>
          <a:insideV>
            <a:ln w="12700" cap="flat">
              <a:solidFill>
                <a:srgbClr val="80808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158158"/>
                </a:solidFill>
              </a:defRPr>
            </a:lvl1pPr>
          </a:lstStyle>
          <a:p>
            <a:pPr/>
            <a:r>
              <a:t>Note from Chuck.  If you are using these materials, you can remove the UM logo and replace it with your own, but please retain the CC-BY logo on the first page as well as retain the acknowledgement page(s) at the end.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1155700" y="1536700"/>
            <a:ext cx="13931900" cy="3086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</p:spPr>
        <p:txBody>
          <a:bodyPr anchor="t"/>
          <a:lstStyle>
            <a:lvl1pPr marL="342900" indent="-342900" algn="ctr">
              <a:spcBef>
                <a:spcPts val="0"/>
              </a:spcBef>
              <a:buClrTx/>
              <a:buSzTx/>
              <a:buFontTx/>
              <a:buNone/>
            </a:lvl1pPr>
            <a:lvl2pPr marL="342900" indent="114300" algn="ctr">
              <a:spcBef>
                <a:spcPts val="0"/>
              </a:spcBef>
              <a:buClrTx/>
              <a:buSzTx/>
              <a:buFontTx/>
              <a:buNone/>
            </a:lvl2pPr>
            <a:lvl3pPr marL="342900" indent="571500" algn="ctr">
              <a:spcBef>
                <a:spcPts val="0"/>
              </a:spcBef>
              <a:buClrTx/>
              <a:buSzTx/>
              <a:buFontTx/>
              <a:buNone/>
            </a:lvl3pPr>
            <a:lvl4pPr marL="342900" indent="1028700" algn="ctr">
              <a:spcBef>
                <a:spcPts val="0"/>
              </a:spcBef>
              <a:buClrTx/>
              <a:buSzTx/>
              <a:buFontTx/>
              <a:buNone/>
            </a:lvl4pPr>
            <a:lvl5pPr marL="342900" indent="1485900" algn="ctr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0" y="0"/>
            <a:ext cx="16256000" cy="76809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" name="Rectangle 3"/>
          <p:cNvSpPr/>
          <p:nvPr/>
        </p:nvSpPr>
        <p:spPr>
          <a:xfrm>
            <a:off x="0" y="8357616"/>
            <a:ext cx="16256000" cy="7863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155700" y="2603500"/>
            <a:ext cx="13932001" cy="570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711200" marR="0" indent="-142494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1pPr>
      <a:lvl2pPr marL="1186506" marR="0" indent="-325700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2pPr>
      <a:lvl3pPr marL="1478606" marR="0" indent="-325700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3pPr>
      <a:lvl4pPr marL="1783406" marR="0" indent="-325700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4pPr>
      <a:lvl5pPr marL="2075506" marR="0" indent="-325700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5pPr>
      <a:lvl6pPr marL="2532706" marR="0" indent="-325700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6pPr>
      <a:lvl7pPr marL="2989906" marR="0" indent="-325700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7pPr>
      <a:lvl8pPr marL="3447106" marR="0" indent="-325700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8pPr>
      <a:lvl9pPr marL="3904306" marR="0" indent="-325700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en.wikipedia.org/wiki/Transporter_(Star_Trek)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203"/>
          <p:cNvSpPr txBox="1"/>
          <p:nvPr>
            <p:ph type="ctrTitle"/>
          </p:nvPr>
        </p:nvSpPr>
        <p:spPr>
          <a:xfrm>
            <a:off x="1155700" y="1536699"/>
            <a:ext cx="13931900" cy="30861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循环与迭代</a:t>
            </a:r>
          </a:p>
        </p:txBody>
      </p:sp>
      <p:sp>
        <p:nvSpPr>
          <p:cNvPr id="49" name="Shape 20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 lIns="38100" tIns="38100" rIns="38100" bIns="38100"/>
          <a:lstStyle>
            <a:lvl1pPr marL="0" indent="0">
              <a:defRPr sz="4800"/>
            </a:lvl1pPr>
          </a:lstStyle>
          <a:p>
            <a:pPr/>
            <a:r>
              <a:t>Chapter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358"/>
          <p:cNvSpPr/>
          <p:nvPr/>
        </p:nvSpPr>
        <p:spPr>
          <a:xfrm flipH="1" flipV="1">
            <a:off x="10991736" y="938248"/>
            <a:ext cx="14401" cy="5667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8" name="Shape 359"/>
          <p:cNvGrpSpPr/>
          <p:nvPr/>
        </p:nvGrpSpPr>
        <p:grpSpPr>
          <a:xfrm>
            <a:off x="9575800" y="1498600"/>
            <a:ext cx="2870101" cy="1269900"/>
            <a:chOff x="0" y="0"/>
            <a:chExt cx="2870100" cy="1269899"/>
          </a:xfrm>
        </p:grpSpPr>
        <p:sp>
          <p:nvSpPr>
            <p:cNvPr id="216" name="Polygon"/>
            <p:cNvSpPr/>
            <p:nvPr/>
          </p:nvSpPr>
          <p:spPr>
            <a:xfrm>
              <a:off x="0" y="0"/>
              <a:ext cx="2870101" cy="1269900"/>
            </a:xfrm>
            <a:prstGeom prst="diamond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7" name="True ?"/>
            <p:cNvSpPr txBox="1"/>
            <p:nvPr/>
          </p:nvSpPr>
          <p:spPr>
            <a:xfrm>
              <a:off x="717524" y="375728"/>
              <a:ext cx="1435052" cy="518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600">
                  <a:solidFill>
                    <a:srgbClr val="FF9900"/>
                  </a:solidFill>
                </a:defRPr>
              </a:lvl1pPr>
            </a:lstStyle>
            <a:p>
              <a:pPr/>
              <a:r>
                <a:t>True ?</a:t>
              </a:r>
            </a:p>
          </p:txBody>
        </p:sp>
      </p:grpSp>
      <p:sp>
        <p:nvSpPr>
          <p:cNvPr id="219" name="Shape 360"/>
          <p:cNvSpPr/>
          <p:nvPr/>
        </p:nvSpPr>
        <p:spPr>
          <a:xfrm flipH="1" flipV="1">
            <a:off x="10995700" y="2681851"/>
            <a:ext cx="34626" cy="392056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Shape 361"/>
          <p:cNvSpPr/>
          <p:nvPr/>
        </p:nvSpPr>
        <p:spPr>
          <a:xfrm flipH="1" flipV="1">
            <a:off x="12433373" y="2127324"/>
            <a:ext cx="678901" cy="10800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Shape 362"/>
          <p:cNvSpPr/>
          <p:nvPr/>
        </p:nvSpPr>
        <p:spPr>
          <a:xfrm>
            <a:off x="10991725" y="6602410"/>
            <a:ext cx="2178301" cy="3300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2" name="Shape 363"/>
          <p:cNvSpPr/>
          <p:nvPr/>
        </p:nvSpPr>
        <p:spPr>
          <a:xfrm flipH="1">
            <a:off x="9220173" y="2143125"/>
            <a:ext cx="396901" cy="330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Shape 364"/>
          <p:cNvSpPr/>
          <p:nvPr/>
        </p:nvSpPr>
        <p:spPr>
          <a:xfrm flipV="1">
            <a:off x="10917235" y="7027977"/>
            <a:ext cx="15899" cy="644402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Shape 365"/>
          <p:cNvSpPr/>
          <p:nvPr/>
        </p:nvSpPr>
        <p:spPr>
          <a:xfrm flipV="1">
            <a:off x="9245748" y="2133611"/>
            <a:ext cx="33238" cy="4911704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25" name="Shape 366"/>
          <p:cNvSpPr/>
          <p:nvPr/>
        </p:nvSpPr>
        <p:spPr>
          <a:xfrm>
            <a:off x="9161460" y="7045314"/>
            <a:ext cx="1752601" cy="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Shape 367"/>
          <p:cNvSpPr txBox="1"/>
          <p:nvPr/>
        </p:nvSpPr>
        <p:spPr>
          <a:xfrm>
            <a:off x="8696325" y="1436178"/>
            <a:ext cx="723900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229" name="Shape 368"/>
          <p:cNvGrpSpPr/>
          <p:nvPr/>
        </p:nvGrpSpPr>
        <p:grpSpPr>
          <a:xfrm>
            <a:off x="9474199" y="7643803"/>
            <a:ext cx="2921101" cy="749400"/>
            <a:chOff x="0" y="0"/>
            <a:chExt cx="2921099" cy="749399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print('Done')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print('Done')</a:t>
              </a:r>
            </a:p>
          </p:txBody>
        </p:sp>
      </p:grpSp>
      <p:sp>
        <p:nvSpPr>
          <p:cNvPr id="230" name="Shape 369"/>
          <p:cNvSpPr txBox="1"/>
          <p:nvPr/>
        </p:nvSpPr>
        <p:spPr>
          <a:xfrm>
            <a:off x="13295312" y="1880678"/>
            <a:ext cx="877889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231" name="Shape 370"/>
          <p:cNvSpPr/>
          <p:nvPr/>
        </p:nvSpPr>
        <p:spPr>
          <a:xfrm flipV="1">
            <a:off x="11563349" y="1304775"/>
            <a:ext cx="3002100" cy="285900"/>
          </a:xfrm>
          <a:prstGeom prst="line">
            <a:avLst/>
          </a:prstGeom>
          <a:ln w="762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Shape 371"/>
          <p:cNvSpPr txBox="1"/>
          <p:nvPr/>
        </p:nvSpPr>
        <p:spPr>
          <a:xfrm>
            <a:off x="2057400" y="2743149"/>
            <a:ext cx="6290999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True</a:t>
            </a:r>
            <a:r>
              <a:t>: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</a:t>
            </a:r>
            <a:r>
              <a:t> </a:t>
            </a:r>
            <a:r>
              <a:rPr>
                <a:solidFill>
                  <a:srgbClr val="FF9900"/>
                </a:solidFill>
              </a:rPr>
              <a:t>input(</a:t>
            </a:r>
            <a:r>
              <a:t>'&gt; '</a:t>
            </a:r>
            <a:r>
              <a:rPr>
                <a:solidFill>
                  <a:srgbClr val="FF99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FFFF00"/>
                </a:solidFill>
              </a:rPr>
              <a:t>if</a:t>
            </a:r>
            <a:r>
              <a:rPr>
                <a:solidFill>
                  <a:srgbClr val="00FF00"/>
                </a:solidFill>
              </a:rPr>
              <a:t> line[0]</a:t>
            </a:r>
            <a:r>
              <a:t> </a:t>
            </a:r>
            <a:r>
              <a:rPr>
                <a:solidFill>
                  <a:srgbClr val="00FFFF"/>
                </a:solidFill>
              </a:rPr>
              <a:t>== </a:t>
            </a:r>
            <a:r>
              <a:rPr>
                <a:solidFill>
                  <a:srgbClr val="F3F3F3"/>
                </a:solidFill>
              </a:rPr>
              <a:t>'#' </a:t>
            </a:r>
            <a:r>
              <a:rPr>
                <a:solidFill>
                  <a:srgbClr val="FFFF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FFFF00"/>
                </a:solidFill>
              </a:rPr>
              <a:t>continue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FFFF00"/>
                </a:solidFill>
              </a:rPr>
              <a:t>if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==</a:t>
            </a:r>
            <a:r>
              <a:t> 'done' </a:t>
            </a:r>
            <a:r>
              <a:rPr>
                <a:solidFill>
                  <a:srgbClr val="FFFF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FFFF00"/>
                </a:solidFill>
              </a:rPr>
              <a:t>break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)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('Done!')</a:t>
            </a:r>
          </a:p>
        </p:txBody>
      </p:sp>
      <p:sp>
        <p:nvSpPr>
          <p:cNvPr id="233" name="Shape 372"/>
          <p:cNvSpPr/>
          <p:nvPr/>
        </p:nvSpPr>
        <p:spPr>
          <a:xfrm flipH="1">
            <a:off x="1703324" y="3029549"/>
            <a:ext cx="265200" cy="837600"/>
          </a:xfrm>
          <a:prstGeom prst="line">
            <a:avLst/>
          </a:prstGeom>
          <a:ln w="508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Shape 373"/>
          <p:cNvSpPr/>
          <p:nvPr/>
        </p:nvSpPr>
        <p:spPr>
          <a:xfrm>
            <a:off x="1701737" y="3878074"/>
            <a:ext cx="1237201" cy="464399"/>
          </a:xfrm>
          <a:prstGeom prst="line">
            <a:avLst/>
          </a:prstGeom>
          <a:ln w="508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37" name="Shape 374"/>
          <p:cNvGrpSpPr/>
          <p:nvPr/>
        </p:nvGrpSpPr>
        <p:grpSpPr>
          <a:xfrm>
            <a:off x="11696699" y="5499099"/>
            <a:ext cx="2921101" cy="749401"/>
            <a:chOff x="0" y="0"/>
            <a:chExt cx="2921099" cy="749399"/>
          </a:xfrm>
        </p:grpSpPr>
        <p:sp>
          <p:nvSpPr>
            <p:cNvPr id="235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6" name="...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</p:grpSp>
      <p:sp>
        <p:nvSpPr>
          <p:cNvPr id="238" name="Shape 375"/>
          <p:cNvSpPr/>
          <p:nvPr/>
        </p:nvSpPr>
        <p:spPr>
          <a:xfrm>
            <a:off x="14546262" y="1285874"/>
            <a:ext cx="846001" cy="2917801"/>
          </a:xfrm>
          <a:prstGeom prst="line">
            <a:avLst/>
          </a:prstGeom>
          <a:ln w="762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Shape 376"/>
          <p:cNvSpPr/>
          <p:nvPr/>
        </p:nvSpPr>
        <p:spPr>
          <a:xfrm flipH="1" flipV="1">
            <a:off x="13144549" y="3573512"/>
            <a:ext cx="1454101" cy="73980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42" name="Shape 377"/>
          <p:cNvGrpSpPr/>
          <p:nvPr/>
        </p:nvGrpSpPr>
        <p:grpSpPr>
          <a:xfrm>
            <a:off x="11683999" y="2824111"/>
            <a:ext cx="2921101" cy="749400"/>
            <a:chOff x="0" y="0"/>
            <a:chExt cx="2921099" cy="749399"/>
          </a:xfrm>
        </p:grpSpPr>
        <p:sp>
          <p:nvSpPr>
            <p:cNvPr id="240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1" name="....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....</a:t>
              </a:r>
            </a:p>
          </p:txBody>
        </p:sp>
      </p:grpSp>
      <p:grpSp>
        <p:nvGrpSpPr>
          <p:cNvPr id="245" name="Shape 378"/>
          <p:cNvGrpSpPr/>
          <p:nvPr/>
        </p:nvGrpSpPr>
        <p:grpSpPr>
          <a:xfrm>
            <a:off x="13500099" y="4330699"/>
            <a:ext cx="2184302" cy="749401"/>
            <a:chOff x="0" y="0"/>
            <a:chExt cx="2184300" cy="749399"/>
          </a:xfrm>
        </p:grpSpPr>
        <p:sp>
          <p:nvSpPr>
            <p:cNvPr id="243" name="Rectangle"/>
            <p:cNvSpPr/>
            <p:nvPr/>
          </p:nvSpPr>
          <p:spPr>
            <a:xfrm>
              <a:off x="-1" y="-1"/>
              <a:ext cx="2184302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4" name="continue"/>
            <p:cNvSpPr txBox="1"/>
            <p:nvPr/>
          </p:nvSpPr>
          <p:spPr>
            <a:xfrm>
              <a:off x="-1" y="127970"/>
              <a:ext cx="2184302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continue</a:t>
              </a:r>
            </a:p>
          </p:txBody>
        </p:sp>
      </p:grpSp>
      <p:sp>
        <p:nvSpPr>
          <p:cNvPr id="246" name="Shape 379"/>
          <p:cNvSpPr/>
          <p:nvPr/>
        </p:nvSpPr>
        <p:spPr>
          <a:xfrm flipH="1" flipV="1">
            <a:off x="13144549" y="3573512"/>
            <a:ext cx="25501" cy="192570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Shape 380"/>
          <p:cNvSpPr/>
          <p:nvPr/>
        </p:nvSpPr>
        <p:spPr>
          <a:xfrm flipH="1" flipV="1">
            <a:off x="13213562" y="6226200"/>
            <a:ext cx="16664" cy="4032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Shape 381"/>
          <p:cNvSpPr/>
          <p:nvPr/>
        </p:nvSpPr>
        <p:spPr>
          <a:xfrm flipH="1" flipV="1">
            <a:off x="13128536" y="2186749"/>
            <a:ext cx="14401" cy="56670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386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不定循环</a:t>
            </a:r>
          </a:p>
        </p:txBody>
      </p:sp>
      <p:sp>
        <p:nvSpPr>
          <p:cNvPr id="251" name="Shape 387"/>
          <p:cNvSpPr txBox="1"/>
          <p:nvPr>
            <p:ph type="body" idx="1"/>
          </p:nvPr>
        </p:nvSpPr>
        <p:spPr>
          <a:xfrm>
            <a:off x="1161999" y="1074624"/>
            <a:ext cx="13932002" cy="5702400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749300" indent="-371093">
              <a:spcBef>
                <a:spcPts val="0"/>
              </a:spcBef>
              <a:defRPr sz="3600"/>
            </a:pPr>
            <a:r>
              <a:t>while</a:t>
            </a:r>
            <a:r>
              <a:rPr>
                <a:solidFill>
                  <a:srgbClr val="FFFEFF"/>
                </a:solidFill>
              </a:rPr>
              <a:t>循环被称作</a:t>
            </a:r>
            <a:r>
              <a:rPr>
                <a:solidFill>
                  <a:srgbClr val="FFFF00"/>
                </a:solidFill>
              </a:rPr>
              <a:t>“不定循环”</a:t>
            </a:r>
            <a:r>
              <a:t> 因为他会一直运行下去直到条件为</a:t>
            </a:r>
            <a:r>
              <a:rPr>
                <a:solidFill>
                  <a:srgbClr val="FF7F00"/>
                </a:solidFill>
              </a:rP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3"/>
          <p:cNvSpPr txBox="1"/>
          <p:nvPr>
            <p:ph type="ctrTitle"/>
          </p:nvPr>
        </p:nvSpPr>
        <p:spPr>
          <a:xfrm>
            <a:off x="1155700" y="1536699"/>
            <a:ext cx="13931900" cy="3086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D966"/>
                </a:solidFill>
              </a:defRPr>
            </a:lvl1pPr>
          </a:lstStyle>
          <a:p>
            <a:pPr/>
            <a:r>
              <a:t>定循环</a:t>
            </a:r>
          </a:p>
        </p:txBody>
      </p:sp>
      <p:sp>
        <p:nvSpPr>
          <p:cNvPr id="254" name="Text Placeholder 4"/>
          <p:cNvSpPr txBox="1"/>
          <p:nvPr>
            <p:ph type="subTitle" sz="quarter" idx="1"/>
          </p:nvPr>
        </p:nvSpPr>
        <p:spPr>
          <a:xfrm>
            <a:off x="1168400" y="4711700"/>
            <a:ext cx="13931900" cy="1054100"/>
          </a:xfrm>
          <a:prstGeom prst="rect">
            <a:avLst/>
          </a:prstGeom>
        </p:spPr>
        <p:txBody>
          <a:bodyPr/>
          <a:lstStyle/>
          <a:p>
            <a:pPr/>
            <a:r>
              <a:t>迭代一些事物...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392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for循环</a:t>
            </a:r>
          </a:p>
        </p:txBody>
      </p:sp>
      <p:sp>
        <p:nvSpPr>
          <p:cNvPr id="257" name="Shape 393"/>
          <p:cNvSpPr txBox="1"/>
          <p:nvPr>
            <p:ph type="body" idx="1"/>
          </p:nvPr>
        </p:nvSpPr>
        <p:spPr>
          <a:xfrm>
            <a:off x="1155700" y="2603499"/>
            <a:ext cx="13932001" cy="5702401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711834" indent="-352539" defTabSz="868680">
              <a:spcBef>
                <a:spcPts val="0"/>
              </a:spcBef>
              <a:defRPr sz="3420"/>
            </a:pPr>
            <a:r>
              <a:t>什么时候使用for循环呢？ </a:t>
            </a:r>
          </a:p>
          <a:p>
            <a:pPr marL="711834" indent="-352539" defTabSz="868680">
              <a:spcBef>
                <a:spcPts val="0"/>
              </a:spcBef>
              <a:defRPr sz="3420"/>
            </a:pPr>
            <a:r>
              <a:t>通常是一组有限的东西，例如字符串，文件，列表。</a:t>
            </a:r>
          </a:p>
          <a:p>
            <a:pPr marL="711834" indent="-352539" defTabSz="868680">
              <a:spcBef>
                <a:spcPts val="3300"/>
              </a:spcBef>
              <a:defRPr sz="3420"/>
            </a:pPr>
            <a:r>
              <a:t>如何使用for循环? </a:t>
            </a:r>
            <a:br/>
            <a:r>
              <a:t>保留字for…in…</a:t>
            </a:r>
          </a:p>
          <a:p>
            <a:pPr marL="711834" indent="-352539" defTabSz="868680">
              <a:spcBef>
                <a:spcPts val="3300"/>
              </a:spcBef>
              <a:defRPr sz="3420"/>
            </a:pPr>
            <a:r>
              <a:t>for循环的特点</a:t>
            </a:r>
            <a:br/>
            <a:r>
              <a:t>循环迭代的次数是确定的</a:t>
            </a:r>
          </a:p>
          <a:p>
            <a:pPr marL="711834" indent="-352539" defTabSz="868680">
              <a:spcBef>
                <a:spcPts val="3300"/>
              </a:spcBef>
              <a:defRPr sz="3420"/>
            </a:pPr>
            <a:r>
              <a:t>for循环用来遍历集合的成员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398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for循环</a:t>
            </a:r>
          </a:p>
        </p:txBody>
      </p:sp>
      <p:sp>
        <p:nvSpPr>
          <p:cNvPr id="260" name="Shape 399"/>
          <p:cNvSpPr txBox="1"/>
          <p:nvPr/>
        </p:nvSpPr>
        <p:spPr>
          <a:xfrm>
            <a:off x="1926625" y="3865224"/>
            <a:ext cx="7524599" cy="163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i</a:t>
            </a:r>
            <a:r>
              <a:rPr>
                <a:solidFill>
                  <a:srgbClr val="FFFFFF"/>
                </a:solidFill>
              </a:rPr>
              <a:t> </a:t>
            </a:r>
            <a:r>
              <a:t>in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7F00"/>
                </a:solidFill>
              </a:rPr>
              <a:t>[5, 4, 3, 2, 1]</a:t>
            </a:r>
            <a:r>
              <a:rPr>
                <a:solidFill>
                  <a:srgbClr val="00FF00"/>
                </a:solidFill>
              </a:rPr>
              <a:t> </a:t>
            </a:r>
            <a: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rPr>
                <a:solidFill>
                  <a:srgbClr val="00FF00"/>
                </a:solidFill>
              </a:rPr>
              <a:t>i</a:t>
            </a:r>
            <a:r>
              <a:rPr>
                <a:solidFill>
                  <a:srgbClr val="FFFF00"/>
                </a:solidFill>
              </a:rPr>
              <a:t>)</a:t>
            </a:r>
            <a:endParaRPr>
              <a:solidFill>
                <a:srgbClr val="FFFF00"/>
              </a:solidFill>
            </a:endParaRPr>
          </a:p>
          <a:p>
            <a:pPr>
              <a:defRPr sz="3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'Finish!'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61" name="Shape 400"/>
          <p:cNvSpPr txBox="1"/>
          <p:nvPr/>
        </p:nvSpPr>
        <p:spPr>
          <a:xfrm>
            <a:off x="11091860" y="3369121"/>
            <a:ext cx="2384425" cy="4171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5</a:t>
            </a:r>
            <a:endParaRPr>
              <a:solidFill>
                <a:srgbClr val="000000"/>
              </a:solidFill>
            </a:endParaRPr>
          </a:p>
          <a:p>
            <a:pPr>
              <a:defRPr sz="4800">
                <a:solidFill>
                  <a:srgbClr val="FFFFFF"/>
                </a:solidFill>
              </a:defRPr>
            </a:pPr>
            <a:r>
              <a:t>4</a:t>
            </a:r>
            <a:endParaRPr>
              <a:solidFill>
                <a:srgbClr val="000000"/>
              </a:solidFill>
            </a:endParaRPr>
          </a:p>
          <a:p>
            <a:pPr>
              <a:defRPr sz="4800">
                <a:solidFill>
                  <a:srgbClr val="FFFFFF"/>
                </a:solidFill>
              </a:defRPr>
            </a:pPr>
            <a: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4800">
                <a:solidFill>
                  <a:srgbClr val="FFFFFF"/>
                </a:solidFill>
              </a:defRPr>
            </a:pPr>
            <a:r>
              <a:t>2</a:t>
            </a:r>
            <a:endParaRPr>
              <a:solidFill>
                <a:srgbClr val="000000"/>
              </a:solidFill>
            </a:endParaRPr>
          </a:p>
          <a:p>
            <a:pPr>
              <a:defRPr sz="4800">
                <a:solidFill>
                  <a:srgbClr val="FFFFFF"/>
                </a:solidFill>
              </a:defRPr>
            </a:pPr>
            <a:r>
              <a:t>1</a:t>
            </a:r>
            <a:endParaRPr>
              <a:solidFill>
                <a:srgbClr val="000000"/>
              </a:solidFill>
            </a:endParaRPr>
          </a:p>
          <a:p>
            <a:pPr>
              <a:defRPr sz="4800">
                <a:solidFill>
                  <a:srgbClr val="FFFFFF"/>
                </a:solidFill>
              </a:defRPr>
            </a:pPr>
            <a:r>
              <a:t>Finish!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405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for循环用于str</a:t>
            </a:r>
          </a:p>
        </p:txBody>
      </p:sp>
      <p:sp>
        <p:nvSpPr>
          <p:cNvPr id="264" name="Shape 406"/>
          <p:cNvSpPr txBox="1"/>
          <p:nvPr/>
        </p:nvSpPr>
        <p:spPr>
          <a:xfrm>
            <a:off x="698124" y="4337974"/>
            <a:ext cx="9213902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friends</a:t>
            </a:r>
            <a:r>
              <a:rPr>
                <a:solidFill>
                  <a:srgbClr val="FFFFFF"/>
                </a:solidFill>
              </a:rPr>
              <a:t> = </a:t>
            </a:r>
            <a:r>
              <a:rPr>
                <a:solidFill>
                  <a:srgbClr val="FF7F00"/>
                </a:solidFill>
              </a:rPr>
              <a:t>['Kayn', 'Peter', 'Max']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friend</a:t>
            </a:r>
            <a:r>
              <a:rPr>
                <a:solidFill>
                  <a:srgbClr val="FFFFFF"/>
                </a:solidFill>
              </a:rPr>
              <a:t> </a:t>
            </a:r>
            <a:r>
              <a:t>in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friends </a:t>
            </a:r>
            <a:r>
              <a:rPr>
                <a:solidFill>
                  <a:srgbClr val="FFFFFF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FF7F00"/>
                </a:solidFill>
              </a:rPr>
              <a:t>'Happy New Year:'</a:t>
            </a:r>
            <a:r>
              <a:t>, </a:t>
            </a:r>
            <a:r>
              <a:rPr>
                <a:solidFill>
                  <a:srgbClr val="00FF00"/>
                </a:solidFill>
              </a:rPr>
              <a:t>friend</a:t>
            </a:r>
            <a:r>
              <a:t>)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‘Finish!'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65" name="Shape 407"/>
          <p:cNvSpPr txBox="1"/>
          <p:nvPr/>
        </p:nvSpPr>
        <p:spPr>
          <a:xfrm>
            <a:off x="10607874" y="3773953"/>
            <a:ext cx="5447102" cy="265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Happy New Year: Kayn</a:t>
            </a:r>
            <a:br/>
            <a:r>
              <a:t>Happy New Year: Peter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</a:defRPr>
            </a:pPr>
            <a:r>
              <a:t>Happy New Year: Max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</a:defRPr>
            </a:pPr>
          </a:p>
          <a:p>
            <a:pPr>
              <a:defRPr sz="3600">
                <a:solidFill>
                  <a:srgbClr val="FFFFFF"/>
                </a:solidFill>
              </a:defRPr>
            </a:pPr>
            <a:r>
              <a:t>Finish!</a:t>
            </a:r>
          </a:p>
        </p:txBody>
      </p:sp>
      <p:sp>
        <p:nvSpPr>
          <p:cNvPr id="266" name="Shape 408"/>
          <p:cNvSpPr/>
          <p:nvPr/>
        </p:nvSpPr>
        <p:spPr>
          <a:xfrm flipH="1">
            <a:off x="9001124" y="4534149"/>
            <a:ext cx="1417926" cy="952251"/>
          </a:xfrm>
          <a:prstGeom prst="line">
            <a:avLst/>
          </a:prstGeom>
          <a:ln w="508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67" name="Shape 409"/>
          <p:cNvSpPr/>
          <p:nvPr/>
        </p:nvSpPr>
        <p:spPr>
          <a:xfrm flipH="1" flipV="1">
            <a:off x="4057649" y="5972174"/>
            <a:ext cx="6411950" cy="243726"/>
          </a:xfrm>
          <a:prstGeom prst="line">
            <a:avLst/>
          </a:prstGeom>
          <a:ln w="508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416"/>
          <p:cNvSpPr txBox="1"/>
          <p:nvPr>
            <p:ph type="title"/>
          </p:nvPr>
        </p:nvSpPr>
        <p:spPr>
          <a:xfrm>
            <a:off x="1155700" y="817418"/>
            <a:ext cx="13932001" cy="1135457"/>
          </a:xfrm>
          <a:prstGeom prst="rect">
            <a:avLst/>
          </a:prstGeom>
        </p:spPr>
        <p:txBody>
          <a:bodyPr lIns="38100" tIns="38100" rIns="38100" bIns="38100"/>
          <a:lstStyle>
            <a:lvl1pPr defTabSz="713231">
              <a:defRPr sz="5928">
                <a:solidFill>
                  <a:srgbClr val="FFD966"/>
                </a:solidFill>
              </a:defRPr>
            </a:lvl1pPr>
          </a:lstStyle>
          <a:p>
            <a:pPr/>
            <a:r>
              <a:t>for循环</a:t>
            </a:r>
          </a:p>
        </p:txBody>
      </p:sp>
      <p:sp>
        <p:nvSpPr>
          <p:cNvPr id="270" name="Shape 417"/>
          <p:cNvSpPr txBox="1"/>
          <p:nvPr/>
        </p:nvSpPr>
        <p:spPr>
          <a:xfrm>
            <a:off x="8786700" y="3802024"/>
            <a:ext cx="5106601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i</a:t>
            </a:r>
            <a:r>
              <a:rPr>
                <a:solidFill>
                  <a:srgbClr val="FFFFFF"/>
                </a:solidFill>
              </a:rPr>
              <a:t> </a:t>
            </a:r>
            <a:r>
              <a:t>in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7F00"/>
                </a:solidFill>
              </a:rPr>
              <a:t>[5, 4, 3, 2, 1]</a:t>
            </a:r>
            <a:r>
              <a:rPr>
                <a:solidFill>
                  <a:srgbClr val="00FF00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i</a:t>
            </a:r>
            <a:r>
              <a:t>)</a:t>
            </a:r>
          </a:p>
          <a:p>
            <a:pPr>
              <a:defRPr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‘Finish!'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71" name="Shape 418"/>
          <p:cNvSpPr txBox="1"/>
          <p:nvPr/>
        </p:nvSpPr>
        <p:spPr>
          <a:xfrm>
            <a:off x="14170824" y="3383156"/>
            <a:ext cx="1659901" cy="257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t>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4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Finish!</a:t>
            </a:r>
          </a:p>
        </p:txBody>
      </p:sp>
      <p:sp>
        <p:nvSpPr>
          <p:cNvPr id="272" name="Shape 419"/>
          <p:cNvSpPr/>
          <p:nvPr/>
        </p:nvSpPr>
        <p:spPr>
          <a:xfrm flipH="1" flipV="1">
            <a:off x="3041537" y="2187948"/>
            <a:ext cx="14401" cy="56670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5" name="Shape 420"/>
          <p:cNvGrpSpPr/>
          <p:nvPr/>
        </p:nvGrpSpPr>
        <p:grpSpPr>
          <a:xfrm>
            <a:off x="1625600" y="2748300"/>
            <a:ext cx="2870101" cy="1269900"/>
            <a:chOff x="0" y="0"/>
            <a:chExt cx="2870100" cy="1269899"/>
          </a:xfrm>
        </p:grpSpPr>
        <p:sp>
          <p:nvSpPr>
            <p:cNvPr id="273" name="Polygon"/>
            <p:cNvSpPr/>
            <p:nvPr/>
          </p:nvSpPr>
          <p:spPr>
            <a:xfrm>
              <a:off x="0" y="0"/>
              <a:ext cx="2870101" cy="1269900"/>
            </a:xfrm>
            <a:prstGeom prst="diamond">
              <a:avLst/>
            </a:prstGeom>
            <a:noFill/>
            <a:ln w="76200" cap="flat">
              <a:solidFill>
                <a:srgbClr val="FFFF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4" name="终点?"/>
            <p:cNvSpPr txBox="1"/>
            <p:nvPr/>
          </p:nvSpPr>
          <p:spPr>
            <a:xfrm>
              <a:off x="717524" y="330149"/>
              <a:ext cx="1435052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400">
                  <a:solidFill>
                    <a:srgbClr val="FF9900"/>
                  </a:solidFill>
                </a:defRPr>
              </a:lvl1pPr>
            </a:lstStyle>
            <a:p>
              <a:pPr/>
              <a:r>
                <a:t>终点?</a:t>
              </a:r>
            </a:p>
          </p:txBody>
        </p:sp>
      </p:grpSp>
      <p:sp>
        <p:nvSpPr>
          <p:cNvPr id="276" name="Shape 421"/>
          <p:cNvSpPr/>
          <p:nvPr/>
        </p:nvSpPr>
        <p:spPr>
          <a:xfrm flipH="1" flipV="1">
            <a:off x="3060712" y="4018398"/>
            <a:ext cx="11101" cy="1498501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77" name="Shape 422"/>
          <p:cNvSpPr/>
          <p:nvPr/>
        </p:nvSpPr>
        <p:spPr>
          <a:xfrm flipH="1" flipV="1">
            <a:off x="6426637" y="3757924"/>
            <a:ext cx="27000" cy="65100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78" name="Shape 423"/>
          <p:cNvSpPr/>
          <p:nvPr/>
        </p:nvSpPr>
        <p:spPr>
          <a:xfrm>
            <a:off x="6451648" y="5047098"/>
            <a:ext cx="1" cy="49140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9" name="Shape 425"/>
          <p:cNvSpPr/>
          <p:nvPr/>
        </p:nvSpPr>
        <p:spPr>
          <a:xfrm>
            <a:off x="3068636" y="5502612"/>
            <a:ext cx="3396301" cy="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0" name="Shape 426"/>
          <p:cNvSpPr/>
          <p:nvPr/>
        </p:nvSpPr>
        <p:spPr>
          <a:xfrm flipH="1">
            <a:off x="1269974" y="3392825"/>
            <a:ext cx="396901" cy="330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Shape 427"/>
          <p:cNvSpPr/>
          <p:nvPr/>
        </p:nvSpPr>
        <p:spPr>
          <a:xfrm flipV="1">
            <a:off x="3055936" y="6234574"/>
            <a:ext cx="15899" cy="6444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82" name="Shape 428"/>
          <p:cNvSpPr/>
          <p:nvPr/>
        </p:nvSpPr>
        <p:spPr>
          <a:xfrm flipH="1" flipV="1">
            <a:off x="1300035" y="3446712"/>
            <a:ext cx="3300" cy="277980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83" name="Shape 429"/>
          <p:cNvSpPr/>
          <p:nvPr/>
        </p:nvSpPr>
        <p:spPr>
          <a:xfrm>
            <a:off x="1300161" y="6251912"/>
            <a:ext cx="1752601" cy="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4" name="Shape 430"/>
          <p:cNvSpPr txBox="1"/>
          <p:nvPr/>
        </p:nvSpPr>
        <p:spPr>
          <a:xfrm>
            <a:off x="698075" y="2685878"/>
            <a:ext cx="1175907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grpSp>
        <p:nvGrpSpPr>
          <p:cNvPr id="287" name="Shape 431"/>
          <p:cNvGrpSpPr/>
          <p:nvPr/>
        </p:nvGrpSpPr>
        <p:grpSpPr>
          <a:xfrm>
            <a:off x="1422399" y="6812299"/>
            <a:ext cx="3289202" cy="749400"/>
            <a:chOff x="0" y="0"/>
            <a:chExt cx="3289200" cy="749399"/>
          </a:xfrm>
        </p:grpSpPr>
        <p:sp>
          <p:nvSpPr>
            <p:cNvPr id="285" name="Rectangle"/>
            <p:cNvSpPr/>
            <p:nvPr/>
          </p:nvSpPr>
          <p:spPr>
            <a:xfrm>
              <a:off x="-1" y="-1"/>
              <a:ext cx="3289202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6" name="print(‘Finish!')"/>
            <p:cNvSpPr txBox="1"/>
            <p:nvPr/>
          </p:nvSpPr>
          <p:spPr>
            <a:xfrm>
              <a:off x="-1" y="127970"/>
              <a:ext cx="3289202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print(‘Finish!')</a:t>
              </a:r>
            </a:p>
          </p:txBody>
        </p:sp>
      </p:grpSp>
      <p:grpSp>
        <p:nvGrpSpPr>
          <p:cNvPr id="290" name="Shape 424"/>
          <p:cNvGrpSpPr/>
          <p:nvPr/>
        </p:nvGrpSpPr>
        <p:grpSpPr>
          <a:xfrm>
            <a:off x="4991099" y="4297700"/>
            <a:ext cx="2921101" cy="749400"/>
            <a:chOff x="0" y="0"/>
            <a:chExt cx="2921099" cy="749399"/>
          </a:xfrm>
        </p:grpSpPr>
        <p:sp>
          <p:nvSpPr>
            <p:cNvPr id="288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9" name="print(i)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  <a:r>
                <a:t>print(</a:t>
              </a:r>
              <a:r>
                <a:rPr>
                  <a:solidFill>
                    <a:srgbClr val="00FF00"/>
                  </a:solidFill>
                </a:rPr>
                <a:t>i</a:t>
              </a:r>
              <a:r>
                <a:t>)</a:t>
              </a:r>
            </a:p>
          </p:txBody>
        </p:sp>
      </p:grpSp>
      <p:sp>
        <p:nvSpPr>
          <p:cNvPr id="291" name="Shape 432"/>
          <p:cNvSpPr txBox="1"/>
          <p:nvPr/>
        </p:nvSpPr>
        <p:spPr>
          <a:xfrm>
            <a:off x="4165600" y="2622378"/>
            <a:ext cx="723900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294" name="Shape 433"/>
          <p:cNvGrpSpPr/>
          <p:nvPr/>
        </p:nvGrpSpPr>
        <p:grpSpPr>
          <a:xfrm>
            <a:off x="4950100" y="3015000"/>
            <a:ext cx="3114601" cy="749400"/>
            <a:chOff x="0" y="0"/>
            <a:chExt cx="3114600" cy="749399"/>
          </a:xfrm>
        </p:grpSpPr>
        <p:sp>
          <p:nvSpPr>
            <p:cNvPr id="292" name="Rectangle"/>
            <p:cNvSpPr/>
            <p:nvPr/>
          </p:nvSpPr>
          <p:spPr>
            <a:xfrm>
              <a:off x="-1" y="-1"/>
              <a:ext cx="3114602" cy="749401"/>
            </a:xfrm>
            <a:prstGeom prst="rect">
              <a:avLst/>
            </a:prstGeom>
            <a:noFill/>
            <a:ln w="76200" cap="flat">
              <a:solidFill>
                <a:srgbClr val="FFFF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3" name="前进，对i赋值"/>
            <p:cNvSpPr txBox="1"/>
            <p:nvPr/>
          </p:nvSpPr>
          <p:spPr>
            <a:xfrm>
              <a:off x="-1" y="63549"/>
              <a:ext cx="3114602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9900"/>
                  </a:solidFill>
                </a:defRPr>
              </a:lvl1pPr>
            </a:lstStyle>
            <a:p>
              <a:pPr/>
              <a:r>
                <a:t>前进，对i赋值</a:t>
              </a:r>
            </a:p>
          </p:txBody>
        </p:sp>
      </p:grpSp>
      <p:sp>
        <p:nvSpPr>
          <p:cNvPr id="295" name="Shape 434"/>
          <p:cNvSpPr txBox="1"/>
          <p:nvPr/>
        </p:nvSpPr>
        <p:spPr>
          <a:xfrm>
            <a:off x="5435293" y="6698564"/>
            <a:ext cx="10134601" cy="1156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for循环有一个</a:t>
            </a:r>
            <a:r>
              <a:rPr>
                <a:solidFill>
                  <a:srgbClr val="76FB4B"/>
                </a:solidFill>
              </a:rPr>
              <a:t>迭代变量</a:t>
            </a:r>
            <a:r>
              <a:t>，每次循环</a:t>
            </a:r>
            <a:r>
              <a:rPr>
                <a:solidFill>
                  <a:srgbClr val="77FB4B"/>
                </a:solidFill>
              </a:rPr>
              <a:t>迭代变量</a:t>
            </a:r>
            <a:r>
              <a:t>都会发生改变。这个</a:t>
            </a:r>
            <a:r>
              <a:rPr>
                <a:solidFill>
                  <a:srgbClr val="77FB4A"/>
                </a:solidFill>
              </a:rPr>
              <a:t>迭代变量</a:t>
            </a:r>
            <a:r>
              <a:t>会在序列中不断向后移动。</a:t>
            </a:r>
          </a:p>
        </p:txBody>
      </p:sp>
      <p:sp>
        <p:nvSpPr>
          <p:cNvPr id="296" name="Shape 435"/>
          <p:cNvSpPr/>
          <p:nvPr/>
        </p:nvSpPr>
        <p:spPr>
          <a:xfrm>
            <a:off x="4559325" y="3392825"/>
            <a:ext cx="396901" cy="330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440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遍历</a:t>
            </a:r>
          </a:p>
        </p:txBody>
      </p:sp>
      <p:sp>
        <p:nvSpPr>
          <p:cNvPr id="299" name="Shape 441"/>
          <p:cNvSpPr txBox="1"/>
          <p:nvPr>
            <p:ph type="body" sz="half" idx="1"/>
          </p:nvPr>
        </p:nvSpPr>
        <p:spPr>
          <a:xfrm>
            <a:off x="1155699" y="2603499"/>
            <a:ext cx="6386577" cy="5702401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749300" indent="-358393">
              <a:spcBef>
                <a:spcPts val="0"/>
              </a:spcBef>
              <a:defRPr sz="3400"/>
            </a:pPr>
            <a:r>
              <a:rPr>
                <a:solidFill>
                  <a:srgbClr val="75FB4C"/>
                </a:solidFill>
              </a:rPr>
              <a:t>迭代变量</a:t>
            </a:r>
            <a:r>
              <a:t>通过序列进行不断的</a:t>
            </a:r>
            <a:r>
              <a:rPr>
                <a:solidFill>
                  <a:srgbClr val="6CE948"/>
                </a:solidFill>
              </a:rPr>
              <a:t>迭代</a:t>
            </a:r>
            <a:endParaRPr>
              <a:solidFill>
                <a:srgbClr val="6CE948"/>
              </a:solidFill>
            </a:endParaRPr>
          </a:p>
          <a:p>
            <a:pPr marL="749300" indent="-358393">
              <a:defRPr sz="3400"/>
            </a:pPr>
            <a:r>
              <a:rPr>
                <a:solidFill>
                  <a:srgbClr val="E933F6"/>
                </a:solidFill>
              </a:rPr>
              <a:t>循环体</a:t>
            </a:r>
            <a:r>
              <a:t>会打印出每个</a:t>
            </a:r>
            <a:r>
              <a:rPr>
                <a:solidFill>
                  <a:srgbClr val="74FB4D"/>
                </a:solidFill>
              </a:rPr>
              <a:t>迭代变量</a:t>
            </a:r>
            <a:r>
              <a:rPr>
                <a:solidFill>
                  <a:srgbClr val="FEFEFF"/>
                </a:solidFill>
              </a:rPr>
              <a:t>的值</a:t>
            </a:r>
            <a:endParaRPr>
              <a:solidFill>
                <a:srgbClr val="FEFEFF"/>
              </a:solidFill>
            </a:endParaRPr>
          </a:p>
          <a:p>
            <a:pPr marL="749300" indent="-358393">
              <a:defRPr sz="3400"/>
            </a:pPr>
            <a:r>
              <a:rPr>
                <a:solidFill>
                  <a:srgbClr val="76FA4D"/>
                </a:solidFill>
              </a:rPr>
              <a:t>迭代变量</a:t>
            </a:r>
            <a:r>
              <a:t>会在</a:t>
            </a:r>
            <a:r>
              <a:rPr>
                <a:solidFill>
                  <a:srgbClr val="F08633"/>
                </a:solidFill>
              </a:rPr>
              <a:t>序列</a:t>
            </a:r>
            <a:r>
              <a:t>中不断向后移动(遍历)</a:t>
            </a:r>
          </a:p>
        </p:txBody>
      </p:sp>
      <p:sp>
        <p:nvSpPr>
          <p:cNvPr id="300" name="Shape 442"/>
          <p:cNvSpPr txBox="1"/>
          <p:nvPr/>
        </p:nvSpPr>
        <p:spPr>
          <a:xfrm>
            <a:off x="9055104" y="5488812"/>
            <a:ext cx="63642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i</a:t>
            </a:r>
            <a:r>
              <a:rPr>
                <a:solidFill>
                  <a:srgbClr val="FFFFFF"/>
                </a:solidFill>
              </a:rPr>
              <a:t> </a:t>
            </a:r>
            <a:r>
              <a:t>in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7F00"/>
                </a:solidFill>
              </a:rPr>
              <a:t>[5, 4, 3, 2, 1]</a:t>
            </a:r>
            <a:r>
              <a:rPr>
                <a:solidFill>
                  <a:srgbClr val="00FF00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</a:t>
            </a:r>
            <a:r>
              <a:rPr>
                <a:solidFill>
                  <a:srgbClr val="FF00FF"/>
                </a:solidFill>
              </a:rPr>
              <a:t> print(i)</a:t>
            </a:r>
          </a:p>
        </p:txBody>
      </p:sp>
      <p:sp>
        <p:nvSpPr>
          <p:cNvPr id="301" name="Shape 443"/>
          <p:cNvSpPr txBox="1"/>
          <p:nvPr/>
        </p:nvSpPr>
        <p:spPr>
          <a:xfrm>
            <a:off x="8289135" y="3902124"/>
            <a:ext cx="344963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00FF00"/>
                </a:solidFill>
              </a:defRPr>
            </a:lvl1pPr>
          </a:lstStyle>
          <a:p>
            <a:pPr/>
            <a:r>
              <a:t>迭代变量</a:t>
            </a:r>
          </a:p>
        </p:txBody>
      </p:sp>
      <p:sp>
        <p:nvSpPr>
          <p:cNvPr id="302" name="Shape 444"/>
          <p:cNvSpPr txBox="1"/>
          <p:nvPr/>
        </p:nvSpPr>
        <p:spPr>
          <a:xfrm>
            <a:off x="11985629" y="3317030"/>
            <a:ext cx="397350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7F00"/>
                </a:solidFill>
              </a:defRPr>
            </a:lvl1pPr>
          </a:lstStyle>
          <a:p>
            <a:pPr/>
            <a:r>
              <a:t>五个元素的序列</a:t>
            </a:r>
          </a:p>
        </p:txBody>
      </p:sp>
      <p:sp>
        <p:nvSpPr>
          <p:cNvPr id="303" name="Shape 445"/>
          <p:cNvSpPr/>
          <p:nvPr/>
        </p:nvSpPr>
        <p:spPr>
          <a:xfrm flipH="1" flipV="1">
            <a:off x="9979029" y="4530723"/>
            <a:ext cx="34925" cy="677862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04" name="Shape 446"/>
          <p:cNvSpPr/>
          <p:nvPr/>
        </p:nvSpPr>
        <p:spPr>
          <a:xfrm flipV="1">
            <a:off x="12987800" y="4341217"/>
            <a:ext cx="795000" cy="1078201"/>
          </a:xfrm>
          <a:prstGeom prst="line">
            <a:avLst/>
          </a:prstGeom>
          <a:ln w="63500" cap="rnd">
            <a:solidFill>
              <a:srgbClr val="FF7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roup 3"/>
          <p:cNvGrpSpPr/>
          <p:nvPr/>
        </p:nvGrpSpPr>
        <p:grpSpPr>
          <a:xfrm>
            <a:off x="11703050" y="814387"/>
            <a:ext cx="2984500" cy="7472363"/>
            <a:chOff x="0" y="0"/>
            <a:chExt cx="2984500" cy="7472361"/>
          </a:xfrm>
        </p:grpSpPr>
        <p:sp>
          <p:nvSpPr>
            <p:cNvPr id="306" name="Shape 486"/>
            <p:cNvSpPr/>
            <p:nvPr/>
          </p:nvSpPr>
          <p:spPr>
            <a:xfrm flipV="1">
              <a:off x="1482724" y="482873"/>
              <a:ext cx="12701" cy="277974"/>
            </a:xfrm>
            <a:prstGeom prst="line">
              <a:avLst/>
            </a:prstGeom>
            <a:noFill/>
            <a:ln w="50800" cap="rnd">
              <a:solidFill>
                <a:srgbClr val="1155CC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09" name="Shape 487"/>
            <p:cNvGrpSpPr/>
            <p:nvPr/>
          </p:nvGrpSpPr>
          <p:grpSpPr>
            <a:xfrm>
              <a:off x="0" y="768012"/>
              <a:ext cx="2984500" cy="484307"/>
              <a:chOff x="0" y="0"/>
              <a:chExt cx="2984500" cy="484306"/>
            </a:xfrm>
          </p:grpSpPr>
          <p:sp>
            <p:nvSpPr>
              <p:cNvPr id="307" name="Rectangle"/>
              <p:cNvSpPr/>
              <p:nvPr/>
            </p:nvSpPr>
            <p:spPr>
              <a:xfrm>
                <a:off x="0" y="-1"/>
                <a:ext cx="2984500" cy="484308"/>
              </a:xfrm>
              <a:prstGeom prst="rect">
                <a:avLst/>
              </a:prstGeom>
              <a:noFill/>
              <a:ln w="76200" cap="flat">
                <a:solidFill>
                  <a:srgbClr val="00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8" name="print(i)"/>
              <p:cNvSpPr txBox="1"/>
              <p:nvPr/>
            </p:nvSpPr>
            <p:spPr>
              <a:xfrm>
                <a:off x="0" y="13850"/>
                <a:ext cx="2984500" cy="456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r>
                  <a:t>print(</a:t>
                </a:r>
                <a:r>
                  <a:rPr>
                    <a:solidFill>
                      <a:srgbClr val="00FF00"/>
                    </a:solidFill>
                  </a:rPr>
                  <a:t>i</a:t>
                </a:r>
                <a:r>
                  <a:t>)</a:t>
                </a:r>
              </a:p>
            </p:txBody>
          </p:sp>
        </p:grpSp>
        <p:grpSp>
          <p:nvGrpSpPr>
            <p:cNvPr id="312" name="Shape 488"/>
            <p:cNvGrpSpPr/>
            <p:nvPr/>
          </p:nvGrpSpPr>
          <p:grpSpPr>
            <a:xfrm>
              <a:off x="0" y="-1"/>
              <a:ext cx="2984500" cy="472843"/>
              <a:chOff x="0" y="0"/>
              <a:chExt cx="2984500" cy="472842"/>
            </a:xfrm>
          </p:grpSpPr>
          <p:sp>
            <p:nvSpPr>
              <p:cNvPr id="310" name="Rectangle"/>
              <p:cNvSpPr/>
              <p:nvPr/>
            </p:nvSpPr>
            <p:spPr>
              <a:xfrm>
                <a:off x="0" y="-1"/>
                <a:ext cx="2984500" cy="472844"/>
              </a:xfrm>
              <a:prstGeom prst="rect">
                <a:avLst/>
              </a:prstGeom>
              <a:noFill/>
              <a:ln w="76200" cap="flat">
                <a:solidFill>
                  <a:srgbClr val="FFFF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1" name="i = 5"/>
              <p:cNvSpPr txBox="1"/>
              <p:nvPr/>
            </p:nvSpPr>
            <p:spPr>
              <a:xfrm>
                <a:off x="0" y="8118"/>
                <a:ext cx="2984500" cy="456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3200">
                    <a:solidFill>
                      <a:srgbClr val="00FF00"/>
                    </a:solidFill>
                  </a:defRPr>
                </a:lvl1pPr>
              </a:lstStyle>
              <a:p>
                <a:pPr/>
                <a:r>
                  <a:t>i = 5</a:t>
                </a:r>
              </a:p>
            </p:txBody>
          </p:sp>
        </p:grpSp>
        <p:sp>
          <p:nvSpPr>
            <p:cNvPr id="313" name="Shape 489"/>
            <p:cNvSpPr/>
            <p:nvPr/>
          </p:nvSpPr>
          <p:spPr>
            <a:xfrm flipV="1">
              <a:off x="1477961" y="1303902"/>
              <a:ext cx="12701" cy="277974"/>
            </a:xfrm>
            <a:prstGeom prst="line">
              <a:avLst/>
            </a:prstGeom>
            <a:noFill/>
            <a:ln w="50800" cap="rnd">
              <a:solidFill>
                <a:srgbClr val="1155CC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4" name="Shape 490"/>
            <p:cNvSpPr/>
            <p:nvPr/>
          </p:nvSpPr>
          <p:spPr>
            <a:xfrm flipV="1">
              <a:off x="1477961" y="2030361"/>
              <a:ext cx="12701" cy="277974"/>
            </a:xfrm>
            <a:prstGeom prst="line">
              <a:avLst/>
            </a:prstGeom>
            <a:noFill/>
            <a:ln w="50800" cap="rnd">
              <a:solidFill>
                <a:srgbClr val="1155CC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17" name="Shape 491"/>
            <p:cNvGrpSpPr/>
            <p:nvPr/>
          </p:nvGrpSpPr>
          <p:grpSpPr>
            <a:xfrm>
              <a:off x="0" y="2315500"/>
              <a:ext cx="2984500" cy="484307"/>
              <a:chOff x="0" y="0"/>
              <a:chExt cx="2984500" cy="484306"/>
            </a:xfrm>
          </p:grpSpPr>
          <p:sp>
            <p:nvSpPr>
              <p:cNvPr id="315" name="Rectangle"/>
              <p:cNvSpPr/>
              <p:nvPr/>
            </p:nvSpPr>
            <p:spPr>
              <a:xfrm>
                <a:off x="0" y="-1"/>
                <a:ext cx="2984500" cy="484308"/>
              </a:xfrm>
              <a:prstGeom prst="rect">
                <a:avLst/>
              </a:prstGeom>
              <a:noFill/>
              <a:ln w="76200" cap="flat">
                <a:solidFill>
                  <a:srgbClr val="00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0FF00"/>
                    </a:solidFill>
                  </a:defRPr>
                </a:pPr>
              </a:p>
            </p:txBody>
          </p:sp>
          <p:sp>
            <p:nvSpPr>
              <p:cNvPr id="316" name="print(i)"/>
              <p:cNvSpPr txBox="1"/>
              <p:nvPr/>
            </p:nvSpPr>
            <p:spPr>
              <a:xfrm>
                <a:off x="0" y="13850"/>
                <a:ext cx="2984500" cy="456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r>
                  <a:t>print(</a:t>
                </a:r>
                <a:r>
                  <a:rPr>
                    <a:solidFill>
                      <a:srgbClr val="00FF00"/>
                    </a:solidFill>
                  </a:rPr>
                  <a:t>i</a:t>
                </a:r>
                <a:r>
                  <a:t>)</a:t>
                </a:r>
              </a:p>
            </p:txBody>
          </p:sp>
        </p:grpSp>
        <p:grpSp>
          <p:nvGrpSpPr>
            <p:cNvPr id="320" name="Shape 492"/>
            <p:cNvGrpSpPr/>
            <p:nvPr/>
          </p:nvGrpSpPr>
          <p:grpSpPr>
            <a:xfrm>
              <a:off x="0" y="1546053"/>
              <a:ext cx="2984500" cy="474277"/>
              <a:chOff x="0" y="0"/>
              <a:chExt cx="2984500" cy="474275"/>
            </a:xfrm>
          </p:grpSpPr>
          <p:sp>
            <p:nvSpPr>
              <p:cNvPr id="318" name="Rectangle"/>
              <p:cNvSpPr/>
              <p:nvPr/>
            </p:nvSpPr>
            <p:spPr>
              <a:xfrm>
                <a:off x="0" y="0"/>
                <a:ext cx="2984500" cy="474276"/>
              </a:xfrm>
              <a:prstGeom prst="rect">
                <a:avLst/>
              </a:prstGeom>
              <a:noFill/>
              <a:ln w="76200" cap="flat">
                <a:solidFill>
                  <a:srgbClr val="FFFF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" name="i = 4"/>
              <p:cNvSpPr txBox="1"/>
              <p:nvPr/>
            </p:nvSpPr>
            <p:spPr>
              <a:xfrm>
                <a:off x="0" y="8835"/>
                <a:ext cx="2984500" cy="456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3200">
                    <a:solidFill>
                      <a:srgbClr val="00FF00"/>
                    </a:solidFill>
                  </a:defRPr>
                </a:lvl1pPr>
              </a:lstStyle>
              <a:p>
                <a:pPr/>
                <a:r>
                  <a:t>i = 4</a:t>
                </a:r>
              </a:p>
            </p:txBody>
          </p:sp>
        </p:grpSp>
        <p:sp>
          <p:nvSpPr>
            <p:cNvPr id="321" name="Shape 493"/>
            <p:cNvSpPr/>
            <p:nvPr/>
          </p:nvSpPr>
          <p:spPr>
            <a:xfrm flipV="1">
              <a:off x="1477961" y="2778314"/>
              <a:ext cx="12701" cy="277974"/>
            </a:xfrm>
            <a:prstGeom prst="line">
              <a:avLst/>
            </a:prstGeom>
            <a:noFill/>
            <a:ln w="50800" cap="rnd">
              <a:solidFill>
                <a:srgbClr val="1155CC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" name="Shape 494"/>
            <p:cNvSpPr/>
            <p:nvPr/>
          </p:nvSpPr>
          <p:spPr>
            <a:xfrm flipV="1">
              <a:off x="1477961" y="3546327"/>
              <a:ext cx="12701" cy="277974"/>
            </a:xfrm>
            <a:prstGeom prst="line">
              <a:avLst/>
            </a:prstGeom>
            <a:noFill/>
            <a:ln w="50800" cap="rnd">
              <a:solidFill>
                <a:srgbClr val="1155CC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25" name="Shape 495"/>
            <p:cNvGrpSpPr/>
            <p:nvPr/>
          </p:nvGrpSpPr>
          <p:grpSpPr>
            <a:xfrm>
              <a:off x="0" y="3831466"/>
              <a:ext cx="2984500" cy="484307"/>
              <a:chOff x="0" y="0"/>
              <a:chExt cx="2984500" cy="484306"/>
            </a:xfrm>
          </p:grpSpPr>
          <p:sp>
            <p:nvSpPr>
              <p:cNvPr id="323" name="Rectangle"/>
              <p:cNvSpPr/>
              <p:nvPr/>
            </p:nvSpPr>
            <p:spPr>
              <a:xfrm>
                <a:off x="0" y="-1"/>
                <a:ext cx="2984500" cy="484308"/>
              </a:xfrm>
              <a:prstGeom prst="rect">
                <a:avLst/>
              </a:prstGeom>
              <a:noFill/>
              <a:ln w="76200" cap="flat">
                <a:solidFill>
                  <a:srgbClr val="00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4" name="print(i)"/>
              <p:cNvSpPr txBox="1"/>
              <p:nvPr/>
            </p:nvSpPr>
            <p:spPr>
              <a:xfrm>
                <a:off x="0" y="13850"/>
                <a:ext cx="2984500" cy="456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r>
                  <a:t>print(</a:t>
                </a:r>
                <a:r>
                  <a:rPr>
                    <a:solidFill>
                      <a:srgbClr val="00FF00"/>
                    </a:solidFill>
                  </a:rPr>
                  <a:t>i</a:t>
                </a:r>
                <a:r>
                  <a:t>)</a:t>
                </a:r>
              </a:p>
            </p:txBody>
          </p:sp>
        </p:grpSp>
        <p:grpSp>
          <p:nvGrpSpPr>
            <p:cNvPr id="328" name="Shape 496"/>
            <p:cNvGrpSpPr/>
            <p:nvPr/>
          </p:nvGrpSpPr>
          <p:grpSpPr>
            <a:xfrm>
              <a:off x="0" y="3062020"/>
              <a:ext cx="2984500" cy="474277"/>
              <a:chOff x="0" y="0"/>
              <a:chExt cx="2984500" cy="474275"/>
            </a:xfrm>
          </p:grpSpPr>
          <p:sp>
            <p:nvSpPr>
              <p:cNvPr id="326" name="Rectangle"/>
              <p:cNvSpPr/>
              <p:nvPr/>
            </p:nvSpPr>
            <p:spPr>
              <a:xfrm>
                <a:off x="0" y="0"/>
                <a:ext cx="2984500" cy="474276"/>
              </a:xfrm>
              <a:prstGeom prst="rect">
                <a:avLst/>
              </a:prstGeom>
              <a:noFill/>
              <a:ln w="76200" cap="flat">
                <a:solidFill>
                  <a:srgbClr val="FFFF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i = 3"/>
              <p:cNvSpPr txBox="1"/>
              <p:nvPr/>
            </p:nvSpPr>
            <p:spPr>
              <a:xfrm>
                <a:off x="0" y="8835"/>
                <a:ext cx="2984500" cy="456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3200">
                    <a:solidFill>
                      <a:srgbClr val="00FF00"/>
                    </a:solidFill>
                  </a:defRPr>
                </a:lvl1pPr>
              </a:lstStyle>
              <a:p>
                <a:pPr/>
                <a:r>
                  <a:t>i = 3</a:t>
                </a:r>
              </a:p>
            </p:txBody>
          </p:sp>
        </p:grpSp>
        <p:sp>
          <p:nvSpPr>
            <p:cNvPr id="329" name="Shape 497"/>
            <p:cNvSpPr/>
            <p:nvPr/>
          </p:nvSpPr>
          <p:spPr>
            <a:xfrm flipV="1">
              <a:off x="1477961" y="4357326"/>
              <a:ext cx="12701" cy="277974"/>
            </a:xfrm>
            <a:prstGeom prst="line">
              <a:avLst/>
            </a:prstGeom>
            <a:noFill/>
            <a:ln w="50800" cap="rnd">
              <a:solidFill>
                <a:srgbClr val="1155CC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Shape 498"/>
            <p:cNvSpPr/>
            <p:nvPr/>
          </p:nvSpPr>
          <p:spPr>
            <a:xfrm flipV="1">
              <a:off x="1477961" y="5168323"/>
              <a:ext cx="12701" cy="276541"/>
            </a:xfrm>
            <a:prstGeom prst="line">
              <a:avLst/>
            </a:prstGeom>
            <a:noFill/>
            <a:ln w="50800" cap="rnd">
              <a:solidFill>
                <a:srgbClr val="1155CC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33" name="Shape 499"/>
            <p:cNvGrpSpPr/>
            <p:nvPr/>
          </p:nvGrpSpPr>
          <p:grpSpPr>
            <a:xfrm>
              <a:off x="0" y="5452029"/>
              <a:ext cx="2984500" cy="484307"/>
              <a:chOff x="0" y="0"/>
              <a:chExt cx="2984500" cy="484306"/>
            </a:xfrm>
          </p:grpSpPr>
          <p:sp>
            <p:nvSpPr>
              <p:cNvPr id="331" name="Rectangle"/>
              <p:cNvSpPr/>
              <p:nvPr/>
            </p:nvSpPr>
            <p:spPr>
              <a:xfrm>
                <a:off x="0" y="-1"/>
                <a:ext cx="2984500" cy="484308"/>
              </a:xfrm>
              <a:prstGeom prst="rect">
                <a:avLst/>
              </a:prstGeom>
              <a:noFill/>
              <a:ln w="76200" cap="flat">
                <a:solidFill>
                  <a:srgbClr val="00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2" name="print(i)"/>
              <p:cNvSpPr txBox="1"/>
              <p:nvPr/>
            </p:nvSpPr>
            <p:spPr>
              <a:xfrm>
                <a:off x="0" y="13850"/>
                <a:ext cx="2984500" cy="456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r>
                  <a:t>print(</a:t>
                </a:r>
                <a:r>
                  <a:rPr>
                    <a:solidFill>
                      <a:srgbClr val="00FF00"/>
                    </a:solidFill>
                  </a:rPr>
                  <a:t>i</a:t>
                </a:r>
                <a:r>
                  <a:t>)</a:t>
                </a:r>
              </a:p>
            </p:txBody>
          </p:sp>
        </p:grpSp>
        <p:grpSp>
          <p:nvGrpSpPr>
            <p:cNvPr id="336" name="Shape 500"/>
            <p:cNvGrpSpPr/>
            <p:nvPr/>
          </p:nvGrpSpPr>
          <p:grpSpPr>
            <a:xfrm>
              <a:off x="0" y="4684017"/>
              <a:ext cx="2984500" cy="472843"/>
              <a:chOff x="0" y="0"/>
              <a:chExt cx="2984500" cy="472842"/>
            </a:xfrm>
          </p:grpSpPr>
          <p:sp>
            <p:nvSpPr>
              <p:cNvPr id="334" name="Rectangle"/>
              <p:cNvSpPr/>
              <p:nvPr/>
            </p:nvSpPr>
            <p:spPr>
              <a:xfrm>
                <a:off x="0" y="-1"/>
                <a:ext cx="2984500" cy="472844"/>
              </a:xfrm>
              <a:prstGeom prst="rect">
                <a:avLst/>
              </a:prstGeom>
              <a:noFill/>
              <a:ln w="76200" cap="flat">
                <a:solidFill>
                  <a:srgbClr val="FFFF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i = 2"/>
              <p:cNvSpPr txBox="1"/>
              <p:nvPr/>
            </p:nvSpPr>
            <p:spPr>
              <a:xfrm>
                <a:off x="0" y="8118"/>
                <a:ext cx="2984500" cy="456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3200">
                    <a:solidFill>
                      <a:srgbClr val="00FF00"/>
                    </a:solidFill>
                  </a:defRPr>
                </a:lvl1pPr>
              </a:lstStyle>
              <a:p>
                <a:pPr/>
                <a:r>
                  <a:t>i = 2</a:t>
                </a:r>
              </a:p>
            </p:txBody>
          </p:sp>
        </p:grpSp>
        <p:sp>
          <p:nvSpPr>
            <p:cNvPr id="337" name="Shape 501"/>
            <p:cNvSpPr/>
            <p:nvPr/>
          </p:nvSpPr>
          <p:spPr>
            <a:xfrm flipV="1">
              <a:off x="1477961" y="5914844"/>
              <a:ext cx="12701" cy="277974"/>
            </a:xfrm>
            <a:prstGeom prst="line">
              <a:avLst/>
            </a:prstGeom>
            <a:noFill/>
            <a:ln w="50800" cap="rnd">
              <a:solidFill>
                <a:srgbClr val="1155CC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" name="Shape 502"/>
            <p:cNvSpPr/>
            <p:nvPr/>
          </p:nvSpPr>
          <p:spPr>
            <a:xfrm flipV="1">
              <a:off x="1477961" y="6704349"/>
              <a:ext cx="12701" cy="277974"/>
            </a:xfrm>
            <a:prstGeom prst="line">
              <a:avLst/>
            </a:prstGeom>
            <a:noFill/>
            <a:ln w="50800" cap="rnd">
              <a:solidFill>
                <a:srgbClr val="1155CC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41" name="Shape 503"/>
            <p:cNvGrpSpPr/>
            <p:nvPr/>
          </p:nvGrpSpPr>
          <p:grpSpPr>
            <a:xfrm>
              <a:off x="0" y="6989488"/>
              <a:ext cx="2984500" cy="482874"/>
              <a:chOff x="0" y="0"/>
              <a:chExt cx="2984500" cy="482872"/>
            </a:xfrm>
          </p:grpSpPr>
          <p:sp>
            <p:nvSpPr>
              <p:cNvPr id="339" name="Rectangle"/>
              <p:cNvSpPr/>
              <p:nvPr/>
            </p:nvSpPr>
            <p:spPr>
              <a:xfrm>
                <a:off x="0" y="0"/>
                <a:ext cx="2984500" cy="482873"/>
              </a:xfrm>
              <a:prstGeom prst="rect">
                <a:avLst/>
              </a:prstGeom>
              <a:noFill/>
              <a:ln w="76200" cap="flat">
                <a:solidFill>
                  <a:srgbClr val="00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0FF00"/>
                    </a:solidFill>
                  </a:defRPr>
                </a:pPr>
              </a:p>
            </p:txBody>
          </p:sp>
          <p:sp>
            <p:nvSpPr>
              <p:cNvPr id="340" name="print(i)"/>
              <p:cNvSpPr txBox="1"/>
              <p:nvPr/>
            </p:nvSpPr>
            <p:spPr>
              <a:xfrm>
                <a:off x="0" y="13134"/>
                <a:ext cx="2984500" cy="4566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r>
                  <a:t>print(</a:t>
                </a:r>
                <a:r>
                  <a:rPr>
                    <a:solidFill>
                      <a:srgbClr val="00FF00"/>
                    </a:solidFill>
                  </a:rPr>
                  <a:t>i)</a:t>
                </a:r>
              </a:p>
            </p:txBody>
          </p:sp>
        </p:grpSp>
        <p:grpSp>
          <p:nvGrpSpPr>
            <p:cNvPr id="344" name="Shape 504"/>
            <p:cNvGrpSpPr/>
            <p:nvPr/>
          </p:nvGrpSpPr>
          <p:grpSpPr>
            <a:xfrm>
              <a:off x="0" y="6220041"/>
              <a:ext cx="2984500" cy="474277"/>
              <a:chOff x="0" y="0"/>
              <a:chExt cx="2984500" cy="474275"/>
            </a:xfrm>
          </p:grpSpPr>
          <p:sp>
            <p:nvSpPr>
              <p:cNvPr id="342" name="Rectangle"/>
              <p:cNvSpPr/>
              <p:nvPr/>
            </p:nvSpPr>
            <p:spPr>
              <a:xfrm>
                <a:off x="0" y="0"/>
                <a:ext cx="2984500" cy="474276"/>
              </a:xfrm>
              <a:prstGeom prst="rect">
                <a:avLst/>
              </a:prstGeom>
              <a:noFill/>
              <a:ln w="76200" cap="flat">
                <a:solidFill>
                  <a:srgbClr val="FFFF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3" name="i = 1"/>
              <p:cNvSpPr txBox="1"/>
              <p:nvPr/>
            </p:nvSpPr>
            <p:spPr>
              <a:xfrm>
                <a:off x="0" y="8835"/>
                <a:ext cx="2984500" cy="456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3200">
                    <a:solidFill>
                      <a:srgbClr val="00FF00"/>
                    </a:solidFill>
                  </a:defRPr>
                </a:lvl1pPr>
              </a:lstStyle>
              <a:p>
                <a:pPr/>
                <a:r>
                  <a:t>i = 1</a:t>
                </a:r>
              </a:p>
            </p:txBody>
          </p:sp>
        </p:grpSp>
      </p:grpSp>
      <p:sp>
        <p:nvSpPr>
          <p:cNvPr id="346" name="Shape 505"/>
          <p:cNvSpPr txBox="1"/>
          <p:nvPr/>
        </p:nvSpPr>
        <p:spPr>
          <a:xfrm>
            <a:off x="4481374" y="6369049"/>
            <a:ext cx="62682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i</a:t>
            </a:r>
            <a:r>
              <a:rPr>
                <a:solidFill>
                  <a:srgbClr val="FFFFFF"/>
                </a:solidFill>
              </a:rPr>
              <a:t> </a:t>
            </a:r>
            <a:r>
              <a:t>in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7F00"/>
                </a:solidFill>
              </a:rPr>
              <a:t>[5, 4, 3, 2, 1]</a:t>
            </a:r>
            <a:r>
              <a:rPr>
                <a:solidFill>
                  <a:srgbClr val="00FF00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i</a:t>
            </a:r>
            <a:r>
              <a:t>)</a:t>
            </a:r>
          </a:p>
        </p:txBody>
      </p:sp>
      <p:sp>
        <p:nvSpPr>
          <p:cNvPr id="347" name="Shape 451"/>
          <p:cNvSpPr/>
          <p:nvPr/>
        </p:nvSpPr>
        <p:spPr>
          <a:xfrm flipH="1" flipV="1">
            <a:off x="3143137" y="1192248"/>
            <a:ext cx="14401" cy="5667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50" name="Shape 452"/>
          <p:cNvGrpSpPr/>
          <p:nvPr/>
        </p:nvGrpSpPr>
        <p:grpSpPr>
          <a:xfrm>
            <a:off x="1727200" y="1752600"/>
            <a:ext cx="2870101" cy="1269900"/>
            <a:chOff x="0" y="0"/>
            <a:chExt cx="2870100" cy="1269899"/>
          </a:xfrm>
        </p:grpSpPr>
        <p:sp>
          <p:nvSpPr>
            <p:cNvPr id="348" name="Polygon"/>
            <p:cNvSpPr/>
            <p:nvPr/>
          </p:nvSpPr>
          <p:spPr>
            <a:xfrm>
              <a:off x="0" y="0"/>
              <a:ext cx="2870101" cy="1269900"/>
            </a:xfrm>
            <a:prstGeom prst="diamond">
              <a:avLst/>
            </a:prstGeom>
            <a:noFill/>
            <a:ln w="76200" cap="flat">
              <a:solidFill>
                <a:srgbClr val="FFFF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9" name="终点?"/>
            <p:cNvSpPr txBox="1"/>
            <p:nvPr/>
          </p:nvSpPr>
          <p:spPr>
            <a:xfrm>
              <a:off x="717524" y="330149"/>
              <a:ext cx="1435052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400">
                  <a:solidFill>
                    <a:srgbClr val="FF9900"/>
                  </a:solidFill>
                </a:defRPr>
              </a:lvl1pPr>
            </a:lstStyle>
            <a:p>
              <a:pPr/>
              <a:r>
                <a:t>终点?</a:t>
              </a:r>
            </a:p>
          </p:txBody>
        </p:sp>
      </p:grpSp>
      <p:sp>
        <p:nvSpPr>
          <p:cNvPr id="351" name="Shape 453"/>
          <p:cNvSpPr/>
          <p:nvPr/>
        </p:nvSpPr>
        <p:spPr>
          <a:xfrm flipH="1" flipV="1">
            <a:off x="3162312" y="3022699"/>
            <a:ext cx="11101" cy="1498501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52" name="Shape 454"/>
          <p:cNvSpPr/>
          <p:nvPr/>
        </p:nvSpPr>
        <p:spPr>
          <a:xfrm flipH="1" flipV="1">
            <a:off x="6468948" y="2768699"/>
            <a:ext cx="3302" cy="5874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Shape 456"/>
          <p:cNvSpPr/>
          <p:nvPr/>
        </p:nvSpPr>
        <p:spPr>
          <a:xfrm flipH="1">
            <a:off x="6468948" y="4051398"/>
            <a:ext cx="8101" cy="47280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Shape 458"/>
          <p:cNvSpPr/>
          <p:nvPr/>
        </p:nvSpPr>
        <p:spPr>
          <a:xfrm flipV="1">
            <a:off x="3170236" y="4502112"/>
            <a:ext cx="3328201" cy="4800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5" name="Shape 459"/>
          <p:cNvSpPr/>
          <p:nvPr/>
        </p:nvSpPr>
        <p:spPr>
          <a:xfrm flipH="1">
            <a:off x="1371574" y="2397125"/>
            <a:ext cx="396901" cy="330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56" name="Shape 460"/>
          <p:cNvSpPr/>
          <p:nvPr/>
        </p:nvSpPr>
        <p:spPr>
          <a:xfrm flipV="1">
            <a:off x="3157536" y="5238874"/>
            <a:ext cx="15899" cy="6444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Shape 461"/>
          <p:cNvSpPr/>
          <p:nvPr/>
        </p:nvSpPr>
        <p:spPr>
          <a:xfrm flipH="1" flipV="1">
            <a:off x="1401635" y="2451011"/>
            <a:ext cx="3300" cy="27798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Shape 462"/>
          <p:cNvSpPr/>
          <p:nvPr/>
        </p:nvSpPr>
        <p:spPr>
          <a:xfrm>
            <a:off x="1401761" y="5225236"/>
            <a:ext cx="1752601" cy="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9" name="Shape 463"/>
          <p:cNvSpPr txBox="1"/>
          <p:nvPr/>
        </p:nvSpPr>
        <p:spPr>
          <a:xfrm>
            <a:off x="846137" y="1690178"/>
            <a:ext cx="881064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grpSp>
        <p:nvGrpSpPr>
          <p:cNvPr id="362" name="Shape 457"/>
          <p:cNvGrpSpPr/>
          <p:nvPr/>
        </p:nvGrpSpPr>
        <p:grpSpPr>
          <a:xfrm>
            <a:off x="5016499" y="3301999"/>
            <a:ext cx="2921101" cy="749401"/>
            <a:chOff x="0" y="0"/>
            <a:chExt cx="2921099" cy="749399"/>
          </a:xfrm>
        </p:grpSpPr>
        <p:sp>
          <p:nvSpPr>
            <p:cNvPr id="360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1" name="print(i)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  <a:r>
                <a:t>print(</a:t>
              </a:r>
              <a:r>
                <a:rPr>
                  <a:solidFill>
                    <a:srgbClr val="00FF00"/>
                  </a:solidFill>
                </a:rPr>
                <a:t>i</a:t>
              </a:r>
              <a:r>
                <a:t>)</a:t>
              </a:r>
            </a:p>
          </p:txBody>
        </p:sp>
      </p:grpSp>
      <p:sp>
        <p:nvSpPr>
          <p:cNvPr id="363" name="Shape 464"/>
          <p:cNvSpPr txBox="1"/>
          <p:nvPr/>
        </p:nvSpPr>
        <p:spPr>
          <a:xfrm>
            <a:off x="4206149" y="1448978"/>
            <a:ext cx="723901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366" name="Shape 455"/>
          <p:cNvGrpSpPr/>
          <p:nvPr/>
        </p:nvGrpSpPr>
        <p:grpSpPr>
          <a:xfrm>
            <a:off x="5016500" y="2019299"/>
            <a:ext cx="2997300" cy="749401"/>
            <a:chOff x="0" y="0"/>
            <a:chExt cx="2997299" cy="749399"/>
          </a:xfrm>
        </p:grpSpPr>
        <p:sp>
          <p:nvSpPr>
            <p:cNvPr id="364" name="Rectangle"/>
            <p:cNvSpPr/>
            <p:nvPr/>
          </p:nvSpPr>
          <p:spPr>
            <a:xfrm>
              <a:off x="0" y="-1"/>
              <a:ext cx="2997300" cy="749401"/>
            </a:xfrm>
            <a:prstGeom prst="rect">
              <a:avLst/>
            </a:prstGeom>
            <a:noFill/>
            <a:ln w="76200" cap="flat">
              <a:solidFill>
                <a:srgbClr val="FFFF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5" name="前进，对i赋值"/>
            <p:cNvSpPr txBox="1"/>
            <p:nvPr/>
          </p:nvSpPr>
          <p:spPr>
            <a:xfrm>
              <a:off x="0" y="63549"/>
              <a:ext cx="299730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9900"/>
                  </a:solidFill>
                </a:defRPr>
              </a:lvl1pPr>
            </a:lstStyle>
            <a:p>
              <a:pPr/>
              <a:r>
                <a:t>前进，对i赋值</a:t>
              </a:r>
            </a:p>
          </p:txBody>
        </p:sp>
      </p:grpSp>
      <p:sp>
        <p:nvSpPr>
          <p:cNvPr id="367" name="Shape 467"/>
          <p:cNvSpPr/>
          <p:nvPr/>
        </p:nvSpPr>
        <p:spPr>
          <a:xfrm>
            <a:off x="4635525" y="2397125"/>
            <a:ext cx="396901" cy="330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517"/>
          <p:cNvSpPr txBox="1"/>
          <p:nvPr>
            <p:ph type="ctr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</p:spPr>
        <p:txBody>
          <a:bodyPr lIns="38100" tIns="38100" rIns="38100" bIns="38100" anchor="ctr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我们可以使用for循环做什么？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212"/>
          <p:cNvSpPr txBox="1"/>
          <p:nvPr>
            <p:ph type="title"/>
          </p:nvPr>
        </p:nvSpPr>
        <p:spPr>
          <a:xfrm>
            <a:off x="4733893" y="817418"/>
            <a:ext cx="10353807" cy="1198812"/>
          </a:xfrm>
          <a:prstGeom prst="rect">
            <a:avLst/>
          </a:prstGeom>
        </p:spPr>
        <p:txBody>
          <a:bodyPr lIns="38100" tIns="38100" rIns="38100" bIns="38100"/>
          <a:lstStyle>
            <a:lvl1pPr defTabSz="795527">
              <a:defRPr sz="6264">
                <a:solidFill>
                  <a:srgbClr val="FFD966"/>
                </a:solidFill>
              </a:defRPr>
            </a:lvl1pPr>
          </a:lstStyle>
          <a:p>
            <a:pPr/>
            <a:r>
              <a:t>while循环</a:t>
            </a:r>
          </a:p>
        </p:txBody>
      </p:sp>
      <p:sp>
        <p:nvSpPr>
          <p:cNvPr id="54" name="Shape 213"/>
          <p:cNvSpPr txBox="1"/>
          <p:nvPr/>
        </p:nvSpPr>
        <p:spPr>
          <a:xfrm>
            <a:off x="7686664" y="2481211"/>
            <a:ext cx="4230905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Program:</a:t>
            </a:r>
            <a:endParaRPr>
              <a:solidFill>
                <a:srgbClr val="000000"/>
              </a:solidFill>
            </a:endParaRPr>
          </a:p>
          <a:p>
            <a:pPr algn="ctr">
              <a:defRPr b="1" sz="3600">
                <a:solidFill>
                  <a:srgbClr val="FF7F00"/>
                </a:solidFill>
              </a:defRPr>
            </a:p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=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 </a:t>
            </a:r>
            <a:r>
              <a:rPr>
                <a:solidFill>
                  <a:srgbClr val="00FF00"/>
                </a:solidFill>
              </a:rPr>
              <a:t>n</a:t>
            </a:r>
            <a:r>
              <a:t> </a:t>
            </a:r>
            <a:r>
              <a:rPr>
                <a:solidFill>
                  <a:srgbClr val="00FFFF"/>
                </a:solidFill>
              </a:rPr>
              <a:t>&gt;</a:t>
            </a:r>
            <a:r>
              <a:t> </a:t>
            </a:r>
            <a:r>
              <a:rPr>
                <a:solidFill>
                  <a:srgbClr val="FF9900"/>
                </a:solidFill>
              </a:rPr>
              <a:t>0</a:t>
            </a:r>
            <a:r>
              <a:t>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00FF00"/>
                </a:solidFill>
              </a:rPr>
              <a:t>n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n</a:t>
            </a:r>
            <a:r>
              <a:t> </a:t>
            </a:r>
            <a:r>
              <a:rPr>
                <a:solidFill>
                  <a:srgbClr val="00FFFF"/>
                </a:solidFill>
              </a:rPr>
              <a:t>=</a:t>
            </a:r>
            <a:r>
              <a:t> </a:t>
            </a:r>
            <a:r>
              <a:rPr>
                <a:solidFill>
                  <a:srgbClr val="00FF00"/>
                </a:solidFill>
              </a:rPr>
              <a:t>n</a:t>
            </a:r>
            <a:r>
              <a:t> </a:t>
            </a:r>
            <a:r>
              <a:rPr>
                <a:solidFill>
                  <a:srgbClr val="00FFFF"/>
                </a:solidFill>
              </a:rPr>
              <a:t>–</a:t>
            </a:r>
            <a:r>
              <a:t> 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9900"/>
                </a:solidFill>
              </a:rPr>
              <a:t>‘ending’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00FF00"/>
                </a:solidFill>
              </a:rPr>
              <a:t>n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55" name="Shape 214"/>
          <p:cNvSpPr/>
          <p:nvPr/>
        </p:nvSpPr>
        <p:spPr>
          <a:xfrm flipH="1" flipV="1">
            <a:off x="2552692" y="2001841"/>
            <a:ext cx="14288" cy="566737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Shape 215"/>
          <p:cNvSpPr/>
          <p:nvPr/>
        </p:nvSpPr>
        <p:spPr>
          <a:xfrm flipH="1">
            <a:off x="11020425" y="3540123"/>
            <a:ext cx="1958975" cy="512763"/>
          </a:xfrm>
          <a:prstGeom prst="line">
            <a:avLst/>
          </a:prstGeom>
          <a:ln w="50800" cap="rnd">
            <a:solidFill>
              <a:srgbClr val="FF7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9" name="Shape 216"/>
          <p:cNvGrpSpPr/>
          <p:nvPr/>
        </p:nvGrpSpPr>
        <p:grpSpPr>
          <a:xfrm>
            <a:off x="1136643" y="2562230"/>
            <a:ext cx="2870101" cy="1269900"/>
            <a:chOff x="0" y="0"/>
            <a:chExt cx="2870100" cy="1269899"/>
          </a:xfrm>
        </p:grpSpPr>
        <p:sp>
          <p:nvSpPr>
            <p:cNvPr id="57" name="Polygon"/>
            <p:cNvSpPr/>
            <p:nvPr/>
          </p:nvSpPr>
          <p:spPr>
            <a:xfrm>
              <a:off x="0" y="0"/>
              <a:ext cx="2870101" cy="1269900"/>
            </a:xfrm>
            <a:prstGeom prst="diamond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" name="n &gt; 0 ?"/>
            <p:cNvSpPr txBox="1"/>
            <p:nvPr/>
          </p:nvSpPr>
          <p:spPr>
            <a:xfrm>
              <a:off x="717524" y="388220"/>
              <a:ext cx="1435052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00FF00"/>
                  </a:solidFill>
                </a:defRPr>
              </a:lvl1pPr>
            </a:lstStyle>
            <a:p>
              <a:pPr/>
              <a:r>
                <a:t>n &gt; 0 ?</a:t>
              </a:r>
            </a:p>
          </p:txBody>
        </p:sp>
      </p:grpSp>
      <p:sp>
        <p:nvSpPr>
          <p:cNvPr id="60" name="Shape 217"/>
          <p:cNvSpPr/>
          <p:nvPr/>
        </p:nvSpPr>
        <p:spPr>
          <a:xfrm flipV="1">
            <a:off x="2551103" y="3832230"/>
            <a:ext cx="20637" cy="231775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61" name="Shape 218"/>
          <p:cNvSpPr/>
          <p:nvPr/>
        </p:nvSpPr>
        <p:spPr>
          <a:xfrm flipH="1" flipV="1">
            <a:off x="3994141" y="3190879"/>
            <a:ext cx="777876" cy="15876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2" name="Shape 219"/>
          <p:cNvSpPr/>
          <p:nvPr/>
        </p:nvSpPr>
        <p:spPr>
          <a:xfrm flipV="1">
            <a:off x="4738680" y="3190880"/>
            <a:ext cx="15876" cy="644525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Shape 220"/>
          <p:cNvSpPr/>
          <p:nvPr/>
        </p:nvSpPr>
        <p:spPr>
          <a:xfrm flipH="1">
            <a:off x="4738692" y="5889730"/>
            <a:ext cx="4800" cy="30000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Shape 221"/>
          <p:cNvSpPr/>
          <p:nvPr/>
        </p:nvSpPr>
        <p:spPr>
          <a:xfrm>
            <a:off x="2566978" y="6192842"/>
            <a:ext cx="2187602" cy="1440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Shape 222"/>
          <p:cNvSpPr/>
          <p:nvPr/>
        </p:nvSpPr>
        <p:spPr>
          <a:xfrm flipH="1">
            <a:off x="781043" y="3206755"/>
            <a:ext cx="396875" cy="3175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66" name="Shape 223"/>
          <p:cNvSpPr/>
          <p:nvPr/>
        </p:nvSpPr>
        <p:spPr>
          <a:xfrm flipV="1">
            <a:off x="2554278" y="6594479"/>
            <a:ext cx="15876" cy="644525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67" name="Shape 224"/>
          <p:cNvSpPr/>
          <p:nvPr/>
        </p:nvSpPr>
        <p:spPr>
          <a:xfrm flipH="1" flipV="1">
            <a:off x="777779" y="3254342"/>
            <a:ext cx="36600" cy="34338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Shape 225"/>
          <p:cNvSpPr/>
          <p:nvPr/>
        </p:nvSpPr>
        <p:spPr>
          <a:xfrm>
            <a:off x="798504" y="6611942"/>
            <a:ext cx="1752602" cy="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hape 226"/>
          <p:cNvSpPr/>
          <p:nvPr/>
        </p:nvSpPr>
        <p:spPr>
          <a:xfrm flipH="1" flipV="1">
            <a:off x="11001375" y="4433885"/>
            <a:ext cx="2035176" cy="1101726"/>
          </a:xfrm>
          <a:prstGeom prst="line">
            <a:avLst/>
          </a:prstGeom>
          <a:ln w="50800" cap="rnd">
            <a:solidFill>
              <a:srgbClr val="FF7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Shape 227"/>
          <p:cNvSpPr txBox="1"/>
          <p:nvPr/>
        </p:nvSpPr>
        <p:spPr>
          <a:xfrm>
            <a:off x="5110150" y="7077224"/>
            <a:ext cx="10618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循环中有一个</a:t>
            </a:r>
            <a:r>
              <a:rPr>
                <a:solidFill>
                  <a:srgbClr val="75FB4D"/>
                </a:solidFill>
              </a:rPr>
              <a:t>迭代变量</a:t>
            </a:r>
            <a:r>
              <a:t>，每次循环都会改变这个变量。通常我们会将一个数字来作为</a:t>
            </a:r>
            <a:r>
              <a:rPr>
                <a:solidFill>
                  <a:srgbClr val="74FA4E"/>
                </a:solidFill>
              </a:rPr>
              <a:t>迭代变量</a:t>
            </a:r>
            <a:r>
              <a:t>。</a:t>
            </a:r>
          </a:p>
        </p:txBody>
      </p:sp>
      <p:sp>
        <p:nvSpPr>
          <p:cNvPr id="71" name="Shape 228"/>
          <p:cNvSpPr txBox="1"/>
          <p:nvPr/>
        </p:nvSpPr>
        <p:spPr>
          <a:xfrm>
            <a:off x="257167" y="2499858"/>
            <a:ext cx="723901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74" name="Shape 229"/>
          <p:cNvGrpSpPr/>
          <p:nvPr/>
        </p:nvGrpSpPr>
        <p:grpSpPr>
          <a:xfrm>
            <a:off x="1111243" y="7210429"/>
            <a:ext cx="2921001" cy="749300"/>
            <a:chOff x="0" y="0"/>
            <a:chExt cx="2921000" cy="749299"/>
          </a:xfrm>
        </p:grpSpPr>
        <p:sp>
          <p:nvSpPr>
            <p:cNvPr id="72" name="Rectangle"/>
            <p:cNvSpPr/>
            <p:nvPr/>
          </p:nvSpPr>
          <p:spPr>
            <a:xfrm>
              <a:off x="0" y="-1"/>
              <a:ext cx="2921000" cy="7493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print(‘ending’)"/>
            <p:cNvSpPr txBox="1"/>
            <p:nvPr/>
          </p:nvSpPr>
          <p:spPr>
            <a:xfrm>
              <a:off x="0" y="127920"/>
              <a:ext cx="2921000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print(‘ending’)</a:t>
              </a:r>
            </a:p>
          </p:txBody>
        </p:sp>
      </p:grpSp>
      <p:sp>
        <p:nvSpPr>
          <p:cNvPr id="75" name="Shape 230"/>
          <p:cNvSpPr txBox="1"/>
          <p:nvPr/>
        </p:nvSpPr>
        <p:spPr>
          <a:xfrm>
            <a:off x="4373553" y="2499858"/>
            <a:ext cx="917272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grpSp>
        <p:nvGrpSpPr>
          <p:cNvPr id="78" name="Shape 231"/>
          <p:cNvGrpSpPr/>
          <p:nvPr/>
        </p:nvGrpSpPr>
        <p:grpSpPr>
          <a:xfrm>
            <a:off x="1111243" y="1266830"/>
            <a:ext cx="2921100" cy="749400"/>
            <a:chOff x="0" y="0"/>
            <a:chExt cx="2921099" cy="749399"/>
          </a:xfrm>
        </p:grpSpPr>
        <p:sp>
          <p:nvSpPr>
            <p:cNvPr id="76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" name="n = 5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 = 5</a:t>
              </a:r>
            </a:p>
          </p:txBody>
        </p:sp>
      </p:grpSp>
      <p:grpSp>
        <p:nvGrpSpPr>
          <p:cNvPr id="81" name="Shape 232"/>
          <p:cNvGrpSpPr/>
          <p:nvPr/>
        </p:nvGrpSpPr>
        <p:grpSpPr>
          <a:xfrm>
            <a:off x="3295643" y="3844930"/>
            <a:ext cx="2921100" cy="749400"/>
            <a:chOff x="0" y="0"/>
            <a:chExt cx="2921099" cy="749399"/>
          </a:xfrm>
        </p:grpSpPr>
        <p:sp>
          <p:nvSpPr>
            <p:cNvPr id="79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print(n)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  <a:r>
                <a:t>print(</a:t>
              </a:r>
              <a:r>
                <a:rPr>
                  <a:solidFill>
                    <a:srgbClr val="00FF00"/>
                  </a:solidFill>
                </a:rPr>
                <a:t>n</a:t>
              </a:r>
              <a:r>
                <a:t>)</a:t>
              </a:r>
            </a:p>
          </p:txBody>
        </p:sp>
      </p:grpSp>
      <p:sp>
        <p:nvSpPr>
          <p:cNvPr id="82" name="Shape 233"/>
          <p:cNvSpPr txBox="1"/>
          <p:nvPr/>
        </p:nvSpPr>
        <p:spPr>
          <a:xfrm>
            <a:off x="13201651" y="2006189"/>
            <a:ext cx="1727100" cy="478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Output: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00FF"/>
                </a:solidFill>
              </a:defRPr>
            </a:p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5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4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2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1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ending 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0</a:t>
            </a:r>
          </a:p>
        </p:txBody>
      </p:sp>
      <p:grpSp>
        <p:nvGrpSpPr>
          <p:cNvPr id="85" name="Shape 234"/>
          <p:cNvGrpSpPr/>
          <p:nvPr/>
        </p:nvGrpSpPr>
        <p:grpSpPr>
          <a:xfrm>
            <a:off x="3282943" y="5064130"/>
            <a:ext cx="2921100" cy="749400"/>
            <a:chOff x="0" y="0"/>
            <a:chExt cx="2921099" cy="749399"/>
          </a:xfrm>
        </p:grpSpPr>
        <p:sp>
          <p:nvSpPr>
            <p:cNvPr id="83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" name="n = n -1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 n = n -1</a:t>
              </a:r>
            </a:p>
          </p:txBody>
        </p:sp>
      </p:grpSp>
      <p:sp>
        <p:nvSpPr>
          <p:cNvPr id="86" name="Shape 235"/>
          <p:cNvSpPr/>
          <p:nvPr/>
        </p:nvSpPr>
        <p:spPr>
          <a:xfrm flipH="1">
            <a:off x="4733892" y="4679129"/>
            <a:ext cx="4800" cy="30000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532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遍历</a:t>
            </a:r>
          </a:p>
        </p:txBody>
      </p:sp>
      <p:sp>
        <p:nvSpPr>
          <p:cNvPr id="372" name="Shape 533"/>
          <p:cNvSpPr txBox="1"/>
          <p:nvPr/>
        </p:nvSpPr>
        <p:spPr>
          <a:xfrm>
            <a:off x="1420525" y="3564974"/>
            <a:ext cx="777450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'Before'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thing</a:t>
            </a:r>
            <a:r>
              <a:rPr>
                <a:solidFill>
                  <a:srgbClr val="FF00FF"/>
                </a:solidFill>
              </a:rPr>
              <a:t> </a:t>
            </a:r>
            <a:r>
              <a:t>in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[9, 41, 12, 3, 74, 15] </a:t>
            </a:r>
            <a: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00FFFF"/>
                </a:solidFill>
              </a:rPr>
              <a:t>thing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'After'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73" name="Shape 534"/>
          <p:cNvSpPr txBox="1"/>
          <p:nvPr/>
        </p:nvSpPr>
        <p:spPr>
          <a:xfrm>
            <a:off x="10034585" y="3023728"/>
            <a:ext cx="4767265" cy="4252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7F00"/>
                </a:solidFill>
              </a:defRPr>
            </a:pPr>
            <a:r>
              <a:t>Before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00FFFF"/>
                </a:solidFill>
              </a:defRPr>
            </a:pPr>
            <a:r>
              <a:t>9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00FFFF"/>
                </a:solidFill>
              </a:defRPr>
            </a:pPr>
            <a:r>
              <a:t>41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00FFFF"/>
                </a:solidFill>
              </a:defRPr>
            </a:pPr>
            <a:r>
              <a:t>12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00FFFF"/>
                </a:solidFill>
              </a:defRPr>
            </a:pPr>
            <a: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00FFFF"/>
                </a:solidFill>
              </a:defRPr>
            </a:pPr>
            <a:r>
              <a:t>74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00FFFF"/>
                </a:solidFill>
              </a:defRPr>
            </a:pPr>
            <a:r>
              <a:t>15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7F00"/>
                </a:solidFill>
              </a:defRPr>
            </a:pPr>
            <a:r>
              <a:t>After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539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544"/>
          <p:cNvSpPr txBox="1"/>
          <p:nvPr/>
        </p:nvSpPr>
        <p:spPr>
          <a:xfrm>
            <a:off x="3771899" y="3818042"/>
            <a:ext cx="1003201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8" name="Shape 545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550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381" name="Shape 551"/>
          <p:cNvSpPr txBox="1"/>
          <p:nvPr/>
        </p:nvSpPr>
        <p:spPr>
          <a:xfrm>
            <a:off x="5343524" y="3818042"/>
            <a:ext cx="1003201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41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556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384" name="Shape 557"/>
          <p:cNvSpPr txBox="1"/>
          <p:nvPr/>
        </p:nvSpPr>
        <p:spPr>
          <a:xfrm>
            <a:off x="7145335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562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387" name="Shape 563"/>
          <p:cNvSpPr txBox="1"/>
          <p:nvPr/>
        </p:nvSpPr>
        <p:spPr>
          <a:xfrm>
            <a:off x="8945560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568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390" name="Shape 569"/>
          <p:cNvSpPr txBox="1"/>
          <p:nvPr/>
        </p:nvSpPr>
        <p:spPr>
          <a:xfrm>
            <a:off x="10671174" y="3818042"/>
            <a:ext cx="1003201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74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574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393" name="Shape 575"/>
          <p:cNvSpPr txBox="1"/>
          <p:nvPr/>
        </p:nvSpPr>
        <p:spPr>
          <a:xfrm>
            <a:off x="12547599" y="3818042"/>
            <a:ext cx="1003201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580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585"/>
          <p:cNvSpPr txBox="1"/>
          <p:nvPr/>
        </p:nvSpPr>
        <p:spPr>
          <a:xfrm>
            <a:off x="3771899" y="3818042"/>
            <a:ext cx="1003201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98" name="Shape 586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399" name="Shape 587"/>
          <p:cNvSpPr txBox="1"/>
          <p:nvPr/>
        </p:nvSpPr>
        <p:spPr>
          <a:xfrm>
            <a:off x="5343524" y="3818042"/>
            <a:ext cx="1003201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00" name="Shape 588"/>
          <p:cNvSpPr txBox="1"/>
          <p:nvPr/>
        </p:nvSpPr>
        <p:spPr>
          <a:xfrm>
            <a:off x="7145335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01" name="Shape 589"/>
          <p:cNvSpPr txBox="1"/>
          <p:nvPr/>
        </p:nvSpPr>
        <p:spPr>
          <a:xfrm>
            <a:off x="8945560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02" name="Shape 590"/>
          <p:cNvSpPr txBox="1"/>
          <p:nvPr/>
        </p:nvSpPr>
        <p:spPr>
          <a:xfrm>
            <a:off x="10671174" y="3818042"/>
            <a:ext cx="1003201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403" name="Shape 591"/>
          <p:cNvSpPr txBox="1"/>
          <p:nvPr/>
        </p:nvSpPr>
        <p:spPr>
          <a:xfrm>
            <a:off x="12547599" y="3818042"/>
            <a:ext cx="1003201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240"/>
          <p:cNvSpPr txBox="1"/>
          <p:nvPr>
            <p:ph type="title"/>
          </p:nvPr>
        </p:nvSpPr>
        <p:spPr>
          <a:xfrm>
            <a:off x="6829549" y="817417"/>
            <a:ext cx="825815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>
                <a:solidFill>
                  <a:srgbClr val="FFD966"/>
                </a:solidFill>
              </a:defRPr>
            </a:lvl1pPr>
          </a:lstStyle>
          <a:p>
            <a:pPr/>
            <a:r>
              <a:t>无限循环</a:t>
            </a:r>
          </a:p>
        </p:txBody>
      </p:sp>
      <p:sp>
        <p:nvSpPr>
          <p:cNvPr id="89" name="Shape 241"/>
          <p:cNvSpPr txBox="1"/>
          <p:nvPr/>
        </p:nvSpPr>
        <p:spPr>
          <a:xfrm>
            <a:off x="8853467" y="3412530"/>
            <a:ext cx="5019697" cy="2306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=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 </a:t>
            </a:r>
            <a:r>
              <a:rPr>
                <a:solidFill>
                  <a:srgbClr val="00FF00"/>
                </a:solidFill>
              </a:rPr>
              <a:t>n</a:t>
            </a:r>
            <a:r>
              <a:t> </a:t>
            </a:r>
            <a:r>
              <a:rPr>
                <a:solidFill>
                  <a:srgbClr val="00FFFF"/>
                </a:solidFill>
              </a:rPr>
              <a:t>&gt;</a:t>
            </a:r>
            <a:r>
              <a:t> </a:t>
            </a:r>
            <a:r>
              <a:rPr>
                <a:solidFill>
                  <a:srgbClr val="FF9900"/>
                </a:solidFill>
              </a:rPr>
              <a:t>0</a:t>
            </a:r>
            <a:r>
              <a:t>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9900"/>
                </a:solidFill>
              </a:rPr>
              <a:t>‘Finish?’</a:t>
            </a:r>
            <a:r>
              <a: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rPr>
              <a:t>)</a:t>
            </a:r>
            <a:endParaRPr>
              <a:solidFill>
                <a:srgbClr val="FF99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9900"/>
                </a:solidFill>
              </a:rPr>
              <a:t>‘No!’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9900"/>
                </a:solidFill>
              </a:rPr>
              <a:t>‘Finish!’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90" name="Shape 242"/>
          <p:cNvSpPr/>
          <p:nvPr/>
        </p:nvSpPr>
        <p:spPr>
          <a:xfrm flipH="1" flipV="1">
            <a:off x="2838449" y="2087566"/>
            <a:ext cx="14288" cy="566737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3" name="Shape 243"/>
          <p:cNvGrpSpPr/>
          <p:nvPr/>
        </p:nvGrpSpPr>
        <p:grpSpPr>
          <a:xfrm>
            <a:off x="1422400" y="2647955"/>
            <a:ext cx="2870200" cy="1270001"/>
            <a:chOff x="0" y="0"/>
            <a:chExt cx="2870200" cy="1270000"/>
          </a:xfrm>
        </p:grpSpPr>
        <p:sp>
          <p:nvSpPr>
            <p:cNvPr id="91" name="Polygon"/>
            <p:cNvSpPr/>
            <p:nvPr/>
          </p:nvSpPr>
          <p:spPr>
            <a:xfrm>
              <a:off x="0" y="0"/>
              <a:ext cx="2870200" cy="1270000"/>
            </a:xfrm>
            <a:prstGeom prst="diamond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" name="n &gt; 0 ?"/>
            <p:cNvSpPr txBox="1"/>
            <p:nvPr/>
          </p:nvSpPr>
          <p:spPr>
            <a:xfrm>
              <a:off x="717550" y="323849"/>
              <a:ext cx="143510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00FF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n &gt; 0 ?</a:t>
              </a:r>
            </a:p>
          </p:txBody>
        </p:sp>
      </p:grpSp>
      <p:sp>
        <p:nvSpPr>
          <p:cNvPr id="94" name="Shape 244"/>
          <p:cNvSpPr/>
          <p:nvPr/>
        </p:nvSpPr>
        <p:spPr>
          <a:xfrm flipV="1">
            <a:off x="2836860" y="3917955"/>
            <a:ext cx="20637" cy="231775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Shape 245"/>
          <p:cNvSpPr/>
          <p:nvPr/>
        </p:nvSpPr>
        <p:spPr>
          <a:xfrm flipH="1" flipV="1">
            <a:off x="4203674" y="3276479"/>
            <a:ext cx="819300" cy="780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Shape 246"/>
          <p:cNvSpPr/>
          <p:nvPr/>
        </p:nvSpPr>
        <p:spPr>
          <a:xfrm flipV="1">
            <a:off x="5024437" y="3276605"/>
            <a:ext cx="15876" cy="644525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Shape 247"/>
          <p:cNvSpPr/>
          <p:nvPr/>
        </p:nvSpPr>
        <p:spPr>
          <a:xfrm>
            <a:off x="5078405" y="5899153"/>
            <a:ext cx="1" cy="33655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Shape 249"/>
          <p:cNvSpPr/>
          <p:nvPr/>
        </p:nvSpPr>
        <p:spPr>
          <a:xfrm>
            <a:off x="2852735" y="6202367"/>
            <a:ext cx="2187575" cy="14288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Shape 250"/>
          <p:cNvSpPr/>
          <p:nvPr/>
        </p:nvSpPr>
        <p:spPr>
          <a:xfrm flipH="1">
            <a:off x="1066800" y="3292480"/>
            <a:ext cx="396875" cy="3175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Shape 251"/>
          <p:cNvSpPr/>
          <p:nvPr/>
        </p:nvSpPr>
        <p:spPr>
          <a:xfrm flipV="1">
            <a:off x="2840035" y="6680204"/>
            <a:ext cx="15876" cy="644525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Shape 252"/>
          <p:cNvSpPr/>
          <p:nvPr/>
        </p:nvSpPr>
        <p:spPr>
          <a:xfrm flipH="1" flipV="1">
            <a:off x="1063537" y="3340067"/>
            <a:ext cx="36600" cy="34338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Shape 253"/>
          <p:cNvSpPr/>
          <p:nvPr/>
        </p:nvSpPr>
        <p:spPr>
          <a:xfrm>
            <a:off x="1084262" y="6697667"/>
            <a:ext cx="1752601" cy="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Shape 254"/>
          <p:cNvSpPr txBox="1"/>
          <p:nvPr/>
        </p:nvSpPr>
        <p:spPr>
          <a:xfrm>
            <a:off x="542925" y="2585583"/>
            <a:ext cx="723900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106" name="Shape 255"/>
          <p:cNvGrpSpPr/>
          <p:nvPr/>
        </p:nvGrpSpPr>
        <p:grpSpPr>
          <a:xfrm>
            <a:off x="1397000" y="7296154"/>
            <a:ext cx="2921000" cy="749300"/>
            <a:chOff x="0" y="0"/>
            <a:chExt cx="2921000" cy="749299"/>
          </a:xfrm>
        </p:grpSpPr>
        <p:sp>
          <p:nvSpPr>
            <p:cNvPr id="104" name="Rectangle"/>
            <p:cNvSpPr/>
            <p:nvPr/>
          </p:nvSpPr>
          <p:spPr>
            <a:xfrm>
              <a:off x="0" y="-1"/>
              <a:ext cx="2921000" cy="7493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" name="print(‘Finish!’)"/>
            <p:cNvSpPr txBox="1"/>
            <p:nvPr/>
          </p:nvSpPr>
          <p:spPr>
            <a:xfrm>
              <a:off x="0" y="127920"/>
              <a:ext cx="2921000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print(‘Finish!’)</a:t>
              </a:r>
            </a:p>
          </p:txBody>
        </p:sp>
      </p:grpSp>
      <p:sp>
        <p:nvSpPr>
          <p:cNvPr id="107" name="Shape 256"/>
          <p:cNvSpPr txBox="1"/>
          <p:nvPr/>
        </p:nvSpPr>
        <p:spPr>
          <a:xfrm>
            <a:off x="4659312" y="2585583"/>
            <a:ext cx="1074737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grpSp>
        <p:nvGrpSpPr>
          <p:cNvPr id="110" name="Shape 257"/>
          <p:cNvGrpSpPr/>
          <p:nvPr/>
        </p:nvGrpSpPr>
        <p:grpSpPr>
          <a:xfrm>
            <a:off x="1396999" y="1352555"/>
            <a:ext cx="2921101" cy="749400"/>
            <a:chOff x="0" y="0"/>
            <a:chExt cx="2921099" cy="749399"/>
          </a:xfrm>
        </p:grpSpPr>
        <p:sp>
          <p:nvSpPr>
            <p:cNvPr id="108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n = 5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 = 5</a:t>
              </a:r>
            </a:p>
          </p:txBody>
        </p:sp>
      </p:grpSp>
      <p:grpSp>
        <p:nvGrpSpPr>
          <p:cNvPr id="113" name="Shape 258"/>
          <p:cNvGrpSpPr/>
          <p:nvPr/>
        </p:nvGrpSpPr>
        <p:grpSpPr>
          <a:xfrm>
            <a:off x="3405194" y="3930655"/>
            <a:ext cx="3365475" cy="747712"/>
            <a:chOff x="0" y="0"/>
            <a:chExt cx="3365474" cy="747710"/>
          </a:xfrm>
        </p:grpSpPr>
        <p:sp>
          <p:nvSpPr>
            <p:cNvPr id="111" name="Rectangle"/>
            <p:cNvSpPr/>
            <p:nvPr/>
          </p:nvSpPr>
          <p:spPr>
            <a:xfrm>
              <a:off x="-1" y="0"/>
              <a:ext cx="3365476" cy="74771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" name="print(‘Finish?’)"/>
            <p:cNvSpPr txBox="1"/>
            <p:nvPr/>
          </p:nvSpPr>
          <p:spPr>
            <a:xfrm>
              <a:off x="-1" y="127126"/>
              <a:ext cx="3365476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  <a:r>
                <a:t>print(</a:t>
              </a:r>
              <a:r>
                <a:rPr>
                  <a:solidFill>
                    <a:srgbClr val="FF9900"/>
                  </a:solidFill>
                </a:rPr>
                <a:t>‘Finish?’</a:t>
              </a:r>
              <a:r>
                <a:t>)</a:t>
              </a:r>
            </a:p>
          </p:txBody>
        </p:sp>
      </p:grpSp>
      <p:grpSp>
        <p:nvGrpSpPr>
          <p:cNvPr id="116" name="Shape 248"/>
          <p:cNvGrpSpPr/>
          <p:nvPr/>
        </p:nvGrpSpPr>
        <p:grpSpPr>
          <a:xfrm>
            <a:off x="3386141" y="5149855"/>
            <a:ext cx="3384527" cy="749300"/>
            <a:chOff x="0" y="0"/>
            <a:chExt cx="3384526" cy="749299"/>
          </a:xfrm>
        </p:grpSpPr>
        <p:sp>
          <p:nvSpPr>
            <p:cNvPr id="114" name="Rectangle"/>
            <p:cNvSpPr/>
            <p:nvPr/>
          </p:nvSpPr>
          <p:spPr>
            <a:xfrm>
              <a:off x="0" y="-1"/>
              <a:ext cx="3384527" cy="7493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print(‘No!’)"/>
            <p:cNvSpPr txBox="1"/>
            <p:nvPr/>
          </p:nvSpPr>
          <p:spPr>
            <a:xfrm>
              <a:off x="0" y="127920"/>
              <a:ext cx="3384527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  <a:r>
                <a:t>print(</a:t>
              </a:r>
              <a:r>
                <a:rPr>
                  <a:solidFill>
                    <a:srgbClr val="FF9900"/>
                  </a:solidFill>
                </a:rPr>
                <a:t>‘No!’</a:t>
              </a:r>
              <a:r>
                <a:t>)</a:t>
              </a:r>
            </a:p>
          </p:txBody>
        </p:sp>
      </p:grpSp>
      <p:sp>
        <p:nvSpPr>
          <p:cNvPr id="117" name="Shape 259"/>
          <p:cNvSpPr txBox="1"/>
          <p:nvPr/>
        </p:nvSpPr>
        <p:spPr>
          <a:xfrm>
            <a:off x="8295898" y="7406049"/>
            <a:ext cx="679180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00FF00"/>
                </a:solidFill>
              </a:defRPr>
            </a:lvl1pPr>
          </a:lstStyle>
          <a:p>
            <a:pPr/>
            <a:r>
              <a:t>这个循环有什么问题？</a:t>
            </a:r>
          </a:p>
        </p:txBody>
      </p:sp>
      <p:sp>
        <p:nvSpPr>
          <p:cNvPr id="119" name="Shape 260"/>
          <p:cNvSpPr/>
          <p:nvPr/>
        </p:nvSpPr>
        <p:spPr>
          <a:xfrm>
            <a:off x="5081627" y="4716467"/>
            <a:ext cx="3088" cy="395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 cap="rnd">
            <a:solidFill>
              <a:srgbClr val="00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539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406" name="Shape 597"/>
          <p:cNvSpPr/>
          <p:nvPr/>
        </p:nvSpPr>
        <p:spPr>
          <a:xfrm>
            <a:off x="6451599" y="6159499"/>
            <a:ext cx="5841901" cy="1308001"/>
          </a:xfrm>
          <a:prstGeom prst="rect">
            <a:avLst/>
          </a:prstGeom>
          <a:ln w="254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7" name="Shape 598"/>
          <p:cNvSpPr txBox="1"/>
          <p:nvPr/>
        </p:nvSpPr>
        <p:spPr>
          <a:xfrm>
            <a:off x="2841624" y="6554278"/>
            <a:ext cx="3344863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maxNum</a:t>
            </a:r>
          </a:p>
        </p:txBody>
      </p:sp>
      <p:sp>
        <p:nvSpPr>
          <p:cNvPr id="408" name="Shape 599"/>
          <p:cNvSpPr txBox="1"/>
          <p:nvPr/>
        </p:nvSpPr>
        <p:spPr>
          <a:xfrm>
            <a:off x="6642100" y="6431129"/>
            <a:ext cx="760500" cy="76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-1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544"/>
          <p:cNvSpPr txBox="1"/>
          <p:nvPr/>
        </p:nvSpPr>
        <p:spPr>
          <a:xfrm>
            <a:off x="3771899" y="3818042"/>
            <a:ext cx="1003201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1" name="Shape 545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412" name="Shape 597"/>
          <p:cNvSpPr/>
          <p:nvPr/>
        </p:nvSpPr>
        <p:spPr>
          <a:xfrm>
            <a:off x="6451599" y="6159499"/>
            <a:ext cx="5841901" cy="1308001"/>
          </a:xfrm>
          <a:prstGeom prst="rect">
            <a:avLst/>
          </a:prstGeom>
          <a:ln w="254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13" name="Shape 598"/>
          <p:cNvSpPr txBox="1"/>
          <p:nvPr/>
        </p:nvSpPr>
        <p:spPr>
          <a:xfrm>
            <a:off x="2841624" y="6554278"/>
            <a:ext cx="3344863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maxNum</a:t>
            </a:r>
          </a:p>
        </p:txBody>
      </p:sp>
      <p:sp>
        <p:nvSpPr>
          <p:cNvPr id="414" name="Shape 599"/>
          <p:cNvSpPr txBox="1"/>
          <p:nvPr/>
        </p:nvSpPr>
        <p:spPr>
          <a:xfrm>
            <a:off x="6642100" y="6431129"/>
            <a:ext cx="760500" cy="76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550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417" name="Shape 551"/>
          <p:cNvSpPr txBox="1"/>
          <p:nvPr/>
        </p:nvSpPr>
        <p:spPr>
          <a:xfrm>
            <a:off x="5343524" y="3818042"/>
            <a:ext cx="1003201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18" name="Shape 597"/>
          <p:cNvSpPr/>
          <p:nvPr/>
        </p:nvSpPr>
        <p:spPr>
          <a:xfrm>
            <a:off x="6451599" y="6159499"/>
            <a:ext cx="5841901" cy="1308001"/>
          </a:xfrm>
          <a:prstGeom prst="rect">
            <a:avLst/>
          </a:prstGeom>
          <a:ln w="254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19" name="Shape 598"/>
          <p:cNvSpPr txBox="1"/>
          <p:nvPr/>
        </p:nvSpPr>
        <p:spPr>
          <a:xfrm>
            <a:off x="2841624" y="6554278"/>
            <a:ext cx="3344863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maxNum</a:t>
            </a:r>
          </a:p>
        </p:txBody>
      </p:sp>
      <p:sp>
        <p:nvSpPr>
          <p:cNvPr id="420" name="Shape 599"/>
          <p:cNvSpPr txBox="1"/>
          <p:nvPr/>
        </p:nvSpPr>
        <p:spPr>
          <a:xfrm>
            <a:off x="6642099" y="6431129"/>
            <a:ext cx="2116140" cy="76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41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556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423" name="Shape 557"/>
          <p:cNvSpPr txBox="1"/>
          <p:nvPr/>
        </p:nvSpPr>
        <p:spPr>
          <a:xfrm>
            <a:off x="7145335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24" name="Shape 597"/>
          <p:cNvSpPr/>
          <p:nvPr/>
        </p:nvSpPr>
        <p:spPr>
          <a:xfrm>
            <a:off x="6451599" y="6159499"/>
            <a:ext cx="5841901" cy="1308001"/>
          </a:xfrm>
          <a:prstGeom prst="rect">
            <a:avLst/>
          </a:prstGeom>
          <a:ln w="254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25" name="Shape 598"/>
          <p:cNvSpPr txBox="1"/>
          <p:nvPr/>
        </p:nvSpPr>
        <p:spPr>
          <a:xfrm>
            <a:off x="2841624" y="6554278"/>
            <a:ext cx="3344863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maxNum</a:t>
            </a:r>
          </a:p>
        </p:txBody>
      </p:sp>
      <p:sp>
        <p:nvSpPr>
          <p:cNvPr id="426" name="Shape 599"/>
          <p:cNvSpPr txBox="1"/>
          <p:nvPr/>
        </p:nvSpPr>
        <p:spPr>
          <a:xfrm>
            <a:off x="6642099" y="6431129"/>
            <a:ext cx="2116140" cy="76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41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562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429" name="Shape 563"/>
          <p:cNvSpPr txBox="1"/>
          <p:nvPr/>
        </p:nvSpPr>
        <p:spPr>
          <a:xfrm>
            <a:off x="8945560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30" name="Shape 597"/>
          <p:cNvSpPr/>
          <p:nvPr/>
        </p:nvSpPr>
        <p:spPr>
          <a:xfrm>
            <a:off x="6451599" y="6159499"/>
            <a:ext cx="5841901" cy="1308001"/>
          </a:xfrm>
          <a:prstGeom prst="rect">
            <a:avLst/>
          </a:prstGeom>
          <a:ln w="254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31" name="Shape 598"/>
          <p:cNvSpPr txBox="1"/>
          <p:nvPr/>
        </p:nvSpPr>
        <p:spPr>
          <a:xfrm>
            <a:off x="2841624" y="6554278"/>
            <a:ext cx="3344863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maxNum</a:t>
            </a:r>
          </a:p>
        </p:txBody>
      </p:sp>
      <p:sp>
        <p:nvSpPr>
          <p:cNvPr id="432" name="Shape 599"/>
          <p:cNvSpPr txBox="1"/>
          <p:nvPr/>
        </p:nvSpPr>
        <p:spPr>
          <a:xfrm>
            <a:off x="6642099" y="6431129"/>
            <a:ext cx="2116140" cy="76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41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568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435" name="Shape 569"/>
          <p:cNvSpPr txBox="1"/>
          <p:nvPr/>
        </p:nvSpPr>
        <p:spPr>
          <a:xfrm>
            <a:off x="10671174" y="3818042"/>
            <a:ext cx="1003201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436" name="Shape 597"/>
          <p:cNvSpPr/>
          <p:nvPr/>
        </p:nvSpPr>
        <p:spPr>
          <a:xfrm>
            <a:off x="6451599" y="6159499"/>
            <a:ext cx="5841901" cy="1308001"/>
          </a:xfrm>
          <a:prstGeom prst="rect">
            <a:avLst/>
          </a:prstGeom>
          <a:ln w="254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37" name="Shape 598"/>
          <p:cNvSpPr txBox="1"/>
          <p:nvPr/>
        </p:nvSpPr>
        <p:spPr>
          <a:xfrm>
            <a:off x="2841624" y="6554278"/>
            <a:ext cx="3344863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maxNum</a:t>
            </a:r>
          </a:p>
        </p:txBody>
      </p:sp>
      <p:sp>
        <p:nvSpPr>
          <p:cNvPr id="438" name="Shape 599"/>
          <p:cNvSpPr txBox="1"/>
          <p:nvPr/>
        </p:nvSpPr>
        <p:spPr>
          <a:xfrm>
            <a:off x="6642099" y="6431129"/>
            <a:ext cx="2116140" cy="76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74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574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441" name="Shape 575"/>
          <p:cNvSpPr txBox="1"/>
          <p:nvPr/>
        </p:nvSpPr>
        <p:spPr>
          <a:xfrm>
            <a:off x="12547599" y="3818042"/>
            <a:ext cx="1003201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42" name="Shape 597"/>
          <p:cNvSpPr/>
          <p:nvPr/>
        </p:nvSpPr>
        <p:spPr>
          <a:xfrm>
            <a:off x="6451599" y="6159499"/>
            <a:ext cx="5841901" cy="1308001"/>
          </a:xfrm>
          <a:prstGeom prst="rect">
            <a:avLst/>
          </a:prstGeom>
          <a:ln w="254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43" name="Shape 599"/>
          <p:cNvSpPr txBox="1"/>
          <p:nvPr/>
        </p:nvSpPr>
        <p:spPr>
          <a:xfrm>
            <a:off x="6642099" y="6431129"/>
            <a:ext cx="2116140" cy="76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444" name="Shape 598"/>
          <p:cNvSpPr txBox="1"/>
          <p:nvPr/>
        </p:nvSpPr>
        <p:spPr>
          <a:xfrm>
            <a:off x="2841624" y="6554278"/>
            <a:ext cx="3344863" cy="51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maxNum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585"/>
          <p:cNvSpPr txBox="1"/>
          <p:nvPr/>
        </p:nvSpPr>
        <p:spPr>
          <a:xfrm>
            <a:off x="3771899" y="3818042"/>
            <a:ext cx="1003201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7" name="Shape 586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448" name="Shape 587"/>
          <p:cNvSpPr txBox="1"/>
          <p:nvPr/>
        </p:nvSpPr>
        <p:spPr>
          <a:xfrm>
            <a:off x="5343524" y="3818042"/>
            <a:ext cx="1003201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49" name="Shape 588"/>
          <p:cNvSpPr txBox="1"/>
          <p:nvPr/>
        </p:nvSpPr>
        <p:spPr>
          <a:xfrm>
            <a:off x="7145335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50" name="Shape 589"/>
          <p:cNvSpPr txBox="1"/>
          <p:nvPr/>
        </p:nvSpPr>
        <p:spPr>
          <a:xfrm>
            <a:off x="8945560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51" name="Shape 590"/>
          <p:cNvSpPr txBox="1"/>
          <p:nvPr/>
        </p:nvSpPr>
        <p:spPr>
          <a:xfrm>
            <a:off x="10671174" y="3818042"/>
            <a:ext cx="1003201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452" name="Shape 591"/>
          <p:cNvSpPr txBox="1"/>
          <p:nvPr/>
        </p:nvSpPr>
        <p:spPr>
          <a:xfrm>
            <a:off x="12547599" y="3818042"/>
            <a:ext cx="1003201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53" name="Shape 597"/>
          <p:cNvSpPr/>
          <p:nvPr/>
        </p:nvSpPr>
        <p:spPr>
          <a:xfrm>
            <a:off x="6451599" y="6159499"/>
            <a:ext cx="5841901" cy="1308001"/>
          </a:xfrm>
          <a:prstGeom prst="rect">
            <a:avLst/>
          </a:prstGeom>
          <a:ln w="254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54" name="Shape 599"/>
          <p:cNvSpPr txBox="1"/>
          <p:nvPr/>
        </p:nvSpPr>
        <p:spPr>
          <a:xfrm>
            <a:off x="6642099" y="6431129"/>
            <a:ext cx="2116140" cy="76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455" name="Shape 598"/>
          <p:cNvSpPr txBox="1"/>
          <p:nvPr/>
        </p:nvSpPr>
        <p:spPr>
          <a:xfrm>
            <a:off x="2841624" y="6554278"/>
            <a:ext cx="3344863" cy="51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maxNum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672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寻找最大值</a:t>
            </a:r>
          </a:p>
        </p:txBody>
      </p:sp>
      <p:sp>
        <p:nvSpPr>
          <p:cNvPr id="458" name="Shape 673"/>
          <p:cNvSpPr txBox="1"/>
          <p:nvPr/>
        </p:nvSpPr>
        <p:spPr>
          <a:xfrm>
            <a:off x="1620375" y="3096575"/>
            <a:ext cx="7995899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maxNum = -1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'Before', </a:t>
            </a:r>
            <a:r>
              <a:rPr>
                <a:solidFill>
                  <a:srgbClr val="00FF00"/>
                </a:solidFill>
              </a:rPr>
              <a:t>maxNum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00FF"/>
                </a:solidFill>
              </a:rPr>
              <a:t> num </a:t>
            </a:r>
            <a:r>
              <a:t>in</a:t>
            </a:r>
            <a:r>
              <a:rPr>
                <a:solidFill>
                  <a:srgbClr val="FF00FF"/>
                </a:solidFill>
              </a:rPr>
              <a:t> [9, 41, 12, 3, 74, 15]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if num &gt; </a:t>
            </a:r>
            <a:r>
              <a:rPr>
                <a:solidFill>
                  <a:srgbClr val="00FF00"/>
                </a:solidFill>
              </a:rPr>
              <a:t>maxNum</a:t>
            </a:r>
            <a:r>
              <a:t>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00FF00"/>
                </a:solidFill>
              </a:rPr>
              <a:t>maxNum = </a:t>
            </a:r>
            <a:r>
              <a:t>num</a:t>
            </a: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00FF00"/>
                </a:solidFill>
              </a:rPr>
              <a:t>maxNum,</a:t>
            </a:r>
            <a:r>
              <a:t> num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'After', </a:t>
            </a:r>
            <a:r>
              <a:rPr>
                <a:solidFill>
                  <a:srgbClr val="00FF00"/>
                </a:solidFill>
              </a:rPr>
              <a:t>maxNum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59" name="Shape 674"/>
          <p:cNvSpPr txBox="1"/>
          <p:nvPr/>
        </p:nvSpPr>
        <p:spPr>
          <a:xfrm>
            <a:off x="10261599" y="3058181"/>
            <a:ext cx="4219501" cy="344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7F00"/>
                </a:solidFill>
              </a:defRPr>
            </a:pPr>
            <a:r>
              <a:t>Before </a:t>
            </a:r>
            <a:r>
              <a:rPr>
                <a:solidFill>
                  <a:srgbClr val="00FFFF"/>
                </a:solidFill>
              </a:rPr>
              <a:t>-1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9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9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41</a:t>
            </a:r>
            <a:r>
              <a:rPr>
                <a:solidFill>
                  <a:srgbClr val="FF00FF"/>
                </a:solidFill>
              </a:rPr>
              <a:t>  41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41</a:t>
            </a:r>
            <a:r>
              <a:rPr>
                <a:solidFill>
                  <a:srgbClr val="FF00FF"/>
                </a:solidFill>
              </a:rPr>
              <a:t> 12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41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74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74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74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15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7F00"/>
                </a:solidFill>
              </a:defRPr>
            </a:pPr>
            <a:r>
              <a:t>After </a:t>
            </a:r>
            <a:r>
              <a:rPr>
                <a:solidFill>
                  <a:srgbClr val="00FFFF"/>
                </a:solidFill>
              </a:rPr>
              <a:t>74</a:t>
            </a:r>
          </a:p>
        </p:txBody>
      </p:sp>
      <p:sp>
        <p:nvSpPr>
          <p:cNvPr id="460" name="Shape 675"/>
          <p:cNvSpPr txBox="1"/>
          <p:nvPr/>
        </p:nvSpPr>
        <p:spPr>
          <a:xfrm>
            <a:off x="906524" y="7268169"/>
            <a:ext cx="14757600" cy="1159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5000"/>
              </a:lnSpc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创建一个变量maxNum并初始化为最小值-1，如果遇到比maxNum更大的值num，将num的值赋值给maxNum，保持当前maxNum变量存储的值为最大值。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680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计数器</a:t>
            </a:r>
          </a:p>
        </p:txBody>
      </p:sp>
      <p:sp>
        <p:nvSpPr>
          <p:cNvPr id="463" name="Shape 681"/>
          <p:cNvSpPr txBox="1"/>
          <p:nvPr/>
        </p:nvSpPr>
        <p:spPr>
          <a:xfrm>
            <a:off x="1741475" y="3130574"/>
            <a:ext cx="7995899" cy="236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count = 0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'Before', count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00FF"/>
                </a:solidFill>
              </a:rPr>
              <a:t> thing </a:t>
            </a:r>
            <a:r>
              <a:t>in</a:t>
            </a:r>
            <a:r>
              <a:rPr>
                <a:solidFill>
                  <a:srgbClr val="FF00FF"/>
                </a:solidFill>
              </a:rPr>
              <a:t> [9, 41, 12, 3, 74, 15]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FF"/>
                </a:solidFill>
              </a:rPr>
              <a:t>count = count + 1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00FFFF"/>
                </a:solidFill>
              </a:rPr>
              <a:t>count</a:t>
            </a:r>
            <a:r>
              <a:t>, thing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'After', </a:t>
            </a:r>
            <a:r>
              <a:rPr>
                <a:solidFill>
                  <a:srgbClr val="00FFFF"/>
                </a:solidFill>
              </a:rPr>
              <a:t>count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64" name="Shape 682"/>
          <p:cNvSpPr txBox="1"/>
          <p:nvPr/>
        </p:nvSpPr>
        <p:spPr>
          <a:xfrm>
            <a:off x="10261599" y="2978532"/>
            <a:ext cx="4219501" cy="3441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7F00"/>
                </a:solidFill>
              </a:defRPr>
            </a:pPr>
            <a:r>
              <a:t>Before 0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1 </a:t>
            </a:r>
            <a:r>
              <a:rPr>
                <a:solidFill>
                  <a:srgbClr val="FF00FF"/>
                </a:solidFill>
              </a:rPr>
              <a:t>9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2</a:t>
            </a:r>
            <a:r>
              <a:rPr>
                <a:solidFill>
                  <a:srgbClr val="FF00FF"/>
                </a:solidFill>
              </a:rPr>
              <a:t> 41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3</a:t>
            </a:r>
            <a:r>
              <a:rPr>
                <a:solidFill>
                  <a:srgbClr val="FF00FF"/>
                </a:solidFill>
              </a:rPr>
              <a:t> 12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4 </a:t>
            </a:r>
            <a:r>
              <a:rPr>
                <a:solidFill>
                  <a:srgbClr val="FF00FF"/>
                </a:solidFill>
              </a:rP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5 </a:t>
            </a:r>
            <a:r>
              <a:rPr>
                <a:solidFill>
                  <a:srgbClr val="FF00FF"/>
                </a:solidFill>
              </a:rPr>
              <a:t>74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6 </a:t>
            </a:r>
            <a:r>
              <a:rPr>
                <a:solidFill>
                  <a:srgbClr val="FF00FF"/>
                </a:solidFill>
              </a:rPr>
              <a:t>15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7F00"/>
                </a:solidFill>
              </a:defRPr>
            </a:pPr>
            <a:r>
              <a:t>After </a:t>
            </a:r>
            <a:r>
              <a:rPr>
                <a:solidFill>
                  <a:srgbClr val="00FFFF"/>
                </a:solidFill>
              </a:rPr>
              <a:t>6</a:t>
            </a:r>
          </a:p>
        </p:txBody>
      </p:sp>
      <p:sp>
        <p:nvSpPr>
          <p:cNvPr id="465" name="Shape 683"/>
          <p:cNvSpPr txBox="1"/>
          <p:nvPr/>
        </p:nvSpPr>
        <p:spPr>
          <a:xfrm>
            <a:off x="1155699" y="7050338"/>
            <a:ext cx="14071501" cy="1242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5000"/>
              </a:lnSpc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计算循环的次数，创建一个变量count作为计数器，初始化为0，然后每次循环时将计数器count增加1.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240"/>
          <p:cNvSpPr txBox="1"/>
          <p:nvPr>
            <p:ph type="title"/>
          </p:nvPr>
        </p:nvSpPr>
        <p:spPr>
          <a:xfrm>
            <a:off x="6829549" y="817417"/>
            <a:ext cx="825815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>
                <a:solidFill>
                  <a:srgbClr val="FFD966"/>
                </a:solidFill>
              </a:defRPr>
            </a:lvl1pPr>
          </a:lstStyle>
          <a:p>
            <a:pPr/>
            <a:r>
              <a:t>零循环</a:t>
            </a:r>
          </a:p>
        </p:txBody>
      </p:sp>
      <p:sp>
        <p:nvSpPr>
          <p:cNvPr id="122" name="Shape 241"/>
          <p:cNvSpPr txBox="1"/>
          <p:nvPr/>
        </p:nvSpPr>
        <p:spPr>
          <a:xfrm>
            <a:off x="8853467" y="3412530"/>
            <a:ext cx="5019697" cy="2306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=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0</a:t>
            </a:r>
            <a:endParaRPr>
              <a:solidFill>
                <a:srgbClr val="FF99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 </a:t>
            </a:r>
            <a:r>
              <a:rPr>
                <a:solidFill>
                  <a:srgbClr val="00FF00"/>
                </a:solidFill>
              </a:rPr>
              <a:t>n</a:t>
            </a:r>
            <a:r>
              <a:t> </a:t>
            </a:r>
            <a:r>
              <a:rPr>
                <a:solidFill>
                  <a:srgbClr val="00FFFF"/>
                </a:solidFill>
              </a:rPr>
              <a:t>&gt;</a:t>
            </a:r>
            <a:r>
              <a:t> </a:t>
            </a:r>
            <a:r>
              <a:rPr>
                <a:solidFill>
                  <a:srgbClr val="FF9900"/>
                </a:solidFill>
              </a:rPr>
              <a:t>0</a:t>
            </a:r>
            <a:r>
              <a:t>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9900"/>
                </a:solidFill>
              </a:rPr>
              <a:t>‘Finish?’</a:t>
            </a:r>
            <a:r>
              <a: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rPr>
              <a:t>)</a:t>
            </a:r>
            <a:endParaRPr>
              <a:solidFill>
                <a:srgbClr val="FF99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9900"/>
                </a:solidFill>
              </a:rPr>
              <a:t>‘No!'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9900"/>
                </a:solidFill>
              </a:rPr>
              <a:t>‘Finish!'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23" name="Shape 242"/>
          <p:cNvSpPr/>
          <p:nvPr/>
        </p:nvSpPr>
        <p:spPr>
          <a:xfrm flipH="1" flipV="1">
            <a:off x="2838449" y="2087566"/>
            <a:ext cx="14288" cy="566737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26" name="Shape 243"/>
          <p:cNvGrpSpPr/>
          <p:nvPr/>
        </p:nvGrpSpPr>
        <p:grpSpPr>
          <a:xfrm>
            <a:off x="1422400" y="2647955"/>
            <a:ext cx="2870200" cy="1270001"/>
            <a:chOff x="0" y="0"/>
            <a:chExt cx="2870200" cy="1270000"/>
          </a:xfrm>
        </p:grpSpPr>
        <p:sp>
          <p:nvSpPr>
            <p:cNvPr id="124" name="Polygon"/>
            <p:cNvSpPr/>
            <p:nvPr/>
          </p:nvSpPr>
          <p:spPr>
            <a:xfrm>
              <a:off x="0" y="0"/>
              <a:ext cx="2870200" cy="1270000"/>
            </a:xfrm>
            <a:prstGeom prst="diamond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" name="n &gt; 0 ?"/>
            <p:cNvSpPr txBox="1"/>
            <p:nvPr/>
          </p:nvSpPr>
          <p:spPr>
            <a:xfrm>
              <a:off x="717550" y="323849"/>
              <a:ext cx="143510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00FF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n &gt; 0 ?</a:t>
              </a:r>
            </a:p>
          </p:txBody>
        </p:sp>
      </p:grpSp>
      <p:sp>
        <p:nvSpPr>
          <p:cNvPr id="127" name="Shape 244"/>
          <p:cNvSpPr/>
          <p:nvPr/>
        </p:nvSpPr>
        <p:spPr>
          <a:xfrm flipV="1">
            <a:off x="2836860" y="3917955"/>
            <a:ext cx="20637" cy="231775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Shape 245"/>
          <p:cNvSpPr/>
          <p:nvPr/>
        </p:nvSpPr>
        <p:spPr>
          <a:xfrm flipH="1" flipV="1">
            <a:off x="4203674" y="3276479"/>
            <a:ext cx="819300" cy="780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Shape 246"/>
          <p:cNvSpPr/>
          <p:nvPr/>
        </p:nvSpPr>
        <p:spPr>
          <a:xfrm flipV="1">
            <a:off x="5024437" y="3276605"/>
            <a:ext cx="15876" cy="644525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Shape 247"/>
          <p:cNvSpPr/>
          <p:nvPr/>
        </p:nvSpPr>
        <p:spPr>
          <a:xfrm>
            <a:off x="5078405" y="5899153"/>
            <a:ext cx="1" cy="33655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Shape 249"/>
          <p:cNvSpPr/>
          <p:nvPr/>
        </p:nvSpPr>
        <p:spPr>
          <a:xfrm>
            <a:off x="2852735" y="6202367"/>
            <a:ext cx="2187575" cy="14288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Shape 250"/>
          <p:cNvSpPr/>
          <p:nvPr/>
        </p:nvSpPr>
        <p:spPr>
          <a:xfrm flipH="1">
            <a:off x="1066800" y="3292480"/>
            <a:ext cx="396875" cy="3175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Shape 251"/>
          <p:cNvSpPr/>
          <p:nvPr/>
        </p:nvSpPr>
        <p:spPr>
          <a:xfrm flipV="1">
            <a:off x="2840035" y="6680204"/>
            <a:ext cx="15876" cy="644525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Shape 252"/>
          <p:cNvSpPr/>
          <p:nvPr/>
        </p:nvSpPr>
        <p:spPr>
          <a:xfrm flipH="1" flipV="1">
            <a:off x="1063537" y="3340067"/>
            <a:ext cx="36600" cy="34338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Shape 253"/>
          <p:cNvSpPr/>
          <p:nvPr/>
        </p:nvSpPr>
        <p:spPr>
          <a:xfrm>
            <a:off x="1084262" y="6697667"/>
            <a:ext cx="1752601" cy="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Shape 254"/>
          <p:cNvSpPr txBox="1"/>
          <p:nvPr/>
        </p:nvSpPr>
        <p:spPr>
          <a:xfrm>
            <a:off x="542925" y="2585583"/>
            <a:ext cx="723900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139" name="Shape 255"/>
          <p:cNvGrpSpPr/>
          <p:nvPr/>
        </p:nvGrpSpPr>
        <p:grpSpPr>
          <a:xfrm>
            <a:off x="1397000" y="7296154"/>
            <a:ext cx="2921000" cy="749300"/>
            <a:chOff x="0" y="0"/>
            <a:chExt cx="2921000" cy="749299"/>
          </a:xfrm>
        </p:grpSpPr>
        <p:sp>
          <p:nvSpPr>
            <p:cNvPr id="137" name="Rectangle"/>
            <p:cNvSpPr/>
            <p:nvPr/>
          </p:nvSpPr>
          <p:spPr>
            <a:xfrm>
              <a:off x="0" y="-1"/>
              <a:ext cx="2921000" cy="7493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print(‘Finish!’)"/>
            <p:cNvSpPr txBox="1"/>
            <p:nvPr/>
          </p:nvSpPr>
          <p:spPr>
            <a:xfrm>
              <a:off x="0" y="127920"/>
              <a:ext cx="2921000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print(‘Finish!’)</a:t>
              </a:r>
            </a:p>
          </p:txBody>
        </p:sp>
      </p:grpSp>
      <p:sp>
        <p:nvSpPr>
          <p:cNvPr id="140" name="Shape 256"/>
          <p:cNvSpPr txBox="1"/>
          <p:nvPr/>
        </p:nvSpPr>
        <p:spPr>
          <a:xfrm>
            <a:off x="4659312" y="2585583"/>
            <a:ext cx="1074737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grpSp>
        <p:nvGrpSpPr>
          <p:cNvPr id="143" name="Shape 257"/>
          <p:cNvGrpSpPr/>
          <p:nvPr/>
        </p:nvGrpSpPr>
        <p:grpSpPr>
          <a:xfrm>
            <a:off x="1396999" y="1352555"/>
            <a:ext cx="2921101" cy="749400"/>
            <a:chOff x="0" y="0"/>
            <a:chExt cx="2921099" cy="749399"/>
          </a:xfrm>
        </p:grpSpPr>
        <p:sp>
          <p:nvSpPr>
            <p:cNvPr id="141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n = 0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 = 0</a:t>
              </a:r>
            </a:p>
          </p:txBody>
        </p:sp>
      </p:grpSp>
      <p:grpSp>
        <p:nvGrpSpPr>
          <p:cNvPr id="146" name="Shape 258"/>
          <p:cNvGrpSpPr/>
          <p:nvPr/>
        </p:nvGrpSpPr>
        <p:grpSpPr>
          <a:xfrm>
            <a:off x="3405194" y="3930655"/>
            <a:ext cx="3365475" cy="747712"/>
            <a:chOff x="0" y="0"/>
            <a:chExt cx="3365474" cy="747710"/>
          </a:xfrm>
        </p:grpSpPr>
        <p:sp>
          <p:nvSpPr>
            <p:cNvPr id="144" name="Rectangle"/>
            <p:cNvSpPr/>
            <p:nvPr/>
          </p:nvSpPr>
          <p:spPr>
            <a:xfrm>
              <a:off x="-1" y="0"/>
              <a:ext cx="3365476" cy="74771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print(‘Finish?’)"/>
            <p:cNvSpPr txBox="1"/>
            <p:nvPr/>
          </p:nvSpPr>
          <p:spPr>
            <a:xfrm>
              <a:off x="-1" y="127126"/>
              <a:ext cx="3365476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  <a:r>
                <a:t>print(</a:t>
              </a:r>
              <a:r>
                <a:rPr>
                  <a:solidFill>
                    <a:srgbClr val="FF9900"/>
                  </a:solidFill>
                </a:rPr>
                <a:t>‘Finish?’</a:t>
              </a:r>
              <a:r>
                <a:t>)</a:t>
              </a:r>
            </a:p>
          </p:txBody>
        </p:sp>
      </p:grpSp>
      <p:grpSp>
        <p:nvGrpSpPr>
          <p:cNvPr id="149" name="Shape 248"/>
          <p:cNvGrpSpPr/>
          <p:nvPr/>
        </p:nvGrpSpPr>
        <p:grpSpPr>
          <a:xfrm>
            <a:off x="3386141" y="5149855"/>
            <a:ext cx="3384527" cy="749300"/>
            <a:chOff x="0" y="0"/>
            <a:chExt cx="3384526" cy="749299"/>
          </a:xfrm>
        </p:grpSpPr>
        <p:sp>
          <p:nvSpPr>
            <p:cNvPr id="147" name="Rectangle"/>
            <p:cNvSpPr/>
            <p:nvPr/>
          </p:nvSpPr>
          <p:spPr>
            <a:xfrm>
              <a:off x="0" y="-1"/>
              <a:ext cx="3384527" cy="7493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print(‘No!’)"/>
            <p:cNvSpPr txBox="1"/>
            <p:nvPr/>
          </p:nvSpPr>
          <p:spPr>
            <a:xfrm>
              <a:off x="0" y="127920"/>
              <a:ext cx="3384527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  <a:r>
                <a:t>print(</a:t>
              </a:r>
              <a:r>
                <a:rPr>
                  <a:solidFill>
                    <a:srgbClr val="FF9900"/>
                  </a:solidFill>
                </a:rPr>
                <a:t>‘No!’</a:t>
              </a:r>
              <a:r>
                <a:t>)</a:t>
              </a:r>
            </a:p>
          </p:txBody>
        </p:sp>
      </p:grpSp>
      <p:sp>
        <p:nvSpPr>
          <p:cNvPr id="150" name="Shape 259"/>
          <p:cNvSpPr txBox="1"/>
          <p:nvPr/>
        </p:nvSpPr>
        <p:spPr>
          <a:xfrm>
            <a:off x="8295898" y="7406049"/>
            <a:ext cx="630328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00FF00"/>
                </a:solidFill>
              </a:defRPr>
            </a:lvl1pPr>
          </a:lstStyle>
          <a:p>
            <a:pPr/>
            <a:r>
              <a:t>这个循环在做什么？</a:t>
            </a:r>
          </a:p>
        </p:txBody>
      </p:sp>
      <p:sp>
        <p:nvSpPr>
          <p:cNvPr id="152" name="Shape 260"/>
          <p:cNvSpPr/>
          <p:nvPr/>
        </p:nvSpPr>
        <p:spPr>
          <a:xfrm>
            <a:off x="5081627" y="4716467"/>
            <a:ext cx="3088" cy="395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 cap="rnd">
            <a:solidFill>
              <a:srgbClr val="00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688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求和</a:t>
            </a:r>
          </a:p>
        </p:txBody>
      </p:sp>
      <p:sp>
        <p:nvSpPr>
          <p:cNvPr id="468" name="Shape 689"/>
          <p:cNvSpPr txBox="1"/>
          <p:nvPr/>
        </p:nvSpPr>
        <p:spPr>
          <a:xfrm>
            <a:off x="1741474" y="3130574"/>
            <a:ext cx="7506901" cy="236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sum = 0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('Before', </a:t>
            </a:r>
            <a:r>
              <a:rPr>
                <a:solidFill>
                  <a:srgbClr val="00FF00"/>
                </a:solidFill>
              </a:rPr>
              <a:t>sum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thing</a:t>
            </a:r>
            <a:r>
              <a:rPr>
                <a:solidFill>
                  <a:srgbClr val="FFFFFF"/>
                </a:solidFill>
              </a:rPr>
              <a:t> </a:t>
            </a:r>
            <a:r>
              <a:t>in</a:t>
            </a:r>
            <a:r>
              <a:rPr>
                <a:solidFill>
                  <a:srgbClr val="FFFFFF"/>
                </a:solidFill>
              </a:rPr>
              <a:t> [9, 41, 12, 3, 74, 15]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sum = sum +</a:t>
            </a:r>
            <a:r>
              <a:t> </a:t>
            </a:r>
            <a:r>
              <a:rPr>
                <a:solidFill>
                  <a:srgbClr val="00FFFF"/>
                </a:solidFill>
              </a:rPr>
              <a:t>thing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sum</a:t>
            </a:r>
            <a:r>
              <a:t>, </a:t>
            </a:r>
            <a:r>
              <a:rPr>
                <a:solidFill>
                  <a:srgbClr val="00FFFF"/>
                </a:solidFill>
              </a:rPr>
              <a:t>thing</a:t>
            </a:r>
            <a:r>
              <a:t>)</a:t>
            </a: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('After', </a:t>
            </a:r>
            <a:r>
              <a:rPr>
                <a:solidFill>
                  <a:srgbClr val="00FF00"/>
                </a:solidFill>
              </a:rPr>
              <a:t>sum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69" name="Shape 690"/>
          <p:cNvSpPr txBox="1"/>
          <p:nvPr/>
        </p:nvSpPr>
        <p:spPr>
          <a:xfrm>
            <a:off x="10261599" y="2981981"/>
            <a:ext cx="4219501" cy="344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7F00"/>
                </a:solidFill>
              </a:defRPr>
            </a:pPr>
            <a:r>
              <a:t>Before </a:t>
            </a:r>
            <a:r>
              <a:rPr>
                <a:solidFill>
                  <a:srgbClr val="00FF00"/>
                </a:solidFill>
              </a:rPr>
              <a:t>0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9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9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50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41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62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12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65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139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74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154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15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7F00"/>
                </a:solidFill>
              </a:defRPr>
            </a:pPr>
            <a:r>
              <a:t>After </a:t>
            </a:r>
            <a:r>
              <a:rPr>
                <a:solidFill>
                  <a:srgbClr val="00FF00"/>
                </a:solidFill>
              </a:rPr>
              <a:t>154</a:t>
            </a:r>
          </a:p>
        </p:txBody>
      </p:sp>
      <p:sp>
        <p:nvSpPr>
          <p:cNvPr id="470" name="Shape 691"/>
          <p:cNvSpPr txBox="1"/>
          <p:nvPr/>
        </p:nvSpPr>
        <p:spPr>
          <a:xfrm>
            <a:off x="1050924" y="7113389"/>
            <a:ext cx="14643001" cy="1242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5000"/>
              </a:lnSpc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创建一个变量sum记录循环中每次遇到的值，初始化为0，然后每次循环时将遇到的值累加到sum中.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696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求平均值</a:t>
            </a:r>
          </a:p>
        </p:txBody>
      </p:sp>
      <p:sp>
        <p:nvSpPr>
          <p:cNvPr id="473" name="Shape 697"/>
          <p:cNvSpPr txBox="1"/>
          <p:nvPr/>
        </p:nvSpPr>
        <p:spPr>
          <a:xfrm>
            <a:off x="838549" y="3173774"/>
            <a:ext cx="7984202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count = 0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sum = 0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'Before', </a:t>
            </a:r>
            <a:r>
              <a:rPr>
                <a:solidFill>
                  <a:srgbClr val="00FFFF"/>
                </a:solidFill>
              </a:rPr>
              <a:t>count,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sum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00FF"/>
                </a:solidFill>
              </a:rPr>
              <a:t> value </a:t>
            </a:r>
            <a:r>
              <a:t>in</a:t>
            </a:r>
            <a:r>
              <a:rPr>
                <a:solidFill>
                  <a:srgbClr val="FF00FF"/>
                </a:solidFill>
              </a:rPr>
              <a:t> [9, 41, 12, 3, 74, 15]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count = count + 1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FF"/>
                </a:solidFill>
              </a:rPr>
              <a:t>sum = sum + value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FF"/>
                </a:solidFill>
              </a:rPr>
              <a:t>count</a:t>
            </a:r>
            <a:r>
              <a:t>, </a:t>
            </a:r>
            <a:r>
              <a:rPr>
                <a:solidFill>
                  <a:srgbClr val="00FF00"/>
                </a:solidFill>
              </a:rPr>
              <a:t>sum,</a:t>
            </a:r>
            <a:r>
              <a:t> </a:t>
            </a:r>
            <a:r>
              <a:rPr>
                <a:solidFill>
                  <a:srgbClr val="FF00FF"/>
                </a:solidFill>
              </a:rPr>
              <a:t>value</a:t>
            </a:r>
            <a:r>
              <a:t>)</a:t>
            </a: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'After', </a:t>
            </a:r>
            <a:r>
              <a:rPr>
                <a:solidFill>
                  <a:srgbClr val="00FFFF"/>
                </a:solidFill>
              </a:rPr>
              <a:t>count,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sum,</a:t>
            </a:r>
            <a:r>
              <a:rPr>
                <a:solidFill>
                  <a:srgbClr val="FFFFFF"/>
                </a:solidFill>
              </a:rPr>
              <a:t> </a:t>
            </a:r>
            <a:r>
              <a:t>sum / count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74" name="Shape 698"/>
          <p:cNvSpPr txBox="1"/>
          <p:nvPr/>
        </p:nvSpPr>
        <p:spPr>
          <a:xfrm>
            <a:off x="10034575" y="3093907"/>
            <a:ext cx="4540200" cy="3441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7F00"/>
                </a:solidFill>
              </a:defRPr>
            </a:pPr>
            <a:r>
              <a:t>Before </a:t>
            </a:r>
            <a:r>
              <a:rPr>
                <a:solidFill>
                  <a:srgbClr val="00FFFF"/>
                </a:solidFill>
              </a:rPr>
              <a:t>0</a:t>
            </a:r>
            <a:r>
              <a:t> </a:t>
            </a:r>
            <a:r>
              <a:rPr>
                <a:solidFill>
                  <a:srgbClr val="00FF00"/>
                </a:solidFill>
              </a:rPr>
              <a:t>0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1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9</a:t>
            </a:r>
            <a:r>
              <a:rPr>
                <a:solidFill>
                  <a:srgbClr val="FF00FF"/>
                </a:solidFill>
              </a:rPr>
              <a:t> 9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2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50</a:t>
            </a:r>
            <a:r>
              <a:rPr>
                <a:solidFill>
                  <a:srgbClr val="FF00FF"/>
                </a:solidFill>
              </a:rPr>
              <a:t> 41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3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62</a:t>
            </a:r>
            <a:r>
              <a:rPr>
                <a:solidFill>
                  <a:srgbClr val="FF00FF"/>
                </a:solidFill>
              </a:rPr>
              <a:t> 12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4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65</a:t>
            </a:r>
            <a:r>
              <a:rPr>
                <a:solidFill>
                  <a:srgbClr val="FF00FF"/>
                </a:solidFill>
              </a:rPr>
              <a:t> 3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5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139</a:t>
            </a:r>
            <a:r>
              <a:rPr>
                <a:solidFill>
                  <a:srgbClr val="FF00FF"/>
                </a:solidFill>
              </a:rPr>
              <a:t> 74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6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154</a:t>
            </a:r>
            <a:r>
              <a:rPr>
                <a:solidFill>
                  <a:srgbClr val="FF00FF"/>
                </a:solidFill>
              </a:rPr>
              <a:t> 15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7F00"/>
                </a:solidFill>
              </a:defRPr>
            </a:pPr>
            <a:r>
              <a:t>After </a:t>
            </a:r>
            <a:r>
              <a:rPr>
                <a:solidFill>
                  <a:srgbClr val="00FFFF"/>
                </a:solidFill>
              </a:rPr>
              <a:t>6</a:t>
            </a:r>
            <a:r>
              <a:t> </a:t>
            </a:r>
            <a:r>
              <a:rPr>
                <a:solidFill>
                  <a:srgbClr val="00FF00"/>
                </a:solidFill>
              </a:rPr>
              <a:t>154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25.666</a:t>
            </a:r>
          </a:p>
        </p:txBody>
      </p:sp>
      <p:sp>
        <p:nvSpPr>
          <p:cNvPr id="475" name="Shape 699"/>
          <p:cNvSpPr txBox="1"/>
          <p:nvPr/>
        </p:nvSpPr>
        <p:spPr>
          <a:xfrm>
            <a:off x="2952749" y="7473925"/>
            <a:ext cx="11087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5000"/>
              </a:lnSpc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结合循环次数count和累加总和sum，然后进行除法。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704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过滤值</a:t>
            </a:r>
          </a:p>
        </p:txBody>
      </p:sp>
      <p:sp>
        <p:nvSpPr>
          <p:cNvPr id="478" name="Shape 705"/>
          <p:cNvSpPr txBox="1"/>
          <p:nvPr/>
        </p:nvSpPr>
        <p:spPr>
          <a:xfrm>
            <a:off x="1703375" y="3619549"/>
            <a:ext cx="7687500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'Before'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00FF"/>
                </a:solidFill>
              </a:rPr>
              <a:t> value </a:t>
            </a:r>
            <a:r>
              <a:t>in</a:t>
            </a:r>
            <a:r>
              <a:rPr>
                <a:solidFill>
                  <a:srgbClr val="FF00FF"/>
                </a:solidFill>
              </a:rPr>
              <a:t> [9, 41, 12, 3, 74, 15]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if</a:t>
            </a:r>
            <a:r>
              <a:t> </a:t>
            </a:r>
            <a:r>
              <a:rPr>
                <a:solidFill>
                  <a:srgbClr val="FF00FF"/>
                </a:solidFill>
              </a:rPr>
              <a:t>value</a:t>
            </a:r>
            <a:r>
              <a:t> &gt; 20: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	    print('Large number',value)</a:t>
            </a: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'After'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79" name="Shape 706"/>
          <p:cNvSpPr txBox="1"/>
          <p:nvPr/>
        </p:nvSpPr>
        <p:spPr>
          <a:xfrm>
            <a:off x="10034585" y="3848032"/>
            <a:ext cx="3744900" cy="1714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7F00"/>
                </a:solidFill>
              </a:defRPr>
            </a:pPr>
            <a:r>
              <a:t>Before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Large number 41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Large number 74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7F00"/>
                </a:solidFill>
              </a:defRPr>
            </a:pPr>
            <a:r>
              <a:t>After</a:t>
            </a:r>
          </a:p>
        </p:txBody>
      </p:sp>
      <p:sp>
        <p:nvSpPr>
          <p:cNvPr id="480" name="Shape 707"/>
          <p:cNvSpPr txBox="1"/>
          <p:nvPr/>
        </p:nvSpPr>
        <p:spPr>
          <a:xfrm>
            <a:off x="2692385" y="7300913"/>
            <a:ext cx="110871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使用if语句找到我们所需要的值。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720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寻找最小值</a:t>
            </a:r>
          </a:p>
        </p:txBody>
      </p:sp>
      <p:sp>
        <p:nvSpPr>
          <p:cNvPr id="483" name="Shape 721"/>
          <p:cNvSpPr txBox="1"/>
          <p:nvPr/>
        </p:nvSpPr>
        <p:spPr>
          <a:xfrm>
            <a:off x="1620375" y="3096575"/>
            <a:ext cx="7995899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maxNum = -1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'Before', </a:t>
            </a:r>
            <a:r>
              <a:rPr>
                <a:solidFill>
                  <a:srgbClr val="00FF00"/>
                </a:solidFill>
              </a:rPr>
              <a:t>maxNum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00FF"/>
                </a:solidFill>
              </a:rPr>
              <a:t> num </a:t>
            </a:r>
            <a:r>
              <a:t>in</a:t>
            </a:r>
            <a:r>
              <a:rPr>
                <a:solidFill>
                  <a:srgbClr val="FF00FF"/>
                </a:solidFill>
              </a:rPr>
              <a:t> [9, 41, 12, 3, 74, 15]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if num &gt; </a:t>
            </a:r>
            <a:r>
              <a:rPr>
                <a:solidFill>
                  <a:srgbClr val="00FF00"/>
                </a:solidFill>
              </a:rPr>
              <a:t>maxNum</a:t>
            </a:r>
            <a:r>
              <a:t>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00FF00"/>
                </a:solidFill>
              </a:rPr>
              <a:t>maxNum = </a:t>
            </a:r>
            <a:r>
              <a:t>num</a:t>
            </a: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00FF00"/>
                </a:solidFill>
              </a:rPr>
              <a:t>maxNum,</a:t>
            </a:r>
            <a:r>
              <a:t> num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'After', </a:t>
            </a:r>
            <a:r>
              <a:rPr>
                <a:solidFill>
                  <a:srgbClr val="00FF00"/>
                </a:solidFill>
              </a:rPr>
              <a:t>maxNum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84" name="Shape 722"/>
          <p:cNvSpPr txBox="1"/>
          <p:nvPr/>
        </p:nvSpPr>
        <p:spPr>
          <a:xfrm>
            <a:off x="10261599" y="3058181"/>
            <a:ext cx="4219501" cy="344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t>Before </a:t>
            </a:r>
            <a:r>
              <a:rPr>
                <a:solidFill>
                  <a:srgbClr val="00FFFF"/>
                </a:solidFill>
              </a:rPr>
              <a:t>-1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9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9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41</a:t>
            </a:r>
            <a:r>
              <a:rPr>
                <a:solidFill>
                  <a:srgbClr val="FF00FF"/>
                </a:solidFill>
              </a:rPr>
              <a:t>  41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41</a:t>
            </a:r>
            <a:r>
              <a:rPr>
                <a:solidFill>
                  <a:srgbClr val="FF00FF"/>
                </a:solidFill>
              </a:rPr>
              <a:t> 12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41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74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74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74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15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7F00"/>
                </a:solidFill>
              </a:defRPr>
            </a:pPr>
            <a:r>
              <a:t>After </a:t>
            </a:r>
            <a:r>
              <a:rPr>
                <a:solidFill>
                  <a:srgbClr val="00FFFF"/>
                </a:solidFill>
              </a:rPr>
              <a:t>74</a:t>
            </a:r>
          </a:p>
        </p:txBody>
      </p:sp>
      <p:sp>
        <p:nvSpPr>
          <p:cNvPr id="485" name="Shape 723"/>
          <p:cNvSpPr txBox="1"/>
          <p:nvPr/>
        </p:nvSpPr>
        <p:spPr>
          <a:xfrm>
            <a:off x="906524" y="7464474"/>
            <a:ext cx="1475760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5000"/>
              </a:lnSpc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如何更改以上代码来找到列表中最小值？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728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寻找最小值</a:t>
            </a:r>
          </a:p>
        </p:txBody>
      </p:sp>
      <p:sp>
        <p:nvSpPr>
          <p:cNvPr id="488" name="Shape 729"/>
          <p:cNvSpPr txBox="1"/>
          <p:nvPr/>
        </p:nvSpPr>
        <p:spPr>
          <a:xfrm>
            <a:off x="1620375" y="3096575"/>
            <a:ext cx="7995899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minNum = -1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'Before',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00FF"/>
                </a:solidFill>
              </a:rPr>
              <a:t> num </a:t>
            </a:r>
            <a:r>
              <a:t>in</a:t>
            </a:r>
            <a:r>
              <a:rPr>
                <a:solidFill>
                  <a:srgbClr val="FF00FF"/>
                </a:solidFill>
              </a:rPr>
              <a:t> [9, 41, 12, 3, 74, 15]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if num &lt;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t>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00FF00"/>
                </a:solidFill>
              </a:rPr>
              <a:t>minNum = </a:t>
            </a:r>
            <a:r>
              <a:t>num</a:t>
            </a: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00FF00"/>
                </a:solidFill>
              </a:rPr>
              <a:t>minNum,</a:t>
            </a:r>
            <a:r>
              <a:t> num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'After',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728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寻找最小值</a:t>
            </a:r>
          </a:p>
        </p:txBody>
      </p:sp>
      <p:sp>
        <p:nvSpPr>
          <p:cNvPr id="491" name="Shape 729"/>
          <p:cNvSpPr txBox="1"/>
          <p:nvPr/>
        </p:nvSpPr>
        <p:spPr>
          <a:xfrm>
            <a:off x="1620375" y="3096575"/>
            <a:ext cx="7995899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minNum = -1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'Before',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00FF"/>
                </a:solidFill>
              </a:rPr>
              <a:t> num </a:t>
            </a:r>
            <a:r>
              <a:t>in</a:t>
            </a:r>
            <a:r>
              <a:rPr>
                <a:solidFill>
                  <a:srgbClr val="FF00FF"/>
                </a:solidFill>
              </a:rPr>
              <a:t> [9, 41, 12, 3, 74, 15]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if num &lt;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t>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00FF00"/>
                </a:solidFill>
              </a:rPr>
              <a:t>minNum = </a:t>
            </a:r>
            <a:r>
              <a:t>num</a:t>
            </a: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00FF00"/>
                </a:solidFill>
              </a:rPr>
              <a:t>minNum,</a:t>
            </a:r>
            <a:r>
              <a:t> num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'After',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92" name="Shape 737"/>
          <p:cNvSpPr txBox="1"/>
          <p:nvPr/>
        </p:nvSpPr>
        <p:spPr>
          <a:xfrm>
            <a:off x="10261599" y="3058181"/>
            <a:ext cx="4219501" cy="344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7F00"/>
                </a:solidFill>
              </a:defRPr>
            </a:pPr>
            <a:r>
              <a:t>Before </a:t>
            </a:r>
            <a:r>
              <a:rPr>
                <a:solidFill>
                  <a:srgbClr val="00FFFF"/>
                </a:solidFill>
              </a:rPr>
              <a:t>-1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-1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9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-1</a:t>
            </a:r>
            <a:r>
              <a:rPr>
                <a:solidFill>
                  <a:srgbClr val="FF00FF"/>
                </a:solidFill>
              </a:rPr>
              <a:t>  41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-1</a:t>
            </a:r>
            <a:r>
              <a:rPr>
                <a:solidFill>
                  <a:srgbClr val="FF00FF"/>
                </a:solidFill>
              </a:rPr>
              <a:t> 12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-1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-1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74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-1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15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7F00"/>
                </a:solidFill>
              </a:defRPr>
            </a:pPr>
            <a:r>
              <a:t>After </a:t>
            </a:r>
            <a:r>
              <a:rPr>
                <a:solidFill>
                  <a:srgbClr val="00FFFF"/>
                </a:solidFill>
              </a:rPr>
              <a:t>-1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743"/>
          <p:cNvSpPr txBox="1"/>
          <p:nvPr/>
        </p:nvSpPr>
        <p:spPr>
          <a:xfrm>
            <a:off x="1459174" y="2854249"/>
            <a:ext cx="7748401" cy="354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minNum =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None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'Before'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00FF"/>
                </a:solidFill>
              </a:rPr>
              <a:t> value </a:t>
            </a:r>
            <a:r>
              <a:rPr>
                <a:solidFill>
                  <a:srgbClr val="FFFFFF"/>
                </a:solidFill>
              </a:rPr>
              <a:t>in</a:t>
            </a:r>
            <a:r>
              <a:rPr>
                <a:solidFill>
                  <a:srgbClr val="FF00FF"/>
                </a:solidFill>
              </a:rPr>
              <a:t> [9, 41, 12, 3, 74, 15]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if</a:t>
            </a:r>
            <a:r>
              <a:rPr>
                <a:solidFill>
                  <a:srgbClr val="00FF00"/>
                </a:solidFill>
              </a:rPr>
              <a:t> minNum </a:t>
            </a:r>
            <a:r>
              <a:rPr>
                <a:solidFill>
                  <a:srgbClr val="FFFF00"/>
                </a:solidFill>
              </a:rPr>
              <a:t>is</a:t>
            </a:r>
            <a:r>
              <a:rPr>
                <a:solidFill>
                  <a:srgbClr val="00FF00"/>
                </a:solidFill>
              </a:rPr>
              <a:t> None</a:t>
            </a:r>
            <a:r>
              <a:rPr>
                <a:solidFill>
                  <a:srgbClr val="FFFFFF"/>
                </a:solidFill>
              </a:rPr>
              <a:t> </a:t>
            </a:r>
            <a:r>
              <a:t>: 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minNum </a:t>
            </a:r>
            <a:r>
              <a:rPr>
                <a:solidFill>
                  <a:srgbClr val="FF00FF"/>
                </a:solidFill>
              </a:rPr>
              <a:t>= value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elif</a:t>
            </a:r>
            <a:r>
              <a:t> value &lt;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t> : 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minNum</a:t>
            </a:r>
            <a:r>
              <a:rPr>
                <a:solidFill>
                  <a:srgbClr val="FF00FF"/>
                </a:solidFill>
              </a:rPr>
              <a:t> = value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00FF00"/>
                </a:solidFill>
              </a:rPr>
              <a:t>minNum, </a:t>
            </a:r>
            <a:r>
              <a:t>value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'After',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95" name="Shape 744"/>
          <p:cNvSpPr txBox="1"/>
          <p:nvPr/>
        </p:nvSpPr>
        <p:spPr>
          <a:xfrm>
            <a:off x="10225085" y="3098706"/>
            <a:ext cx="3797399" cy="344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EE8831"/>
                </a:solidFill>
              </a:defRPr>
            </a:pPr>
            <a:r>
              <a:t>Before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9</a:t>
            </a:r>
            <a:r>
              <a:rPr>
                <a:solidFill>
                  <a:srgbClr val="FF00FF"/>
                </a:solidFill>
              </a:rPr>
              <a:t> 9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9</a:t>
            </a:r>
            <a:r>
              <a:rPr>
                <a:solidFill>
                  <a:srgbClr val="FF00FF"/>
                </a:solidFill>
              </a:rPr>
              <a:t> 41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9</a:t>
            </a:r>
            <a:r>
              <a:rPr>
                <a:solidFill>
                  <a:srgbClr val="FF00FF"/>
                </a:solidFill>
              </a:rPr>
              <a:t> 12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3</a:t>
            </a:r>
            <a:r>
              <a:rPr>
                <a:solidFill>
                  <a:srgbClr val="FF00FF"/>
                </a:solidFill>
              </a:rPr>
              <a:t> 3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3</a:t>
            </a:r>
            <a:r>
              <a:rPr>
                <a:solidFill>
                  <a:srgbClr val="FF00FF"/>
                </a:solidFill>
              </a:rPr>
              <a:t> 74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3</a:t>
            </a:r>
            <a:r>
              <a:rPr>
                <a:solidFill>
                  <a:srgbClr val="FF00FF"/>
                </a:solidFill>
              </a:rPr>
              <a:t> 15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7F00"/>
                </a:solidFill>
              </a:defRPr>
            </a:pPr>
            <a:r>
              <a:t>After </a:t>
            </a:r>
            <a:r>
              <a:rPr>
                <a:solidFill>
                  <a:srgbClr val="00FF00"/>
                </a:solidFill>
              </a:rPr>
              <a:t>3</a:t>
            </a:r>
          </a:p>
        </p:txBody>
      </p:sp>
      <p:sp>
        <p:nvSpPr>
          <p:cNvPr id="496" name="Shape 745"/>
          <p:cNvSpPr txBox="1"/>
          <p:nvPr/>
        </p:nvSpPr>
        <p:spPr>
          <a:xfrm>
            <a:off x="695325" y="7474221"/>
            <a:ext cx="14859000" cy="45660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15000"/>
              </a:lnSpc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7" name="Shape 746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寻找最小值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751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/>
          <a:p>
            <a:pPr>
              <a:defRPr sz="7600">
                <a:solidFill>
                  <a:srgbClr val="FFD966"/>
                </a:solidFill>
              </a:defRPr>
            </a:pPr>
            <a:r>
              <a:rPr>
                <a:solidFill>
                  <a:srgbClr val="00FFFF"/>
                </a:solidFill>
              </a:rPr>
              <a:t>is</a:t>
            </a:r>
            <a:r>
              <a:t> and </a:t>
            </a:r>
            <a:r>
              <a:rPr>
                <a:solidFill>
                  <a:srgbClr val="FF9900"/>
                </a:solidFill>
              </a:rPr>
              <a:t>is not</a:t>
            </a:r>
          </a:p>
        </p:txBody>
      </p:sp>
      <p:sp>
        <p:nvSpPr>
          <p:cNvPr id="500" name="Shape 752"/>
          <p:cNvSpPr txBox="1"/>
          <p:nvPr>
            <p:ph type="body" sz="half" idx="1"/>
          </p:nvPr>
        </p:nvSpPr>
        <p:spPr>
          <a:xfrm>
            <a:off x="8616823" y="2603499"/>
            <a:ext cx="6470876" cy="5702401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749300" indent="-358393">
              <a:spcBef>
                <a:spcPts val="0"/>
              </a:spcBef>
              <a:defRPr sz="3400"/>
            </a:pPr>
            <a:r>
              <a:rPr>
                <a:solidFill>
                  <a:srgbClr val="00FFFF"/>
                </a:solidFill>
              </a:rPr>
              <a:t>is</a:t>
            </a:r>
            <a:r>
              <a:t> 运算符用于布尔表达式</a:t>
            </a:r>
          </a:p>
          <a:p>
            <a:pPr marL="749300" indent="-358393">
              <a:defRPr sz="3400"/>
            </a:pPr>
            <a:r>
              <a:t>相同的意思</a:t>
            </a:r>
          </a:p>
          <a:p>
            <a:pPr marL="749300" indent="-358393">
              <a:defRPr sz="3400"/>
            </a:pPr>
            <a:r>
              <a:t>很像“==”</a:t>
            </a:r>
            <a:r>
              <a:rPr>
                <a:solidFill>
                  <a:srgbClr val="FEFFFF"/>
                </a:solidFill>
              </a:rPr>
              <a:t>运算符，但是更加严格</a:t>
            </a:r>
            <a:endParaRPr>
              <a:solidFill>
                <a:srgbClr val="FEFFFF"/>
              </a:solidFill>
            </a:endParaRPr>
          </a:p>
          <a:p>
            <a:pPr marL="749300" indent="-358393">
              <a:defRPr sz="3400">
                <a:solidFill>
                  <a:srgbClr val="FF7F00"/>
                </a:solidFill>
              </a:defRPr>
            </a:pPr>
            <a:r>
              <a:t>is not</a:t>
            </a:r>
            <a:r>
              <a:rPr>
                <a:solidFill>
                  <a:srgbClr val="FFFFFF"/>
                </a:solidFill>
              </a:rPr>
              <a:t>  也是一个逻辑运算符</a:t>
            </a:r>
          </a:p>
        </p:txBody>
      </p:sp>
      <p:sp>
        <p:nvSpPr>
          <p:cNvPr id="501" name="Shape 753"/>
          <p:cNvSpPr txBox="1"/>
          <p:nvPr/>
        </p:nvSpPr>
        <p:spPr>
          <a:xfrm>
            <a:off x="874424" y="3486149"/>
            <a:ext cx="7742402" cy="393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minNum</a:t>
            </a:r>
            <a:r>
              <a:rPr>
                <a:solidFill>
                  <a:srgbClr val="FFFFFF"/>
                </a:solidFill>
              </a:rPr>
              <a:t> = </a:t>
            </a:r>
            <a:r>
              <a:rPr>
                <a:solidFill>
                  <a:srgbClr val="FFFF00"/>
                </a:solidFill>
              </a:rPr>
              <a:t>None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('Before')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FFFF"/>
                </a:solidFill>
              </a:rPr>
              <a:t> value </a:t>
            </a:r>
            <a:r>
              <a:t>in</a:t>
            </a:r>
            <a:r>
              <a:rPr>
                <a:solidFill>
                  <a:srgbClr val="FFFFFF"/>
                </a:solidFill>
              </a:rPr>
              <a:t> [3, 41, 12, 9, 74, 15]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if</a:t>
            </a:r>
            <a:r>
              <a:t>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t> </a:t>
            </a:r>
            <a:r>
              <a:rPr>
                <a:solidFill>
                  <a:srgbClr val="00FFFF"/>
                </a:solidFill>
              </a:rPr>
              <a:t>is</a:t>
            </a:r>
            <a:r>
              <a:t> </a:t>
            </a:r>
            <a:r>
              <a:rPr>
                <a:solidFill>
                  <a:srgbClr val="FFFF00"/>
                </a:solidFill>
              </a:rPr>
              <a:t>None</a:t>
            </a:r>
            <a:r>
              <a:t> : 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t> = value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elif</a:t>
            </a:r>
            <a:r>
              <a:t> value &lt;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t> : 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t> = value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t>, value</a:t>
            </a:r>
            <a:r>
              <a:rPr>
                <a:solidFill>
                  <a:srgbClr val="FFFF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('After',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760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504" name="Shape 758"/>
          <p:cNvSpPr txBox="1"/>
          <p:nvPr>
            <p:ph type="body" sz="half" idx="1"/>
          </p:nvPr>
        </p:nvSpPr>
        <p:spPr>
          <a:xfrm>
            <a:off x="1809750" y="2603499"/>
            <a:ext cx="6826250" cy="5702401"/>
          </a:xfrm>
          <a:prstGeom prst="rect">
            <a:avLst/>
          </a:prstGeom>
        </p:spPr>
        <p:txBody>
          <a:bodyPr lIns="38100" tIns="38100" rIns="38100" bIns="38100" anchor="t"/>
          <a:lstStyle/>
          <a:p>
            <a:pPr marL="685800" indent="-394461">
              <a:spcBef>
                <a:spcPts val="0"/>
              </a:spcBef>
              <a:defRPr sz="3600"/>
            </a:pPr>
            <a:r>
              <a:t>while循环</a:t>
            </a:r>
          </a:p>
          <a:p>
            <a:pPr marL="685800" indent="-394461">
              <a:defRPr sz="3600"/>
            </a:pPr>
            <a:r>
              <a:t>无限循环</a:t>
            </a:r>
          </a:p>
          <a:p>
            <a:pPr marL="685800" indent="-394461">
              <a:defRPr sz="3600"/>
            </a:pPr>
            <a:r>
              <a:t>break</a:t>
            </a:r>
          </a:p>
          <a:p>
            <a:pPr marL="685800" indent="-394461">
              <a:defRPr sz="3600"/>
            </a:pPr>
            <a:r>
              <a:t>continue</a:t>
            </a:r>
          </a:p>
          <a:p>
            <a:pPr marL="685800" indent="-394461">
              <a:defRPr sz="3600"/>
            </a:pPr>
            <a:r>
              <a:t>None</a:t>
            </a:r>
          </a:p>
        </p:txBody>
      </p:sp>
      <p:sp>
        <p:nvSpPr>
          <p:cNvPr id="505" name="Shape 759"/>
          <p:cNvSpPr txBox="1"/>
          <p:nvPr/>
        </p:nvSpPr>
        <p:spPr>
          <a:xfrm>
            <a:off x="9036050" y="2755900"/>
            <a:ext cx="6051650" cy="570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marL="685800" indent="-394461">
              <a:spcBef>
                <a:spcPts val="3500"/>
              </a:spcBef>
              <a:buClr>
                <a:srgbClr val="FFFFFF"/>
              </a:buClr>
              <a:buSzPct val="100000"/>
              <a:buFont typeface="Helvetica"/>
              <a:buChar char="•"/>
              <a:defRPr sz="3600">
                <a:solidFill>
                  <a:srgbClr val="FFFFFF"/>
                </a:solidFill>
              </a:defRPr>
            </a:pPr>
            <a:r>
              <a:t>for</a:t>
            </a:r>
            <a:r>
              <a:rPr sz="3200"/>
              <a:t>循环</a:t>
            </a:r>
            <a:endParaRPr sz="3200"/>
          </a:p>
          <a:p>
            <a:pPr marL="685800" indent="-394461">
              <a:spcBef>
                <a:spcPts val="3500"/>
              </a:spcBef>
              <a:buClr>
                <a:srgbClr val="FFFFFF"/>
              </a:buClr>
              <a:buSzPct val="100000"/>
              <a:buFont typeface="Helvetica"/>
              <a:buChar char="•"/>
              <a:defRPr sz="3600">
                <a:solidFill>
                  <a:srgbClr val="FFFFFF"/>
                </a:solidFill>
              </a:defRPr>
            </a:pPr>
            <a:r>
              <a:t>迭代变量</a:t>
            </a:r>
            <a:endParaRPr sz="3200"/>
          </a:p>
          <a:p>
            <a:pPr marL="685800" indent="-394461">
              <a:spcBef>
                <a:spcPts val="3500"/>
              </a:spcBef>
              <a:buClr>
                <a:srgbClr val="FFFFFF"/>
              </a:buClr>
              <a:buSzPct val="100000"/>
              <a:buFont typeface="Helvetica"/>
              <a:buChar char="•"/>
              <a:defRPr sz="3600">
                <a:solidFill>
                  <a:srgbClr val="FFFFFF"/>
                </a:solidFill>
              </a:defRPr>
            </a:pPr>
            <a:r>
              <a:t>循环</a:t>
            </a:r>
            <a:r>
              <a:rPr sz="3200"/>
              <a:t>用途</a:t>
            </a:r>
            <a:endParaRPr sz="3200"/>
          </a:p>
          <a:p>
            <a:pPr marL="685800" indent="-394461">
              <a:spcBef>
                <a:spcPts val="3500"/>
              </a:spcBef>
              <a:buClr>
                <a:srgbClr val="FFFFFF"/>
              </a:buClr>
              <a:buSzPct val="100000"/>
              <a:buFont typeface="Helvetica"/>
              <a:buChar char="•"/>
              <a:defRPr sz="3600">
                <a:solidFill>
                  <a:srgbClr val="FFFFFF"/>
                </a:solidFill>
              </a:defRPr>
            </a:pPr>
            <a:r>
              <a:t>寻找最大值/最小值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292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break</a:t>
            </a:r>
          </a:p>
        </p:txBody>
      </p:sp>
      <p:sp>
        <p:nvSpPr>
          <p:cNvPr id="155" name="Shape 293"/>
          <p:cNvSpPr txBox="1"/>
          <p:nvPr>
            <p:ph type="body" sz="half" idx="1"/>
          </p:nvPr>
        </p:nvSpPr>
        <p:spPr>
          <a:xfrm>
            <a:off x="1155700" y="2603499"/>
            <a:ext cx="13932001" cy="2701027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749300" indent="-533400">
              <a:spcBef>
                <a:spcPts val="0"/>
              </a:spcBef>
              <a:buSzPct val="171000"/>
              <a:defRPr sz="3600"/>
            </a:pPr>
            <a:r>
              <a:rPr>
                <a:solidFill>
                  <a:srgbClr val="F8DC78"/>
                </a:solidFill>
              </a:rPr>
              <a:t>break</a:t>
            </a:r>
            <a:r>
              <a:t>语句结束当前循环，跳转到循环语句后的那一行。</a:t>
            </a:r>
          </a:p>
          <a:p>
            <a:pPr marL="749300" indent="-533400">
              <a:buSzPct val="171000"/>
              <a:defRPr sz="3600"/>
            </a:pPr>
            <a:r>
              <a:t>可以在循环体的任何地方进行；通常在if中插入break语句。</a:t>
            </a:r>
          </a:p>
        </p:txBody>
      </p:sp>
      <p:sp>
        <p:nvSpPr>
          <p:cNvPr id="156" name="Shape 294"/>
          <p:cNvSpPr txBox="1"/>
          <p:nvPr/>
        </p:nvSpPr>
        <p:spPr>
          <a:xfrm>
            <a:off x="10817224" y="5245397"/>
            <a:ext cx="2435101" cy="2869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&gt; </a:t>
            </a:r>
            <a:r>
              <a:rPr sz="3200">
                <a:solidFill>
                  <a:srgbClr val="00FF00"/>
                </a:solidFill>
              </a:rPr>
              <a:t>hello there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hello there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finished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finished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done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Done!</a:t>
            </a:r>
          </a:p>
        </p:txBody>
      </p:sp>
      <p:sp>
        <p:nvSpPr>
          <p:cNvPr id="157" name="Shape 295"/>
          <p:cNvSpPr txBox="1"/>
          <p:nvPr/>
        </p:nvSpPr>
        <p:spPr>
          <a:xfrm>
            <a:off x="3774649" y="5424037"/>
            <a:ext cx="6430501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True</a:t>
            </a:r>
            <a: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</a:t>
            </a:r>
            <a:r>
              <a:t> </a:t>
            </a:r>
            <a:r>
              <a:rPr>
                <a:solidFill>
                  <a:srgbClr val="FF9900"/>
                </a:solidFill>
              </a:rPr>
              <a:t>input(</a:t>
            </a:r>
            <a:r>
              <a:t>'&gt; '</a:t>
            </a:r>
            <a:r>
              <a:rPr>
                <a:solidFill>
                  <a:srgbClr val="FF99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if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==</a:t>
            </a:r>
            <a:r>
              <a:rPr>
                <a:solidFill>
                  <a:srgbClr val="FF9900"/>
                </a:solidFill>
              </a:rPr>
              <a:t> </a:t>
            </a:r>
            <a:r>
              <a:t>'done'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FFFF00"/>
                </a:solidFill>
              </a:rPr>
              <a:t>break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)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('Done!')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300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break</a:t>
            </a:r>
          </a:p>
        </p:txBody>
      </p:sp>
      <p:sp>
        <p:nvSpPr>
          <p:cNvPr id="160" name="Shape 301"/>
          <p:cNvSpPr txBox="1"/>
          <p:nvPr>
            <p:ph type="body" sz="half" idx="1"/>
          </p:nvPr>
        </p:nvSpPr>
        <p:spPr>
          <a:xfrm>
            <a:off x="1155700" y="2603499"/>
            <a:ext cx="13932001" cy="2701027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749300" indent="-533400">
              <a:spcBef>
                <a:spcPts val="0"/>
              </a:spcBef>
              <a:buSzPct val="171000"/>
              <a:defRPr sz="3600"/>
            </a:pPr>
            <a:r>
              <a:rPr>
                <a:solidFill>
                  <a:srgbClr val="F8DC78"/>
                </a:solidFill>
              </a:rPr>
              <a:t>break</a:t>
            </a:r>
            <a:r>
              <a:t>语句结束当前循环，跳转到循环语句后的那一行。</a:t>
            </a:r>
          </a:p>
          <a:p>
            <a:pPr marL="749300" indent="-533400">
              <a:buSzPct val="171000"/>
              <a:defRPr sz="3600"/>
            </a:pPr>
            <a:r>
              <a:t>可以在循环体的任何地方进行；通常在if中插入break语句。</a:t>
            </a:r>
          </a:p>
        </p:txBody>
      </p:sp>
      <p:sp>
        <p:nvSpPr>
          <p:cNvPr id="161" name="Shape 303"/>
          <p:cNvSpPr txBox="1"/>
          <p:nvPr/>
        </p:nvSpPr>
        <p:spPr>
          <a:xfrm>
            <a:off x="10817224" y="5461334"/>
            <a:ext cx="2435101" cy="2806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hello there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hello there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finished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finished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done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Done!</a:t>
            </a:r>
          </a:p>
        </p:txBody>
      </p:sp>
      <p:sp>
        <p:nvSpPr>
          <p:cNvPr id="162" name="Shape 304"/>
          <p:cNvSpPr/>
          <p:nvPr/>
        </p:nvSpPr>
        <p:spPr>
          <a:xfrm flipH="1" flipV="1">
            <a:off x="3082749" y="7565976"/>
            <a:ext cx="574852" cy="349300"/>
          </a:xfrm>
          <a:prstGeom prst="line">
            <a:avLst/>
          </a:prstGeom>
          <a:ln w="508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Shape 305"/>
          <p:cNvSpPr/>
          <p:nvPr/>
        </p:nvSpPr>
        <p:spPr>
          <a:xfrm flipV="1">
            <a:off x="3025774" y="7015163"/>
            <a:ext cx="2332039" cy="533399"/>
          </a:xfrm>
          <a:prstGeom prst="line">
            <a:avLst/>
          </a:prstGeom>
          <a:ln w="508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Shape 295"/>
          <p:cNvSpPr txBox="1"/>
          <p:nvPr/>
        </p:nvSpPr>
        <p:spPr>
          <a:xfrm>
            <a:off x="3774649" y="5424037"/>
            <a:ext cx="6430501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True</a:t>
            </a:r>
            <a: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</a:t>
            </a:r>
            <a:r>
              <a:t> </a:t>
            </a:r>
            <a:r>
              <a:rPr>
                <a:solidFill>
                  <a:srgbClr val="FF9900"/>
                </a:solidFill>
              </a:rPr>
              <a:t>input(</a:t>
            </a:r>
            <a:r>
              <a:t>'&gt; '</a:t>
            </a:r>
            <a:r>
              <a:rPr>
                <a:solidFill>
                  <a:srgbClr val="FF99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if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==</a:t>
            </a:r>
            <a:r>
              <a:rPr>
                <a:solidFill>
                  <a:srgbClr val="FF9900"/>
                </a:solidFill>
              </a:rPr>
              <a:t> </a:t>
            </a:r>
            <a:r>
              <a:t>'done'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FFFF00"/>
                </a:solidFill>
              </a:rPr>
              <a:t>break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)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('Done!')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310"/>
          <p:cNvSpPr/>
          <p:nvPr/>
        </p:nvSpPr>
        <p:spPr>
          <a:xfrm flipH="1" flipV="1">
            <a:off x="11017136" y="557248"/>
            <a:ext cx="14401" cy="56670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69" name="Shape 311"/>
          <p:cNvGrpSpPr/>
          <p:nvPr/>
        </p:nvGrpSpPr>
        <p:grpSpPr>
          <a:xfrm>
            <a:off x="9601200" y="1117600"/>
            <a:ext cx="2870101" cy="1269900"/>
            <a:chOff x="0" y="0"/>
            <a:chExt cx="2870100" cy="1269899"/>
          </a:xfrm>
        </p:grpSpPr>
        <p:sp>
          <p:nvSpPr>
            <p:cNvPr id="167" name="Polygon"/>
            <p:cNvSpPr/>
            <p:nvPr/>
          </p:nvSpPr>
          <p:spPr>
            <a:xfrm>
              <a:off x="0" y="0"/>
              <a:ext cx="2870101" cy="1269900"/>
            </a:xfrm>
            <a:prstGeom prst="diamond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True ?"/>
            <p:cNvSpPr txBox="1"/>
            <p:nvPr/>
          </p:nvSpPr>
          <p:spPr>
            <a:xfrm>
              <a:off x="717524" y="375728"/>
              <a:ext cx="1435052" cy="518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600">
                  <a:solidFill>
                    <a:srgbClr val="FF9900"/>
                  </a:solidFill>
                </a:defRPr>
              </a:lvl1pPr>
            </a:lstStyle>
            <a:p>
              <a:pPr/>
              <a:r>
                <a:t>True ?</a:t>
              </a:r>
            </a:p>
          </p:txBody>
        </p:sp>
      </p:grpSp>
      <p:sp>
        <p:nvSpPr>
          <p:cNvPr id="170" name="Shape 312"/>
          <p:cNvSpPr/>
          <p:nvPr/>
        </p:nvSpPr>
        <p:spPr>
          <a:xfrm flipV="1">
            <a:off x="10985100" y="2425799"/>
            <a:ext cx="51301" cy="395460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Shape 313"/>
          <p:cNvSpPr/>
          <p:nvPr/>
        </p:nvSpPr>
        <p:spPr>
          <a:xfrm flipH="1" flipV="1">
            <a:off x="12382475" y="1746226"/>
            <a:ext cx="777900" cy="15899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Shape 314"/>
          <p:cNvSpPr/>
          <p:nvPr/>
        </p:nvSpPr>
        <p:spPr>
          <a:xfrm>
            <a:off x="13177454" y="3187700"/>
            <a:ext cx="35792" cy="1968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 cap="rnd">
            <a:solidFill>
              <a:srgbClr val="00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73" name="Shape 317"/>
          <p:cNvSpPr/>
          <p:nvPr/>
        </p:nvSpPr>
        <p:spPr>
          <a:xfrm>
            <a:off x="10973000" y="6380400"/>
            <a:ext cx="2223900" cy="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Shape 318"/>
          <p:cNvSpPr/>
          <p:nvPr/>
        </p:nvSpPr>
        <p:spPr>
          <a:xfrm flipH="1">
            <a:off x="9245573" y="1762125"/>
            <a:ext cx="396901" cy="330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Shape 319"/>
          <p:cNvSpPr/>
          <p:nvPr/>
        </p:nvSpPr>
        <p:spPr>
          <a:xfrm flipV="1">
            <a:off x="10942635" y="6889874"/>
            <a:ext cx="15899" cy="6444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Shape 320"/>
          <p:cNvSpPr/>
          <p:nvPr/>
        </p:nvSpPr>
        <p:spPr>
          <a:xfrm flipV="1">
            <a:off x="9202735" y="1752610"/>
            <a:ext cx="58801" cy="515460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Shape 321"/>
          <p:cNvSpPr/>
          <p:nvPr/>
        </p:nvSpPr>
        <p:spPr>
          <a:xfrm>
            <a:off x="9216149" y="6870200"/>
            <a:ext cx="1723201" cy="36900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Shape 322"/>
          <p:cNvSpPr txBox="1"/>
          <p:nvPr/>
        </p:nvSpPr>
        <p:spPr>
          <a:xfrm>
            <a:off x="8721725" y="1055178"/>
            <a:ext cx="723900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181" name="Shape 323"/>
          <p:cNvGrpSpPr/>
          <p:nvPr/>
        </p:nvGrpSpPr>
        <p:grpSpPr>
          <a:xfrm>
            <a:off x="9499599" y="7505699"/>
            <a:ext cx="2921101" cy="749401"/>
            <a:chOff x="0" y="0"/>
            <a:chExt cx="2921099" cy="749399"/>
          </a:xfrm>
        </p:grpSpPr>
        <p:sp>
          <p:nvSpPr>
            <p:cNvPr id="179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print('Done')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print('Done')</a:t>
              </a:r>
            </a:p>
          </p:txBody>
        </p:sp>
      </p:grpSp>
      <p:sp>
        <p:nvSpPr>
          <p:cNvPr id="182" name="Shape 324"/>
          <p:cNvSpPr txBox="1"/>
          <p:nvPr/>
        </p:nvSpPr>
        <p:spPr>
          <a:xfrm>
            <a:off x="12838110" y="1055178"/>
            <a:ext cx="1049126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grpSp>
        <p:nvGrpSpPr>
          <p:cNvPr id="185" name="Shape 316"/>
          <p:cNvGrpSpPr/>
          <p:nvPr/>
        </p:nvGrpSpPr>
        <p:grpSpPr>
          <a:xfrm>
            <a:off x="11760199" y="2400299"/>
            <a:ext cx="2921101" cy="749401"/>
            <a:chOff x="0" y="0"/>
            <a:chExt cx="2921099" cy="749399"/>
          </a:xfrm>
        </p:grpSpPr>
        <p:sp>
          <p:nvSpPr>
            <p:cNvPr id="183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4" name="....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....</a:t>
              </a:r>
            </a:p>
          </p:txBody>
        </p:sp>
      </p:grpSp>
      <p:grpSp>
        <p:nvGrpSpPr>
          <p:cNvPr id="188" name="Shape 315"/>
          <p:cNvGrpSpPr/>
          <p:nvPr/>
        </p:nvGrpSpPr>
        <p:grpSpPr>
          <a:xfrm>
            <a:off x="11709399" y="5194299"/>
            <a:ext cx="2921101" cy="749401"/>
            <a:chOff x="0" y="0"/>
            <a:chExt cx="2921099" cy="749399"/>
          </a:xfrm>
        </p:grpSpPr>
        <p:sp>
          <p:nvSpPr>
            <p:cNvPr id="186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7" name="...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</p:grpSp>
      <p:sp>
        <p:nvSpPr>
          <p:cNvPr id="189" name="Shape 325"/>
          <p:cNvSpPr/>
          <p:nvPr/>
        </p:nvSpPr>
        <p:spPr>
          <a:xfrm flipH="1" flipV="1">
            <a:off x="14816036" y="4679910"/>
            <a:ext cx="1016100" cy="1490700"/>
          </a:xfrm>
          <a:prstGeom prst="line">
            <a:avLst/>
          </a:prstGeom>
          <a:ln w="762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Shape 326"/>
          <p:cNvSpPr/>
          <p:nvPr/>
        </p:nvSpPr>
        <p:spPr>
          <a:xfrm flipV="1">
            <a:off x="11952285" y="6145310"/>
            <a:ext cx="3849602" cy="1346101"/>
          </a:xfrm>
          <a:prstGeom prst="line">
            <a:avLst/>
          </a:prstGeom>
          <a:ln w="762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Shape 327"/>
          <p:cNvSpPr txBox="1"/>
          <p:nvPr/>
        </p:nvSpPr>
        <p:spPr>
          <a:xfrm>
            <a:off x="1752600" y="1485925"/>
            <a:ext cx="6557999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True</a:t>
            </a:r>
            <a: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</a:t>
            </a:r>
            <a:r>
              <a:t> </a:t>
            </a:r>
            <a:r>
              <a:rPr>
                <a:solidFill>
                  <a:srgbClr val="FF9900"/>
                </a:solidFill>
              </a:rPr>
              <a:t>input(</a:t>
            </a:r>
            <a:r>
              <a:t>'&gt; '</a:t>
            </a:r>
            <a:r>
              <a:rPr>
                <a:solidFill>
                  <a:srgbClr val="FF99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if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==</a:t>
            </a:r>
            <a:r>
              <a:t> 'done'</a:t>
            </a:r>
            <a:r>
              <a:rPr>
                <a:solidFill>
                  <a:srgbClr val="FFFF00"/>
                </a:solidFill>
              </a:rPr>
              <a:t> :</a:t>
            </a:r>
            <a:r>
              <a:t>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</a:t>
            </a:r>
            <a:r>
              <a:rPr>
                <a:solidFill>
                  <a:srgbClr val="FFFF00"/>
                </a:solidFill>
              </a:rPr>
              <a:t>break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)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('Done!')</a:t>
            </a:r>
          </a:p>
        </p:txBody>
      </p:sp>
      <p:sp>
        <p:nvSpPr>
          <p:cNvPr id="192" name="Shape 328"/>
          <p:cNvSpPr/>
          <p:nvPr/>
        </p:nvSpPr>
        <p:spPr>
          <a:xfrm flipH="1" flipV="1">
            <a:off x="1318898" y="3504148"/>
            <a:ext cx="348901" cy="544501"/>
          </a:xfrm>
          <a:prstGeom prst="line">
            <a:avLst/>
          </a:prstGeom>
          <a:ln w="508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Shape 329"/>
          <p:cNvSpPr/>
          <p:nvPr/>
        </p:nvSpPr>
        <p:spPr>
          <a:xfrm flipV="1">
            <a:off x="1265938" y="3116201"/>
            <a:ext cx="1787102" cy="377100"/>
          </a:xfrm>
          <a:prstGeom prst="line">
            <a:avLst/>
          </a:prstGeom>
          <a:ln w="508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Shape 330"/>
          <p:cNvSpPr/>
          <p:nvPr/>
        </p:nvSpPr>
        <p:spPr>
          <a:xfrm flipH="1" flipV="1">
            <a:off x="13209399" y="3186225"/>
            <a:ext cx="1026900" cy="619800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Shape 332"/>
          <p:cNvSpPr txBox="1"/>
          <p:nvPr/>
        </p:nvSpPr>
        <p:spPr>
          <a:xfrm>
            <a:off x="415213" y="7455914"/>
            <a:ext cx="8615399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FFFF00"/>
                </a:solidFill>
                <a:uFillTx/>
              </a:defRPr>
            </a:pPr>
            <a:r>
              <a:rPr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 </a:t>
            </a:r>
          </a:p>
        </p:txBody>
      </p:sp>
      <p:grpSp>
        <p:nvGrpSpPr>
          <p:cNvPr id="198" name="Shape 333"/>
          <p:cNvGrpSpPr/>
          <p:nvPr/>
        </p:nvGrpSpPr>
        <p:grpSpPr>
          <a:xfrm>
            <a:off x="13665199" y="3873499"/>
            <a:ext cx="2184302" cy="749401"/>
            <a:chOff x="0" y="0"/>
            <a:chExt cx="2184300" cy="749399"/>
          </a:xfrm>
        </p:grpSpPr>
        <p:sp>
          <p:nvSpPr>
            <p:cNvPr id="196" name="Rectangle"/>
            <p:cNvSpPr/>
            <p:nvPr/>
          </p:nvSpPr>
          <p:spPr>
            <a:xfrm>
              <a:off x="-1" y="-1"/>
              <a:ext cx="2184302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7" name="break"/>
            <p:cNvSpPr txBox="1"/>
            <p:nvPr/>
          </p:nvSpPr>
          <p:spPr>
            <a:xfrm>
              <a:off x="-1" y="127970"/>
              <a:ext cx="2184302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break</a:t>
              </a:r>
            </a:p>
          </p:txBody>
        </p:sp>
      </p:grpSp>
      <p:sp>
        <p:nvSpPr>
          <p:cNvPr id="199" name="Shape 334"/>
          <p:cNvSpPr/>
          <p:nvPr/>
        </p:nvSpPr>
        <p:spPr>
          <a:xfrm flipH="1" flipV="1">
            <a:off x="13213562" y="5921397"/>
            <a:ext cx="14401" cy="56670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Shape 335"/>
          <p:cNvSpPr/>
          <p:nvPr/>
        </p:nvSpPr>
        <p:spPr>
          <a:xfrm flipH="1" flipV="1">
            <a:off x="13128536" y="1805749"/>
            <a:ext cx="14401" cy="56670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343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/>
          <a:p>
            <a:pPr>
              <a:defRPr>
                <a:solidFill>
                  <a:srgbClr val="FFD966"/>
                </a:solidFill>
              </a:defRPr>
            </a:pPr>
            <a:r>
              <a:rPr>
                <a:solidFill>
                  <a:srgbClr val="FFFF00"/>
                </a:solidFill>
              </a:rPr>
              <a:t>continue</a:t>
            </a:r>
          </a:p>
        </p:txBody>
      </p:sp>
      <p:sp>
        <p:nvSpPr>
          <p:cNvPr id="204" name="Shape 340"/>
          <p:cNvSpPr txBox="1"/>
          <p:nvPr>
            <p:ph type="body" sz="quarter" idx="1"/>
          </p:nvPr>
        </p:nvSpPr>
        <p:spPr>
          <a:xfrm>
            <a:off x="1155700" y="2667537"/>
            <a:ext cx="13932001" cy="1654176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0" indent="0">
              <a:spcBef>
                <a:spcPts val="0"/>
              </a:spcBef>
              <a:buSzTx/>
              <a:buNone/>
              <a:defRPr sz="3600"/>
            </a:pPr>
            <a:r>
              <a:rPr>
                <a:solidFill>
                  <a:srgbClr val="FEFF56"/>
                </a:solidFill>
              </a:rPr>
              <a:t>continue</a:t>
            </a:r>
            <a:r>
              <a:t>语句结束当前迭代并跳至循环顶部并开始下一个迭代</a:t>
            </a:r>
          </a:p>
        </p:txBody>
      </p:sp>
      <p:sp>
        <p:nvSpPr>
          <p:cNvPr id="205" name="Shape 341"/>
          <p:cNvSpPr txBox="1"/>
          <p:nvPr/>
        </p:nvSpPr>
        <p:spPr>
          <a:xfrm>
            <a:off x="3098799" y="4533849"/>
            <a:ext cx="60324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True</a:t>
            </a:r>
            <a: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</a:t>
            </a:r>
            <a:r>
              <a:t> </a:t>
            </a:r>
            <a:r>
              <a:rPr>
                <a:solidFill>
                  <a:srgbClr val="FF9900"/>
                </a:solidFill>
              </a:rPr>
              <a:t>input(</a:t>
            </a:r>
            <a:r>
              <a:t>'&gt; '</a:t>
            </a:r>
            <a:r>
              <a:rPr>
                <a:solidFill>
                  <a:srgbClr val="FF99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if</a:t>
            </a:r>
            <a:r>
              <a:rPr>
                <a:solidFill>
                  <a:srgbClr val="00FF00"/>
                </a:solidFill>
              </a:rPr>
              <a:t> line[0]</a:t>
            </a:r>
            <a:r>
              <a:t> </a:t>
            </a:r>
            <a:r>
              <a:rPr>
                <a:solidFill>
                  <a:srgbClr val="00FFFF"/>
                </a:solidFill>
              </a:rPr>
              <a:t>== </a:t>
            </a:r>
            <a:r>
              <a:t>'#'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FFFF00"/>
                </a:solidFill>
              </a:rPr>
              <a:t>continue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if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==</a:t>
            </a:r>
            <a:r>
              <a:t> 'done'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FFFF00"/>
                </a:solidFill>
              </a:rPr>
              <a:t>break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)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('Done!')</a:t>
            </a:r>
          </a:p>
        </p:txBody>
      </p:sp>
      <p:sp>
        <p:nvSpPr>
          <p:cNvPr id="206" name="Shape 342"/>
          <p:cNvSpPr txBox="1"/>
          <p:nvPr/>
        </p:nvSpPr>
        <p:spPr>
          <a:xfrm>
            <a:off x="10639425" y="4794509"/>
            <a:ext cx="3576599" cy="3276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hello there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hello there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# don't print this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print this!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print this!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done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Done!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348"/>
          <p:cNvSpPr txBox="1"/>
          <p:nvPr>
            <p:ph type="title"/>
          </p:nvPr>
        </p:nvSpPr>
        <p:spPr>
          <a:xfrm>
            <a:off x="1155700" y="817417"/>
            <a:ext cx="13932001" cy="1722484"/>
          </a:xfrm>
          <a:prstGeom prst="rect">
            <a:avLst/>
          </a:prstGeom>
        </p:spPr>
        <p:txBody>
          <a:bodyPr lIns="38100" tIns="38100" rIns="38100" bIns="38100"/>
          <a:lstStyle/>
          <a:p>
            <a:pPr>
              <a:defRPr>
                <a:solidFill>
                  <a:srgbClr val="FFD966"/>
                </a:solidFill>
              </a:defRPr>
            </a:pPr>
            <a:r>
              <a:rPr>
                <a:solidFill>
                  <a:srgbClr val="FFFF00"/>
                </a:solidFill>
              </a:rPr>
              <a:t>continue</a:t>
            </a:r>
          </a:p>
        </p:txBody>
      </p:sp>
      <p:sp>
        <p:nvSpPr>
          <p:cNvPr id="209" name="Shape 349"/>
          <p:cNvSpPr txBox="1"/>
          <p:nvPr>
            <p:ph type="body" sz="quarter" idx="1"/>
          </p:nvPr>
        </p:nvSpPr>
        <p:spPr>
          <a:xfrm>
            <a:off x="1155700" y="2603500"/>
            <a:ext cx="13932001" cy="1768475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0" indent="0">
              <a:spcBef>
                <a:spcPts val="0"/>
              </a:spcBef>
              <a:buSzTx/>
              <a:buNone/>
              <a:defRPr sz="3600"/>
            </a:pPr>
            <a:r>
              <a:rPr>
                <a:solidFill>
                  <a:srgbClr val="FEFF56"/>
                </a:solidFill>
              </a:rPr>
              <a:t>continue</a:t>
            </a:r>
            <a:r>
              <a:t>语句结束</a:t>
            </a:r>
            <a:r>
              <a:rPr>
                <a:solidFill>
                  <a:srgbClr val="73FCFD"/>
                </a:solidFill>
              </a:rPr>
              <a:t>当前迭代</a:t>
            </a:r>
            <a:r>
              <a:t>并跳至循环顶部并开始</a:t>
            </a:r>
            <a:r>
              <a:rPr>
                <a:solidFill>
                  <a:srgbClr val="FEFF54"/>
                </a:solidFill>
              </a:rPr>
              <a:t>下一个迭代</a:t>
            </a:r>
          </a:p>
        </p:txBody>
      </p:sp>
      <p:sp>
        <p:nvSpPr>
          <p:cNvPr id="210" name="Shape 350"/>
          <p:cNvSpPr txBox="1"/>
          <p:nvPr/>
        </p:nvSpPr>
        <p:spPr>
          <a:xfrm>
            <a:off x="3098799" y="4533849"/>
            <a:ext cx="6499502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True</a:t>
            </a:r>
            <a: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</a:t>
            </a:r>
            <a:r>
              <a:t> </a:t>
            </a:r>
            <a:r>
              <a:rPr>
                <a:solidFill>
                  <a:srgbClr val="FF9900"/>
                </a:solidFill>
              </a:rPr>
              <a:t>input(</a:t>
            </a:r>
            <a:r>
              <a:t>'&gt; '</a:t>
            </a:r>
            <a:r>
              <a:rPr>
                <a:solidFill>
                  <a:srgbClr val="FF99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if</a:t>
            </a:r>
            <a:r>
              <a:rPr>
                <a:solidFill>
                  <a:srgbClr val="00FF00"/>
                </a:solidFill>
              </a:rPr>
              <a:t> line[0]</a:t>
            </a:r>
            <a:r>
              <a:t> </a:t>
            </a:r>
            <a:r>
              <a:rPr>
                <a:solidFill>
                  <a:srgbClr val="00FFFF"/>
                </a:solidFill>
              </a:rPr>
              <a:t>== </a:t>
            </a:r>
            <a:r>
              <a:t>'#'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:</a:t>
            </a:r>
            <a:r>
              <a:t>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FFFF00"/>
                </a:solidFill>
              </a:rPr>
              <a:t>continue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if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==</a:t>
            </a:r>
            <a:r>
              <a:t> 'done'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FFFF00"/>
                </a:solidFill>
              </a:rPr>
              <a:t>break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('Done!')</a:t>
            </a:r>
          </a:p>
        </p:txBody>
      </p:sp>
      <p:sp>
        <p:nvSpPr>
          <p:cNvPr id="211" name="Shape 351"/>
          <p:cNvSpPr txBox="1"/>
          <p:nvPr/>
        </p:nvSpPr>
        <p:spPr>
          <a:xfrm>
            <a:off x="11172824" y="4794547"/>
            <a:ext cx="3576639" cy="3276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hello there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hello there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# don't print this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print this!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print this!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done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Done!</a:t>
            </a:r>
          </a:p>
        </p:txBody>
      </p:sp>
      <p:sp>
        <p:nvSpPr>
          <p:cNvPr id="212" name="Shape 352"/>
          <p:cNvSpPr/>
          <p:nvPr/>
        </p:nvSpPr>
        <p:spPr>
          <a:xfrm flipH="1">
            <a:off x="2930400" y="4975800"/>
            <a:ext cx="150900" cy="720000"/>
          </a:xfrm>
          <a:prstGeom prst="line">
            <a:avLst/>
          </a:prstGeom>
          <a:ln w="508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Shape 353"/>
          <p:cNvSpPr/>
          <p:nvPr/>
        </p:nvSpPr>
        <p:spPr>
          <a:xfrm>
            <a:off x="2874960" y="5695950"/>
            <a:ext cx="1907100" cy="440400"/>
          </a:xfrm>
          <a:prstGeom prst="line">
            <a:avLst/>
          </a:prstGeom>
          <a:ln w="508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Title &amp; Subtitle">
      <a:dk1>
        <a:srgbClr val="000000"/>
      </a:dk1>
      <a:lt1>
        <a:srgbClr val="808080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itle &amp; Sub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itle &amp; Sub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080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080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Title &amp; Sub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itle &amp; Sub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itle &amp; Sub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080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080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