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80808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808080">
              <a:alpha val="20000"/>
            </a:srgbClr>
          </a:solidFill>
        </a:fill>
      </a:tcStyle>
    </a:firstCol>
    <a:la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158158"/>
                </a:solidFill>
              </a:defRPr>
            </a:lvl1pPr>
          </a:lstStyle>
          <a:p>
            <a:pPr/>
            <a:r>
              <a:t>Note from Chuck.  If you are using these materials, you can remove the UM logo and replace it with your own, but please retain the CC-BY logo on the first page as well as retain the acknowledgement page(s) at the end.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0" y="8357616"/>
            <a:ext cx="16256000" cy="7863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155700" y="833718"/>
            <a:ext cx="13932001" cy="170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155700" y="2603500"/>
            <a:ext cx="13932001" cy="570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711200" marR="0" indent="-142494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1227219" marR="0" indent="-366413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1519319" marR="0" indent="-366413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1824119" marR="0" indent="-366413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2116219" marR="0" indent="-366413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2573419" marR="0" indent="-366413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3030619" marR="0" indent="-366413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3487819" marR="0" indent="-366413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3945019" marR="0" indent="-366413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204"/>
          <p:cNvSpPr txBox="1"/>
          <p:nvPr>
            <p:ph type="ctrTitle"/>
          </p:nvPr>
        </p:nvSpPr>
        <p:spPr>
          <a:xfrm>
            <a:off x="1155700" y="1536699"/>
            <a:ext cx="13931900" cy="30861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字符串</a:t>
            </a:r>
          </a:p>
        </p:txBody>
      </p:sp>
      <p:sp>
        <p:nvSpPr>
          <p:cNvPr id="49" name="Shape 20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 marL="0" indent="0">
              <a:defRPr sz="4800"/>
            </a:lvl1pPr>
          </a:lstStyle>
          <a:p>
            <a:pPr/>
            <a:r>
              <a:t>Chapter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306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遍历字符串</a:t>
            </a:r>
          </a:p>
        </p:txBody>
      </p:sp>
      <p:sp>
        <p:nvSpPr>
          <p:cNvPr id="150" name="Shape 307"/>
          <p:cNvSpPr txBox="1"/>
          <p:nvPr>
            <p:ph type="body" sz="half" idx="1"/>
          </p:nvPr>
        </p:nvSpPr>
        <p:spPr>
          <a:xfrm>
            <a:off x="1155700" y="2603499"/>
            <a:ext cx="5947433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533400">
              <a:spcBef>
                <a:spcPts val="0"/>
              </a:spcBef>
              <a:buSzPct val="171000"/>
            </a:pPr>
            <a:r>
              <a:t>使用更加优雅的</a:t>
            </a:r>
            <a:r>
              <a:rPr>
                <a:solidFill>
                  <a:srgbClr val="FEFF54"/>
                </a:solidFill>
              </a:rPr>
              <a:t>for</a:t>
            </a:r>
            <a:r>
              <a:t>循环</a:t>
            </a:r>
          </a:p>
          <a:p>
            <a:pPr marL="749300" indent="-533400">
              <a:buSzPct val="171000"/>
            </a:pPr>
            <a:r>
              <a:rPr>
                <a:solidFill>
                  <a:srgbClr val="FEFF53"/>
                </a:solidFill>
              </a:rPr>
              <a:t>for</a:t>
            </a:r>
            <a:r>
              <a:t>循环会对</a:t>
            </a:r>
            <a:r>
              <a:rPr>
                <a:solidFill>
                  <a:srgbClr val="75FB4C"/>
                </a:solidFill>
              </a:rPr>
              <a:t>迭代变量</a:t>
            </a:r>
            <a:r>
              <a:t>自动进行处理</a:t>
            </a:r>
          </a:p>
        </p:txBody>
      </p:sp>
      <p:sp>
        <p:nvSpPr>
          <p:cNvPr id="151" name="Shape 308"/>
          <p:cNvSpPr txBox="1"/>
          <p:nvPr/>
        </p:nvSpPr>
        <p:spPr>
          <a:xfrm>
            <a:off x="15122524" y="3760328"/>
            <a:ext cx="342901" cy="318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FF00FF"/>
                </a:solidFill>
              </a:defRPr>
            </a:pPr>
            <a:r>
              <a:t>b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a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n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a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n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a</a:t>
            </a:r>
          </a:p>
        </p:txBody>
      </p:sp>
      <p:sp>
        <p:nvSpPr>
          <p:cNvPr id="152" name="Shape 309"/>
          <p:cNvSpPr txBox="1"/>
          <p:nvPr/>
        </p:nvSpPr>
        <p:spPr>
          <a:xfrm>
            <a:off x="8774824" y="4466971"/>
            <a:ext cx="6060000" cy="163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fruit = 'banana'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FFFF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314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遍历字符串</a:t>
            </a:r>
          </a:p>
        </p:txBody>
      </p:sp>
      <p:sp>
        <p:nvSpPr>
          <p:cNvPr id="155" name="Shape 315"/>
          <p:cNvSpPr txBox="1"/>
          <p:nvPr>
            <p:ph type="body" sz="half" idx="1"/>
          </p:nvPr>
        </p:nvSpPr>
        <p:spPr>
          <a:xfrm>
            <a:off x="1155699" y="2603499"/>
            <a:ext cx="5891238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533400">
              <a:spcBef>
                <a:spcPts val="0"/>
              </a:spcBef>
              <a:buSzPct val="171000"/>
            </a:pPr>
            <a:r>
              <a:t>使用更加优雅的</a:t>
            </a:r>
            <a:r>
              <a:rPr>
                <a:solidFill>
                  <a:srgbClr val="FEFF54"/>
                </a:solidFill>
              </a:rPr>
              <a:t>for</a:t>
            </a:r>
            <a:r>
              <a:t>循环</a:t>
            </a:r>
          </a:p>
          <a:p>
            <a:pPr marL="749300" indent="-533400">
              <a:buSzPct val="171000"/>
            </a:pPr>
            <a:r>
              <a:rPr>
                <a:solidFill>
                  <a:srgbClr val="FEFF53"/>
                </a:solidFill>
              </a:rPr>
              <a:t>for</a:t>
            </a:r>
            <a:r>
              <a:t>循环会对</a:t>
            </a:r>
            <a:r>
              <a:rPr>
                <a:solidFill>
                  <a:srgbClr val="75FB4C"/>
                </a:solidFill>
              </a:rPr>
              <a:t>迭代变量</a:t>
            </a:r>
            <a:r>
              <a:t>自动进行处理</a:t>
            </a:r>
          </a:p>
        </p:txBody>
      </p:sp>
      <p:sp>
        <p:nvSpPr>
          <p:cNvPr id="156" name="Shape 316"/>
          <p:cNvSpPr txBox="1"/>
          <p:nvPr/>
        </p:nvSpPr>
        <p:spPr>
          <a:xfrm>
            <a:off x="8058070" y="5810299"/>
            <a:ext cx="598320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index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7F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index</a:t>
            </a:r>
            <a:r>
              <a:rPr>
                <a:solidFill>
                  <a:srgbClr val="FFFFFF"/>
                </a:solidFill>
              </a:rPr>
              <a:t> &lt; </a:t>
            </a:r>
            <a:r>
              <a:rPr>
                <a:solidFill>
                  <a:srgbClr val="FF00FF"/>
                </a:solidFill>
              </a:rPr>
              <a:t>len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FFFF"/>
                </a:solidFill>
              </a:rPr>
              <a:t>)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t> =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00FF00"/>
                </a:solidFill>
              </a:rPr>
              <a:t>index</a:t>
            </a:r>
            <a:r>
              <a:rPr>
                <a:solidFill>
                  <a:srgbClr val="00FFFF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index</a:t>
            </a:r>
            <a:r>
              <a:t> = </a:t>
            </a:r>
            <a:r>
              <a:rPr>
                <a:solidFill>
                  <a:srgbClr val="00FF00"/>
                </a:solidFill>
              </a:rPr>
              <a:t>index</a:t>
            </a:r>
            <a:r>
              <a:t> </a:t>
            </a:r>
            <a:r>
              <a:rPr>
                <a:solidFill>
                  <a:srgbClr val="00FFFF"/>
                </a:solidFill>
              </a:rPr>
              <a:t>+</a:t>
            </a:r>
            <a:r>
              <a:t> </a:t>
            </a:r>
            <a:r>
              <a:rPr>
                <a:solidFill>
                  <a:srgbClr val="FF7F00"/>
                </a:solidFill>
              </a:rPr>
              <a:t>1</a:t>
            </a:r>
          </a:p>
        </p:txBody>
      </p:sp>
      <p:sp>
        <p:nvSpPr>
          <p:cNvPr id="157" name="Shape 317"/>
          <p:cNvSpPr txBox="1"/>
          <p:nvPr/>
        </p:nvSpPr>
        <p:spPr>
          <a:xfrm>
            <a:off x="8058070" y="3570970"/>
            <a:ext cx="50157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fruit = 'banana'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rPr>
                <a:solidFill>
                  <a:srgbClr val="FFFFFF"/>
                </a:solidFill>
              </a:rPr>
              <a:t> in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FFFF"/>
                </a:solidFill>
              </a:rPr>
              <a:t> 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t>)</a:t>
            </a:r>
          </a:p>
        </p:txBody>
      </p:sp>
      <p:sp>
        <p:nvSpPr>
          <p:cNvPr id="158" name="Shape 318"/>
          <p:cNvSpPr txBox="1"/>
          <p:nvPr/>
        </p:nvSpPr>
        <p:spPr>
          <a:xfrm>
            <a:off x="15122524" y="3760328"/>
            <a:ext cx="342901" cy="318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FF00FF"/>
                </a:solidFill>
              </a:defRPr>
            </a:pPr>
            <a:r>
              <a:t>b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a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n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a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n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323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循环计数</a:t>
            </a:r>
          </a:p>
        </p:txBody>
      </p:sp>
      <p:sp>
        <p:nvSpPr>
          <p:cNvPr id="161" name="Shape 324"/>
          <p:cNvSpPr txBox="1"/>
          <p:nvPr>
            <p:ph type="body" sz="quarter" idx="1"/>
          </p:nvPr>
        </p:nvSpPr>
        <p:spPr>
          <a:xfrm>
            <a:off x="1155700" y="3025789"/>
            <a:ext cx="6273800" cy="443678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215900">
              <a:spcBef>
                <a:spcPts val="0"/>
              </a:spcBef>
              <a:buSzTx/>
              <a:buNone/>
            </a:lvl1pPr>
          </a:lstStyle>
          <a:p>
            <a:pPr/>
            <a:r>
              <a:t>遍历字符串中的每个字母并计算遇到“ a”字符的次数</a:t>
            </a:r>
          </a:p>
        </p:txBody>
      </p:sp>
      <p:sp>
        <p:nvSpPr>
          <p:cNvPr id="162" name="Shape 325"/>
          <p:cNvSpPr txBox="1"/>
          <p:nvPr/>
        </p:nvSpPr>
        <p:spPr>
          <a:xfrm>
            <a:off x="8753099" y="3492525"/>
            <a:ext cx="6885001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word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7F00"/>
                </a:solidFill>
              </a:rPr>
              <a:t>'banana'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7F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00FF00"/>
                </a:solidFill>
              </a:rPr>
              <a:t> letter </a:t>
            </a:r>
            <a:r>
              <a:t>in</a:t>
            </a:r>
            <a:r>
              <a:rPr>
                <a:solidFill>
                  <a:srgbClr val="00FF00"/>
                </a:solidFill>
              </a:rPr>
              <a:t> word 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 if</a:t>
            </a:r>
            <a:r>
              <a:t> 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t> </a:t>
            </a:r>
            <a:r>
              <a:rPr>
                <a:solidFill>
                  <a:srgbClr val="FF7F00"/>
                </a:solidFill>
              </a:rPr>
              <a:t>'a' </a:t>
            </a:r>
            <a:r>
              <a:t>:</a:t>
            </a:r>
            <a:r>
              <a:rPr>
                <a:solidFill>
                  <a:srgbClr val="00FF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count </a:t>
            </a:r>
            <a:r>
              <a:rPr>
                <a:solidFill>
                  <a:srgbClr val="FFFFFF"/>
                </a:solidFill>
              </a:rPr>
              <a:t>= </a:t>
            </a:r>
            <a:r>
              <a:t>count </a:t>
            </a:r>
            <a:r>
              <a:rPr>
                <a:solidFill>
                  <a:srgbClr val="00FFFF"/>
                </a:solidFill>
              </a:rPr>
              <a:t>+</a:t>
            </a:r>
            <a:r>
              <a:t> </a:t>
            </a:r>
            <a:r>
              <a:rPr>
                <a:solidFill>
                  <a:srgbClr val="FF7F00"/>
                </a:solidFill>
              </a:rPr>
              <a:t>1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count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330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/>
          <a:p>
            <a:pPr>
              <a:defRPr sz="7600">
                <a:solidFill>
                  <a:srgbClr val="FFD966"/>
                </a:solidFill>
              </a:defRPr>
            </a:pPr>
            <a:r>
              <a:t>深入了解 </a:t>
            </a:r>
            <a:r>
              <a:rPr>
                <a:solidFill>
                  <a:srgbClr val="FFFF00"/>
                </a:solidFill>
              </a:rPr>
              <a:t>in</a:t>
            </a:r>
          </a:p>
        </p:txBody>
      </p:sp>
      <p:sp>
        <p:nvSpPr>
          <p:cNvPr id="165" name="Shape 331"/>
          <p:cNvSpPr txBox="1"/>
          <p:nvPr>
            <p:ph type="body" sz="half" idx="1"/>
          </p:nvPr>
        </p:nvSpPr>
        <p:spPr>
          <a:xfrm>
            <a:off x="1155700" y="2603499"/>
            <a:ext cx="6688138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358393">
              <a:spcBef>
                <a:spcPts val="0"/>
              </a:spcBef>
              <a:defRPr sz="3400"/>
            </a:pPr>
            <a:r>
              <a:rPr>
                <a:solidFill>
                  <a:srgbClr val="00FF00"/>
                </a:solidFill>
              </a:rPr>
              <a:t>迭代变量</a:t>
            </a:r>
            <a:r>
              <a:t>“letter”迭代这个</a:t>
            </a:r>
            <a:r>
              <a:rPr>
                <a:solidFill>
                  <a:srgbClr val="FF7F00"/>
                </a:solidFill>
              </a:rPr>
              <a:t>序列 </a:t>
            </a:r>
            <a:r>
              <a:t>(有序集合)</a:t>
            </a:r>
          </a:p>
          <a:p>
            <a:pPr marL="749300" indent="-358393">
              <a:defRPr sz="3400"/>
            </a:pPr>
            <a:r>
              <a:t>对于</a:t>
            </a:r>
            <a:r>
              <a:rPr>
                <a:solidFill>
                  <a:srgbClr val="FF7F00"/>
                </a:solidFill>
              </a:rPr>
              <a:t>序列中的</a:t>
            </a:r>
            <a:r>
              <a:t>每一个值会执行一次</a:t>
            </a:r>
            <a:r>
              <a:rPr>
                <a:solidFill>
                  <a:srgbClr val="E931F6"/>
                </a:solidFill>
              </a:rPr>
              <a:t>代码块</a:t>
            </a:r>
            <a:endParaRPr>
              <a:solidFill>
                <a:srgbClr val="E931F6"/>
              </a:solidFill>
            </a:endParaRPr>
          </a:p>
          <a:p>
            <a:pPr marL="749300" indent="-358393">
              <a:defRPr sz="3400"/>
            </a:pPr>
            <a:r>
              <a:rPr>
                <a:solidFill>
                  <a:srgbClr val="00FF00"/>
                </a:solidFill>
              </a:rPr>
              <a:t>迭代变量</a:t>
            </a:r>
            <a:r>
              <a:t>将遍历</a:t>
            </a:r>
            <a:r>
              <a:rPr>
                <a:solidFill>
                  <a:srgbClr val="EF8532"/>
                </a:solidFill>
              </a:rPr>
              <a:t>序列中的</a:t>
            </a:r>
            <a:r>
              <a:t> </a:t>
            </a:r>
            <a:r>
              <a:rPr>
                <a:solidFill>
                  <a:srgbClr val="FEFFFF"/>
                </a:solidFill>
              </a:rPr>
              <a:t>所有值</a:t>
            </a:r>
          </a:p>
        </p:txBody>
      </p:sp>
      <p:sp>
        <p:nvSpPr>
          <p:cNvPr id="166" name="Shape 332"/>
          <p:cNvSpPr txBox="1"/>
          <p:nvPr/>
        </p:nvSpPr>
        <p:spPr>
          <a:xfrm>
            <a:off x="8669342" y="5365749"/>
            <a:ext cx="719340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'banana'</a:t>
            </a:r>
            <a:r>
              <a:rPr>
                <a:solidFill>
                  <a:srgbClr val="00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</a:t>
            </a:r>
            <a:r>
              <a:rPr>
                <a:solidFill>
                  <a:srgbClr val="FF00FF"/>
                </a:solidFill>
              </a:rPr>
              <a:t> print(letter)</a:t>
            </a:r>
          </a:p>
        </p:txBody>
      </p:sp>
      <p:sp>
        <p:nvSpPr>
          <p:cNvPr id="167" name="Shape 334"/>
          <p:cNvSpPr txBox="1"/>
          <p:nvPr/>
        </p:nvSpPr>
        <p:spPr>
          <a:xfrm>
            <a:off x="8108942" y="3571214"/>
            <a:ext cx="325661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00FF00"/>
                </a:solidFill>
              </a:defRPr>
            </a:lvl1pPr>
          </a:lstStyle>
          <a:p>
            <a:pPr/>
            <a:r>
              <a:t>迭代变量</a:t>
            </a:r>
          </a:p>
        </p:txBody>
      </p:sp>
      <p:sp>
        <p:nvSpPr>
          <p:cNvPr id="168" name="Shape 335"/>
          <p:cNvSpPr txBox="1"/>
          <p:nvPr/>
        </p:nvSpPr>
        <p:spPr>
          <a:xfrm>
            <a:off x="12275425" y="3468264"/>
            <a:ext cx="375157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7F00"/>
                </a:solidFill>
              </a:defRPr>
            </a:lvl1pPr>
          </a:lstStyle>
          <a:p>
            <a:pPr/>
            <a:r>
              <a:t>6个字符的字符串</a:t>
            </a:r>
          </a:p>
        </p:txBody>
      </p:sp>
      <p:sp>
        <p:nvSpPr>
          <p:cNvPr id="169" name="Shape 336"/>
          <p:cNvSpPr/>
          <p:nvPr/>
        </p:nvSpPr>
        <p:spPr>
          <a:xfrm flipH="1" flipV="1">
            <a:off x="9577503" y="4511774"/>
            <a:ext cx="984797" cy="82230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Shape 337"/>
          <p:cNvSpPr/>
          <p:nvPr/>
        </p:nvSpPr>
        <p:spPr>
          <a:xfrm flipV="1">
            <a:off x="13544453" y="4403738"/>
            <a:ext cx="727346" cy="822301"/>
          </a:xfrm>
          <a:prstGeom prst="line">
            <a:avLst/>
          </a:prstGeom>
          <a:ln w="63500" cap="rnd">
            <a:solidFill>
              <a:srgbClr val="FF7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342"/>
          <p:cNvSpPr/>
          <p:nvPr/>
        </p:nvSpPr>
        <p:spPr>
          <a:xfrm flipH="1" flipV="1">
            <a:off x="3143137" y="1192248"/>
            <a:ext cx="14401" cy="566701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5" name="Shape 343"/>
          <p:cNvGrpSpPr/>
          <p:nvPr/>
        </p:nvGrpSpPr>
        <p:grpSpPr>
          <a:xfrm>
            <a:off x="1727200" y="1752600"/>
            <a:ext cx="2870101" cy="1269900"/>
            <a:chOff x="0" y="0"/>
            <a:chExt cx="2870100" cy="1269899"/>
          </a:xfrm>
        </p:grpSpPr>
        <p:sp>
          <p:nvSpPr>
            <p:cNvPr id="173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" name="结束?"/>
            <p:cNvSpPr txBox="1"/>
            <p:nvPr/>
          </p:nvSpPr>
          <p:spPr>
            <a:xfrm>
              <a:off x="717524" y="330149"/>
              <a:ext cx="1435052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结束?</a:t>
              </a:r>
            </a:p>
          </p:txBody>
        </p:sp>
      </p:grpSp>
      <p:sp>
        <p:nvSpPr>
          <p:cNvPr id="176" name="Shape 344"/>
          <p:cNvSpPr/>
          <p:nvPr/>
        </p:nvSpPr>
        <p:spPr>
          <a:xfrm flipH="1" flipV="1">
            <a:off x="3162312" y="3022699"/>
            <a:ext cx="11101" cy="1498501"/>
          </a:xfrm>
          <a:prstGeom prst="line">
            <a:avLst/>
          </a:prstGeom>
          <a:ln w="76200" cap="rnd">
            <a:solidFill>
              <a:srgbClr val="00FF00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Shape 345"/>
          <p:cNvSpPr/>
          <p:nvPr/>
        </p:nvSpPr>
        <p:spPr>
          <a:xfrm flipH="1" flipV="1">
            <a:off x="6686600" y="2768699"/>
            <a:ext cx="14239" cy="587277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Shape 346"/>
          <p:cNvSpPr/>
          <p:nvPr/>
        </p:nvSpPr>
        <p:spPr>
          <a:xfrm flipH="1">
            <a:off x="6697549" y="4051398"/>
            <a:ext cx="8101" cy="472801"/>
          </a:xfrm>
          <a:prstGeom prst="line">
            <a:avLst/>
          </a:prstGeom>
          <a:ln w="762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hape 348"/>
          <p:cNvSpPr/>
          <p:nvPr/>
        </p:nvSpPr>
        <p:spPr>
          <a:xfrm>
            <a:off x="3133199" y="4516675"/>
            <a:ext cx="3596101" cy="4501"/>
          </a:xfrm>
          <a:prstGeom prst="line">
            <a:avLst/>
          </a:prstGeom>
          <a:ln w="762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Shape 349"/>
          <p:cNvSpPr/>
          <p:nvPr/>
        </p:nvSpPr>
        <p:spPr>
          <a:xfrm flipH="1">
            <a:off x="1371574" y="2397125"/>
            <a:ext cx="396901" cy="3300"/>
          </a:xfrm>
          <a:prstGeom prst="line">
            <a:avLst/>
          </a:prstGeom>
          <a:ln w="76200" cap="rnd">
            <a:solidFill>
              <a:srgbClr val="00FF00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hape 350"/>
          <p:cNvSpPr/>
          <p:nvPr/>
        </p:nvSpPr>
        <p:spPr>
          <a:xfrm flipV="1">
            <a:off x="3157536" y="5238874"/>
            <a:ext cx="15899" cy="644401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hape 351"/>
          <p:cNvSpPr/>
          <p:nvPr/>
        </p:nvSpPr>
        <p:spPr>
          <a:xfrm flipH="1" flipV="1">
            <a:off x="1401635" y="2451011"/>
            <a:ext cx="3300" cy="2779801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hape 352"/>
          <p:cNvSpPr/>
          <p:nvPr/>
        </p:nvSpPr>
        <p:spPr>
          <a:xfrm>
            <a:off x="1401761" y="5209178"/>
            <a:ext cx="1752601" cy="1"/>
          </a:xfrm>
          <a:prstGeom prst="line">
            <a:avLst/>
          </a:prstGeom>
          <a:ln w="762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hape 353"/>
          <p:cNvSpPr txBox="1"/>
          <p:nvPr/>
        </p:nvSpPr>
        <p:spPr>
          <a:xfrm>
            <a:off x="846137" y="1690178"/>
            <a:ext cx="881064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87" name="Shape 347"/>
          <p:cNvGrpSpPr/>
          <p:nvPr/>
        </p:nvGrpSpPr>
        <p:grpSpPr>
          <a:xfrm>
            <a:off x="5245099" y="3301999"/>
            <a:ext cx="2921101" cy="749401"/>
            <a:chOff x="0" y="0"/>
            <a:chExt cx="2921099" cy="749399"/>
          </a:xfrm>
        </p:grpSpPr>
        <p:sp>
          <p:nvSpPr>
            <p:cNvPr id="185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print(letter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00FF00"/>
                  </a:solidFill>
                </a:rPr>
                <a:t>letter</a:t>
              </a:r>
              <a:r>
                <a:t>)</a:t>
              </a:r>
            </a:p>
          </p:txBody>
        </p:sp>
      </p:grpSp>
      <p:grpSp>
        <p:nvGrpSpPr>
          <p:cNvPr id="190" name="Shape 354"/>
          <p:cNvGrpSpPr/>
          <p:nvPr/>
        </p:nvGrpSpPr>
        <p:grpSpPr>
          <a:xfrm>
            <a:off x="5130799" y="2019299"/>
            <a:ext cx="3111601" cy="749401"/>
            <a:chOff x="0" y="0"/>
            <a:chExt cx="3111599" cy="749399"/>
          </a:xfrm>
        </p:grpSpPr>
        <p:sp>
          <p:nvSpPr>
            <p:cNvPr id="188" name="Rectangle"/>
            <p:cNvSpPr/>
            <p:nvPr/>
          </p:nvSpPr>
          <p:spPr>
            <a:xfrm>
              <a:off x="-1" y="-1"/>
              <a:ext cx="3111601" cy="749401"/>
            </a:xfrm>
            <a:prstGeom prst="rect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" name="迭代letter"/>
            <p:cNvSpPr txBox="1"/>
            <p:nvPr/>
          </p:nvSpPr>
          <p:spPr>
            <a:xfrm>
              <a:off x="-1" y="63549"/>
              <a:ext cx="31116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迭代</a:t>
              </a:r>
              <a:r>
                <a:rPr>
                  <a:solidFill>
                    <a:srgbClr val="00FF00"/>
                  </a:solidFill>
                </a:rPr>
                <a:t>letter</a:t>
              </a:r>
            </a:p>
          </p:txBody>
        </p:sp>
      </p:grpSp>
      <p:sp>
        <p:nvSpPr>
          <p:cNvPr id="191" name="Shape 355"/>
          <p:cNvSpPr txBox="1"/>
          <p:nvPr/>
        </p:nvSpPr>
        <p:spPr>
          <a:xfrm>
            <a:off x="7927750" y="5111749"/>
            <a:ext cx="66390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'banana'</a:t>
            </a:r>
            <a:r>
              <a:rPr>
                <a:solidFill>
                  <a:srgbClr val="00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print(letter)</a:t>
            </a:r>
          </a:p>
        </p:txBody>
      </p:sp>
      <p:grpSp>
        <p:nvGrpSpPr>
          <p:cNvPr id="194" name="Shape 356"/>
          <p:cNvGrpSpPr/>
          <p:nvPr/>
        </p:nvGrpSpPr>
        <p:grpSpPr>
          <a:xfrm>
            <a:off x="9740899" y="1727199"/>
            <a:ext cx="736601" cy="736601"/>
            <a:chOff x="0" y="0"/>
            <a:chExt cx="736599" cy="736599"/>
          </a:xfrm>
        </p:grpSpPr>
        <p:sp>
          <p:nvSpPr>
            <p:cNvPr id="192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b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97" name="Shape 357"/>
          <p:cNvGrpSpPr/>
          <p:nvPr/>
        </p:nvGrpSpPr>
        <p:grpSpPr>
          <a:xfrm>
            <a:off x="10490199" y="1727199"/>
            <a:ext cx="736601" cy="736601"/>
            <a:chOff x="0" y="0"/>
            <a:chExt cx="736599" cy="736599"/>
          </a:xfrm>
        </p:grpSpPr>
        <p:sp>
          <p:nvSpPr>
            <p:cNvPr id="195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00" name="Shape 358"/>
          <p:cNvGrpSpPr/>
          <p:nvPr/>
        </p:nvGrpSpPr>
        <p:grpSpPr>
          <a:xfrm>
            <a:off x="11264899" y="1727199"/>
            <a:ext cx="736601" cy="736601"/>
            <a:chOff x="0" y="0"/>
            <a:chExt cx="736599" cy="736599"/>
          </a:xfrm>
        </p:grpSpPr>
        <p:sp>
          <p:nvSpPr>
            <p:cNvPr id="198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03" name="Shape 359"/>
          <p:cNvGrpSpPr/>
          <p:nvPr/>
        </p:nvGrpSpPr>
        <p:grpSpPr>
          <a:xfrm>
            <a:off x="12014199" y="1727199"/>
            <a:ext cx="736601" cy="736601"/>
            <a:chOff x="0" y="0"/>
            <a:chExt cx="736599" cy="736599"/>
          </a:xfrm>
        </p:grpSpPr>
        <p:sp>
          <p:nvSpPr>
            <p:cNvPr id="201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06" name="Shape 360"/>
          <p:cNvGrpSpPr/>
          <p:nvPr/>
        </p:nvGrpSpPr>
        <p:grpSpPr>
          <a:xfrm>
            <a:off x="12738099" y="1727199"/>
            <a:ext cx="736601" cy="736601"/>
            <a:chOff x="0" y="0"/>
            <a:chExt cx="736599" cy="736599"/>
          </a:xfrm>
        </p:grpSpPr>
        <p:sp>
          <p:nvSpPr>
            <p:cNvPr id="204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09" name="Shape 361"/>
          <p:cNvGrpSpPr/>
          <p:nvPr/>
        </p:nvGrpSpPr>
        <p:grpSpPr>
          <a:xfrm>
            <a:off x="13487399" y="1727199"/>
            <a:ext cx="736601" cy="736601"/>
            <a:chOff x="0" y="0"/>
            <a:chExt cx="736599" cy="736599"/>
          </a:xfrm>
        </p:grpSpPr>
        <p:sp>
          <p:nvSpPr>
            <p:cNvPr id="207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8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10" name="Shape 362"/>
          <p:cNvSpPr txBox="1"/>
          <p:nvPr/>
        </p:nvSpPr>
        <p:spPr>
          <a:xfrm>
            <a:off x="1171575" y="6964097"/>
            <a:ext cx="14530388" cy="138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15000"/>
              </a:lnSpc>
              <a:defRPr sz="3600">
                <a:solidFill>
                  <a:srgbClr val="FFFFFF"/>
                </a:solidFill>
              </a:defRPr>
            </a:pPr>
            <a:r>
              <a:rPr>
                <a:solidFill>
                  <a:srgbClr val="74FB4C"/>
                </a:solidFill>
              </a:rPr>
              <a:t>迭代变量letter</a:t>
            </a:r>
            <a:r>
              <a:t>在字符串中不断迭代， 对于</a:t>
            </a:r>
            <a:r>
              <a:rPr>
                <a:solidFill>
                  <a:srgbClr val="FF7F00"/>
                </a:solidFill>
              </a:rPr>
              <a:t>序列中的</a:t>
            </a:r>
            <a:r>
              <a:t>每一个值会执行一次</a:t>
            </a:r>
            <a:r>
              <a:rPr>
                <a:solidFill>
                  <a:srgbClr val="E931F6"/>
                </a:solidFill>
              </a:rPr>
              <a:t>代码块</a:t>
            </a:r>
          </a:p>
        </p:txBody>
      </p:sp>
      <p:sp>
        <p:nvSpPr>
          <p:cNvPr id="211" name="Shape 363"/>
          <p:cNvSpPr/>
          <p:nvPr/>
        </p:nvSpPr>
        <p:spPr>
          <a:xfrm>
            <a:off x="4703700" y="2385899"/>
            <a:ext cx="396901" cy="3300"/>
          </a:xfrm>
          <a:prstGeom prst="line">
            <a:avLst/>
          </a:prstGeom>
          <a:ln w="76200" cap="rnd">
            <a:solidFill>
              <a:srgbClr val="00FF00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Shape 364"/>
          <p:cNvSpPr txBox="1"/>
          <p:nvPr/>
        </p:nvSpPr>
        <p:spPr>
          <a:xfrm>
            <a:off x="4275137" y="1690178"/>
            <a:ext cx="7254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ctrTitle"/>
          </p:nvPr>
        </p:nvSpPr>
        <p:spPr>
          <a:xfrm>
            <a:off x="1155700" y="1536699"/>
            <a:ext cx="13931900" cy="3086101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FFD966"/>
                </a:solidFill>
              </a:defRPr>
            </a:lvl1pPr>
          </a:lstStyle>
          <a:p>
            <a:pPr/>
            <a:r>
              <a:t>更多字符串操作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370"/>
          <p:cNvSpPr txBox="1"/>
          <p:nvPr>
            <p:ph type="title"/>
          </p:nvPr>
        </p:nvSpPr>
        <p:spPr>
          <a:xfrm>
            <a:off x="1155700" y="833717"/>
            <a:ext cx="5059363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6000">
                <a:solidFill>
                  <a:srgbClr val="FFD966"/>
                </a:solidFill>
              </a:defRPr>
            </a:lvl1pPr>
          </a:lstStyle>
          <a:p>
            <a:pPr/>
            <a:r>
              <a:t>字符串切片</a:t>
            </a:r>
          </a:p>
        </p:txBody>
      </p:sp>
      <p:sp>
        <p:nvSpPr>
          <p:cNvPr id="217" name="Shape 369"/>
          <p:cNvSpPr txBox="1"/>
          <p:nvPr>
            <p:ph type="body" sz="half" idx="1"/>
          </p:nvPr>
        </p:nvSpPr>
        <p:spPr>
          <a:xfrm>
            <a:off x="1155700" y="2603499"/>
            <a:ext cx="6602413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358393">
              <a:spcBef>
                <a:spcPts val="0"/>
              </a:spcBef>
              <a:defRPr sz="3400"/>
            </a:pPr>
            <a:r>
              <a:t>使用冒号运算符查看字符串的任意连续部分(切片)</a:t>
            </a:r>
          </a:p>
          <a:p>
            <a:pPr marL="749300" indent="-358393">
              <a:spcBef>
                <a:spcPts val="0"/>
              </a:spcBef>
              <a:defRPr sz="3400"/>
            </a:pPr>
          </a:p>
          <a:p>
            <a:pPr marL="749300" indent="-358393">
              <a:spcBef>
                <a:spcPts val="0"/>
              </a:spcBef>
              <a:defRPr sz="3400"/>
            </a:pPr>
            <a:r>
              <a:t>切片不包括第二个数字所在位置字符</a:t>
            </a:r>
          </a:p>
          <a:p>
            <a:pPr marL="749300" indent="-358393">
              <a:defRPr sz="3400"/>
            </a:pPr>
            <a:r>
              <a:t>如果第二个数字超出字符串的末尾，它将在末尾停止</a:t>
            </a:r>
          </a:p>
        </p:txBody>
      </p:sp>
      <p:sp>
        <p:nvSpPr>
          <p:cNvPr id="218" name="Shape 371"/>
          <p:cNvSpPr txBox="1"/>
          <p:nvPr/>
        </p:nvSpPr>
        <p:spPr>
          <a:xfrm>
            <a:off x="9069092" y="3689586"/>
            <a:ext cx="6553501" cy="382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s</a:t>
            </a:r>
            <a:r>
              <a:t> = </a:t>
            </a:r>
            <a:r>
              <a:rPr>
                <a:solidFill>
                  <a:srgbClr val="FF7F00"/>
                </a:solidFill>
              </a:rPr>
              <a:t>'Monty Python'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FF7F00"/>
                </a:solidFill>
              </a:rPr>
              <a:t>0</a:t>
            </a:r>
            <a:r>
              <a:t>:</a:t>
            </a:r>
            <a:r>
              <a:rPr>
                <a:solidFill>
                  <a:srgbClr val="FF7F00"/>
                </a:solidFill>
              </a:rPr>
              <a:t>4</a:t>
            </a:r>
            <a:r>
              <a:rPr>
                <a:solidFill>
                  <a:srgbClr val="00FFFF"/>
                </a:solidFill>
              </a:rPr>
              <a:t>]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Mont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FF7F00"/>
                </a:solidFill>
              </a:rPr>
              <a:t>6:7</a:t>
            </a:r>
            <a:r>
              <a:rPr>
                <a:solidFill>
                  <a:srgbClr val="00FFFF"/>
                </a:solidFill>
              </a:rPr>
              <a:t>]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FF7F00"/>
                </a:solidFill>
              </a:rPr>
              <a:t>6</a:t>
            </a:r>
            <a:r>
              <a:rPr>
                <a:solidFill>
                  <a:srgbClr val="00FFFF"/>
                </a:solidFill>
              </a:rPr>
              <a:t>:</a:t>
            </a:r>
            <a:r>
              <a:rPr>
                <a:solidFill>
                  <a:srgbClr val="FF7F00"/>
                </a:solidFill>
              </a:rPr>
              <a:t>20</a:t>
            </a:r>
            <a:r>
              <a:rPr>
                <a:solidFill>
                  <a:srgbClr val="00FFFF"/>
                </a:solidFill>
              </a:rPr>
              <a:t>]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Python</a:t>
            </a:r>
          </a:p>
        </p:txBody>
      </p:sp>
      <p:sp>
        <p:nvSpPr>
          <p:cNvPr id="219" name="Shape 372"/>
          <p:cNvSpPr txBox="1"/>
          <p:nvPr/>
        </p:nvSpPr>
        <p:spPr>
          <a:xfrm>
            <a:off x="70627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222" name="Shape 373"/>
          <p:cNvGrpSpPr/>
          <p:nvPr/>
        </p:nvGrpSpPr>
        <p:grpSpPr>
          <a:xfrm>
            <a:off x="7062792" y="1258891"/>
            <a:ext cx="736600" cy="736600"/>
            <a:chOff x="0" y="0"/>
            <a:chExt cx="736599" cy="736599"/>
          </a:xfrm>
        </p:grpSpPr>
        <p:sp>
          <p:nvSpPr>
            <p:cNvPr id="220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M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223" name="Shape 374"/>
          <p:cNvSpPr txBox="1"/>
          <p:nvPr/>
        </p:nvSpPr>
        <p:spPr>
          <a:xfrm>
            <a:off x="78120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226" name="Shape 375"/>
          <p:cNvGrpSpPr/>
          <p:nvPr/>
        </p:nvGrpSpPr>
        <p:grpSpPr>
          <a:xfrm>
            <a:off x="7812092" y="1258891"/>
            <a:ext cx="736600" cy="736600"/>
            <a:chOff x="0" y="0"/>
            <a:chExt cx="736599" cy="736599"/>
          </a:xfrm>
        </p:grpSpPr>
        <p:sp>
          <p:nvSpPr>
            <p:cNvPr id="224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" name="o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</p:grpSp>
      <p:sp>
        <p:nvSpPr>
          <p:cNvPr id="227" name="Shape 376"/>
          <p:cNvSpPr txBox="1"/>
          <p:nvPr/>
        </p:nvSpPr>
        <p:spPr>
          <a:xfrm>
            <a:off x="85867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30" name="Shape 377"/>
          <p:cNvGrpSpPr/>
          <p:nvPr/>
        </p:nvGrpSpPr>
        <p:grpSpPr>
          <a:xfrm>
            <a:off x="8586792" y="1258891"/>
            <a:ext cx="736600" cy="736600"/>
            <a:chOff x="0" y="0"/>
            <a:chExt cx="736599" cy="736599"/>
          </a:xfrm>
        </p:grpSpPr>
        <p:sp>
          <p:nvSpPr>
            <p:cNvPr id="228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31" name="Shape 378"/>
          <p:cNvSpPr txBox="1"/>
          <p:nvPr/>
        </p:nvSpPr>
        <p:spPr>
          <a:xfrm>
            <a:off x="93360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34" name="Shape 379"/>
          <p:cNvGrpSpPr/>
          <p:nvPr/>
        </p:nvGrpSpPr>
        <p:grpSpPr>
          <a:xfrm>
            <a:off x="9336092" y="1258891"/>
            <a:ext cx="736600" cy="736600"/>
            <a:chOff x="0" y="0"/>
            <a:chExt cx="736599" cy="736599"/>
          </a:xfrm>
        </p:grpSpPr>
        <p:sp>
          <p:nvSpPr>
            <p:cNvPr id="232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" name="t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</p:grpSp>
      <p:sp>
        <p:nvSpPr>
          <p:cNvPr id="235" name="Shape 380"/>
          <p:cNvSpPr txBox="1"/>
          <p:nvPr/>
        </p:nvSpPr>
        <p:spPr>
          <a:xfrm>
            <a:off x="100599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238" name="Shape 381"/>
          <p:cNvGrpSpPr/>
          <p:nvPr/>
        </p:nvGrpSpPr>
        <p:grpSpPr>
          <a:xfrm>
            <a:off x="10059992" y="1258891"/>
            <a:ext cx="736600" cy="736600"/>
            <a:chOff x="0" y="0"/>
            <a:chExt cx="736599" cy="736599"/>
          </a:xfrm>
        </p:grpSpPr>
        <p:sp>
          <p:nvSpPr>
            <p:cNvPr id="236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" name="y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239" name="Shape 382"/>
          <p:cNvSpPr txBox="1"/>
          <p:nvPr/>
        </p:nvSpPr>
        <p:spPr>
          <a:xfrm>
            <a:off x="108092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242" name="Shape 383"/>
          <p:cNvGrpSpPr/>
          <p:nvPr/>
        </p:nvGrpSpPr>
        <p:grpSpPr>
          <a:xfrm>
            <a:off x="10809292" y="1258891"/>
            <a:ext cx="736600" cy="736600"/>
            <a:chOff x="0" y="0"/>
            <a:chExt cx="736599" cy="736599"/>
          </a:xfrm>
        </p:grpSpPr>
        <p:sp>
          <p:nvSpPr>
            <p:cNvPr id="240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" name="Text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243" name="Shape 384"/>
          <p:cNvSpPr txBox="1"/>
          <p:nvPr/>
        </p:nvSpPr>
        <p:spPr>
          <a:xfrm>
            <a:off x="115077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246" name="Shape 385"/>
          <p:cNvGrpSpPr/>
          <p:nvPr/>
        </p:nvGrpSpPr>
        <p:grpSpPr>
          <a:xfrm>
            <a:off x="11507792" y="1258891"/>
            <a:ext cx="736600" cy="736600"/>
            <a:chOff x="0" y="0"/>
            <a:chExt cx="736599" cy="736599"/>
          </a:xfrm>
        </p:grpSpPr>
        <p:sp>
          <p:nvSpPr>
            <p:cNvPr id="244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5" name="P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</p:grpSp>
      <p:sp>
        <p:nvSpPr>
          <p:cNvPr id="247" name="Shape 386"/>
          <p:cNvSpPr txBox="1"/>
          <p:nvPr/>
        </p:nvSpPr>
        <p:spPr>
          <a:xfrm>
            <a:off x="122570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250" name="Shape 387"/>
          <p:cNvGrpSpPr/>
          <p:nvPr/>
        </p:nvGrpSpPr>
        <p:grpSpPr>
          <a:xfrm>
            <a:off x="12257092" y="1258891"/>
            <a:ext cx="736600" cy="736600"/>
            <a:chOff x="0" y="0"/>
            <a:chExt cx="736599" cy="736599"/>
          </a:xfrm>
        </p:grpSpPr>
        <p:sp>
          <p:nvSpPr>
            <p:cNvPr id="248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" name="y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251" name="Shape 388"/>
          <p:cNvSpPr txBox="1"/>
          <p:nvPr/>
        </p:nvSpPr>
        <p:spPr>
          <a:xfrm>
            <a:off x="13031793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254" name="Shape 389"/>
          <p:cNvGrpSpPr/>
          <p:nvPr/>
        </p:nvGrpSpPr>
        <p:grpSpPr>
          <a:xfrm>
            <a:off x="13031793" y="1258891"/>
            <a:ext cx="736600" cy="736600"/>
            <a:chOff x="0" y="0"/>
            <a:chExt cx="736599" cy="736599"/>
          </a:xfrm>
        </p:grpSpPr>
        <p:sp>
          <p:nvSpPr>
            <p:cNvPr id="252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" name="t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</p:grpSp>
      <p:sp>
        <p:nvSpPr>
          <p:cNvPr id="255" name="Shape 390"/>
          <p:cNvSpPr txBox="1"/>
          <p:nvPr/>
        </p:nvSpPr>
        <p:spPr>
          <a:xfrm>
            <a:off x="13781093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grpSp>
        <p:nvGrpSpPr>
          <p:cNvPr id="258" name="Shape 391"/>
          <p:cNvGrpSpPr/>
          <p:nvPr/>
        </p:nvGrpSpPr>
        <p:grpSpPr>
          <a:xfrm>
            <a:off x="13781093" y="1258891"/>
            <a:ext cx="736600" cy="736600"/>
            <a:chOff x="0" y="0"/>
            <a:chExt cx="736599" cy="736599"/>
          </a:xfrm>
        </p:grpSpPr>
        <p:sp>
          <p:nvSpPr>
            <p:cNvPr id="256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7" name="h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259" name="Shape 392"/>
          <p:cNvSpPr txBox="1"/>
          <p:nvPr/>
        </p:nvSpPr>
        <p:spPr>
          <a:xfrm>
            <a:off x="14504993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262" name="Shape 393"/>
          <p:cNvGrpSpPr/>
          <p:nvPr/>
        </p:nvGrpSpPr>
        <p:grpSpPr>
          <a:xfrm>
            <a:off x="14504993" y="1258891"/>
            <a:ext cx="736600" cy="736600"/>
            <a:chOff x="0" y="0"/>
            <a:chExt cx="736599" cy="736599"/>
          </a:xfrm>
        </p:grpSpPr>
        <p:sp>
          <p:nvSpPr>
            <p:cNvPr id="260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1" name="o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</p:grpSp>
      <p:sp>
        <p:nvSpPr>
          <p:cNvPr id="263" name="Shape 394"/>
          <p:cNvSpPr txBox="1"/>
          <p:nvPr/>
        </p:nvSpPr>
        <p:spPr>
          <a:xfrm>
            <a:off x="15254293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grpSp>
        <p:nvGrpSpPr>
          <p:cNvPr id="266" name="Shape 395"/>
          <p:cNvGrpSpPr/>
          <p:nvPr/>
        </p:nvGrpSpPr>
        <p:grpSpPr>
          <a:xfrm>
            <a:off x="15254293" y="1258891"/>
            <a:ext cx="736600" cy="736600"/>
            <a:chOff x="0" y="0"/>
            <a:chExt cx="736599" cy="736599"/>
          </a:xfrm>
        </p:grpSpPr>
        <p:sp>
          <p:nvSpPr>
            <p:cNvPr id="264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402"/>
          <p:cNvSpPr txBox="1"/>
          <p:nvPr/>
        </p:nvSpPr>
        <p:spPr>
          <a:xfrm>
            <a:off x="9069092" y="3689586"/>
            <a:ext cx="6863400" cy="382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s</a:t>
            </a:r>
            <a:r>
              <a:t> = </a:t>
            </a:r>
            <a:r>
              <a:rPr>
                <a:solidFill>
                  <a:srgbClr val="FF7F00"/>
                </a:solidFill>
              </a:rPr>
              <a:t>'Monty Python'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</a:t>
            </a:r>
            <a:r>
              <a:rPr>
                <a:solidFill>
                  <a:srgbClr val="00FFFF"/>
                </a:solidFill>
              </a:rPr>
              <a:t>[:</a:t>
            </a:r>
            <a:r>
              <a:rPr>
                <a:solidFill>
                  <a:srgbClr val="FF7F00"/>
                </a:solidFill>
              </a:rPr>
              <a:t>2</a:t>
            </a:r>
            <a:r>
              <a:rPr>
                <a:solidFill>
                  <a:srgbClr val="00FFFF"/>
                </a:solidFill>
              </a:rPr>
              <a:t>]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FF7F00"/>
                </a:solidFill>
              </a:rPr>
              <a:t>8</a:t>
            </a:r>
            <a:r>
              <a:rPr>
                <a:solidFill>
                  <a:srgbClr val="00FFFF"/>
                </a:solidFill>
              </a:rPr>
              <a:t>:]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thon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</a:t>
            </a:r>
            <a:r>
              <a:rPr>
                <a:solidFill>
                  <a:srgbClr val="00FFFF"/>
                </a:solidFill>
              </a:rPr>
              <a:t>[:]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Monty Python</a:t>
            </a:r>
          </a:p>
        </p:txBody>
      </p:sp>
      <p:sp>
        <p:nvSpPr>
          <p:cNvPr id="269" name="Shape 370"/>
          <p:cNvSpPr txBox="1"/>
          <p:nvPr>
            <p:ph type="title"/>
          </p:nvPr>
        </p:nvSpPr>
        <p:spPr>
          <a:xfrm>
            <a:off x="1155700" y="833717"/>
            <a:ext cx="5059363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6000">
                <a:solidFill>
                  <a:srgbClr val="FFD966"/>
                </a:solidFill>
              </a:defRPr>
            </a:lvl1pPr>
          </a:lstStyle>
          <a:p>
            <a:pPr/>
            <a:r>
              <a:t>字符串切片</a:t>
            </a:r>
          </a:p>
        </p:txBody>
      </p:sp>
      <p:sp>
        <p:nvSpPr>
          <p:cNvPr id="270" name="Shape 369"/>
          <p:cNvSpPr txBox="1"/>
          <p:nvPr>
            <p:ph type="body" sz="half" idx="1"/>
          </p:nvPr>
        </p:nvSpPr>
        <p:spPr>
          <a:xfrm>
            <a:off x="1155700" y="2603499"/>
            <a:ext cx="6166754" cy="570240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215900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如果我们省略切片的第一个数字或最后一个数字，则分别假设它是字符串的开头或结尾</a:t>
            </a:r>
          </a:p>
        </p:txBody>
      </p:sp>
      <p:sp>
        <p:nvSpPr>
          <p:cNvPr id="271" name="Shape 372"/>
          <p:cNvSpPr txBox="1"/>
          <p:nvPr/>
        </p:nvSpPr>
        <p:spPr>
          <a:xfrm>
            <a:off x="70627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274" name="Shape 373"/>
          <p:cNvGrpSpPr/>
          <p:nvPr/>
        </p:nvGrpSpPr>
        <p:grpSpPr>
          <a:xfrm>
            <a:off x="7062792" y="1258891"/>
            <a:ext cx="736600" cy="736600"/>
            <a:chOff x="0" y="0"/>
            <a:chExt cx="736599" cy="736599"/>
          </a:xfrm>
        </p:grpSpPr>
        <p:sp>
          <p:nvSpPr>
            <p:cNvPr id="272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M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275" name="Shape 374"/>
          <p:cNvSpPr txBox="1"/>
          <p:nvPr/>
        </p:nvSpPr>
        <p:spPr>
          <a:xfrm>
            <a:off x="78120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278" name="Shape 375"/>
          <p:cNvGrpSpPr/>
          <p:nvPr/>
        </p:nvGrpSpPr>
        <p:grpSpPr>
          <a:xfrm>
            <a:off x="7812092" y="1258891"/>
            <a:ext cx="736600" cy="736600"/>
            <a:chOff x="0" y="0"/>
            <a:chExt cx="736599" cy="736599"/>
          </a:xfrm>
        </p:grpSpPr>
        <p:sp>
          <p:nvSpPr>
            <p:cNvPr id="276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7" name="o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</p:grpSp>
      <p:sp>
        <p:nvSpPr>
          <p:cNvPr id="279" name="Shape 376"/>
          <p:cNvSpPr txBox="1"/>
          <p:nvPr/>
        </p:nvSpPr>
        <p:spPr>
          <a:xfrm>
            <a:off x="85867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82" name="Shape 377"/>
          <p:cNvGrpSpPr/>
          <p:nvPr/>
        </p:nvGrpSpPr>
        <p:grpSpPr>
          <a:xfrm>
            <a:off x="8586792" y="1258891"/>
            <a:ext cx="736600" cy="736600"/>
            <a:chOff x="0" y="0"/>
            <a:chExt cx="736599" cy="736599"/>
          </a:xfrm>
        </p:grpSpPr>
        <p:sp>
          <p:nvSpPr>
            <p:cNvPr id="280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83" name="Shape 378"/>
          <p:cNvSpPr txBox="1"/>
          <p:nvPr/>
        </p:nvSpPr>
        <p:spPr>
          <a:xfrm>
            <a:off x="93360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86" name="Shape 379"/>
          <p:cNvGrpSpPr/>
          <p:nvPr/>
        </p:nvGrpSpPr>
        <p:grpSpPr>
          <a:xfrm>
            <a:off x="9336092" y="1258891"/>
            <a:ext cx="736600" cy="736600"/>
            <a:chOff x="0" y="0"/>
            <a:chExt cx="736599" cy="736599"/>
          </a:xfrm>
        </p:grpSpPr>
        <p:sp>
          <p:nvSpPr>
            <p:cNvPr id="284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t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</p:grpSp>
      <p:sp>
        <p:nvSpPr>
          <p:cNvPr id="287" name="Shape 380"/>
          <p:cNvSpPr txBox="1"/>
          <p:nvPr/>
        </p:nvSpPr>
        <p:spPr>
          <a:xfrm>
            <a:off x="100599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290" name="Shape 381"/>
          <p:cNvGrpSpPr/>
          <p:nvPr/>
        </p:nvGrpSpPr>
        <p:grpSpPr>
          <a:xfrm>
            <a:off x="10059992" y="1258891"/>
            <a:ext cx="736600" cy="736600"/>
            <a:chOff x="0" y="0"/>
            <a:chExt cx="736599" cy="736599"/>
          </a:xfrm>
        </p:grpSpPr>
        <p:sp>
          <p:nvSpPr>
            <p:cNvPr id="288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9" name="y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291" name="Shape 382"/>
          <p:cNvSpPr txBox="1"/>
          <p:nvPr/>
        </p:nvSpPr>
        <p:spPr>
          <a:xfrm>
            <a:off x="108092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294" name="Shape 383"/>
          <p:cNvGrpSpPr/>
          <p:nvPr/>
        </p:nvGrpSpPr>
        <p:grpSpPr>
          <a:xfrm>
            <a:off x="10809292" y="1258891"/>
            <a:ext cx="736600" cy="736600"/>
            <a:chOff x="0" y="0"/>
            <a:chExt cx="736599" cy="736599"/>
          </a:xfrm>
        </p:grpSpPr>
        <p:sp>
          <p:nvSpPr>
            <p:cNvPr id="292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3" name="Text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295" name="Shape 384"/>
          <p:cNvSpPr txBox="1"/>
          <p:nvPr/>
        </p:nvSpPr>
        <p:spPr>
          <a:xfrm>
            <a:off x="115077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298" name="Shape 385"/>
          <p:cNvGrpSpPr/>
          <p:nvPr/>
        </p:nvGrpSpPr>
        <p:grpSpPr>
          <a:xfrm>
            <a:off x="11507792" y="1258891"/>
            <a:ext cx="736600" cy="736600"/>
            <a:chOff x="0" y="0"/>
            <a:chExt cx="736599" cy="736599"/>
          </a:xfrm>
        </p:grpSpPr>
        <p:sp>
          <p:nvSpPr>
            <p:cNvPr id="296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7" name="P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</p:grpSp>
      <p:sp>
        <p:nvSpPr>
          <p:cNvPr id="299" name="Shape 386"/>
          <p:cNvSpPr txBox="1"/>
          <p:nvPr/>
        </p:nvSpPr>
        <p:spPr>
          <a:xfrm>
            <a:off x="12257092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302" name="Shape 387"/>
          <p:cNvGrpSpPr/>
          <p:nvPr/>
        </p:nvGrpSpPr>
        <p:grpSpPr>
          <a:xfrm>
            <a:off x="12257092" y="1258891"/>
            <a:ext cx="736600" cy="736600"/>
            <a:chOff x="0" y="0"/>
            <a:chExt cx="736599" cy="736599"/>
          </a:xfrm>
        </p:grpSpPr>
        <p:sp>
          <p:nvSpPr>
            <p:cNvPr id="300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y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303" name="Shape 388"/>
          <p:cNvSpPr txBox="1"/>
          <p:nvPr/>
        </p:nvSpPr>
        <p:spPr>
          <a:xfrm>
            <a:off x="13031793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306" name="Shape 389"/>
          <p:cNvGrpSpPr/>
          <p:nvPr/>
        </p:nvGrpSpPr>
        <p:grpSpPr>
          <a:xfrm>
            <a:off x="13031793" y="1258891"/>
            <a:ext cx="736600" cy="736600"/>
            <a:chOff x="0" y="0"/>
            <a:chExt cx="736599" cy="736599"/>
          </a:xfrm>
        </p:grpSpPr>
        <p:sp>
          <p:nvSpPr>
            <p:cNvPr id="304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t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</p:grpSp>
      <p:sp>
        <p:nvSpPr>
          <p:cNvPr id="307" name="Shape 390"/>
          <p:cNvSpPr txBox="1"/>
          <p:nvPr/>
        </p:nvSpPr>
        <p:spPr>
          <a:xfrm>
            <a:off x="13781093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grpSp>
        <p:nvGrpSpPr>
          <p:cNvPr id="310" name="Shape 391"/>
          <p:cNvGrpSpPr/>
          <p:nvPr/>
        </p:nvGrpSpPr>
        <p:grpSpPr>
          <a:xfrm>
            <a:off x="13781093" y="1258891"/>
            <a:ext cx="736600" cy="736600"/>
            <a:chOff x="0" y="0"/>
            <a:chExt cx="736599" cy="736599"/>
          </a:xfrm>
        </p:grpSpPr>
        <p:sp>
          <p:nvSpPr>
            <p:cNvPr id="308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9" name="h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11" name="Shape 392"/>
          <p:cNvSpPr txBox="1"/>
          <p:nvPr/>
        </p:nvSpPr>
        <p:spPr>
          <a:xfrm>
            <a:off x="14504993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314" name="Shape 393"/>
          <p:cNvGrpSpPr/>
          <p:nvPr/>
        </p:nvGrpSpPr>
        <p:grpSpPr>
          <a:xfrm>
            <a:off x="14504993" y="1258891"/>
            <a:ext cx="736600" cy="736600"/>
            <a:chOff x="0" y="0"/>
            <a:chExt cx="736599" cy="736599"/>
          </a:xfrm>
        </p:grpSpPr>
        <p:sp>
          <p:nvSpPr>
            <p:cNvPr id="312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3" name="o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</p:grpSp>
      <p:sp>
        <p:nvSpPr>
          <p:cNvPr id="315" name="Shape 394"/>
          <p:cNvSpPr txBox="1"/>
          <p:nvPr/>
        </p:nvSpPr>
        <p:spPr>
          <a:xfrm>
            <a:off x="15254293" y="2086351"/>
            <a:ext cx="7366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grpSp>
        <p:nvGrpSpPr>
          <p:cNvPr id="318" name="Shape 395"/>
          <p:cNvGrpSpPr/>
          <p:nvPr/>
        </p:nvGrpSpPr>
        <p:grpSpPr>
          <a:xfrm>
            <a:off x="15254293" y="1258891"/>
            <a:ext cx="736600" cy="736600"/>
            <a:chOff x="0" y="0"/>
            <a:chExt cx="736599" cy="736599"/>
          </a:xfrm>
        </p:grpSpPr>
        <p:sp>
          <p:nvSpPr>
            <p:cNvPr id="316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7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438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运算符 in</a:t>
            </a:r>
          </a:p>
        </p:txBody>
      </p:sp>
      <p:sp>
        <p:nvSpPr>
          <p:cNvPr id="321" name="Shape 439"/>
          <p:cNvSpPr txBox="1"/>
          <p:nvPr>
            <p:ph type="body" sz="half" idx="1"/>
          </p:nvPr>
        </p:nvSpPr>
        <p:spPr>
          <a:xfrm>
            <a:off x="1155700" y="2603499"/>
            <a:ext cx="6659563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533400">
              <a:spcBef>
                <a:spcPts val="0"/>
              </a:spcBef>
              <a:buSzPct val="171000"/>
            </a:pPr>
            <a:r>
              <a:rPr>
                <a:solidFill>
                  <a:srgbClr val="FFFFFE"/>
                </a:solidFill>
              </a:rPr>
              <a:t>保留字</a:t>
            </a:r>
            <a:r>
              <a:rPr>
                <a:solidFill>
                  <a:srgbClr val="FEFF54"/>
                </a:solidFill>
              </a:rPr>
              <a:t>in</a:t>
            </a:r>
            <a:r>
              <a:t>还可以用于检查一个字符串是否在另一个字符串中</a:t>
            </a:r>
          </a:p>
          <a:p>
            <a:pPr marL="749300" indent="-533400">
              <a:buSzPct val="171000"/>
            </a:pPr>
            <a:r>
              <a:rPr>
                <a:solidFill>
                  <a:srgbClr val="FEFF56"/>
                </a:solidFill>
              </a:rPr>
              <a:t>in</a:t>
            </a:r>
            <a:r>
              <a:t>表达式是一个布尔表达式，返回True或False，可以在</a:t>
            </a:r>
            <a:r>
              <a:rPr>
                <a:solidFill>
                  <a:srgbClr val="FEFF55"/>
                </a:solidFill>
              </a:rPr>
              <a:t>if</a:t>
            </a:r>
            <a:r>
              <a:t>语句中使用</a:t>
            </a:r>
          </a:p>
        </p:txBody>
      </p:sp>
      <p:sp>
        <p:nvSpPr>
          <p:cNvPr id="322" name="Shape 440"/>
          <p:cNvSpPr txBox="1"/>
          <p:nvPr/>
        </p:nvSpPr>
        <p:spPr>
          <a:xfrm>
            <a:off x="9255124" y="2711449"/>
            <a:ext cx="6721476" cy="5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t> = </a:t>
            </a:r>
            <a:r>
              <a:rPr>
                <a:solidFill>
                  <a:srgbClr val="FF7F00"/>
                </a:solidFill>
              </a:rPr>
              <a:t>'banana'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7F00"/>
                </a:solidFill>
              </a:rPr>
              <a:t>'n'</a:t>
            </a:r>
            <a:r>
              <a:t> </a:t>
            </a:r>
            <a:r>
              <a:rPr>
                <a:solidFill>
                  <a:srgbClr val="FFFF00"/>
                </a:solidFill>
              </a:rPr>
              <a:t>in</a:t>
            </a:r>
            <a:r>
              <a:t> </a:t>
            </a:r>
            <a:r>
              <a:rPr>
                <a:solidFill>
                  <a:srgbClr val="00FF00"/>
                </a:solidFill>
              </a:rPr>
              <a:t>fruit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7F00"/>
                </a:solidFill>
              </a:rPr>
              <a:t>'m'</a:t>
            </a:r>
            <a:r>
              <a:t> </a:t>
            </a:r>
            <a:r>
              <a:rPr>
                <a:solidFill>
                  <a:srgbClr val="FFFF00"/>
                </a:solidFill>
              </a:rPr>
              <a:t>in</a:t>
            </a:r>
            <a:r>
              <a:t> </a:t>
            </a:r>
            <a:r>
              <a:rPr>
                <a:solidFill>
                  <a:srgbClr val="00FF00"/>
                </a:solidFill>
              </a:rPr>
              <a:t>fruit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7F00"/>
                </a:solidFill>
              </a:rPr>
              <a:t>'nan'</a:t>
            </a:r>
            <a:r>
              <a:t> </a:t>
            </a:r>
            <a:r>
              <a:rPr>
                <a:solidFill>
                  <a:srgbClr val="FFFF00"/>
                </a:solidFill>
              </a:rPr>
              <a:t>in </a:t>
            </a:r>
            <a:r>
              <a:rPr>
                <a:solidFill>
                  <a:srgbClr val="00FF00"/>
                </a:solidFill>
              </a:rPr>
              <a:t>fruit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if</a:t>
            </a:r>
            <a:r>
              <a:t> </a:t>
            </a:r>
            <a:r>
              <a:rPr>
                <a:solidFill>
                  <a:srgbClr val="FF7F00"/>
                </a:solidFill>
              </a:rPr>
              <a:t>'a'</a:t>
            </a:r>
            <a:r>
              <a:t> </a:t>
            </a:r>
            <a:r>
              <a:rPr>
                <a:solidFill>
                  <a:srgbClr val="FFFF00"/>
                </a:solidFill>
              </a:rPr>
              <a:t>in</a:t>
            </a:r>
            <a:r>
              <a:t>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 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'Found it!'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Found it!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445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字符串比较</a:t>
            </a:r>
          </a:p>
        </p:txBody>
      </p:sp>
      <p:sp>
        <p:nvSpPr>
          <p:cNvPr id="325" name="Shape 446"/>
          <p:cNvSpPr txBox="1"/>
          <p:nvPr/>
        </p:nvSpPr>
        <p:spPr>
          <a:xfrm>
            <a:off x="927100" y="3244900"/>
            <a:ext cx="15328900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Word = input()</a:t>
            </a:r>
            <a:endParaRPr>
              <a:solidFill>
                <a:srgbClr val="FFFFFF"/>
              </a:solidFill>
            </a:endParaRPr>
          </a:p>
          <a:p>
            <a:pPr algn="ctr"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word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&lt;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'banana'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'Your word,'</a:t>
            </a:r>
            <a:r>
              <a:t> </a:t>
            </a:r>
            <a:r>
              <a:rPr>
                <a:solidFill>
                  <a:srgbClr val="00FFFF"/>
                </a:solidFill>
              </a:rPr>
              <a:t>+</a:t>
            </a:r>
            <a:r>
              <a:t> </a:t>
            </a:r>
            <a:r>
              <a:rPr>
                <a:solidFill>
                  <a:srgbClr val="00FF00"/>
                </a:solidFill>
              </a:rPr>
              <a:t>word</a:t>
            </a:r>
            <a:r>
              <a:t> </a:t>
            </a:r>
            <a:r>
              <a:rPr>
                <a:solidFill>
                  <a:srgbClr val="00FFFF"/>
                </a:solidFill>
              </a:rPr>
              <a:t>+</a:t>
            </a:r>
            <a:r>
              <a:t> </a:t>
            </a:r>
            <a:r>
              <a:rPr>
                <a:solidFill>
                  <a:srgbClr val="FF7F00"/>
                </a:solidFill>
              </a:rPr>
              <a:t>', comes before banana.'</a:t>
            </a:r>
            <a:r>
              <a:t>)</a:t>
            </a:r>
          </a:p>
          <a:p>
            <a:pPr>
              <a:defRPr sz="3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word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&gt;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'banana'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'Your word,'</a:t>
            </a:r>
            <a:r>
              <a:t> </a:t>
            </a:r>
            <a:r>
              <a:rPr>
                <a:solidFill>
                  <a:srgbClr val="00FFFF"/>
                </a:solidFill>
              </a:rPr>
              <a:t>+</a:t>
            </a:r>
            <a:r>
              <a:t> </a:t>
            </a:r>
            <a:r>
              <a:rPr>
                <a:solidFill>
                  <a:srgbClr val="00FF00"/>
                </a:solidFill>
              </a:rPr>
              <a:t>word</a:t>
            </a:r>
            <a:r>
              <a:t> </a:t>
            </a:r>
            <a:r>
              <a:rPr>
                <a:solidFill>
                  <a:srgbClr val="00FFFF"/>
                </a:solidFill>
              </a:rPr>
              <a:t>+</a:t>
            </a:r>
            <a:r>
              <a:t> </a:t>
            </a:r>
            <a:r>
              <a:rPr>
                <a:solidFill>
                  <a:srgbClr val="FF7F00"/>
                </a:solidFill>
              </a:rPr>
              <a:t>', comes after banana.'</a:t>
            </a:r>
            <a:r>
              <a:t>)</a:t>
            </a:r>
          </a:p>
          <a:p>
            <a:pPr>
              <a:defRPr sz="3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'All right, bananas.')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213"/>
          <p:cNvSpPr txBox="1"/>
          <p:nvPr>
            <p:ph type="title"/>
          </p:nvPr>
        </p:nvSpPr>
        <p:spPr>
          <a:xfrm>
            <a:off x="1155700" y="833717"/>
            <a:ext cx="7416800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54" name="Shape 214"/>
          <p:cNvSpPr txBox="1"/>
          <p:nvPr>
            <p:ph type="body" sz="half" idx="1"/>
          </p:nvPr>
        </p:nvSpPr>
        <p:spPr>
          <a:xfrm>
            <a:off x="1155699" y="2603499"/>
            <a:ext cx="7288215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1806" indent="-329664" defTabSz="905255">
              <a:spcBef>
                <a:spcPts val="0"/>
              </a:spcBef>
              <a:buClr>
                <a:srgbClr val="FF00FF"/>
              </a:buClr>
              <a:defRPr sz="2970">
                <a:solidFill>
                  <a:srgbClr val="FF00FF"/>
                </a:solidFill>
              </a:defRPr>
            </a:pPr>
            <a:r>
              <a:t>String是字符序列</a:t>
            </a:r>
          </a:p>
          <a:p>
            <a:pPr marL="741806" indent="-329664" defTabSz="905255">
              <a:spcBef>
                <a:spcPts val="3400"/>
              </a:spcBef>
              <a:buClr>
                <a:srgbClr val="FF00FF"/>
              </a:buClr>
              <a:defRPr sz="2970">
                <a:solidFill>
                  <a:srgbClr val="FF00FF"/>
                </a:solidFill>
              </a:defRPr>
            </a:pPr>
            <a:r>
              <a:t>String使用单引号'Hello'或双引号"Hello"</a:t>
            </a:r>
          </a:p>
          <a:p>
            <a:pPr marL="741806" indent="-329664" defTabSz="905255">
              <a:spcBef>
                <a:spcPts val="3400"/>
              </a:spcBef>
              <a:buClr>
                <a:srgbClr val="00FF00"/>
              </a:buClr>
              <a:defRPr sz="2970">
                <a:solidFill>
                  <a:srgbClr val="00FF00"/>
                </a:solidFill>
              </a:defRPr>
            </a:pPr>
            <a:r>
              <a:t>对于String来说, “+” 代表 “连接”</a:t>
            </a:r>
          </a:p>
          <a:p>
            <a:pPr marL="741806" indent="-329664" defTabSz="905255">
              <a:spcBef>
                <a:spcPts val="3400"/>
              </a:spcBef>
              <a:buClr>
                <a:srgbClr val="FF7F00"/>
              </a:buClr>
              <a:defRPr sz="2970">
                <a:solidFill>
                  <a:srgbClr val="FF7F00"/>
                </a:solidFill>
              </a:defRPr>
            </a:pPr>
            <a:r>
              <a:t>当字符串包含数字时，它仍然是字符串</a:t>
            </a:r>
          </a:p>
          <a:p>
            <a:pPr marL="741806" indent="-329664" defTabSz="905255">
              <a:spcBef>
                <a:spcPts val="3400"/>
              </a:spcBef>
              <a:buClr>
                <a:srgbClr val="FF7F00"/>
              </a:buClr>
              <a:defRPr sz="2970">
                <a:solidFill>
                  <a:srgbClr val="FF7F00"/>
                </a:solidFill>
              </a:defRPr>
            </a:pPr>
            <a:r>
              <a:t>使用 </a:t>
            </a:r>
            <a:r>
              <a:rPr>
                <a:solidFill>
                  <a:srgbClr val="FF00FF"/>
                </a:solidFill>
              </a:rPr>
              <a:t>int</a:t>
            </a:r>
            <a:r>
              <a:t>() 进行类型转换，将字符串中的数字转换为int类型</a:t>
            </a:r>
          </a:p>
        </p:txBody>
      </p:sp>
      <p:sp>
        <p:nvSpPr>
          <p:cNvPr id="55" name="Shape 215"/>
          <p:cNvSpPr txBox="1"/>
          <p:nvPr/>
        </p:nvSpPr>
        <p:spPr>
          <a:xfrm>
            <a:off x="9040810" y="1115408"/>
            <a:ext cx="6959601" cy="690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00FF"/>
                </a:solidFill>
              </a:rPr>
              <a:t>str1 = "Hello"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00FF"/>
                </a:solidFill>
              </a:rPr>
              <a:t>str2 = 'there'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bob = str1 + str2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bob</a:t>
            </a:r>
            <a:r>
              <a:t>)</a:t>
            </a: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Hellothere</a:t>
            </a:r>
          </a:p>
          <a:p>
            <a:pPr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7F00"/>
                </a:solidFill>
              </a:rPr>
              <a:t>str3 = '123'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7F00"/>
                </a:solidFill>
              </a:rPr>
              <a:t>str3 = str3 + 1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  File "&lt;stdin&gt;", line 1, in &lt;module&gt;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cannot concatenate 'str' and 'int' objects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FF"/>
                </a:solidFill>
              </a:rPr>
              <a:t>x = </a:t>
            </a:r>
            <a:r>
              <a:rPr>
                <a:solidFill>
                  <a:srgbClr val="FF00FF"/>
                </a:solidFill>
              </a:rPr>
              <a:t>int</a:t>
            </a:r>
            <a:r>
              <a:rPr>
                <a:solidFill>
                  <a:srgbClr val="00FFFF"/>
                </a:solidFill>
              </a:rPr>
              <a:t>(str3) + 1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FF"/>
                </a:solidFill>
              </a:rPr>
              <a:t>x</a:t>
            </a:r>
            <a:r>
              <a:t>)</a:t>
            </a:r>
          </a:p>
          <a:p>
            <a:pPr>
              <a:defRPr sz="2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124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451"/>
          <p:cNvSpPr txBox="1"/>
          <p:nvPr>
            <p:ph type="title"/>
          </p:nvPr>
        </p:nvSpPr>
        <p:spPr>
          <a:xfrm>
            <a:off x="7986713" y="673717"/>
            <a:ext cx="680095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字符串方法</a:t>
            </a:r>
          </a:p>
        </p:txBody>
      </p:sp>
      <p:sp>
        <p:nvSpPr>
          <p:cNvPr id="328" name="Shape 452"/>
          <p:cNvSpPr txBox="1"/>
          <p:nvPr>
            <p:ph type="body" sz="half" idx="1"/>
          </p:nvPr>
        </p:nvSpPr>
        <p:spPr>
          <a:xfrm>
            <a:off x="1155700" y="1452218"/>
            <a:ext cx="6831013" cy="6977162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749300" indent="-358393">
              <a:defRPr sz="3400"/>
            </a:lvl1pPr>
          </a:lstStyle>
          <a:p>
            <a:pPr/>
            <a:r>
              <a:t>Python中有很多内置的字符串方法，这些方法不修改原始字符串，而是返回已更改的新字符串</a:t>
            </a:r>
          </a:p>
        </p:txBody>
      </p:sp>
      <p:sp>
        <p:nvSpPr>
          <p:cNvPr id="329" name="Shape 453"/>
          <p:cNvSpPr txBox="1"/>
          <p:nvPr/>
        </p:nvSpPr>
        <p:spPr>
          <a:xfrm>
            <a:off x="8484324" y="2984549"/>
            <a:ext cx="7557300" cy="468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greet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'Hello Bob'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zap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greet</a:t>
            </a:r>
            <a:r>
              <a:rPr>
                <a:solidFill>
                  <a:srgbClr val="FF00FF"/>
                </a:solidFill>
              </a:rPr>
              <a:t>.lower</a:t>
            </a:r>
            <a:r>
              <a:t>()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zap</a:t>
            </a:r>
            <a:r>
              <a:t>)</a:t>
            </a: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hello bob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greet)</a:t>
            </a:r>
            <a:endParaRPr>
              <a:solidFill>
                <a:srgbClr val="00FF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Hello Bob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'Hi There'</a:t>
            </a:r>
            <a:r>
              <a:rPr>
                <a:solidFill>
                  <a:srgbClr val="FF00FF"/>
                </a:solidFill>
              </a:rPr>
              <a:t>.lower</a:t>
            </a:r>
            <a:r>
              <a:t>())</a:t>
            </a: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hi there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468"/>
          <p:cNvSpPr txBox="1"/>
          <p:nvPr/>
        </p:nvSpPr>
        <p:spPr>
          <a:xfrm>
            <a:off x="728662" y="3591599"/>
            <a:ext cx="7857888" cy="241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str.capitalize</a:t>
            </a:r>
            <a:r>
              <a:rPr>
                <a:solidFill>
                  <a:srgbClr val="FFFFFF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str.center</a:t>
            </a:r>
            <a:r>
              <a:rPr>
                <a:solidFill>
                  <a:srgbClr val="FFFFFF"/>
                </a:solidFill>
              </a:rPr>
              <a:t>(width[, fillchar])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str.endswith</a:t>
            </a:r>
            <a:r>
              <a:rPr>
                <a:solidFill>
                  <a:srgbClr val="FFFFFF"/>
                </a:solidFill>
              </a:rPr>
              <a:t>(suffix[, start[, end]])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str.find</a:t>
            </a:r>
            <a:r>
              <a:rPr>
                <a:solidFill>
                  <a:srgbClr val="FFFFFF"/>
                </a:solidFill>
              </a:rPr>
              <a:t>(sub[, start[, end]])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str.replace</a:t>
            </a:r>
            <a:r>
              <a:rPr>
                <a:solidFill>
                  <a:srgbClr val="FFFFFF"/>
                </a:solidFill>
              </a:rPr>
              <a:t>(old, new[, count])</a:t>
            </a:r>
          </a:p>
        </p:txBody>
      </p:sp>
      <p:sp>
        <p:nvSpPr>
          <p:cNvPr id="332" name="Shape 469"/>
          <p:cNvSpPr txBox="1"/>
          <p:nvPr/>
        </p:nvSpPr>
        <p:spPr>
          <a:xfrm>
            <a:off x="9080500" y="3591599"/>
            <a:ext cx="6721475" cy="241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str.lower</a:t>
            </a:r>
            <a:r>
              <a:rPr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str.upper</a:t>
            </a:r>
            <a:r>
              <a:rPr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str.lstrip</a:t>
            </a:r>
            <a:r>
              <a:rPr>
                <a:solidFill>
                  <a:srgbClr val="FFFFFF"/>
                </a:solidFill>
              </a:rPr>
              <a:t>([chars])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str.rstrip</a:t>
            </a:r>
            <a:r>
              <a:rPr>
                <a:solidFill>
                  <a:srgbClr val="FFFFFF"/>
                </a:solidFill>
              </a:rPr>
              <a:t>([chars])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str.strip</a:t>
            </a:r>
            <a:r>
              <a:rPr>
                <a:solidFill>
                  <a:srgbClr val="FFFFFF"/>
                </a:solidFill>
              </a:rPr>
              <a:t>([chars])</a:t>
            </a:r>
          </a:p>
        </p:txBody>
      </p:sp>
      <p:sp>
        <p:nvSpPr>
          <p:cNvPr id="333" name="Shape 470"/>
          <p:cNvSpPr txBox="1"/>
          <p:nvPr>
            <p:ph type="title"/>
          </p:nvPr>
        </p:nvSpPr>
        <p:spPr>
          <a:xfrm>
            <a:off x="1155700" y="833717"/>
            <a:ext cx="12720895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字符串方法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475"/>
          <p:cNvSpPr txBox="1"/>
          <p:nvPr>
            <p:ph type="title"/>
          </p:nvPr>
        </p:nvSpPr>
        <p:spPr>
          <a:xfrm>
            <a:off x="1155699" y="833717"/>
            <a:ext cx="7635876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6700">
                <a:solidFill>
                  <a:srgbClr val="FFD966"/>
                </a:solidFill>
              </a:defRPr>
            </a:lvl1pPr>
          </a:lstStyle>
          <a:p>
            <a:pPr/>
            <a:r>
              <a:t>搜索字符串</a:t>
            </a:r>
          </a:p>
        </p:txBody>
      </p:sp>
      <p:sp>
        <p:nvSpPr>
          <p:cNvPr id="336" name="Shape 476"/>
          <p:cNvSpPr txBox="1"/>
          <p:nvPr>
            <p:ph type="body" sz="half" idx="1"/>
          </p:nvPr>
        </p:nvSpPr>
        <p:spPr>
          <a:xfrm>
            <a:off x="1155700" y="2603499"/>
            <a:ext cx="7886700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358393">
              <a:spcBef>
                <a:spcPts val="0"/>
              </a:spcBef>
              <a:defRPr sz="3400"/>
            </a:pPr>
            <a:r>
              <a:t>我们使用</a:t>
            </a:r>
            <a:r>
              <a:rPr>
                <a:solidFill>
                  <a:srgbClr val="E833F7"/>
                </a:solidFill>
              </a:rPr>
              <a:t>find()</a:t>
            </a:r>
            <a:r>
              <a:t>在字符串中搜索子字符串</a:t>
            </a:r>
            <a:br/>
          </a:p>
          <a:p>
            <a:pPr marL="749300" indent="-358393">
              <a:spcBef>
                <a:spcPts val="0"/>
              </a:spcBef>
              <a:defRPr sz="3400"/>
            </a:pPr>
            <a:r>
              <a:t>find()查找子字符串的第一个匹配项，返回索引</a:t>
            </a:r>
            <a:br/>
          </a:p>
          <a:p>
            <a:pPr marL="749300" indent="-358393">
              <a:spcBef>
                <a:spcPts val="0"/>
              </a:spcBef>
              <a:defRPr sz="3400"/>
            </a:pPr>
            <a:r>
              <a:t>如果未找到子字符串，则</a:t>
            </a:r>
            <a:r>
              <a:rPr>
                <a:solidFill>
                  <a:srgbClr val="EB33F6"/>
                </a:solidFill>
              </a:rPr>
              <a:t>find()</a:t>
            </a:r>
            <a:r>
              <a:t>返回</a:t>
            </a:r>
            <a:r>
              <a:rPr>
                <a:solidFill>
                  <a:srgbClr val="76FA4B"/>
                </a:solidFill>
              </a:rPr>
              <a:t>-1</a:t>
            </a:r>
            <a:br>
              <a:rPr>
                <a:solidFill>
                  <a:srgbClr val="76FA4B"/>
                </a:solidFill>
              </a:rPr>
            </a:br>
          </a:p>
        </p:txBody>
      </p:sp>
      <p:sp>
        <p:nvSpPr>
          <p:cNvPr id="337" name="Shape 477"/>
          <p:cNvSpPr txBox="1"/>
          <p:nvPr/>
        </p:nvSpPr>
        <p:spPr>
          <a:xfrm>
            <a:off x="9677399" y="4324299"/>
            <a:ext cx="6246602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'banana'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pos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00FF00"/>
                </a:solidFill>
              </a:rPr>
              <a:t> fruit</a:t>
            </a:r>
            <a:r>
              <a:rPr>
                <a:solidFill>
                  <a:srgbClr val="FF00FF"/>
                </a:solidFill>
              </a:rPr>
              <a:t>.find</a:t>
            </a:r>
            <a:r>
              <a:t>(</a:t>
            </a:r>
            <a:r>
              <a:rPr>
                <a:solidFill>
                  <a:srgbClr val="FF7F00"/>
                </a:solidFill>
              </a:rPr>
              <a:t>'na'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pos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aa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00FF"/>
                </a:solidFill>
              </a:rPr>
              <a:t>.find</a:t>
            </a:r>
            <a:r>
              <a:t>(</a:t>
            </a:r>
            <a:r>
              <a:rPr>
                <a:solidFill>
                  <a:srgbClr val="FF7F00"/>
                </a:solidFill>
              </a:rPr>
              <a:t>'z'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aa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-1</a:t>
            </a:r>
          </a:p>
        </p:txBody>
      </p:sp>
      <p:sp>
        <p:nvSpPr>
          <p:cNvPr id="338" name="Shape 478"/>
          <p:cNvSpPr/>
          <p:nvPr/>
        </p:nvSpPr>
        <p:spPr>
          <a:xfrm flipH="1" flipV="1">
            <a:off x="10302875" y="1084261"/>
            <a:ext cx="1295911" cy="826300"/>
          </a:xfrm>
          <a:prstGeom prst="line">
            <a:avLst/>
          </a:prstGeom>
          <a:ln w="635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Shape 479"/>
          <p:cNvSpPr txBox="1"/>
          <p:nvPr/>
        </p:nvSpPr>
        <p:spPr>
          <a:xfrm>
            <a:off x="9766299" y="29483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342" name="Shape 480"/>
          <p:cNvGrpSpPr/>
          <p:nvPr/>
        </p:nvGrpSpPr>
        <p:grpSpPr>
          <a:xfrm>
            <a:off x="9766299" y="2120899"/>
            <a:ext cx="736601" cy="736601"/>
            <a:chOff x="0" y="0"/>
            <a:chExt cx="736599" cy="736599"/>
          </a:xfrm>
        </p:grpSpPr>
        <p:sp>
          <p:nvSpPr>
            <p:cNvPr id="340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1" name="b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43" name="Shape 481"/>
          <p:cNvSpPr txBox="1"/>
          <p:nvPr/>
        </p:nvSpPr>
        <p:spPr>
          <a:xfrm>
            <a:off x="10515599" y="29483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346" name="Shape 482"/>
          <p:cNvGrpSpPr/>
          <p:nvPr/>
        </p:nvGrpSpPr>
        <p:grpSpPr>
          <a:xfrm>
            <a:off x="10515599" y="2120899"/>
            <a:ext cx="736601" cy="736601"/>
            <a:chOff x="0" y="0"/>
            <a:chExt cx="736599" cy="736599"/>
          </a:xfrm>
        </p:grpSpPr>
        <p:sp>
          <p:nvSpPr>
            <p:cNvPr id="344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5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47" name="Shape 483"/>
          <p:cNvSpPr txBox="1"/>
          <p:nvPr/>
        </p:nvSpPr>
        <p:spPr>
          <a:xfrm>
            <a:off x="11290299" y="29483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350" name="Shape 484"/>
          <p:cNvGrpSpPr/>
          <p:nvPr/>
        </p:nvGrpSpPr>
        <p:grpSpPr>
          <a:xfrm>
            <a:off x="11290299" y="2120899"/>
            <a:ext cx="736601" cy="736601"/>
            <a:chOff x="0" y="0"/>
            <a:chExt cx="736599" cy="736599"/>
          </a:xfrm>
        </p:grpSpPr>
        <p:sp>
          <p:nvSpPr>
            <p:cNvPr id="348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9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351" name="Shape 485"/>
          <p:cNvSpPr txBox="1"/>
          <p:nvPr/>
        </p:nvSpPr>
        <p:spPr>
          <a:xfrm>
            <a:off x="12039599" y="29483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354" name="Shape 486"/>
          <p:cNvGrpSpPr/>
          <p:nvPr/>
        </p:nvGrpSpPr>
        <p:grpSpPr>
          <a:xfrm>
            <a:off x="12039599" y="2120899"/>
            <a:ext cx="736601" cy="736601"/>
            <a:chOff x="0" y="0"/>
            <a:chExt cx="736599" cy="736599"/>
          </a:xfrm>
        </p:grpSpPr>
        <p:sp>
          <p:nvSpPr>
            <p:cNvPr id="352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3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55" name="Shape 487"/>
          <p:cNvSpPr txBox="1"/>
          <p:nvPr/>
        </p:nvSpPr>
        <p:spPr>
          <a:xfrm>
            <a:off x="12763499" y="29483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358" name="Shape 488"/>
          <p:cNvGrpSpPr/>
          <p:nvPr/>
        </p:nvGrpSpPr>
        <p:grpSpPr>
          <a:xfrm>
            <a:off x="12763499" y="2120899"/>
            <a:ext cx="736601" cy="736601"/>
            <a:chOff x="0" y="0"/>
            <a:chExt cx="736599" cy="736599"/>
          </a:xfrm>
        </p:grpSpPr>
        <p:sp>
          <p:nvSpPr>
            <p:cNvPr id="356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7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359" name="Shape 489"/>
          <p:cNvSpPr txBox="1"/>
          <p:nvPr/>
        </p:nvSpPr>
        <p:spPr>
          <a:xfrm>
            <a:off x="13512799" y="29483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62" name="Shape 490"/>
          <p:cNvGrpSpPr/>
          <p:nvPr/>
        </p:nvGrpSpPr>
        <p:grpSpPr>
          <a:xfrm>
            <a:off x="13512799" y="2120899"/>
            <a:ext cx="736601" cy="736601"/>
            <a:chOff x="0" y="0"/>
            <a:chExt cx="736599" cy="736599"/>
          </a:xfrm>
        </p:grpSpPr>
        <p:sp>
          <p:nvSpPr>
            <p:cNvPr id="360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495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大小写转换</a:t>
            </a:r>
          </a:p>
        </p:txBody>
      </p:sp>
      <p:sp>
        <p:nvSpPr>
          <p:cNvPr id="365" name="Shape 496"/>
          <p:cNvSpPr txBox="1"/>
          <p:nvPr>
            <p:ph type="body" sz="half" idx="1"/>
          </p:nvPr>
        </p:nvSpPr>
        <p:spPr>
          <a:xfrm>
            <a:off x="1155699" y="2603499"/>
            <a:ext cx="7173915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533400">
              <a:spcBef>
                <a:spcPts val="0"/>
              </a:spcBef>
              <a:buSzPct val="171000"/>
            </a:pPr>
            <a:r>
              <a:t>我们可以用</a:t>
            </a:r>
            <a:r>
              <a:rPr>
                <a:solidFill>
                  <a:srgbClr val="00FF00"/>
                </a:solidFill>
              </a:rPr>
              <a:t>lower case</a:t>
            </a:r>
            <a:r>
              <a:t> 或 </a:t>
            </a:r>
            <a:r>
              <a:rPr>
                <a:solidFill>
                  <a:srgbClr val="00FFFF"/>
                </a:solidFill>
              </a:rPr>
              <a:t>upper case</a:t>
            </a:r>
            <a:r>
              <a:t>复制字符串</a:t>
            </a:r>
          </a:p>
          <a:p>
            <a:pPr marL="749300" indent="-533400">
              <a:buSzPct val="171000"/>
            </a:pPr>
            <a:r>
              <a:t>通常，当我们使用</a:t>
            </a:r>
            <a:r>
              <a:rPr>
                <a:solidFill>
                  <a:srgbClr val="EA32F7"/>
                </a:solidFill>
              </a:rPr>
              <a:t>find()</a:t>
            </a:r>
            <a:r>
              <a:t>搜索字符串时，我们会先将字符串转换为小写字母，这样无论大小写我们都可以搜索到字符串</a:t>
            </a:r>
          </a:p>
        </p:txBody>
      </p:sp>
      <p:sp>
        <p:nvSpPr>
          <p:cNvPr id="366" name="Shape 497"/>
          <p:cNvSpPr txBox="1"/>
          <p:nvPr/>
        </p:nvSpPr>
        <p:spPr>
          <a:xfrm>
            <a:off x="9317825" y="3263849"/>
            <a:ext cx="668969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greet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'Hello Bob'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nnn</a:t>
            </a:r>
            <a:r>
              <a:rPr>
                <a:solidFill>
                  <a:srgbClr val="FF7F00"/>
                </a:solidFill>
              </a:rPr>
              <a:t> </a:t>
            </a:r>
            <a:r>
              <a:t>= </a:t>
            </a:r>
            <a:r>
              <a:rPr>
                <a:solidFill>
                  <a:srgbClr val="00FF00"/>
                </a:solidFill>
              </a:rPr>
              <a:t>greet</a:t>
            </a:r>
            <a:r>
              <a:rPr>
                <a:solidFill>
                  <a:srgbClr val="FF00FF"/>
                </a:solidFill>
              </a:rPr>
              <a:t>.upper</a:t>
            </a:r>
            <a:r>
              <a:t>()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nnn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HELLO BOB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www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greet</a:t>
            </a:r>
            <a:r>
              <a:rPr>
                <a:solidFill>
                  <a:srgbClr val="FF00FF"/>
                </a:solidFill>
              </a:rPr>
              <a:t>.lower</a:t>
            </a:r>
            <a:r>
              <a:rPr>
                <a:solidFill>
                  <a:srgbClr val="FFFF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www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hello bob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502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搜索并替换</a:t>
            </a:r>
          </a:p>
        </p:txBody>
      </p:sp>
      <p:sp>
        <p:nvSpPr>
          <p:cNvPr id="369" name="Shape 503"/>
          <p:cNvSpPr txBox="1"/>
          <p:nvPr>
            <p:ph type="body" sz="half" idx="1"/>
          </p:nvPr>
        </p:nvSpPr>
        <p:spPr>
          <a:xfrm>
            <a:off x="1155699" y="1963668"/>
            <a:ext cx="5659440" cy="5702600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533400">
              <a:spcBef>
                <a:spcPts val="0"/>
              </a:spcBef>
              <a:buSzPct val="171000"/>
            </a:pPr>
          </a:p>
          <a:p>
            <a:pPr marL="749300" indent="-533400">
              <a:buSzPct val="171000"/>
            </a:pPr>
            <a:r>
              <a:rPr>
                <a:solidFill>
                  <a:srgbClr val="FF00FF"/>
                </a:solidFill>
              </a:rPr>
              <a:t>replace() </a:t>
            </a:r>
            <a:r>
              <a:t>将所有出现的搜索字符串替换为替换字符串</a:t>
            </a:r>
          </a:p>
        </p:txBody>
      </p:sp>
      <p:sp>
        <p:nvSpPr>
          <p:cNvPr id="370" name="Shape 504"/>
          <p:cNvSpPr txBox="1"/>
          <p:nvPr/>
        </p:nvSpPr>
        <p:spPr>
          <a:xfrm>
            <a:off x="7365999" y="3625799"/>
            <a:ext cx="88899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7F00"/>
                </a:solidFill>
              </a:rPr>
              <a:t>greet = 'Hello </a:t>
            </a:r>
            <a:r>
              <a:rPr>
                <a:solidFill>
                  <a:srgbClr val="00FF00"/>
                </a:solidFill>
              </a:rPr>
              <a:t>Bob</a:t>
            </a:r>
            <a:r>
              <a:rPr>
                <a:solidFill>
                  <a:srgbClr val="FF7F00"/>
                </a:solidFill>
              </a:rPr>
              <a:t>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7F00"/>
                </a:solidFill>
              </a:rPr>
              <a:t>nstr = greet.</a:t>
            </a:r>
            <a:r>
              <a:rPr>
                <a:solidFill>
                  <a:srgbClr val="FF00FF"/>
                </a:solidFill>
              </a:rPr>
              <a:t>replace</a:t>
            </a:r>
            <a:r>
              <a:rPr>
                <a:solidFill>
                  <a:srgbClr val="FF7F00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'Bob'</a:t>
            </a:r>
            <a:r>
              <a:rPr>
                <a:solidFill>
                  <a:srgbClr val="FF7F00"/>
                </a:solidFill>
              </a:rPr>
              <a:t>,</a:t>
            </a:r>
            <a:r>
              <a:rPr>
                <a:solidFill>
                  <a:srgbClr val="00FFFF"/>
                </a:solidFill>
              </a:rPr>
              <a:t>'Jane'</a:t>
            </a:r>
            <a:r>
              <a:rPr>
                <a:solidFill>
                  <a:srgbClr val="FF7F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nstr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Hello </a:t>
            </a:r>
            <a:r>
              <a:rPr>
                <a:solidFill>
                  <a:srgbClr val="00FFFF"/>
                </a:solidFill>
              </a:rPr>
              <a:t>Jane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7F00"/>
                </a:solidFill>
              </a:rPr>
              <a:t>nstr = greet.</a:t>
            </a:r>
            <a:r>
              <a:rPr>
                <a:solidFill>
                  <a:srgbClr val="FF00FF"/>
                </a:solidFill>
              </a:rPr>
              <a:t>replace</a:t>
            </a:r>
            <a:r>
              <a:rPr>
                <a:solidFill>
                  <a:srgbClr val="FF7F00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'o'</a:t>
            </a:r>
            <a:r>
              <a:rPr>
                <a:solidFill>
                  <a:srgbClr val="FF7F00"/>
                </a:solidFill>
              </a:rPr>
              <a:t>,</a:t>
            </a:r>
            <a:r>
              <a:rPr>
                <a:solidFill>
                  <a:srgbClr val="00FFFF"/>
                </a:solidFill>
              </a:rPr>
              <a:t>'X'</a:t>
            </a:r>
            <a:r>
              <a:rPr>
                <a:solidFill>
                  <a:srgbClr val="FF7F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nstr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Hell</a:t>
            </a:r>
            <a:r>
              <a:rPr>
                <a:solidFill>
                  <a:srgbClr val="00FFFF"/>
                </a:solidFill>
              </a:rPr>
              <a:t>X</a:t>
            </a:r>
            <a:r>
              <a:t> B</a:t>
            </a:r>
            <a:r>
              <a:rPr>
                <a:solidFill>
                  <a:srgbClr val="00FFFF"/>
                </a:solidFill>
              </a:rPr>
              <a:t>X</a:t>
            </a:r>
            <a:r>
              <a:t>b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509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删除空格</a:t>
            </a:r>
          </a:p>
        </p:txBody>
      </p:sp>
      <p:sp>
        <p:nvSpPr>
          <p:cNvPr id="373" name="Shape 510"/>
          <p:cNvSpPr txBox="1"/>
          <p:nvPr>
            <p:ph type="body" sz="half" idx="1"/>
          </p:nvPr>
        </p:nvSpPr>
        <p:spPr>
          <a:xfrm>
            <a:off x="1155700" y="2603499"/>
            <a:ext cx="6788150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533400">
              <a:spcBef>
                <a:spcPts val="0"/>
              </a:spcBef>
              <a:buSzPct val="171000"/>
            </a:pPr>
            <a:r>
              <a:t>在开始或结尾处删除空格</a:t>
            </a:r>
          </a:p>
          <a:p>
            <a:pPr marL="749300" indent="-533400">
              <a:buClr>
                <a:srgbClr val="FF00FF"/>
              </a:buClr>
              <a:buSzPct val="171000"/>
              <a:defRPr>
                <a:solidFill>
                  <a:srgbClr val="FF00FF"/>
                </a:solidFill>
              </a:defRPr>
            </a:pPr>
            <a:r>
              <a:t>lstrip()</a:t>
            </a:r>
            <a:r>
              <a:rPr>
                <a:solidFill>
                  <a:srgbClr val="FFFFFF"/>
                </a:solidFill>
              </a:rPr>
              <a:t>删除开始处空格</a:t>
            </a:r>
            <a:endParaRPr>
              <a:solidFill>
                <a:srgbClr val="FFFFFF"/>
              </a:solidFill>
            </a:endParaRPr>
          </a:p>
          <a:p>
            <a:pPr marL="749300" indent="-533400">
              <a:buClr>
                <a:srgbClr val="FF00FF"/>
              </a:buClr>
              <a:buSzPct val="171000"/>
              <a:defRPr>
                <a:solidFill>
                  <a:srgbClr val="FF00FF"/>
                </a:solidFill>
              </a:defRPr>
            </a:pPr>
            <a:r>
              <a:rPr>
                <a:solidFill>
                  <a:srgbClr val="E933F8"/>
                </a:solidFill>
              </a:rPr>
              <a:t>rstrip()</a:t>
            </a:r>
            <a:r>
              <a:rPr>
                <a:solidFill>
                  <a:srgbClr val="FFFFFF"/>
                </a:solidFill>
              </a:rPr>
              <a:t>删除结尾处空格</a:t>
            </a:r>
            <a:endParaRPr>
              <a:solidFill>
                <a:srgbClr val="FFFFFF"/>
              </a:solidFill>
            </a:endParaRPr>
          </a:p>
          <a:p>
            <a:pPr marL="749300" indent="-533400">
              <a:buClr>
                <a:srgbClr val="FF00FF"/>
              </a:buClr>
              <a:buSzPct val="171000"/>
              <a:defRPr>
                <a:solidFill>
                  <a:srgbClr val="FF00FF"/>
                </a:solidFill>
              </a:defRPr>
            </a:pPr>
            <a:r>
              <a:t>strip() </a:t>
            </a:r>
            <a:r>
              <a:rPr>
                <a:solidFill>
                  <a:srgbClr val="FFFFFF"/>
                </a:solidFill>
              </a:rPr>
              <a:t>删除开始和结尾处空格</a:t>
            </a:r>
          </a:p>
        </p:txBody>
      </p:sp>
      <p:sp>
        <p:nvSpPr>
          <p:cNvPr id="374" name="Shape 511"/>
          <p:cNvSpPr txBox="1"/>
          <p:nvPr/>
        </p:nvSpPr>
        <p:spPr>
          <a:xfrm>
            <a:off x="8818274" y="3632149"/>
            <a:ext cx="68634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greet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'   Hello Bob  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greet</a:t>
            </a:r>
            <a:r>
              <a:rPr>
                <a:solidFill>
                  <a:srgbClr val="FF00FF"/>
                </a:solidFill>
              </a:rPr>
              <a:t>.lstrip</a:t>
            </a:r>
            <a:r>
              <a:t>()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'Hello Bob  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greet</a:t>
            </a:r>
            <a:r>
              <a:rPr>
                <a:solidFill>
                  <a:srgbClr val="FF00FF"/>
                </a:solidFill>
              </a:rPr>
              <a:t>.rstrip</a:t>
            </a:r>
            <a:r>
              <a:t>()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   Hello Bob'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greet</a:t>
            </a:r>
            <a:r>
              <a:rPr>
                <a:solidFill>
                  <a:srgbClr val="FF00FF"/>
                </a:solidFill>
              </a:rPr>
              <a:t>.strip</a:t>
            </a:r>
            <a:r>
              <a:t>()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'Hello Bob'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516"/>
          <p:cNvSpPr txBox="1"/>
          <p:nvPr/>
        </p:nvSpPr>
        <p:spPr>
          <a:xfrm>
            <a:off x="1411261" y="2965476"/>
            <a:ext cx="13010702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= </a:t>
            </a:r>
            <a:r>
              <a:rPr>
                <a:solidFill>
                  <a:srgbClr val="FF7F00"/>
                </a:solidFill>
              </a:rPr>
              <a:t>'Please have a nice day'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line</a:t>
            </a:r>
            <a:r>
              <a:rPr>
                <a:solidFill>
                  <a:srgbClr val="FF00FF"/>
                </a:solidFill>
              </a:rPr>
              <a:t>.startswith</a:t>
            </a:r>
            <a:r>
              <a:t>(</a:t>
            </a:r>
            <a:r>
              <a:rPr>
                <a:solidFill>
                  <a:srgbClr val="FF7F00"/>
                </a:solidFill>
              </a:rPr>
              <a:t>'Please'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line</a:t>
            </a:r>
            <a:r>
              <a:rPr>
                <a:solidFill>
                  <a:srgbClr val="FF00FF"/>
                </a:solidFill>
              </a:rPr>
              <a:t>.startswith</a:t>
            </a:r>
            <a:r>
              <a:t>(</a:t>
            </a:r>
            <a:r>
              <a:rPr>
                <a:solidFill>
                  <a:srgbClr val="FF7F00"/>
                </a:solidFill>
              </a:rPr>
              <a:t>'p'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  <p:sp>
        <p:nvSpPr>
          <p:cNvPr id="377" name="Shape 517"/>
          <p:cNvSpPr txBox="1"/>
          <p:nvPr/>
        </p:nvSpPr>
        <p:spPr>
          <a:xfrm>
            <a:off x="1155700" y="673099"/>
            <a:ext cx="13931900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字首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535"/>
          <p:cNvSpPr txBox="1"/>
          <p:nvPr>
            <p:ph type="title"/>
          </p:nvPr>
        </p:nvSpPr>
        <p:spPr>
          <a:xfrm>
            <a:off x="1155699" y="833717"/>
            <a:ext cx="13151717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380" name="Shape 536"/>
          <p:cNvSpPr txBox="1"/>
          <p:nvPr>
            <p:ph type="body" idx="1"/>
          </p:nvPr>
        </p:nvSpPr>
        <p:spPr>
          <a:xfrm>
            <a:off x="1155700" y="2603499"/>
            <a:ext cx="13932001" cy="5702401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685800" indent="-329311">
              <a:lnSpc>
                <a:spcPct val="115000"/>
              </a:lnSpc>
              <a:spcBef>
                <a:spcPts val="1000"/>
              </a:spcBef>
            </a:pPr>
            <a:r>
              <a:t>String类型</a:t>
            </a:r>
          </a:p>
          <a:p>
            <a:pPr marL="685800" indent="-329311">
              <a:lnSpc>
                <a:spcPct val="115000"/>
              </a:lnSpc>
              <a:spcBef>
                <a:spcPts val="1000"/>
              </a:spcBef>
            </a:pPr>
            <a:r>
              <a:t>读写/转换</a:t>
            </a:r>
          </a:p>
          <a:p>
            <a:pPr marL="685800" indent="-329311">
              <a:lnSpc>
                <a:spcPct val="115000"/>
              </a:lnSpc>
              <a:spcBef>
                <a:spcPts val="1000"/>
              </a:spcBef>
            </a:pPr>
            <a:r>
              <a:t>字符串索引 </a:t>
            </a:r>
            <a:r>
              <a:rPr>
                <a:solidFill>
                  <a:srgbClr val="00FFFF"/>
                </a:solidFill>
              </a:rPr>
              <a:t>[]</a:t>
            </a:r>
            <a:endParaRPr>
              <a:solidFill>
                <a:srgbClr val="00FFFF"/>
              </a:solidFill>
            </a:endParaRPr>
          </a:p>
          <a:p>
            <a:pPr marL="685800" indent="-329311">
              <a:lnSpc>
                <a:spcPct val="115000"/>
              </a:lnSpc>
              <a:spcBef>
                <a:spcPts val="1000"/>
              </a:spcBef>
            </a:pPr>
            <a:r>
              <a:t>字符串切片 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FF7F00"/>
                </a:solidFill>
              </a:rPr>
              <a:t>2</a:t>
            </a:r>
            <a:r>
              <a:rPr>
                <a:solidFill>
                  <a:srgbClr val="00FFFF"/>
                </a:solidFill>
              </a:rPr>
              <a:t>:4]</a:t>
            </a:r>
            <a:endParaRPr>
              <a:solidFill>
                <a:srgbClr val="00FFFF"/>
              </a:solidFill>
            </a:endParaRPr>
          </a:p>
          <a:p>
            <a:pPr marL="685800" indent="-329311">
              <a:lnSpc>
                <a:spcPct val="115000"/>
              </a:lnSpc>
              <a:spcBef>
                <a:spcPts val="1000"/>
              </a:spcBef>
            </a:pPr>
            <a:r>
              <a:t>遍历字符串 </a:t>
            </a:r>
            <a:r>
              <a:rPr>
                <a:solidFill>
                  <a:srgbClr val="FFFF00"/>
                </a:solidFill>
              </a:rPr>
              <a:t>for</a:t>
            </a:r>
            <a:r>
              <a:rPr>
                <a:solidFill>
                  <a:srgbClr val="FFFEFF"/>
                </a:solidFill>
              </a:rPr>
              <a:t>/</a:t>
            </a:r>
            <a:r>
              <a:rPr>
                <a:solidFill>
                  <a:srgbClr val="FFFF00"/>
                </a:solidFill>
              </a:rPr>
              <a:t>while</a:t>
            </a:r>
            <a:endParaRPr>
              <a:solidFill>
                <a:srgbClr val="FFFF00"/>
              </a:solidFill>
            </a:endParaRPr>
          </a:p>
          <a:p>
            <a:pPr marL="685800" indent="-329311">
              <a:lnSpc>
                <a:spcPct val="115000"/>
              </a:lnSpc>
              <a:spcBef>
                <a:spcPts val="1000"/>
              </a:spcBef>
            </a:pPr>
            <a:r>
              <a:t>连接字符串  </a:t>
            </a:r>
            <a:r>
              <a:rPr>
                <a:solidFill>
                  <a:srgbClr val="00FFFF"/>
                </a:solidFill>
              </a:rPr>
              <a:t>+</a:t>
            </a:r>
          </a:p>
        </p:txBody>
      </p:sp>
      <p:sp>
        <p:nvSpPr>
          <p:cNvPr id="381" name="Shape 537"/>
          <p:cNvSpPr txBox="1"/>
          <p:nvPr/>
        </p:nvSpPr>
        <p:spPr>
          <a:xfrm>
            <a:off x="9110663" y="2655719"/>
            <a:ext cx="5977038" cy="5627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marL="685800" indent="-329311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字符串操作</a:t>
            </a:r>
          </a:p>
          <a:p>
            <a:pPr marL="685800" indent="-329311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字符串比较</a:t>
            </a:r>
          </a:p>
          <a:p>
            <a:pPr marL="685800" indent="-329311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字符串搜索</a:t>
            </a:r>
          </a:p>
          <a:p>
            <a:pPr marL="649209" indent="-29272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搜索并替换</a:t>
            </a:r>
          </a:p>
          <a:p>
            <a:pPr marL="685800" indent="-329311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删除空格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220"/>
          <p:cNvSpPr txBox="1"/>
          <p:nvPr>
            <p:ph type="title"/>
          </p:nvPr>
        </p:nvSpPr>
        <p:spPr>
          <a:xfrm>
            <a:off x="1155700" y="833717"/>
            <a:ext cx="6416675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6700">
                <a:solidFill>
                  <a:srgbClr val="FFD966"/>
                </a:solidFill>
              </a:defRPr>
            </a:lvl1pPr>
          </a:lstStyle>
          <a:p>
            <a:pPr/>
            <a:r>
              <a:t>读取和转换</a:t>
            </a:r>
          </a:p>
        </p:txBody>
      </p:sp>
      <p:sp>
        <p:nvSpPr>
          <p:cNvPr id="58" name="Shape 221"/>
          <p:cNvSpPr txBox="1"/>
          <p:nvPr>
            <p:ph type="body" sz="half" idx="1"/>
          </p:nvPr>
        </p:nvSpPr>
        <p:spPr>
          <a:xfrm>
            <a:off x="1155700" y="2603499"/>
            <a:ext cx="6416675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332994">
              <a:spcBef>
                <a:spcPts val="0"/>
              </a:spcBef>
              <a:defRPr sz="3000"/>
            </a:pPr>
            <a:r>
              <a:t>通过</a:t>
            </a:r>
            <a:r>
              <a:rPr>
                <a:solidFill>
                  <a:srgbClr val="E932F8"/>
                </a:solidFill>
              </a:rPr>
              <a:t>input()</a:t>
            </a:r>
            <a:r>
              <a:t>读取的数据是字符串类型，然后我们根据需求来进行转换</a:t>
            </a:r>
          </a:p>
          <a:p>
            <a:pPr marL="749300" indent="-332994">
              <a:defRPr sz="3000"/>
            </a:pPr>
            <a:r>
              <a:rPr>
                <a:solidFill>
                  <a:srgbClr val="EB35F8"/>
                </a:solidFill>
              </a:rPr>
              <a:t>eval() </a:t>
            </a:r>
            <a:r>
              <a:t> 去掉外侧引号</a:t>
            </a:r>
          </a:p>
        </p:txBody>
      </p:sp>
      <p:sp>
        <p:nvSpPr>
          <p:cNvPr id="59" name="Shape 222"/>
          <p:cNvSpPr txBox="1"/>
          <p:nvPr/>
        </p:nvSpPr>
        <p:spPr>
          <a:xfrm>
            <a:off x="8342310" y="1136649"/>
            <a:ext cx="7099201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name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00FF"/>
                </a:solidFill>
              </a:rPr>
              <a:t>input</a:t>
            </a:r>
            <a:r>
              <a:t>(</a:t>
            </a:r>
            <a:r>
              <a:rPr>
                <a:solidFill>
                  <a:srgbClr val="FF7F00"/>
                </a:solidFill>
              </a:rPr>
              <a:t>'Enter:'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Enter:</a:t>
            </a:r>
            <a:r>
              <a:rPr>
                <a:solidFill>
                  <a:srgbClr val="00FF00"/>
                </a:solidFill>
              </a:rPr>
              <a:t>Kayn</a:t>
            </a:r>
            <a:endParaRPr>
              <a:solidFill>
                <a:srgbClr val="00FF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name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Kayn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apple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00FF"/>
                </a:solidFill>
              </a:rPr>
              <a:t>input</a:t>
            </a:r>
            <a:r>
              <a:t>(</a:t>
            </a:r>
            <a:r>
              <a:rPr>
                <a:solidFill>
                  <a:srgbClr val="FF7F00"/>
                </a:solidFill>
              </a:rPr>
              <a:t>'Enter:'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Enter:</a:t>
            </a:r>
            <a:r>
              <a:rPr>
                <a:solidFill>
                  <a:srgbClr val="00FF00"/>
                </a:solidFill>
              </a:rPr>
              <a:t>100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x </a:t>
            </a:r>
            <a: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apple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– </a:t>
            </a:r>
            <a:r>
              <a:rPr>
                <a:solidFill>
                  <a:srgbClr val="FF7F00"/>
                </a:solidFill>
              </a:rPr>
              <a:t>10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  File "&lt;stdin&gt;", line 1, in &lt;module&gt;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unsupported operand type(s) for -: 'str' and 'int'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x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00FF"/>
                </a:solidFill>
              </a:rPr>
              <a:t>int</a:t>
            </a:r>
            <a:r>
              <a:rPr>
                <a:solidFill>
                  <a:srgbClr val="FF7F00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apple</a:t>
            </a:r>
            <a:r>
              <a:rPr>
                <a:solidFill>
                  <a:srgbClr val="FF7F00"/>
                </a:solidFill>
              </a:rPr>
              <a:t>) </a:t>
            </a:r>
            <a:r>
              <a:rPr>
                <a:solidFill>
                  <a:srgbClr val="00FFFF"/>
                </a:solidFill>
              </a:rPr>
              <a:t>–</a:t>
            </a:r>
            <a:r>
              <a:rPr>
                <a:solidFill>
                  <a:srgbClr val="FF7F00"/>
                </a:solidFill>
              </a:rPr>
              <a:t> 10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x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27"/>
          <p:cNvSpPr txBox="1"/>
          <p:nvPr>
            <p:ph type="title"/>
          </p:nvPr>
        </p:nvSpPr>
        <p:spPr>
          <a:xfrm>
            <a:off x="3028950" y="833717"/>
            <a:ext cx="12058750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进一步了解字符串</a:t>
            </a:r>
          </a:p>
        </p:txBody>
      </p:sp>
      <p:sp>
        <p:nvSpPr>
          <p:cNvPr id="62" name="Shape 228"/>
          <p:cNvSpPr txBox="1"/>
          <p:nvPr>
            <p:ph type="body" sz="half" idx="1"/>
          </p:nvPr>
        </p:nvSpPr>
        <p:spPr>
          <a:xfrm>
            <a:off x="1155699" y="2603499"/>
            <a:ext cx="8802690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533400">
              <a:spcBef>
                <a:spcPts val="0"/>
              </a:spcBef>
              <a:buSzPct val="171000"/>
            </a:pPr>
            <a:r>
              <a:t>我们可以使用</a:t>
            </a:r>
            <a:r>
              <a:rPr>
                <a:solidFill>
                  <a:srgbClr val="74FCFE"/>
                </a:solidFill>
              </a:rPr>
              <a:t>方括号[]</a:t>
            </a:r>
            <a:r>
              <a:t>中指定的</a:t>
            </a:r>
            <a:r>
              <a:rPr>
                <a:solidFill>
                  <a:srgbClr val="EF8432"/>
                </a:solidFill>
              </a:rPr>
              <a:t>索引</a:t>
            </a:r>
            <a:r>
              <a:t>来获取字符串中的任意单个字符</a:t>
            </a:r>
          </a:p>
          <a:p>
            <a:pPr marL="749300" indent="-533400">
              <a:spcBef>
                <a:spcPts val="0"/>
              </a:spcBef>
              <a:buSzPct val="171000"/>
            </a:pPr>
          </a:p>
          <a:p>
            <a:pPr marL="749300" indent="-533400">
              <a:spcBef>
                <a:spcPts val="0"/>
              </a:spcBef>
              <a:buSzPct val="171000"/>
            </a:pPr>
            <a:r>
              <a:t>索引值必须是整数，并且从零开始</a:t>
            </a:r>
          </a:p>
          <a:p>
            <a:pPr marL="749300" indent="-533400">
              <a:spcBef>
                <a:spcPts val="0"/>
              </a:spcBef>
              <a:buSzPct val="171000"/>
            </a:pPr>
          </a:p>
          <a:p>
            <a:pPr marL="749300" indent="-533400">
              <a:spcBef>
                <a:spcPts val="0"/>
              </a:spcBef>
              <a:buSzPct val="171000"/>
            </a:pPr>
            <a:r>
              <a:t>索引值可以是计算得出的表达式</a:t>
            </a:r>
          </a:p>
        </p:txBody>
      </p:sp>
      <p:sp>
        <p:nvSpPr>
          <p:cNvPr id="63" name="Shape 229"/>
          <p:cNvSpPr txBox="1"/>
          <p:nvPr/>
        </p:nvSpPr>
        <p:spPr>
          <a:xfrm>
            <a:off x="10867921" y="4582913"/>
            <a:ext cx="48789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t> = </a:t>
            </a:r>
            <a:r>
              <a:rPr>
                <a:solidFill>
                  <a:srgbClr val="FF7F00"/>
                </a:solidFill>
              </a:rPr>
              <a:t>'banana'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t> =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FF7F00"/>
                </a:solidFill>
              </a:rPr>
              <a:t>1</a:t>
            </a:r>
            <a:r>
              <a:rPr>
                <a:solidFill>
                  <a:srgbClr val="00FFFF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x</a:t>
            </a:r>
            <a:r>
              <a:t> = </a:t>
            </a:r>
            <a:r>
              <a:rPr>
                <a:solidFill>
                  <a:srgbClr val="FF7F00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w</a:t>
            </a:r>
            <a:r>
              <a:t> =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00FF00"/>
                </a:solidFill>
              </a:rPr>
              <a:t>x</a:t>
            </a:r>
            <a:r>
              <a:rPr>
                <a:solidFill>
                  <a:srgbClr val="00FFFF"/>
                </a:solidFill>
              </a:rPr>
              <a:t> - </a:t>
            </a:r>
            <a:r>
              <a:rPr>
                <a:solidFill>
                  <a:srgbClr val="FF7F00"/>
                </a:solidFill>
              </a:rPr>
              <a:t>1</a:t>
            </a:r>
            <a:r>
              <a:rPr>
                <a:solidFill>
                  <a:srgbClr val="00FFFF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w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</a:t>
            </a:r>
          </a:p>
        </p:txBody>
      </p:sp>
      <p:pic>
        <p:nvPicPr>
          <p:cNvPr id="64" name="Shape 230" descr="Shape 2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908000"/>
            <a:ext cx="2489200" cy="1663318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231"/>
          <p:cNvSpPr txBox="1"/>
          <p:nvPr/>
        </p:nvSpPr>
        <p:spPr>
          <a:xfrm>
            <a:off x="10566399" y="37611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68" name="Shape 232"/>
          <p:cNvGrpSpPr/>
          <p:nvPr/>
        </p:nvGrpSpPr>
        <p:grpSpPr>
          <a:xfrm>
            <a:off x="10566399" y="2933699"/>
            <a:ext cx="736601" cy="736601"/>
            <a:chOff x="0" y="0"/>
            <a:chExt cx="736599" cy="736599"/>
          </a:xfrm>
        </p:grpSpPr>
        <p:sp>
          <p:nvSpPr>
            <p:cNvPr id="66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" name="b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9" name="Shape 233"/>
          <p:cNvSpPr txBox="1"/>
          <p:nvPr/>
        </p:nvSpPr>
        <p:spPr>
          <a:xfrm>
            <a:off x="11315699" y="37611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72" name="Shape 234"/>
          <p:cNvGrpSpPr/>
          <p:nvPr/>
        </p:nvGrpSpPr>
        <p:grpSpPr>
          <a:xfrm>
            <a:off x="11315699" y="2933699"/>
            <a:ext cx="736601" cy="736601"/>
            <a:chOff x="0" y="0"/>
            <a:chExt cx="736599" cy="736599"/>
          </a:xfrm>
        </p:grpSpPr>
        <p:sp>
          <p:nvSpPr>
            <p:cNvPr id="70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3" name="Shape 235"/>
          <p:cNvSpPr txBox="1"/>
          <p:nvPr/>
        </p:nvSpPr>
        <p:spPr>
          <a:xfrm>
            <a:off x="12090399" y="37611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76" name="Shape 236"/>
          <p:cNvGrpSpPr/>
          <p:nvPr/>
        </p:nvGrpSpPr>
        <p:grpSpPr>
          <a:xfrm>
            <a:off x="12090399" y="2933699"/>
            <a:ext cx="736601" cy="736601"/>
            <a:chOff x="0" y="0"/>
            <a:chExt cx="736599" cy="736599"/>
          </a:xfrm>
        </p:grpSpPr>
        <p:sp>
          <p:nvSpPr>
            <p:cNvPr id="74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77" name="Shape 237"/>
          <p:cNvSpPr txBox="1"/>
          <p:nvPr/>
        </p:nvSpPr>
        <p:spPr>
          <a:xfrm>
            <a:off x="12839699" y="37611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80" name="Shape 238"/>
          <p:cNvGrpSpPr/>
          <p:nvPr/>
        </p:nvGrpSpPr>
        <p:grpSpPr>
          <a:xfrm>
            <a:off x="12839699" y="2933699"/>
            <a:ext cx="736601" cy="736601"/>
            <a:chOff x="0" y="0"/>
            <a:chExt cx="736599" cy="736599"/>
          </a:xfrm>
        </p:grpSpPr>
        <p:sp>
          <p:nvSpPr>
            <p:cNvPr id="78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1" name="Shape 239"/>
          <p:cNvSpPr txBox="1"/>
          <p:nvPr/>
        </p:nvSpPr>
        <p:spPr>
          <a:xfrm>
            <a:off x="13563599" y="37611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84" name="Shape 240"/>
          <p:cNvGrpSpPr/>
          <p:nvPr/>
        </p:nvGrpSpPr>
        <p:grpSpPr>
          <a:xfrm>
            <a:off x="13563599" y="2933699"/>
            <a:ext cx="736601" cy="736601"/>
            <a:chOff x="0" y="0"/>
            <a:chExt cx="736599" cy="736599"/>
          </a:xfrm>
        </p:grpSpPr>
        <p:sp>
          <p:nvSpPr>
            <p:cNvPr id="82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85" name="Shape 241"/>
          <p:cNvSpPr txBox="1"/>
          <p:nvPr/>
        </p:nvSpPr>
        <p:spPr>
          <a:xfrm>
            <a:off x="14312899" y="37611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88" name="Shape 242"/>
          <p:cNvGrpSpPr/>
          <p:nvPr/>
        </p:nvGrpSpPr>
        <p:grpSpPr>
          <a:xfrm>
            <a:off x="14312899" y="2933699"/>
            <a:ext cx="736601" cy="736601"/>
            <a:chOff x="0" y="0"/>
            <a:chExt cx="736599" cy="736599"/>
          </a:xfrm>
        </p:grpSpPr>
        <p:sp>
          <p:nvSpPr>
            <p:cNvPr id="86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247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超出索引范围</a:t>
            </a:r>
          </a:p>
        </p:txBody>
      </p:sp>
      <p:sp>
        <p:nvSpPr>
          <p:cNvPr id="91" name="Shape 248"/>
          <p:cNvSpPr txBox="1"/>
          <p:nvPr>
            <p:ph type="body" sz="half" idx="1"/>
          </p:nvPr>
        </p:nvSpPr>
        <p:spPr>
          <a:xfrm>
            <a:off x="1155700" y="2603499"/>
            <a:ext cx="6245225" cy="5188303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533400">
              <a:spcBef>
                <a:spcPts val="0"/>
              </a:spcBef>
              <a:buSzPct val="171000"/>
            </a:pPr>
            <a:r>
              <a:t>索引超出字符串结尾的位置时，会报错</a:t>
            </a:r>
          </a:p>
          <a:p>
            <a:pPr marL="749300" indent="-533400">
              <a:spcBef>
                <a:spcPts val="0"/>
              </a:spcBef>
              <a:buSzPct val="171000"/>
            </a:pPr>
          </a:p>
          <a:p>
            <a:pPr marL="749300" indent="-533400">
              <a:spcBef>
                <a:spcPts val="0"/>
              </a:spcBef>
              <a:buSzPct val="171000"/>
            </a:pPr>
            <a:r>
              <a:t>因此在使用索引值和切片时要小心超出范围</a:t>
            </a:r>
          </a:p>
        </p:txBody>
      </p:sp>
      <p:sp>
        <p:nvSpPr>
          <p:cNvPr id="92" name="Shape 249"/>
          <p:cNvSpPr txBox="1"/>
          <p:nvPr/>
        </p:nvSpPr>
        <p:spPr>
          <a:xfrm>
            <a:off x="8759825" y="3283510"/>
            <a:ext cx="68454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zot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'abc'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zot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FF7F00"/>
                </a:solidFill>
              </a:rPr>
              <a:t>5</a:t>
            </a:r>
            <a:r>
              <a:rPr>
                <a:solidFill>
                  <a:srgbClr val="00FFFF"/>
                </a:solidFill>
              </a:rPr>
              <a:t>]</a:t>
            </a:r>
            <a:r>
              <a:t>)</a:t>
            </a:r>
          </a:p>
          <a:p>
            <a:pPr>
              <a:defRPr sz="30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  File "&lt;stdin&gt;", line 1, in &lt;module&gt;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IndexError: string index out of range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254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字符串长度</a:t>
            </a:r>
          </a:p>
        </p:txBody>
      </p:sp>
      <p:sp>
        <p:nvSpPr>
          <p:cNvPr id="95" name="Shape 255"/>
          <p:cNvSpPr txBox="1"/>
          <p:nvPr>
            <p:ph type="body" sz="half" idx="1"/>
          </p:nvPr>
        </p:nvSpPr>
        <p:spPr>
          <a:xfrm>
            <a:off x="1155700" y="2603500"/>
            <a:ext cx="7386040" cy="4608476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0" indent="215900">
              <a:spcBef>
                <a:spcPts val="0"/>
              </a:spcBef>
              <a:buSzTx/>
              <a:buNone/>
              <a:defRPr sz="4000"/>
            </a:pPr>
            <a:r>
              <a:rPr>
                <a:solidFill>
                  <a:srgbClr val="FF00FF"/>
                </a:solidFill>
              </a:rPr>
              <a:t>len()</a:t>
            </a:r>
            <a:r>
              <a:t> 返回字符串长度</a:t>
            </a:r>
          </a:p>
        </p:txBody>
      </p:sp>
      <p:sp>
        <p:nvSpPr>
          <p:cNvPr id="96" name="Shape 256"/>
          <p:cNvSpPr txBox="1"/>
          <p:nvPr/>
        </p:nvSpPr>
        <p:spPr>
          <a:xfrm>
            <a:off x="9947699" y="5562574"/>
            <a:ext cx="6308100" cy="163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t> = </a:t>
            </a:r>
            <a:r>
              <a:rPr>
                <a:solidFill>
                  <a:srgbClr val="FF7F00"/>
                </a:solidFill>
              </a:rPr>
              <a:t>'banana'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00FF"/>
                </a:solidFill>
              </a:rPr>
              <a:t>len</a:t>
            </a:r>
            <a:r>
              <a:t>(</a:t>
            </a:r>
            <a:r>
              <a:rPr>
                <a:solidFill>
                  <a:srgbClr val="00FF00"/>
                </a:solidFill>
              </a:rPr>
              <a:t>fruit</a:t>
            </a:r>
            <a:r>
              <a:t>))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6</a:t>
            </a:r>
          </a:p>
        </p:txBody>
      </p:sp>
      <p:sp>
        <p:nvSpPr>
          <p:cNvPr id="97" name="Shape 257"/>
          <p:cNvSpPr txBox="1"/>
          <p:nvPr/>
        </p:nvSpPr>
        <p:spPr>
          <a:xfrm>
            <a:off x="10375899" y="43072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00" name="Shape 258"/>
          <p:cNvGrpSpPr/>
          <p:nvPr/>
        </p:nvGrpSpPr>
        <p:grpSpPr>
          <a:xfrm>
            <a:off x="10375899" y="3479799"/>
            <a:ext cx="736601" cy="736601"/>
            <a:chOff x="0" y="0"/>
            <a:chExt cx="736599" cy="736599"/>
          </a:xfrm>
        </p:grpSpPr>
        <p:sp>
          <p:nvSpPr>
            <p:cNvPr id="98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" name="b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01" name="Shape 259"/>
          <p:cNvSpPr txBox="1"/>
          <p:nvPr/>
        </p:nvSpPr>
        <p:spPr>
          <a:xfrm>
            <a:off x="11125199" y="43072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04" name="Shape 260"/>
          <p:cNvGrpSpPr/>
          <p:nvPr/>
        </p:nvGrpSpPr>
        <p:grpSpPr>
          <a:xfrm>
            <a:off x="11125199" y="3479799"/>
            <a:ext cx="736601" cy="736601"/>
            <a:chOff x="0" y="0"/>
            <a:chExt cx="736599" cy="736599"/>
          </a:xfrm>
        </p:grpSpPr>
        <p:sp>
          <p:nvSpPr>
            <p:cNvPr id="102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05" name="Shape 261"/>
          <p:cNvSpPr txBox="1"/>
          <p:nvPr/>
        </p:nvSpPr>
        <p:spPr>
          <a:xfrm>
            <a:off x="11899899" y="43072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08" name="Shape 262"/>
          <p:cNvGrpSpPr/>
          <p:nvPr/>
        </p:nvGrpSpPr>
        <p:grpSpPr>
          <a:xfrm>
            <a:off x="11899899" y="3479799"/>
            <a:ext cx="736601" cy="736601"/>
            <a:chOff x="0" y="0"/>
            <a:chExt cx="736599" cy="736599"/>
          </a:xfrm>
        </p:grpSpPr>
        <p:sp>
          <p:nvSpPr>
            <p:cNvPr id="106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109" name="Shape 263"/>
          <p:cNvSpPr txBox="1"/>
          <p:nvPr/>
        </p:nvSpPr>
        <p:spPr>
          <a:xfrm>
            <a:off x="12649199" y="43072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112" name="Shape 264"/>
          <p:cNvGrpSpPr/>
          <p:nvPr/>
        </p:nvGrpSpPr>
        <p:grpSpPr>
          <a:xfrm>
            <a:off x="12649199" y="3479799"/>
            <a:ext cx="736601" cy="736601"/>
            <a:chOff x="0" y="0"/>
            <a:chExt cx="736599" cy="736599"/>
          </a:xfrm>
        </p:grpSpPr>
        <p:sp>
          <p:nvSpPr>
            <p:cNvPr id="110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13" name="Shape 265"/>
          <p:cNvSpPr txBox="1"/>
          <p:nvPr/>
        </p:nvSpPr>
        <p:spPr>
          <a:xfrm>
            <a:off x="13373099" y="43072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116" name="Shape 266"/>
          <p:cNvGrpSpPr/>
          <p:nvPr/>
        </p:nvGrpSpPr>
        <p:grpSpPr>
          <a:xfrm>
            <a:off x="13373099" y="3479799"/>
            <a:ext cx="736601" cy="736601"/>
            <a:chOff x="0" y="0"/>
            <a:chExt cx="736599" cy="736599"/>
          </a:xfrm>
        </p:grpSpPr>
        <p:sp>
          <p:nvSpPr>
            <p:cNvPr id="114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n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117" name="Shape 267"/>
          <p:cNvSpPr txBox="1"/>
          <p:nvPr/>
        </p:nvSpPr>
        <p:spPr>
          <a:xfrm>
            <a:off x="14122399" y="4307259"/>
            <a:ext cx="736601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120" name="Shape 268"/>
          <p:cNvGrpSpPr/>
          <p:nvPr/>
        </p:nvGrpSpPr>
        <p:grpSpPr>
          <a:xfrm>
            <a:off x="14122399" y="3479799"/>
            <a:ext cx="736601" cy="736601"/>
            <a:chOff x="0" y="0"/>
            <a:chExt cx="736599" cy="736599"/>
          </a:xfrm>
        </p:grpSpPr>
        <p:sp>
          <p:nvSpPr>
            <p:cNvPr id="118" name="Square"/>
            <p:cNvSpPr/>
            <p:nvPr/>
          </p:nvSpPr>
          <p:spPr>
            <a:xfrm>
              <a:off x="-1" y="-1"/>
              <a:ext cx="736601" cy="736601"/>
            </a:xfrm>
            <a:prstGeom prst="rect">
              <a:avLst/>
            </a:prstGeom>
            <a:noFill/>
            <a:ln w="50800" cap="rnd">
              <a:solidFill>
                <a:srgbClr val="FF7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a"/>
            <p:cNvSpPr txBox="1"/>
            <p:nvPr/>
          </p:nvSpPr>
          <p:spPr>
            <a:xfrm>
              <a:off x="-1" y="90859"/>
              <a:ext cx="736601" cy="55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273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/>
          <a:p>
            <a:pPr>
              <a:defRPr sz="7600">
                <a:solidFill>
                  <a:srgbClr val="FF40FF"/>
                </a:solidFill>
              </a:defRPr>
            </a:pPr>
            <a:r>
              <a:t>len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D966"/>
                </a:solidFill>
              </a:rPr>
              <a:t>函数</a:t>
            </a:r>
          </a:p>
        </p:txBody>
      </p:sp>
      <p:sp>
        <p:nvSpPr>
          <p:cNvPr id="123" name="Shape 274"/>
          <p:cNvSpPr txBox="1"/>
          <p:nvPr/>
        </p:nvSpPr>
        <p:spPr>
          <a:xfrm>
            <a:off x="1200149" y="2555749"/>
            <a:ext cx="56451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'banana'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x</a:t>
            </a:r>
            <a:r>
              <a:rPr>
                <a:solidFill>
                  <a:srgbClr val="FF7F00"/>
                </a:solidFill>
              </a:rPr>
              <a:t> </a:t>
            </a:r>
            <a:r>
              <a:t>= </a:t>
            </a:r>
            <a:r>
              <a:rPr>
                <a:solidFill>
                  <a:srgbClr val="FF00FF"/>
                </a:solidFill>
              </a:rPr>
              <a:t>len(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00FF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x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6</a:t>
            </a:r>
          </a:p>
        </p:txBody>
      </p:sp>
      <p:grpSp>
        <p:nvGrpSpPr>
          <p:cNvPr id="126" name="Shape 275"/>
          <p:cNvGrpSpPr/>
          <p:nvPr/>
        </p:nvGrpSpPr>
        <p:grpSpPr>
          <a:xfrm>
            <a:off x="6845300" y="5168900"/>
            <a:ext cx="2819400" cy="2819400"/>
            <a:chOff x="0" y="0"/>
            <a:chExt cx="2819400" cy="2819400"/>
          </a:xfrm>
        </p:grpSpPr>
        <p:sp>
          <p:nvSpPr>
            <p:cNvPr id="124" name="Square"/>
            <p:cNvSpPr/>
            <p:nvPr/>
          </p:nvSpPr>
          <p:spPr>
            <a:xfrm>
              <a:off x="0" y="0"/>
              <a:ext cx="2819400" cy="2819400"/>
            </a:xfrm>
            <a:prstGeom prst="rect">
              <a:avLst/>
            </a:prstGeom>
            <a:solidFill>
              <a:srgbClr val="757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len()…"/>
            <p:cNvSpPr txBox="1"/>
            <p:nvPr/>
          </p:nvSpPr>
          <p:spPr>
            <a:xfrm>
              <a:off x="0" y="539750"/>
              <a:ext cx="2819400" cy="173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5400">
                  <a:solidFill>
                    <a:srgbClr val="FFFFFF"/>
                  </a:solidFill>
                </a:defRPr>
              </a:pPr>
              <a:r>
                <a:t>len()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5400">
                  <a:solidFill>
                    <a:srgbClr val="FFFFFF"/>
                  </a:solidFill>
                </a:defRPr>
              </a:pPr>
              <a:r>
                <a:t>函数</a:t>
              </a:r>
            </a:p>
          </p:txBody>
        </p:sp>
      </p:grpSp>
      <p:sp>
        <p:nvSpPr>
          <p:cNvPr id="127" name="Shape 276"/>
          <p:cNvSpPr/>
          <p:nvPr/>
        </p:nvSpPr>
        <p:spPr>
          <a:xfrm flipH="1">
            <a:off x="5299073" y="6623050"/>
            <a:ext cx="1492251" cy="17462"/>
          </a:xfrm>
          <a:prstGeom prst="line">
            <a:avLst/>
          </a:prstGeom>
          <a:ln w="889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Shape 277"/>
          <p:cNvSpPr txBox="1"/>
          <p:nvPr/>
        </p:nvSpPr>
        <p:spPr>
          <a:xfrm>
            <a:off x="3208335" y="6097127"/>
            <a:ext cx="1820862" cy="105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FF7F00"/>
                </a:solidFill>
              </a:defRPr>
            </a:pPr>
            <a:r>
              <a:t>'banana' 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7F00"/>
                </a:solidFill>
              </a:defRPr>
            </a:pPr>
            <a:r>
              <a:t>(string)</a:t>
            </a:r>
          </a:p>
        </p:txBody>
      </p:sp>
      <p:sp>
        <p:nvSpPr>
          <p:cNvPr id="129" name="Shape 278"/>
          <p:cNvSpPr txBox="1"/>
          <p:nvPr/>
        </p:nvSpPr>
        <p:spPr>
          <a:xfrm>
            <a:off x="11442699" y="6046328"/>
            <a:ext cx="2359026" cy="105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00FF00"/>
                </a:solidFill>
              </a:defRPr>
            </a:pPr>
            <a:r>
              <a:t>6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00FF00"/>
                </a:solidFill>
              </a:defRPr>
            </a:pPr>
            <a:r>
              <a:t>(int)</a:t>
            </a:r>
          </a:p>
        </p:txBody>
      </p:sp>
      <p:sp>
        <p:nvSpPr>
          <p:cNvPr id="130" name="Shape 279"/>
          <p:cNvSpPr/>
          <p:nvPr/>
        </p:nvSpPr>
        <p:spPr>
          <a:xfrm flipH="1">
            <a:off x="9680574" y="6572250"/>
            <a:ext cx="1492251" cy="17462"/>
          </a:xfrm>
          <a:prstGeom prst="line">
            <a:avLst/>
          </a:prstGeom>
          <a:ln w="889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Shape 280"/>
          <p:cNvSpPr txBox="1"/>
          <p:nvPr/>
        </p:nvSpPr>
        <p:spPr>
          <a:xfrm>
            <a:off x="10283825" y="2842693"/>
            <a:ext cx="5130899" cy="191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</a:defRPr>
            </a:pPr>
            <a:r>
              <a:rPr>
                <a:solidFill>
                  <a:srgbClr val="EB51F8"/>
                </a:solidFill>
              </a:rPr>
              <a:t>函数</a:t>
            </a:r>
            <a:r>
              <a:t>是我们使用的</a:t>
            </a:r>
            <a:r>
              <a:rPr>
                <a:solidFill>
                  <a:srgbClr val="EB52F8"/>
                </a:solidFill>
              </a:rPr>
              <a:t>一些存储代码</a:t>
            </a:r>
            <a:r>
              <a:t>，函数需要</a:t>
            </a:r>
            <a:r>
              <a:rPr>
                <a:solidFill>
                  <a:srgbClr val="FF7F00"/>
                </a:solidFill>
              </a:rPr>
              <a:t>输入</a:t>
            </a:r>
            <a:r>
              <a:t> 并产生</a:t>
            </a:r>
            <a:r>
              <a:rPr>
                <a:solidFill>
                  <a:srgbClr val="00FF00"/>
                </a:solidFill>
              </a:rPr>
              <a:t>输出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273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/>
          <a:p>
            <a:pPr>
              <a:defRPr sz="7600">
                <a:solidFill>
                  <a:srgbClr val="FF40FF"/>
                </a:solidFill>
              </a:defRPr>
            </a:pPr>
            <a:r>
              <a:t>len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D966"/>
                </a:solidFill>
              </a:rPr>
              <a:t>函数</a:t>
            </a:r>
          </a:p>
        </p:txBody>
      </p:sp>
      <p:grpSp>
        <p:nvGrpSpPr>
          <p:cNvPr id="136" name="Shape 275"/>
          <p:cNvGrpSpPr/>
          <p:nvPr/>
        </p:nvGrpSpPr>
        <p:grpSpPr>
          <a:xfrm>
            <a:off x="6845300" y="5168900"/>
            <a:ext cx="2819400" cy="2819400"/>
            <a:chOff x="0" y="0"/>
            <a:chExt cx="2819400" cy="2819400"/>
          </a:xfrm>
        </p:grpSpPr>
        <p:sp>
          <p:nvSpPr>
            <p:cNvPr id="134" name="Square"/>
            <p:cNvSpPr/>
            <p:nvPr/>
          </p:nvSpPr>
          <p:spPr>
            <a:xfrm>
              <a:off x="0" y="0"/>
              <a:ext cx="2819400" cy="2819400"/>
            </a:xfrm>
            <a:prstGeom prst="rect">
              <a:avLst/>
            </a:prstGeom>
            <a:solidFill>
              <a:srgbClr val="757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" name="def len(inp):…"/>
            <p:cNvSpPr txBox="1"/>
            <p:nvPr/>
          </p:nvSpPr>
          <p:spPr>
            <a:xfrm>
              <a:off x="0" y="304799"/>
              <a:ext cx="2819400" cy="220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b="1" sz="2400">
                  <a:solidFill>
                    <a:srgbClr val="FFFF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  <a:r>
                <a:rPr b="0"/>
                <a:t>def</a:t>
              </a:r>
              <a:r>
                <a:rPr b="0">
                  <a:solidFill>
                    <a:srgbClr val="FFFFFF"/>
                  </a:solidFill>
                </a:rPr>
                <a:t> len(inp):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24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blah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24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blah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24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</a:t>
              </a:r>
              <a:r>
                <a:rPr>
                  <a:solidFill>
                    <a:srgbClr val="FFFF00"/>
                  </a:solidFill>
                </a:rPr>
                <a:t>for</a:t>
              </a:r>
              <a:r>
                <a:t> x </a:t>
              </a:r>
              <a:r>
                <a:rPr>
                  <a:solidFill>
                    <a:srgbClr val="FFFF00"/>
                  </a:solidFill>
                </a:rPr>
                <a:t>in</a:t>
              </a:r>
              <a:r>
                <a:t> y: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24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blah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24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blah</a:t>
              </a:r>
            </a:p>
          </p:txBody>
        </p:sp>
      </p:grpSp>
      <p:sp>
        <p:nvSpPr>
          <p:cNvPr id="137" name="Shape 276"/>
          <p:cNvSpPr/>
          <p:nvPr/>
        </p:nvSpPr>
        <p:spPr>
          <a:xfrm flipH="1">
            <a:off x="5299073" y="6623050"/>
            <a:ext cx="1492251" cy="17462"/>
          </a:xfrm>
          <a:prstGeom prst="line">
            <a:avLst/>
          </a:prstGeom>
          <a:ln w="889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Shape 277"/>
          <p:cNvSpPr txBox="1"/>
          <p:nvPr/>
        </p:nvSpPr>
        <p:spPr>
          <a:xfrm>
            <a:off x="3208335" y="6097127"/>
            <a:ext cx="1820862" cy="105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FF7F00"/>
                </a:solidFill>
              </a:defRPr>
            </a:pPr>
            <a:r>
              <a:t>'banana' 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7F00"/>
                </a:solidFill>
              </a:defRPr>
            </a:pPr>
            <a:r>
              <a:t>(string)</a:t>
            </a:r>
          </a:p>
        </p:txBody>
      </p:sp>
      <p:sp>
        <p:nvSpPr>
          <p:cNvPr id="139" name="Shape 278"/>
          <p:cNvSpPr txBox="1"/>
          <p:nvPr/>
        </p:nvSpPr>
        <p:spPr>
          <a:xfrm>
            <a:off x="11442699" y="6046328"/>
            <a:ext cx="2359026" cy="105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00FF00"/>
                </a:solidFill>
              </a:defRPr>
            </a:pPr>
            <a:r>
              <a:t>6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00FF00"/>
                </a:solidFill>
              </a:defRPr>
            </a:pPr>
            <a:r>
              <a:t>(int)</a:t>
            </a:r>
          </a:p>
        </p:txBody>
      </p:sp>
      <p:sp>
        <p:nvSpPr>
          <p:cNvPr id="140" name="Shape 279"/>
          <p:cNvSpPr/>
          <p:nvPr/>
        </p:nvSpPr>
        <p:spPr>
          <a:xfrm flipH="1">
            <a:off x="9680574" y="6572250"/>
            <a:ext cx="1492251" cy="17462"/>
          </a:xfrm>
          <a:prstGeom prst="line">
            <a:avLst/>
          </a:prstGeom>
          <a:ln w="889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Shape 280"/>
          <p:cNvSpPr txBox="1"/>
          <p:nvPr/>
        </p:nvSpPr>
        <p:spPr>
          <a:xfrm>
            <a:off x="10283825" y="2842693"/>
            <a:ext cx="5130899" cy="191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</a:defRPr>
            </a:pPr>
            <a:r>
              <a:rPr>
                <a:solidFill>
                  <a:srgbClr val="EB51F8"/>
                </a:solidFill>
              </a:rPr>
              <a:t>函数</a:t>
            </a:r>
            <a:r>
              <a:t>是我们使用的</a:t>
            </a:r>
            <a:r>
              <a:rPr>
                <a:solidFill>
                  <a:srgbClr val="EB52F8"/>
                </a:solidFill>
              </a:rPr>
              <a:t>一些存储代码</a:t>
            </a:r>
            <a:r>
              <a:t>，函数需要</a:t>
            </a:r>
            <a:r>
              <a:rPr>
                <a:solidFill>
                  <a:srgbClr val="FF7F00"/>
                </a:solidFill>
              </a:rPr>
              <a:t>输入</a:t>
            </a:r>
            <a:r>
              <a:t> 并产生</a:t>
            </a:r>
            <a:r>
              <a:rPr>
                <a:solidFill>
                  <a:srgbClr val="00FF00"/>
                </a:solidFill>
              </a:rPr>
              <a:t>输出</a:t>
            </a:r>
            <a:r>
              <a:t>.</a:t>
            </a:r>
          </a:p>
        </p:txBody>
      </p:sp>
      <p:sp>
        <p:nvSpPr>
          <p:cNvPr id="142" name="Shape 274"/>
          <p:cNvSpPr txBox="1"/>
          <p:nvPr/>
        </p:nvSpPr>
        <p:spPr>
          <a:xfrm>
            <a:off x="1200149" y="2555749"/>
            <a:ext cx="56451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7F00"/>
                </a:solidFill>
              </a:rPr>
              <a:t> </a:t>
            </a:r>
            <a:r>
              <a:t>=</a:t>
            </a:r>
            <a:r>
              <a:rPr>
                <a:solidFill>
                  <a:srgbClr val="FF7F00"/>
                </a:solidFill>
              </a:rPr>
              <a:t> 'banana'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x</a:t>
            </a:r>
            <a:r>
              <a:rPr>
                <a:solidFill>
                  <a:srgbClr val="FF7F00"/>
                </a:solidFill>
              </a:rPr>
              <a:t> </a:t>
            </a:r>
            <a:r>
              <a:t>= </a:t>
            </a:r>
            <a:r>
              <a:rPr>
                <a:solidFill>
                  <a:srgbClr val="FF00FF"/>
                </a:solidFill>
              </a:rPr>
              <a:t>len(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00FF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x</a:t>
            </a:r>
            <a:r>
              <a:t>)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298"/>
          <p:cNvSpPr txBox="1"/>
          <p:nvPr>
            <p:ph type="title"/>
          </p:nvPr>
        </p:nvSpPr>
        <p:spPr>
          <a:xfrm>
            <a:off x="1155700" y="833717"/>
            <a:ext cx="13932001" cy="17061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遍历字符串</a:t>
            </a:r>
          </a:p>
        </p:txBody>
      </p:sp>
      <p:sp>
        <p:nvSpPr>
          <p:cNvPr id="145" name="Shape 299"/>
          <p:cNvSpPr txBox="1"/>
          <p:nvPr>
            <p:ph type="body" sz="half" idx="1"/>
          </p:nvPr>
        </p:nvSpPr>
        <p:spPr>
          <a:xfrm>
            <a:off x="1155701" y="2603499"/>
            <a:ext cx="5711410" cy="57024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0" indent="215900">
              <a:spcBef>
                <a:spcPts val="0"/>
              </a:spcBef>
              <a:buSzTx/>
              <a:buNone/>
            </a:pPr>
            <a:r>
              <a:t>使用</a:t>
            </a:r>
            <a:r>
              <a:rPr>
                <a:solidFill>
                  <a:srgbClr val="FEFE53"/>
                </a:solidFill>
              </a:rPr>
              <a:t>while</a:t>
            </a:r>
            <a:r>
              <a:t>语句，</a:t>
            </a:r>
            <a:r>
              <a:rPr>
                <a:solidFill>
                  <a:srgbClr val="75FD4C"/>
                </a:solidFill>
              </a:rPr>
              <a:t>迭代变量</a:t>
            </a:r>
            <a:r>
              <a:t>和</a:t>
            </a:r>
            <a:r>
              <a:rPr>
                <a:solidFill>
                  <a:srgbClr val="EA34F5"/>
                </a:solidFill>
              </a:rPr>
              <a:t>len函数</a:t>
            </a:r>
            <a:r>
              <a:t>，我们可以构造一个循环以分别查看字符串中的每个字母</a:t>
            </a:r>
          </a:p>
        </p:txBody>
      </p:sp>
      <p:sp>
        <p:nvSpPr>
          <p:cNvPr id="146" name="Shape 300"/>
          <p:cNvSpPr txBox="1"/>
          <p:nvPr/>
        </p:nvSpPr>
        <p:spPr>
          <a:xfrm>
            <a:off x="8239813" y="3981449"/>
            <a:ext cx="5945400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fruit = 'banana'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index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7F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index</a:t>
            </a:r>
            <a:r>
              <a:rPr>
                <a:solidFill>
                  <a:srgbClr val="FFFFFF"/>
                </a:solidFill>
              </a:rPr>
              <a:t> &lt; </a:t>
            </a:r>
            <a:r>
              <a:rPr>
                <a:solidFill>
                  <a:srgbClr val="FF00FF"/>
                </a:solidFill>
              </a:rPr>
              <a:t>len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FFFFFF"/>
                </a:solidFill>
              </a:rPr>
              <a:t>):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t> = </a:t>
            </a:r>
            <a:r>
              <a:rPr>
                <a:solidFill>
                  <a:srgbClr val="00FF00"/>
                </a:solidFill>
              </a:rPr>
              <a:t>fruit</a:t>
            </a:r>
            <a:r>
              <a:rPr>
                <a:solidFill>
                  <a:srgbClr val="00FFFF"/>
                </a:solidFill>
              </a:rPr>
              <a:t>[</a:t>
            </a:r>
            <a:r>
              <a:rPr>
                <a:solidFill>
                  <a:srgbClr val="00FF00"/>
                </a:solidFill>
              </a:rPr>
              <a:t>index</a:t>
            </a:r>
            <a:r>
              <a:rPr>
                <a:solidFill>
                  <a:srgbClr val="00FFFF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(index, </a:t>
            </a:r>
            <a:r>
              <a:rPr>
                <a:solidFill>
                  <a:srgbClr val="00FF00"/>
                </a:solidFill>
              </a:rPr>
              <a:t>letter</a:t>
            </a:r>
            <a: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index</a:t>
            </a:r>
            <a:r>
              <a:t> = </a:t>
            </a:r>
            <a:r>
              <a:rPr>
                <a:solidFill>
                  <a:srgbClr val="00FF00"/>
                </a:solidFill>
              </a:rPr>
              <a:t>index</a:t>
            </a:r>
            <a:r>
              <a:t> </a:t>
            </a:r>
            <a:r>
              <a:rPr>
                <a:solidFill>
                  <a:srgbClr val="00FFFF"/>
                </a:solidFill>
              </a:rPr>
              <a:t>+</a:t>
            </a:r>
            <a:r>
              <a:t> </a:t>
            </a:r>
            <a:r>
              <a:rPr>
                <a:solidFill>
                  <a:srgbClr val="FF7F00"/>
                </a:solidFill>
              </a:rPr>
              <a:t>1</a:t>
            </a:r>
          </a:p>
        </p:txBody>
      </p:sp>
      <p:sp>
        <p:nvSpPr>
          <p:cNvPr id="147" name="Shape 301"/>
          <p:cNvSpPr txBox="1"/>
          <p:nvPr/>
        </p:nvSpPr>
        <p:spPr>
          <a:xfrm>
            <a:off x="14728824" y="3760378"/>
            <a:ext cx="698402" cy="318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FF00FF"/>
                </a:solidFill>
              </a:defRPr>
            </a:pPr>
            <a:r>
              <a:t>0 b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1 a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2 n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3 a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4 n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r>
              <a:t>5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808080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