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69" r:id="rId8"/>
    <p:sldId id="270" r:id="rId9"/>
    <p:sldId id="271" r:id="rId10"/>
    <p:sldId id="272"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125" d="100"/>
          <a:sy n="125" d="100"/>
        </p:scale>
        <p:origin x="298"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5/15/2021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5/15/2021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5/15/2021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5/15/2021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5/15/2021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2356" y="2765361"/>
            <a:ext cx="5734050" cy="1299193"/>
          </a:xfrm>
        </p:spPr>
        <p:txBody>
          <a:bodyPr anchor="ctr">
            <a:normAutofit/>
          </a:bodyPr>
          <a:lstStyle/>
          <a:p>
            <a:pPr marL="0" marR="0" algn="ctr">
              <a:spcBef>
                <a:spcPts val="0"/>
              </a:spcBef>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Embedded Devices Malware Detection, Prevention &amp; Centralization</a:t>
            </a:r>
          </a:p>
        </p:txBody>
      </p:sp>
      <p:sp>
        <p:nvSpPr>
          <p:cNvPr id="7" name="Subtitle 6"/>
          <p:cNvSpPr>
            <a:spLocks noGrp="1"/>
          </p:cNvSpPr>
          <p:nvPr>
            <p:ph type="subTitle" idx="1"/>
          </p:nvPr>
        </p:nvSpPr>
        <p:spPr>
          <a:xfrm>
            <a:off x="3389376" y="3860710"/>
            <a:ext cx="3444240" cy="407688"/>
          </a:xfrm>
        </p:spPr>
        <p:txBody>
          <a:bodyPr>
            <a:normAutofit/>
          </a:bodyPr>
          <a:lstStyle/>
          <a:p>
            <a:r>
              <a:rPr lang="en-US" sz="1000" dirty="0"/>
              <a:t>Andrei Grigoras</a:t>
            </a:r>
          </a:p>
          <a:p>
            <a:r>
              <a:rPr lang="ro-RO" sz="1000" dirty="0"/>
              <a:t>Coordonator științific: Prof. dr. ing. Cornel Popescu</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b="1" dirty="0"/>
              <a:t>Cuprins</a:t>
            </a:r>
          </a:p>
        </p:txBody>
      </p:sp>
      <p:sp>
        <p:nvSpPr>
          <p:cNvPr id="14" name="Content Placeholder 13"/>
          <p:cNvSpPr>
            <a:spLocks noGrp="1"/>
          </p:cNvSpPr>
          <p:nvPr>
            <p:ph idx="1"/>
          </p:nvPr>
        </p:nvSpPr>
        <p:spPr>
          <a:xfrm>
            <a:off x="1104900" y="1891602"/>
            <a:ext cx="9982200" cy="2886456"/>
          </a:xfrm>
        </p:spPr>
        <p:txBody>
          <a:bodyPr/>
          <a:lstStyle/>
          <a:p>
            <a:r>
              <a:rPr lang="en-US" dirty="0"/>
              <a:t>Sinopsis</a:t>
            </a:r>
            <a:endParaRPr lang="ro-RO" dirty="0"/>
          </a:p>
          <a:p>
            <a:r>
              <a:rPr lang="ro-RO" dirty="0"/>
              <a:t>Motivație si obiective</a:t>
            </a:r>
          </a:p>
          <a:p>
            <a:r>
              <a:rPr lang="ro-RO" dirty="0"/>
              <a:t>Analiza si specificarea cerințelor</a:t>
            </a:r>
          </a:p>
          <a:p>
            <a:r>
              <a:rPr lang="ro-RO" dirty="0"/>
              <a:t>Studiu de piața si abordări existente</a:t>
            </a:r>
          </a:p>
          <a:p>
            <a:r>
              <a:rPr lang="ro-RO" dirty="0"/>
              <a:t>Soluția propusa: arhitectura, cazuri de utilizare, corectitudine</a:t>
            </a:r>
          </a:p>
          <a:p>
            <a:r>
              <a:rPr lang="ro-RO" dirty="0"/>
              <a:t>Demo</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Sinopsis</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693319"/>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Scopul acestui proiect a fost de a implementa un mecanism rapid, portabil, ușor de instalat, si gratis de detecție a fișierelor malițioase ce pot apărea pe un sistem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Unix</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 urmare a descărcării de pe Internet sau de pe un dispozitiv extern. Astfel, am urmărit crearea unei soluții de detectare in limbajul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Bash</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ce este nativ tuturor sistemelor cu sistem de operare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Unix</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va servi in implementarea unei arhitecturi client-server (in cazul nostru, mai mulți clienți, un singur server).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urma unei investigări pentru a găsi software echivalent (gratis si disponibil pentru orice sistem Unix), am observat absenta unei astfel de soluții. Din acest motiv, proiectul se adresează dispozitivelor embedded din categoria „Internet of Things”, si urmărește monitorizarea unei rețele de acest tip de dispozitive (clienți IoT) prin intermediul unui software ce va detecta si carantina fișierele malițioase de pe sistem. Serverul va permite, printr-o aplicație web, colectarea si centralizarea alertelor la nivel de rețea.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2. Motivație si obiective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4524315"/>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Dorința implementării acestei soluții a venit ca urmare a unei curiozități de creare a unui software de tip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antivirus</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folosind doar resurse gratuite de tipul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open-source</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pe baza unui fișier încărcat, determina daca fișierul este sau nu malițios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Prima problema pe care proiectul o abordează e cea a nevoii unui software de tipul antivirus care sa funcționeze pe orice sistem Unix. O a doua problema este cea financiara întrucât pe piața exista astfel de soluții (mult mai complexe)  denumite „Host based Intrusion Detection System” sau „Endpoint detection and response” dar care necesita achiziționarea unui abonament/licențe.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Obiectul principal al proiectului este de a reuși cu succes să detectăm și eradicăm fișierele malițioase noi apărute pe mai multe sistem Unix cat si centralizarea grafica a acestor alerte printr-o aplicație web. Succesul proiectului este determinat de existența unei soluții open-source ce expune un API prin care se pot încărca fișiere care, in urma analizei, sunt detectate sau nu a fi malițioase.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1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ro-RO" dirty="0"/>
              <a:t>. Analiza si specificarea cerințelor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699731"/>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implementarea proiectului am ținut cont de următoarele cerințe de produs esențiale oricărei soluții din industria IT: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scalabilitate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disponibilitate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viteza cat mai ridicata a procesării</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costuri cat mai reduse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resurse de calcul cat mai scăzute (evitare overhead)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ușor de instalat si configurat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Symbol" panose="05050102010706020507" pitchFamily="18" charset="2"/>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Acestea nu au fost implementate la cel mai optim nivel întrucât, scopul principal al proiectului a fost portabilitatea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 cat si costuri de instalare/rulare zero (gratis).</a:t>
            </a:r>
          </a:p>
        </p:txBody>
      </p:sp>
    </p:spTree>
    <p:extLst>
      <p:ext uri="{BB962C8B-B14F-4D97-AF65-F5344CB8AC3E}">
        <p14:creationId xmlns:p14="http://schemas.microsoft.com/office/powerpoint/2010/main" val="67882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Studiu de piata si abordări existente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089564"/>
          </a:xfrm>
          <a:prstGeom prst="rect">
            <a:avLst/>
          </a:prstGeom>
          <a:noFill/>
        </p:spPr>
        <p:txBody>
          <a:bodyPr wrap="square" rtlCol="0">
            <a:spAutoFit/>
          </a:bodyPr>
          <a:lstStyle/>
          <a:p>
            <a:r>
              <a:rPr lang="ro-RO" dirty="0">
                <a:latin typeface="Calibri" panose="020F0502020204030204" pitchFamily="34" charset="0"/>
                <a:ea typeface="Times New Roman" panose="02020603050405020304" pitchFamily="18" charset="0"/>
                <a:cs typeface="Times New Roman" panose="02020603050405020304" pitchFamily="18" charset="0"/>
              </a:rPr>
              <a:t>Produsul nostru, ca si funcționalitate, concurează pe piata cu următoarele categorii de soluții:</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HIDS (Host Based Intrusion Prevention Systems)</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SolarWinds, Splunk, Snort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EDR (Endpoint Detection and Response)</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Sophos, PaloAlto, CarbonBlack, FireEye</a:t>
            </a: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Tool-uri open-source</a:t>
            </a:r>
            <a:r>
              <a:rPr lang="en-US" dirty="0">
                <a:effectLst/>
                <a:latin typeface="Calibri" panose="020F0502020204030204" pitchFamily="34" charset="0"/>
                <a:ea typeface="Times New Roman" panose="02020603050405020304" pitchFamily="18" charset="0"/>
                <a:cs typeface="Times New Roman" panose="02020603050405020304" pitchFamily="18" charset="0"/>
              </a:rPr>
              <a:t>: Wazuh, scripturi custom</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dirty="0">
                <a:latin typeface="Calibri" panose="020F0502020204030204" pitchFamily="34" charset="0"/>
                <a:ea typeface="Times New Roman" panose="02020603050405020304" pitchFamily="18" charset="0"/>
                <a:cs typeface="Times New Roman" panose="02020603050405020304" pitchFamily="18" charset="0"/>
              </a:rPr>
              <a:t>Si totuși, din ce motive produsul nostru poate concura cu ele?</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complet gratis (majoritatea au un cost aproximativ de 50 dolari / host / an</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portabil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a:t>
            </a: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m</a:t>
            </a:r>
            <a:r>
              <a:rPr lang="ro-RO" dirty="0">
                <a:latin typeface="Calibri" panose="020F0502020204030204" pitchFamily="34" charset="0"/>
                <a:ea typeface="Times New Roman" panose="02020603050405020304" pitchFamily="18" charset="0"/>
                <a:cs typeface="Times New Roman" panose="02020603050405020304" pitchFamily="18" charset="0"/>
              </a:rPr>
              <a:t>ai rapid datorita numărului redus de funcționalități si axarea doar pe detectarea de malware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c</a:t>
            </a:r>
            <a:r>
              <a:rPr lang="ro-RO" dirty="0">
                <a:latin typeface="Calibri" panose="020F0502020204030204" pitchFamily="34" charset="0"/>
                <a:ea typeface="Times New Roman" panose="02020603050405020304" pitchFamily="18" charset="0"/>
                <a:cs typeface="Times New Roman" panose="02020603050405020304" pitchFamily="18" charset="0"/>
              </a:rPr>
              <a:t>od redus si astfel ușurința înțelegerii si modificării sale</a:t>
            </a:r>
          </a:p>
        </p:txBody>
      </p:sp>
    </p:spTree>
    <p:extLst>
      <p:ext uri="{BB962C8B-B14F-4D97-AF65-F5344CB8AC3E}">
        <p14:creationId xmlns:p14="http://schemas.microsoft.com/office/powerpoint/2010/main" val="139741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Soluția propusa: arhitectura, cazuri de utilizare, limitări</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501984"/>
          </a:xfrm>
          <a:prstGeom prst="rect">
            <a:avLst/>
          </a:prstGeom>
          <a:noFill/>
        </p:spPr>
        <p:txBody>
          <a:bodyPr wrap="square" rtlCol="0">
            <a:spAutoFit/>
          </a:bodyPr>
          <a:lstStyle/>
          <a:p>
            <a:pPr marL="0" marR="0" algn="just">
              <a:lnSpc>
                <a:spcPct val="105000"/>
              </a:lnSpc>
              <a:spcBef>
                <a:spcPts val="0"/>
              </a:spcBef>
              <a:spcAft>
                <a:spcPts val="800"/>
              </a:spcAft>
            </a:pP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Soluția propusa nu are nicio dependință sau componenta hardware întrucât este reprezentata de o multitudine de servicii (software) care trebuie instalate atât pe clienți cat si pe un dispozitiv ce va servi ca si server. Corectitudinea soluției este strâns data de 2 factori: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corectitudinea detecției soluției oferite de HibridAnalysis prin API-ul expus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transmiterea corecta si in timp a datelor de la client la API si la server (sa nu fie corupte sau sa nu ajungă deloc)</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Astfel, limitările soluției vin sunt următoarele:</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Disponibilitatea API-ului oferit de HibridAnalysis (abonament gratis)</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Viteza conexiunii la internet in rețea</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Dimensiunea rețelei (pana in 20 stații)</a:t>
            </a:r>
          </a:p>
        </p:txBody>
      </p:sp>
    </p:spTree>
    <p:extLst>
      <p:ext uri="{BB962C8B-B14F-4D97-AF65-F5344CB8AC3E}">
        <p14:creationId xmlns:p14="http://schemas.microsoft.com/office/powerpoint/2010/main" val="22358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ro-RO" dirty="0"/>
              <a:t>. </a:t>
            </a:r>
            <a:r>
              <a:rPr lang="en-US" dirty="0"/>
              <a:t>Demo</a:t>
            </a:r>
            <a:endParaRPr lang="ro-RO" dirty="0"/>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2920287"/>
          </a:xfrm>
          <a:prstGeom prst="rect">
            <a:avLst/>
          </a:prstGeom>
          <a:noFill/>
        </p:spPr>
        <p:txBody>
          <a:bodyPr wrap="square" rtlCol="0">
            <a:spAutoFit/>
          </a:bodyPr>
          <a:lstStyle/>
          <a:p>
            <a:pPr marL="0"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Pentru demo, am creat următorul mediu de test: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3 containere de LXD ce deservește ca si client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1 container de LXD ce deservește ca si server</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copierea fișierelor pe client folosind SSH</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gn="just">
              <a:lnSpc>
                <a:spcPct val="105000"/>
              </a:lnSpc>
              <a:spcBef>
                <a:spcPts val="0"/>
              </a:spcBef>
              <a:spcAft>
                <a:spcPts val="800"/>
              </a:spcAft>
              <a:buFontTx/>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Vom urmări daca fișierele malițioase sunt șterse de pe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si daca loguri sunt trimise către server. De asemenea, vom interacționa si cu platforma HibridAnalysis pentru a vedea mai multe detalii despre fișierele malițioase.</a:t>
            </a:r>
          </a:p>
        </p:txBody>
      </p:sp>
    </p:spTree>
    <p:extLst>
      <p:ext uri="{BB962C8B-B14F-4D97-AF65-F5344CB8AC3E}">
        <p14:creationId xmlns:p14="http://schemas.microsoft.com/office/powerpoint/2010/main" val="94495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7883" y="2996183"/>
            <a:ext cx="3396234" cy="865634"/>
          </a:xfrm>
        </p:spPr>
        <p:txBody>
          <a:bodyPr/>
          <a:lstStyle/>
          <a:p>
            <a:r>
              <a:rPr lang="ro-RO" dirty="0"/>
              <a:t>Întrebări</a:t>
            </a:r>
            <a:r>
              <a:rPr lang="en-US" dirty="0"/>
              <a: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1638</TotalTime>
  <Words>852</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Euphemia</vt:lpstr>
      <vt:lpstr>Plantagenet Cherokee</vt:lpstr>
      <vt:lpstr>Symbol</vt:lpstr>
      <vt:lpstr>Wingdings</vt:lpstr>
      <vt:lpstr>Academic Literature 16x9</vt:lpstr>
      <vt:lpstr>Embedded Devices Malware Detection, Prevention &amp; Centralization</vt:lpstr>
      <vt:lpstr>Cuprins</vt:lpstr>
      <vt:lpstr>1. Sinopsis</vt:lpstr>
      <vt:lpstr>2. Motivație si obiective</vt:lpstr>
      <vt:lpstr>3. Analiza si specificarea cerințelor</vt:lpstr>
      <vt:lpstr>5. Studiu de piata si abordări existente</vt:lpstr>
      <vt:lpstr>5. Soluția propusa: arhitectura, cazuri de utilizare, limitări</vt:lpstr>
      <vt:lpstr>6. Demo</vt:lpstr>
      <vt:lpstr>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Devices Malware Detection, Prevention &amp; Centralization</dc:title>
  <dc:creator>Grigoras Andrei</dc:creator>
  <cp:lastModifiedBy>Grigoras Andrei</cp:lastModifiedBy>
  <cp:revision>6</cp:revision>
  <dcterms:created xsi:type="dcterms:W3CDTF">2021-05-13T21:29:54Z</dcterms:created>
  <dcterms:modified xsi:type="dcterms:W3CDTF">2021-05-15T07:34:38Z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