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handoutMasterIdLst>
    <p:handoutMasterId r:id="rId19"/>
  </p:handoutMasterIdLst>
  <p:sldIdLst>
    <p:sldId id="256" r:id="rId5"/>
    <p:sldId id="257" r:id="rId6"/>
    <p:sldId id="258" r:id="rId7"/>
    <p:sldId id="269" r:id="rId8"/>
    <p:sldId id="270" r:id="rId9"/>
    <p:sldId id="271" r:id="rId10"/>
    <p:sldId id="274" r:id="rId11"/>
    <p:sldId id="272" r:id="rId12"/>
    <p:sldId id="275" r:id="rId13"/>
    <p:sldId id="276" r:id="rId14"/>
    <p:sldId id="277" r:id="rId15"/>
    <p:sldId id="273"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showGuides="1">
      <p:cViewPr varScale="1">
        <p:scale>
          <a:sx n="125" d="100"/>
          <a:sy n="125" d="100"/>
        </p:scale>
        <p:origin x="298" y="77"/>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7/1/2021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7/1/2021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dirty="0"/>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7/1/2021</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7/1/2021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7/1/2021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7/1/2021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7/1/2021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7/1/2021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7/1/2021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7/1/2021</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7/1/2021</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7/1/2021</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7/1/2021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7/1/2021</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562356" y="2765361"/>
            <a:ext cx="5734050" cy="1299193"/>
          </a:xfrm>
        </p:spPr>
        <p:txBody>
          <a:bodyPr anchor="ctr">
            <a:normAutofit/>
          </a:bodyPr>
          <a:lstStyle/>
          <a:p>
            <a:pPr marL="0" marR="0" algn="ctr">
              <a:spcBef>
                <a:spcPts val="0"/>
              </a:spcBef>
              <a:spcAft>
                <a:spcPts val="0"/>
              </a:spcAft>
            </a:pPr>
            <a:r>
              <a:rPr lang="ro-RO" sz="2400" b="1" dirty="0">
                <a:effectLst/>
                <a:latin typeface="Calibri" panose="020F0502020204030204" pitchFamily="34" charset="0"/>
                <a:ea typeface="Times New Roman" panose="02020603050405020304" pitchFamily="18" charset="0"/>
                <a:cs typeface="Times New Roman" panose="02020603050405020304" pitchFamily="18" charset="0"/>
              </a:rPr>
              <a:t>Detecția, prevenirea și centralizarea alertelor de malware pentru dispozitive embedded</a:t>
            </a:r>
          </a:p>
        </p:txBody>
      </p:sp>
      <p:sp>
        <p:nvSpPr>
          <p:cNvPr id="7" name="Subtitle 6"/>
          <p:cNvSpPr>
            <a:spLocks noGrp="1"/>
          </p:cNvSpPr>
          <p:nvPr>
            <p:ph type="subTitle" idx="1"/>
          </p:nvPr>
        </p:nvSpPr>
        <p:spPr>
          <a:xfrm>
            <a:off x="3429381" y="4159414"/>
            <a:ext cx="3444240" cy="407688"/>
          </a:xfrm>
        </p:spPr>
        <p:txBody>
          <a:bodyPr>
            <a:normAutofit/>
          </a:bodyPr>
          <a:lstStyle/>
          <a:p>
            <a:r>
              <a:rPr lang="en-US" sz="1000" dirty="0"/>
              <a:t>Andrei Grigoras</a:t>
            </a:r>
          </a:p>
          <a:p>
            <a:r>
              <a:rPr lang="ro-RO" sz="1000" dirty="0"/>
              <a:t>Coordonator științific: Prof. dr. ing. Cornel Popescu</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89E1A-3B55-4F74-8F48-718BB84589F2}"/>
              </a:ext>
            </a:extLst>
          </p:cNvPr>
          <p:cNvSpPr>
            <a:spLocks noGrp="1"/>
          </p:cNvSpPr>
          <p:nvPr>
            <p:ph type="title"/>
          </p:nvPr>
        </p:nvSpPr>
        <p:spPr/>
        <p:txBody>
          <a:bodyPr/>
          <a:lstStyle/>
          <a:p>
            <a:r>
              <a:rPr lang="en-US" dirty="0"/>
              <a:t>5</a:t>
            </a:r>
            <a:r>
              <a:rPr lang="ro-RO" dirty="0"/>
              <a:t>. Soluția propusă: arhitectură, cazuri de utilizare, limitări</a:t>
            </a:r>
            <a:endParaRPr lang="en-US" dirty="0"/>
          </a:p>
        </p:txBody>
      </p:sp>
      <p:pic>
        <p:nvPicPr>
          <p:cNvPr id="5" name="Content Placeholder 4" descr="Diagram&#10;&#10;Description automatically generated">
            <a:extLst>
              <a:ext uri="{FF2B5EF4-FFF2-40B4-BE49-F238E27FC236}">
                <a16:creationId xmlns:a16="http://schemas.microsoft.com/office/drawing/2014/main" id="{B9E59680-AB88-4CF0-9062-FF0452CAF8BA}"/>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26171" y="1588008"/>
            <a:ext cx="7739657" cy="3961586"/>
          </a:xfrm>
          <a:effectLst>
            <a:outerShdw blurRad="63500" sx="102000" sy="102000" algn="ctr" rotWithShape="0">
              <a:prstClr val="black">
                <a:alpha val="40000"/>
              </a:prstClr>
            </a:outerShdw>
          </a:effectLst>
        </p:spPr>
      </p:pic>
      <p:sp>
        <p:nvSpPr>
          <p:cNvPr id="6" name="TextBox 5">
            <a:extLst>
              <a:ext uri="{FF2B5EF4-FFF2-40B4-BE49-F238E27FC236}">
                <a16:creationId xmlns:a16="http://schemas.microsoft.com/office/drawing/2014/main" id="{F77A74B8-93AD-4906-8D53-40D6E4518B0D}"/>
              </a:ext>
            </a:extLst>
          </p:cNvPr>
          <p:cNvSpPr txBox="1"/>
          <p:nvPr/>
        </p:nvSpPr>
        <p:spPr>
          <a:xfrm>
            <a:off x="3137647" y="5858256"/>
            <a:ext cx="5257979" cy="338554"/>
          </a:xfrm>
          <a:prstGeom prst="rect">
            <a:avLst/>
          </a:prstGeom>
          <a:noFill/>
        </p:spPr>
        <p:txBody>
          <a:bodyPr wrap="square" rtlCol="0">
            <a:spAutoFit/>
          </a:bodyPr>
          <a:lstStyle/>
          <a:p>
            <a:pPr algn="ctr"/>
            <a:r>
              <a:rPr lang="ro-RO" sz="1600" i="1" dirty="0"/>
              <a:t>Figura 2. Diagramă UML client</a:t>
            </a:r>
            <a:endParaRPr lang="en-US" sz="1600" i="1" dirty="0"/>
          </a:p>
        </p:txBody>
      </p:sp>
    </p:spTree>
    <p:extLst>
      <p:ext uri="{BB962C8B-B14F-4D97-AF65-F5344CB8AC3E}">
        <p14:creationId xmlns:p14="http://schemas.microsoft.com/office/powerpoint/2010/main" val="80631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6F993-DEDC-4674-99A4-7135819952E3}"/>
              </a:ext>
            </a:extLst>
          </p:cNvPr>
          <p:cNvSpPr>
            <a:spLocks noGrp="1"/>
          </p:cNvSpPr>
          <p:nvPr>
            <p:ph type="title"/>
          </p:nvPr>
        </p:nvSpPr>
        <p:spPr/>
        <p:txBody>
          <a:bodyPr/>
          <a:lstStyle/>
          <a:p>
            <a:r>
              <a:rPr lang="en-US" dirty="0"/>
              <a:t>5</a:t>
            </a:r>
            <a:r>
              <a:rPr lang="ro-RO" dirty="0"/>
              <a:t>. Soluția propusă: arhitectură, cazuri de utilizare, limitări</a:t>
            </a:r>
            <a:endParaRPr lang="en-US" dirty="0"/>
          </a:p>
        </p:txBody>
      </p:sp>
      <p:pic>
        <p:nvPicPr>
          <p:cNvPr id="5" name="Content Placeholder 4">
            <a:extLst>
              <a:ext uri="{FF2B5EF4-FFF2-40B4-BE49-F238E27FC236}">
                <a16:creationId xmlns:a16="http://schemas.microsoft.com/office/drawing/2014/main" id="{210832AF-21C5-48A5-9BB1-6AB0652C6F2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30891" y="1484714"/>
            <a:ext cx="6730218" cy="3888571"/>
          </a:xfrm>
          <a:effectLst>
            <a:outerShdw blurRad="63500" sx="102000" sy="102000" algn="ctr" rotWithShape="0">
              <a:prstClr val="black">
                <a:alpha val="40000"/>
              </a:prstClr>
            </a:outerShdw>
          </a:effectLst>
        </p:spPr>
      </p:pic>
      <p:sp>
        <p:nvSpPr>
          <p:cNvPr id="6" name="TextBox 5">
            <a:extLst>
              <a:ext uri="{FF2B5EF4-FFF2-40B4-BE49-F238E27FC236}">
                <a16:creationId xmlns:a16="http://schemas.microsoft.com/office/drawing/2014/main" id="{96344B1D-E078-41CA-ADB8-D865DE9D6A75}"/>
              </a:ext>
            </a:extLst>
          </p:cNvPr>
          <p:cNvSpPr txBox="1"/>
          <p:nvPr/>
        </p:nvSpPr>
        <p:spPr>
          <a:xfrm>
            <a:off x="2730891" y="5562241"/>
            <a:ext cx="6730218" cy="338554"/>
          </a:xfrm>
          <a:prstGeom prst="rect">
            <a:avLst/>
          </a:prstGeom>
          <a:noFill/>
        </p:spPr>
        <p:txBody>
          <a:bodyPr wrap="square" rtlCol="0">
            <a:spAutoFit/>
          </a:bodyPr>
          <a:lstStyle/>
          <a:p>
            <a:pPr algn="ctr"/>
            <a:r>
              <a:rPr lang="ro-RO" sz="1600" i="1" dirty="0"/>
              <a:t>Figura 3. Diagramă UML server</a:t>
            </a:r>
            <a:endParaRPr lang="en-US" sz="1600" i="1" dirty="0"/>
          </a:p>
        </p:txBody>
      </p:sp>
    </p:spTree>
    <p:extLst>
      <p:ext uri="{BB962C8B-B14F-4D97-AF65-F5344CB8AC3E}">
        <p14:creationId xmlns:p14="http://schemas.microsoft.com/office/powerpoint/2010/main" val="3130830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6. Evaluarea rezultatelor</a:t>
            </a:r>
          </a:p>
        </p:txBody>
      </p:sp>
      <p:sp>
        <p:nvSpPr>
          <p:cNvPr id="5" name="TextBox 4">
            <a:extLst>
              <a:ext uri="{FF2B5EF4-FFF2-40B4-BE49-F238E27FC236}">
                <a16:creationId xmlns:a16="http://schemas.microsoft.com/office/drawing/2014/main" id="{9B96D803-AD7D-4D98-85BC-C671FB142D4B}"/>
              </a:ext>
            </a:extLst>
          </p:cNvPr>
          <p:cNvSpPr txBox="1"/>
          <p:nvPr/>
        </p:nvSpPr>
        <p:spPr>
          <a:xfrm>
            <a:off x="1104900" y="2060448"/>
            <a:ext cx="9980682" cy="2920287"/>
          </a:xfrm>
          <a:prstGeom prst="rect">
            <a:avLst/>
          </a:prstGeom>
          <a:noFill/>
        </p:spPr>
        <p:txBody>
          <a:bodyPr wrap="square" rtlCol="0">
            <a:spAutoFit/>
          </a:bodyPr>
          <a:lstStyle/>
          <a:p>
            <a:pPr marL="0" marR="0" algn="just">
              <a:lnSpc>
                <a:spcPct val="105000"/>
              </a:lnSpc>
              <a:spcBef>
                <a:spcPts val="0"/>
              </a:spcBef>
              <a:spcAft>
                <a:spcPts val="800"/>
              </a:spcAft>
            </a:pPr>
            <a:r>
              <a:rPr lang="ro-RO" dirty="0">
                <a:latin typeface="Calibri" panose="020F0502020204030204" pitchFamily="34" charset="0"/>
                <a:ea typeface="Times New Roman" panose="02020603050405020304" pitchFamily="18" charset="0"/>
                <a:cs typeface="Times New Roman" panose="02020603050405020304" pitchFamily="18" charset="0"/>
              </a:rPr>
              <a:t>Pentru demo, am creat următorul mediu de test:</a:t>
            </a:r>
          </a:p>
          <a:p>
            <a:pPr marL="285750" marR="0" indent="-285750" algn="just">
              <a:lnSpc>
                <a:spcPct val="105000"/>
              </a:lnSpc>
              <a:spcBef>
                <a:spcPts val="0"/>
              </a:spcBef>
              <a:spcAft>
                <a:spcPts val="800"/>
              </a:spcAft>
              <a:buFontTx/>
              <a:buChar char="-"/>
            </a:pPr>
            <a:r>
              <a:rPr lang="ro-RO" dirty="0">
                <a:latin typeface="Calibri" panose="020F0502020204030204" pitchFamily="34" charset="0"/>
                <a:ea typeface="Times New Roman" panose="02020603050405020304" pitchFamily="18" charset="0"/>
                <a:cs typeface="Times New Roman" panose="02020603050405020304" pitchFamily="18" charset="0"/>
              </a:rPr>
              <a:t>3 containere de LXD ce deservește ca si client</a:t>
            </a:r>
          </a:p>
          <a:p>
            <a:pPr marL="285750" marR="0" indent="-285750" algn="just">
              <a:lnSpc>
                <a:spcPct val="105000"/>
              </a:lnSpc>
              <a:spcBef>
                <a:spcPts val="0"/>
              </a:spcBef>
              <a:spcAft>
                <a:spcPts val="800"/>
              </a:spcAft>
              <a:buFontTx/>
              <a:buChar char="-"/>
            </a:pPr>
            <a:r>
              <a:rPr lang="ro-RO" dirty="0">
                <a:latin typeface="Calibri" panose="020F0502020204030204" pitchFamily="34" charset="0"/>
                <a:ea typeface="Times New Roman" panose="02020603050405020304" pitchFamily="18" charset="0"/>
                <a:cs typeface="Times New Roman" panose="02020603050405020304" pitchFamily="18" charset="0"/>
              </a:rPr>
              <a:t>1 container de LXD ce deservește ca si server</a:t>
            </a:r>
          </a:p>
          <a:p>
            <a:pPr marL="285750" marR="0" indent="-285750" algn="just">
              <a:lnSpc>
                <a:spcPct val="105000"/>
              </a:lnSpc>
              <a:spcBef>
                <a:spcPts val="0"/>
              </a:spcBef>
              <a:spcAft>
                <a:spcPts val="800"/>
              </a:spcAft>
              <a:buFontTx/>
              <a:buChar char="-"/>
            </a:pPr>
            <a:r>
              <a:rPr lang="ro-RO" dirty="0">
                <a:latin typeface="Calibri" panose="020F0502020204030204" pitchFamily="34" charset="0"/>
                <a:ea typeface="Times New Roman" panose="02020603050405020304" pitchFamily="18" charset="0"/>
                <a:cs typeface="Times New Roman" panose="02020603050405020304" pitchFamily="18" charset="0"/>
              </a:rPr>
              <a:t>copierea fișierelor pe client folosind SSH</a:t>
            </a: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marL="285750" marR="0" indent="-285750" algn="just">
              <a:lnSpc>
                <a:spcPct val="105000"/>
              </a:lnSpc>
              <a:spcBef>
                <a:spcPts val="0"/>
              </a:spcBef>
              <a:spcAft>
                <a:spcPts val="800"/>
              </a:spcAft>
              <a:buFontTx/>
              <a:buChar char="-"/>
            </a:pP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marR="0" algn="just">
              <a:lnSpc>
                <a:spcPct val="105000"/>
              </a:lnSpc>
              <a:spcBef>
                <a:spcPts val="0"/>
              </a:spcBef>
              <a:spcAft>
                <a:spcPts val="800"/>
              </a:spcAft>
            </a:pPr>
            <a:r>
              <a:rPr lang="ro-RO" dirty="0">
                <a:latin typeface="Calibri" panose="020F0502020204030204" pitchFamily="34" charset="0"/>
                <a:ea typeface="Times New Roman" panose="02020603050405020304" pitchFamily="18" charset="0"/>
                <a:cs typeface="Times New Roman" panose="02020603050405020304" pitchFamily="18" charset="0"/>
              </a:rPr>
              <a:t>Vom urmări daca fișierele malițioase sunt șterse de pe s</a:t>
            </a:r>
            <a:r>
              <a:rPr lang="en-US" dirty="0" err="1">
                <a:latin typeface="Calibri" panose="020F0502020204030204" pitchFamily="34" charset="0"/>
                <a:ea typeface="Times New Roman" panose="02020603050405020304" pitchFamily="18" charset="0"/>
                <a:cs typeface="Times New Roman" panose="02020603050405020304" pitchFamily="18" charset="0"/>
              </a:rPr>
              <a:t>i</a:t>
            </a:r>
            <a:r>
              <a:rPr lang="ro-RO" dirty="0">
                <a:latin typeface="Calibri" panose="020F0502020204030204" pitchFamily="34" charset="0"/>
                <a:ea typeface="Times New Roman" panose="02020603050405020304" pitchFamily="18" charset="0"/>
                <a:cs typeface="Times New Roman" panose="02020603050405020304" pitchFamily="18" charset="0"/>
              </a:rPr>
              <a:t>stem si daca loguri sunt trimise către server. De asemenea, vom interacționa si cu platforma HibridAnalysis pentru a vedea mai multe detalii despre fișierele malițioase.</a:t>
            </a:r>
          </a:p>
        </p:txBody>
      </p:sp>
    </p:spTree>
    <p:extLst>
      <p:ext uri="{BB962C8B-B14F-4D97-AF65-F5344CB8AC3E}">
        <p14:creationId xmlns:p14="http://schemas.microsoft.com/office/powerpoint/2010/main" val="944958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97883" y="2996183"/>
            <a:ext cx="3396234" cy="865634"/>
          </a:xfrm>
        </p:spPr>
        <p:txBody>
          <a:bodyPr/>
          <a:lstStyle/>
          <a:p>
            <a:r>
              <a:rPr lang="ro-RO" dirty="0"/>
              <a:t>Întrebări</a:t>
            </a:r>
            <a:r>
              <a:rPr lang="en-US" dirty="0"/>
              <a:t>?</a:t>
            </a:r>
          </a:p>
        </p:txBody>
      </p:sp>
    </p:spTree>
    <p:extLst>
      <p:ext uri="{BB962C8B-B14F-4D97-AF65-F5344CB8AC3E}">
        <p14:creationId xmlns:p14="http://schemas.microsoft.com/office/powerpoint/2010/main" val="131564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ro-RO" b="1" dirty="0"/>
              <a:t>Cuprins</a:t>
            </a:r>
          </a:p>
        </p:txBody>
      </p:sp>
      <p:sp>
        <p:nvSpPr>
          <p:cNvPr id="14" name="Content Placeholder 13"/>
          <p:cNvSpPr>
            <a:spLocks noGrp="1"/>
          </p:cNvSpPr>
          <p:nvPr>
            <p:ph idx="1"/>
          </p:nvPr>
        </p:nvSpPr>
        <p:spPr>
          <a:xfrm>
            <a:off x="1104900" y="1678242"/>
            <a:ext cx="9982200" cy="3094926"/>
          </a:xfrm>
        </p:spPr>
        <p:txBody>
          <a:bodyPr>
            <a:normAutofit/>
          </a:bodyPr>
          <a:lstStyle/>
          <a:p>
            <a:r>
              <a:rPr lang="en-US" dirty="0"/>
              <a:t>Sinopsis</a:t>
            </a:r>
            <a:endParaRPr lang="ro-RO" dirty="0"/>
          </a:p>
          <a:p>
            <a:r>
              <a:rPr lang="ro-RO" dirty="0"/>
              <a:t>Motivație si obiective</a:t>
            </a:r>
          </a:p>
          <a:p>
            <a:r>
              <a:rPr lang="ro-RO" dirty="0"/>
              <a:t>Analiza si specificarea cerințelor</a:t>
            </a:r>
          </a:p>
          <a:p>
            <a:r>
              <a:rPr lang="ro-RO" dirty="0"/>
              <a:t>Studiu de piața si abordări existente</a:t>
            </a:r>
          </a:p>
          <a:p>
            <a:r>
              <a:rPr lang="ro-RO" dirty="0"/>
              <a:t>Soluția propusa: arhitectura, cazuri de utilizare, corectitudine</a:t>
            </a:r>
          </a:p>
          <a:p>
            <a:r>
              <a:rPr lang="ro-RO" dirty="0"/>
              <a:t>Evaluarea rezultatelor</a:t>
            </a:r>
          </a:p>
          <a:p>
            <a:endParaRPr lang="en-US" dirty="0"/>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Sinopsis</a:t>
            </a:r>
          </a:p>
        </p:txBody>
      </p:sp>
      <p:sp>
        <p:nvSpPr>
          <p:cNvPr id="5" name="TextBox 4">
            <a:extLst>
              <a:ext uri="{FF2B5EF4-FFF2-40B4-BE49-F238E27FC236}">
                <a16:creationId xmlns:a16="http://schemas.microsoft.com/office/drawing/2014/main" id="{9B96D803-AD7D-4D98-85BC-C671FB142D4B}"/>
              </a:ext>
            </a:extLst>
          </p:cNvPr>
          <p:cNvSpPr txBox="1"/>
          <p:nvPr/>
        </p:nvSpPr>
        <p:spPr>
          <a:xfrm>
            <a:off x="1104900" y="1610072"/>
            <a:ext cx="9980682" cy="3693319"/>
          </a:xfrm>
          <a:prstGeom prst="rect">
            <a:avLst/>
          </a:prstGeom>
          <a:noFill/>
        </p:spPr>
        <p:txBody>
          <a:bodyPr wrap="square" rtlCol="0">
            <a:spAutoFit/>
          </a:bodyPr>
          <a:lstStyle/>
          <a:p>
            <a:r>
              <a:rPr lang="ro-RO" dirty="0">
                <a:latin typeface="Calibri" panose="020F0502020204030204" pitchFamily="34" charset="0"/>
                <a:cs typeface="Calibri" panose="020F0502020204030204" pitchFamily="34" charset="0"/>
              </a:rPr>
              <a:t>Scopul acestui proiect este de a implementa un mecanism rapid, portabil, ușor de instalat, și gratis de detecție a fișierelor malițioase ce pot apărea pe un sistem </a:t>
            </a:r>
            <a:r>
              <a:rPr lang="ro-RO" b="1" dirty="0">
                <a:latin typeface="Calibri" panose="020F0502020204030204" pitchFamily="34" charset="0"/>
                <a:cs typeface="Calibri" panose="020F0502020204030204" pitchFamily="34" charset="0"/>
              </a:rPr>
              <a:t>Unix </a:t>
            </a:r>
            <a:r>
              <a:rPr lang="ro-RO" dirty="0">
                <a:latin typeface="Calibri" panose="020F0502020204030204" pitchFamily="34" charset="0"/>
                <a:cs typeface="Calibri" panose="020F0502020204030204" pitchFamily="34" charset="0"/>
              </a:rPr>
              <a:t>ca urmare a descărcării de pe Internet sau de pe un dispozitiv extern. Astfel, am urmărit crearea unei soluții de detectare in limbajul </a:t>
            </a:r>
            <a:r>
              <a:rPr lang="ro-RO" b="1" dirty="0" err="1">
                <a:latin typeface="Calibri" panose="020F0502020204030204" pitchFamily="34" charset="0"/>
                <a:cs typeface="Calibri" panose="020F0502020204030204" pitchFamily="34" charset="0"/>
              </a:rPr>
              <a:t>Bash</a:t>
            </a:r>
            <a:r>
              <a:rPr lang="ro-RO" dirty="0">
                <a:latin typeface="Calibri" panose="020F0502020204030204" pitchFamily="34" charset="0"/>
                <a:cs typeface="Calibri" panose="020F0502020204030204" pitchFamily="34" charset="0"/>
              </a:rPr>
              <a:t>, ce este nativ tuturor sistemelor cu sistem de operare </a:t>
            </a:r>
            <a:r>
              <a:rPr lang="ro-RO" b="1" dirty="0">
                <a:latin typeface="Calibri" panose="020F0502020204030204" pitchFamily="34" charset="0"/>
                <a:cs typeface="Calibri" panose="020F0502020204030204" pitchFamily="34" charset="0"/>
              </a:rPr>
              <a:t>Unix</a:t>
            </a:r>
            <a:r>
              <a:rPr lang="ro-RO" dirty="0">
                <a:latin typeface="Calibri" panose="020F0502020204030204" pitchFamily="34" charset="0"/>
                <a:cs typeface="Calibri" panose="020F0502020204030204" pitchFamily="34" charset="0"/>
              </a:rPr>
              <a:t>, care va servi in implementarea unei arhitecturi client-server (in cazul nostru, mai mulți clienți, un singur server)</a:t>
            </a:r>
            <a:r>
              <a:rPr lang="en-US" dirty="0">
                <a:latin typeface="Calibri" panose="020F0502020204030204" pitchFamily="34" charset="0"/>
                <a:cs typeface="Calibri" panose="020F0502020204030204" pitchFamily="34" charset="0"/>
              </a:rPr>
              <a:t>.</a:t>
            </a:r>
            <a:endParaRPr lang="ro-RO"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r>
              <a:rPr lang="ro-RO" dirty="0">
                <a:latin typeface="Calibri" panose="020F0502020204030204" pitchFamily="34" charset="0"/>
                <a:cs typeface="Calibri" panose="020F0502020204030204" pitchFamily="34" charset="0"/>
              </a:rPr>
              <a:t>În urma unei investigări pentru a găsi software echivalent, am observat că nu există soluții gratis ce oferă compatibilitate pentru orice platforma Unix, lucru ce a reprezentat o oportunitate în acest sens. Din acest motiv, proiectul se adresează dispozitivelor embedded din categoria „Internet of </a:t>
            </a:r>
            <a:r>
              <a:rPr lang="ro-RO" dirty="0" err="1">
                <a:latin typeface="Calibri" panose="020F0502020204030204" pitchFamily="34" charset="0"/>
                <a:cs typeface="Calibri" panose="020F0502020204030204" pitchFamily="34" charset="0"/>
              </a:rPr>
              <a:t>Things</a:t>
            </a:r>
            <a:r>
              <a:rPr lang="ro-RO" dirty="0">
                <a:latin typeface="Calibri" panose="020F0502020204030204" pitchFamily="34" charset="0"/>
                <a:cs typeface="Calibri" panose="020F0502020204030204" pitchFamily="34" charset="0"/>
              </a:rPr>
              <a:t>”, și urmărește monitorizarea unei rețele de acest tip de dispozitive (clienți </a:t>
            </a:r>
            <a:r>
              <a:rPr lang="ro-RO" dirty="0" err="1">
                <a:latin typeface="Calibri" panose="020F0502020204030204" pitchFamily="34" charset="0"/>
                <a:cs typeface="Calibri" panose="020F0502020204030204" pitchFamily="34" charset="0"/>
              </a:rPr>
              <a:t>IoT</a:t>
            </a:r>
            <a:r>
              <a:rPr lang="ro-RO" dirty="0">
                <a:latin typeface="Calibri" panose="020F0502020204030204" pitchFamily="34" charset="0"/>
                <a:cs typeface="Calibri" panose="020F0502020204030204" pitchFamily="34" charset="0"/>
              </a:rPr>
              <a:t>) prin intermediul unui software ce va detecta si carantina fișierele malițioase de pe sistem. Serverul va permite, printr-o aplicație web, colectarea si centralizarea alertelor la nivel de rețea. </a:t>
            </a:r>
            <a:endParaRPr lang="ro-RO" dirty="0">
              <a:effectLst/>
              <a:latin typeface="Calibri" panose="020F0502020204030204" pitchFamily="34" charset="0"/>
              <a:ea typeface="Times New Roman" panose="02020603050405020304" pitchFamily="18"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1027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2. Motivație si obiective</a:t>
            </a:r>
          </a:p>
        </p:txBody>
      </p:sp>
      <p:sp>
        <p:nvSpPr>
          <p:cNvPr id="5" name="TextBox 4">
            <a:extLst>
              <a:ext uri="{FF2B5EF4-FFF2-40B4-BE49-F238E27FC236}">
                <a16:creationId xmlns:a16="http://schemas.microsoft.com/office/drawing/2014/main" id="{9B96D803-AD7D-4D98-85BC-C671FB142D4B}"/>
              </a:ext>
            </a:extLst>
          </p:cNvPr>
          <p:cNvSpPr txBox="1"/>
          <p:nvPr/>
        </p:nvSpPr>
        <p:spPr>
          <a:xfrm>
            <a:off x="1104900" y="1514538"/>
            <a:ext cx="9980682" cy="4524315"/>
          </a:xfrm>
          <a:prstGeom prst="rect">
            <a:avLst/>
          </a:prstGeom>
          <a:noFill/>
        </p:spPr>
        <p:txBody>
          <a:bodyPr wrap="square" rtlCol="0">
            <a:spAutoFit/>
          </a:bodyPr>
          <a:lstStyle/>
          <a:p>
            <a:r>
              <a:rPr lang="ro-RO" sz="1800" dirty="0">
                <a:effectLst/>
                <a:latin typeface="Calibri" panose="020F0502020204030204" pitchFamily="34" charset="0"/>
                <a:ea typeface="Times New Roman" panose="02020603050405020304" pitchFamily="18" charset="0"/>
                <a:cs typeface="Times New Roman" panose="02020603050405020304" pitchFamily="18" charset="0"/>
              </a:rPr>
              <a:t>Dorința implementării acestei soluții a venit ca urmare a unei curiozități de creare a unui software de tip </a:t>
            </a:r>
            <a:r>
              <a:rPr lang="ro-RO" sz="1800" b="1" dirty="0">
                <a:effectLst/>
                <a:latin typeface="Calibri" panose="020F0502020204030204" pitchFamily="34" charset="0"/>
                <a:ea typeface="Times New Roman" panose="02020603050405020304" pitchFamily="18" charset="0"/>
                <a:cs typeface="Times New Roman" panose="02020603050405020304" pitchFamily="18" charset="0"/>
              </a:rPr>
              <a:t>antivirus</a:t>
            </a:r>
            <a:r>
              <a:rPr lang="ro-RO" sz="1800" dirty="0">
                <a:effectLst/>
                <a:latin typeface="Calibri" panose="020F0502020204030204" pitchFamily="34" charset="0"/>
                <a:ea typeface="Times New Roman" panose="02020603050405020304" pitchFamily="18" charset="0"/>
                <a:cs typeface="Times New Roman" panose="02020603050405020304" pitchFamily="18" charset="0"/>
              </a:rPr>
              <a:t>, folosind doar resurse gratuite de tipul </a:t>
            </a:r>
            <a:r>
              <a:rPr lang="ro-RO" sz="1800" b="1" dirty="0">
                <a:effectLst/>
                <a:latin typeface="Calibri" panose="020F0502020204030204" pitchFamily="34" charset="0"/>
                <a:ea typeface="Times New Roman" panose="02020603050405020304" pitchFamily="18" charset="0"/>
                <a:cs typeface="Times New Roman" panose="02020603050405020304" pitchFamily="18" charset="0"/>
              </a:rPr>
              <a:t>open-source</a:t>
            </a:r>
            <a:r>
              <a:rPr lang="ro-RO" sz="1800" dirty="0">
                <a:effectLst/>
                <a:latin typeface="Calibri" panose="020F0502020204030204" pitchFamily="34" charset="0"/>
                <a:ea typeface="Times New Roman" panose="02020603050405020304" pitchFamily="18" charset="0"/>
                <a:cs typeface="Times New Roman" panose="02020603050405020304" pitchFamily="18" charset="0"/>
              </a:rPr>
              <a:t> care, pe baza unui fișier încărcat, determina daca fișierul este sau nu malițios</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t>
            </a:r>
          </a:p>
          <a:p>
            <a:endParaRPr lang="en-US" dirty="0">
              <a:latin typeface="Calibri" panose="020F0502020204030204" pitchFamily="34" charset="0"/>
              <a:ea typeface="Times New Roman" panose="02020603050405020304" pitchFamily="18" charset="0"/>
              <a:cs typeface="Times New Roman" panose="02020603050405020304" pitchFamily="18" charset="0"/>
            </a:endParaRPr>
          </a:p>
          <a:p>
            <a:r>
              <a:rPr lang="ro-RO" sz="1800" dirty="0">
                <a:effectLst/>
                <a:latin typeface="Calibri" panose="020F0502020204030204" pitchFamily="34" charset="0"/>
                <a:ea typeface="Times New Roman" panose="02020603050405020304" pitchFamily="18" charset="0"/>
                <a:cs typeface="Times New Roman" panose="02020603050405020304" pitchFamily="18" charset="0"/>
              </a:rPr>
              <a:t>Prima problema pe care proiectul o abordează e cea a nevoii unui software de tipul antivirus care sa funcționeze pe orice sistem Unix. O a doua problema este cea financiara întrucât pe piața exista astfel de soluții (mult mai complexe)  denumite „Host based Intrusion Detection System” sau „Endpoint detection and response” dar care necesita achiziționarea unui abonament/licențe.</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latin typeface="Calibri" panose="020F0502020204030204" pitchFamily="34" charset="0"/>
              <a:ea typeface="Times New Roman" panose="02020603050405020304" pitchFamily="18" charset="0"/>
              <a:cs typeface="Times New Roman" panose="02020603050405020304" pitchFamily="18" charset="0"/>
            </a:endParaRPr>
          </a:p>
          <a:p>
            <a:r>
              <a:rPr lang="ro-RO" sz="1800" dirty="0">
                <a:effectLst/>
                <a:latin typeface="Calibri" panose="020F0502020204030204" pitchFamily="34" charset="0"/>
                <a:ea typeface="Times New Roman" panose="02020603050405020304" pitchFamily="18" charset="0"/>
                <a:cs typeface="Times New Roman" panose="02020603050405020304" pitchFamily="18" charset="0"/>
              </a:rPr>
              <a:t>Obiectul principal al proiectului este de a reuși cu succes să detectăm și eradicăm fișierele malițioase noi apărute pe mai multe sistem Unix cat si centralizarea grafica a acestor alerte printr-o aplicație web. Succesul proiectului este determinat de existența unei soluții open-source ce expune un API prin care se pot încărca fișiere care, in urma analizei, sunt detectate sau nu a fi malițioase.</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12189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t>
            </a:r>
            <a:r>
              <a:rPr lang="ro-RO" dirty="0"/>
              <a:t>. Analiza si specificarea cerințelor</a:t>
            </a:r>
          </a:p>
        </p:txBody>
      </p:sp>
      <p:sp>
        <p:nvSpPr>
          <p:cNvPr id="5" name="TextBox 4">
            <a:extLst>
              <a:ext uri="{FF2B5EF4-FFF2-40B4-BE49-F238E27FC236}">
                <a16:creationId xmlns:a16="http://schemas.microsoft.com/office/drawing/2014/main" id="{9B96D803-AD7D-4D98-85BC-C671FB142D4B}"/>
              </a:ext>
            </a:extLst>
          </p:cNvPr>
          <p:cNvSpPr txBox="1"/>
          <p:nvPr/>
        </p:nvSpPr>
        <p:spPr>
          <a:xfrm>
            <a:off x="1104900" y="1579134"/>
            <a:ext cx="9980682" cy="3699731"/>
          </a:xfrm>
          <a:prstGeom prst="rect">
            <a:avLst/>
          </a:prstGeom>
          <a:noFill/>
        </p:spPr>
        <p:txBody>
          <a:bodyPr wrap="square" rtlCol="0">
            <a:spAutoFit/>
          </a:bodyPr>
          <a:lstStyle/>
          <a:p>
            <a:r>
              <a:rPr lang="ro-RO" sz="1800" dirty="0">
                <a:effectLst/>
                <a:latin typeface="Calibri" panose="020F0502020204030204" pitchFamily="34" charset="0"/>
                <a:ea typeface="Times New Roman" panose="02020603050405020304" pitchFamily="18" charset="0"/>
                <a:cs typeface="Times New Roman" panose="02020603050405020304" pitchFamily="18" charset="0"/>
              </a:rPr>
              <a:t>In implementarea proiectului am ținut cont de următoarele cerințe de produs esențiale oricărei soluții din industria IT:</a:t>
            </a:r>
          </a:p>
          <a:p>
            <a:pPr marL="800100" lvl="1" indent="-342900" algn="just">
              <a:lnSpc>
                <a:spcPct val="115000"/>
              </a:lnSpc>
              <a:buFont typeface="Arial" panose="020B0604020202020204" pitchFamily="34" charset="0"/>
              <a:buChar char="•"/>
            </a:pPr>
            <a:r>
              <a:rPr lang="ro-RO" dirty="0">
                <a:effectLst/>
                <a:latin typeface="Calibri" panose="020F0502020204030204" pitchFamily="34" charset="0"/>
                <a:ea typeface="Times New Roman" panose="02020603050405020304" pitchFamily="18" charset="0"/>
                <a:cs typeface="Times New Roman" panose="02020603050405020304" pitchFamily="18" charset="0"/>
              </a:rPr>
              <a:t>scalabilitate</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pPr marL="800100" lvl="1" indent="-342900" algn="just">
              <a:lnSpc>
                <a:spcPct val="115000"/>
              </a:lnSpc>
              <a:buFont typeface="Arial" panose="020B0604020202020204" pitchFamily="34" charset="0"/>
              <a:buChar char="•"/>
            </a:pPr>
            <a:r>
              <a:rPr lang="ro-RO" dirty="0">
                <a:effectLst/>
                <a:latin typeface="Calibri" panose="020F0502020204030204" pitchFamily="34" charset="0"/>
                <a:ea typeface="Times New Roman" panose="02020603050405020304" pitchFamily="18" charset="0"/>
                <a:cs typeface="Times New Roman" panose="02020603050405020304" pitchFamily="18" charset="0"/>
              </a:rPr>
              <a:t>disponibilitate</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pPr marL="800100" lvl="1" indent="-342900" algn="just">
              <a:lnSpc>
                <a:spcPct val="115000"/>
              </a:lnSpc>
              <a:buFont typeface="Arial" panose="020B0604020202020204" pitchFamily="34" charset="0"/>
              <a:buChar char="•"/>
            </a:pPr>
            <a:r>
              <a:rPr lang="ro-RO" dirty="0">
                <a:effectLst/>
                <a:latin typeface="Calibri" panose="020F0502020204030204" pitchFamily="34" charset="0"/>
                <a:ea typeface="Times New Roman" panose="02020603050405020304" pitchFamily="18" charset="0"/>
                <a:cs typeface="Times New Roman" panose="02020603050405020304" pitchFamily="18" charset="0"/>
              </a:rPr>
              <a:t>viteza cat mai ridicata a procesării</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pPr marL="800100" lvl="1" indent="-342900" algn="just">
              <a:lnSpc>
                <a:spcPct val="115000"/>
              </a:lnSpc>
              <a:buFont typeface="Arial" panose="020B0604020202020204" pitchFamily="34" charset="0"/>
              <a:buChar char="•"/>
            </a:pPr>
            <a:r>
              <a:rPr lang="ro-RO" dirty="0">
                <a:effectLst/>
                <a:latin typeface="Calibri" panose="020F0502020204030204" pitchFamily="34" charset="0"/>
                <a:ea typeface="Times New Roman" panose="02020603050405020304" pitchFamily="18" charset="0"/>
                <a:cs typeface="Times New Roman" panose="02020603050405020304" pitchFamily="18" charset="0"/>
              </a:rPr>
              <a:t>costuri cat mai reduse</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pPr marL="800100" lvl="1" indent="-342900" algn="just">
              <a:lnSpc>
                <a:spcPct val="115000"/>
              </a:lnSpc>
              <a:buFont typeface="Arial" panose="020B0604020202020204" pitchFamily="34" charset="0"/>
              <a:buChar char="•"/>
            </a:pPr>
            <a:r>
              <a:rPr lang="ro-RO" dirty="0">
                <a:effectLst/>
                <a:latin typeface="Calibri" panose="020F0502020204030204" pitchFamily="34" charset="0"/>
                <a:ea typeface="Times New Roman" panose="02020603050405020304" pitchFamily="18" charset="0"/>
                <a:cs typeface="Times New Roman" panose="02020603050405020304" pitchFamily="18" charset="0"/>
              </a:rPr>
              <a:t>resurse de calcul cat mai scăzute (evitare overhead)</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pPr marL="800100" lvl="1" indent="-342900" algn="just">
              <a:lnSpc>
                <a:spcPct val="115000"/>
              </a:lnSpc>
              <a:spcAft>
                <a:spcPts val="800"/>
              </a:spcAft>
              <a:buFont typeface="Arial" panose="020B0604020202020204" pitchFamily="34" charset="0"/>
              <a:buChar char="•"/>
            </a:pPr>
            <a:r>
              <a:rPr lang="ro-RO" dirty="0">
                <a:effectLst/>
                <a:latin typeface="Calibri" panose="020F0502020204030204" pitchFamily="34" charset="0"/>
                <a:ea typeface="Times New Roman" panose="02020603050405020304" pitchFamily="18" charset="0"/>
                <a:cs typeface="Times New Roman" panose="02020603050405020304" pitchFamily="18" charset="0"/>
              </a:rPr>
              <a:t>ușor de instalat si configurat</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pPr marL="800100" lvl="1" indent="-342900" algn="just">
              <a:lnSpc>
                <a:spcPct val="115000"/>
              </a:lnSpc>
              <a:spcAft>
                <a:spcPts val="800"/>
              </a:spcAft>
              <a:buFont typeface="Symbol" panose="05050102010706020507" pitchFamily="18" charset="2"/>
              <a:buChar char=""/>
            </a:pP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800"/>
              </a:spcAft>
            </a:pPr>
            <a:r>
              <a:rPr lang="ro-RO" dirty="0">
                <a:latin typeface="Calibri" panose="020F0502020204030204" pitchFamily="34" charset="0"/>
                <a:ea typeface="Times New Roman" panose="02020603050405020304" pitchFamily="18" charset="0"/>
                <a:cs typeface="Times New Roman" panose="02020603050405020304" pitchFamily="18" charset="0"/>
              </a:rPr>
              <a:t>Acestea nu au fost implementate la cel mai optim nivel întrucât, scopul principal al proiectului a fost portabilitatea pe orice s</a:t>
            </a:r>
            <a:r>
              <a:rPr lang="en-US" dirty="0" err="1">
                <a:latin typeface="Calibri" panose="020F0502020204030204" pitchFamily="34" charset="0"/>
                <a:ea typeface="Times New Roman" panose="02020603050405020304" pitchFamily="18" charset="0"/>
                <a:cs typeface="Times New Roman" panose="02020603050405020304" pitchFamily="18" charset="0"/>
              </a:rPr>
              <a:t>i</a:t>
            </a:r>
            <a:r>
              <a:rPr lang="ro-RO" dirty="0">
                <a:latin typeface="Calibri" panose="020F0502020204030204" pitchFamily="34" charset="0"/>
                <a:ea typeface="Times New Roman" panose="02020603050405020304" pitchFamily="18" charset="0"/>
                <a:cs typeface="Times New Roman" panose="02020603050405020304" pitchFamily="18" charset="0"/>
              </a:rPr>
              <a:t>stem Unix cât și costuri zero de instalare și rulare.</a:t>
            </a:r>
          </a:p>
        </p:txBody>
      </p:sp>
    </p:spTree>
    <p:extLst>
      <p:ext uri="{BB962C8B-B14F-4D97-AF65-F5344CB8AC3E}">
        <p14:creationId xmlns:p14="http://schemas.microsoft.com/office/powerpoint/2010/main" val="678825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4. Studiu de piață și abordări existente</a:t>
            </a:r>
          </a:p>
        </p:txBody>
      </p:sp>
      <p:sp>
        <p:nvSpPr>
          <p:cNvPr id="5" name="TextBox 4">
            <a:extLst>
              <a:ext uri="{FF2B5EF4-FFF2-40B4-BE49-F238E27FC236}">
                <a16:creationId xmlns:a16="http://schemas.microsoft.com/office/drawing/2014/main" id="{9B96D803-AD7D-4D98-85BC-C671FB142D4B}"/>
              </a:ext>
            </a:extLst>
          </p:cNvPr>
          <p:cNvSpPr txBox="1"/>
          <p:nvPr/>
        </p:nvSpPr>
        <p:spPr>
          <a:xfrm>
            <a:off x="1104900" y="1712430"/>
            <a:ext cx="9980682" cy="3089564"/>
          </a:xfrm>
          <a:prstGeom prst="rect">
            <a:avLst/>
          </a:prstGeom>
          <a:noFill/>
        </p:spPr>
        <p:txBody>
          <a:bodyPr wrap="square" rtlCol="0">
            <a:spAutoFit/>
          </a:bodyPr>
          <a:lstStyle/>
          <a:p>
            <a:r>
              <a:rPr lang="ro-RO" dirty="0">
                <a:latin typeface="Calibri" panose="020F0502020204030204" pitchFamily="34" charset="0"/>
                <a:ea typeface="Times New Roman" panose="02020603050405020304" pitchFamily="18" charset="0"/>
                <a:cs typeface="Times New Roman" panose="02020603050405020304" pitchFamily="18" charset="0"/>
              </a:rPr>
              <a:t>Produsul nostru, ca și funcționalitate, concurează pe piata cu următoarele categorii de soluții:</a:t>
            </a:r>
          </a:p>
          <a:p>
            <a:pPr marL="800100" lvl="1" indent="-342900" algn="just">
              <a:lnSpc>
                <a:spcPct val="115000"/>
              </a:lnSpc>
              <a:buFont typeface="Arial" panose="020B0604020202020204" pitchFamily="34" charset="0"/>
              <a:buChar char="•"/>
            </a:pPr>
            <a:r>
              <a:rPr lang="ro-RO" dirty="0">
                <a:effectLst/>
                <a:latin typeface="Calibri" panose="020F0502020204030204" pitchFamily="34" charset="0"/>
                <a:ea typeface="Times New Roman" panose="02020603050405020304" pitchFamily="18" charset="0"/>
                <a:cs typeface="Times New Roman" panose="02020603050405020304" pitchFamily="18" charset="0"/>
              </a:rPr>
              <a:t>HIDS (Host Based Intrusion Prevention Systems)</a:t>
            </a:r>
            <a:r>
              <a:rPr lang="en-US" dirty="0">
                <a:effectLst/>
                <a:latin typeface="Calibri" panose="020F0502020204030204" pitchFamily="34" charset="0"/>
                <a:ea typeface="Times New Roman" panose="02020603050405020304" pitchFamily="18" charset="0"/>
                <a:cs typeface="Times New Roman" panose="02020603050405020304" pitchFamily="18" charset="0"/>
              </a:rPr>
              <a:t>: SolarWinds, Splunk, Snort</a:t>
            </a:r>
          </a:p>
          <a:p>
            <a:pPr marL="800100" lvl="1" indent="-342900" algn="just">
              <a:lnSpc>
                <a:spcPct val="115000"/>
              </a:lnSpc>
              <a:buFont typeface="Arial" panose="020B0604020202020204" pitchFamily="34" charset="0"/>
              <a:buChar char="•"/>
            </a:pPr>
            <a:r>
              <a:rPr lang="ro-RO" dirty="0">
                <a:effectLst/>
                <a:latin typeface="Calibri" panose="020F0502020204030204" pitchFamily="34" charset="0"/>
                <a:ea typeface="Times New Roman" panose="02020603050405020304" pitchFamily="18" charset="0"/>
                <a:cs typeface="Times New Roman" panose="02020603050405020304" pitchFamily="18" charset="0"/>
              </a:rPr>
              <a:t>EDR (Endpoint Detection and Response)</a:t>
            </a:r>
            <a:r>
              <a:rPr lang="en-US" dirty="0">
                <a:effectLst/>
                <a:latin typeface="Calibri" panose="020F0502020204030204" pitchFamily="34" charset="0"/>
                <a:ea typeface="Times New Roman" panose="02020603050405020304" pitchFamily="18" charset="0"/>
                <a:cs typeface="Times New Roman" panose="02020603050405020304" pitchFamily="18" charset="0"/>
              </a:rPr>
              <a:t>: Sophos, PaloAlto, CarbonBlack, FireEye</a:t>
            </a:r>
          </a:p>
          <a:p>
            <a:pPr marL="800100" lvl="1" indent="-342900" algn="just">
              <a:lnSpc>
                <a:spcPct val="115000"/>
              </a:lnSpc>
              <a:spcAft>
                <a:spcPts val="800"/>
              </a:spcAft>
              <a:buFont typeface="Arial" panose="020B0604020202020204" pitchFamily="34" charset="0"/>
              <a:buChar char="•"/>
            </a:pPr>
            <a:r>
              <a:rPr lang="ro-RO" dirty="0">
                <a:effectLst/>
                <a:latin typeface="Calibri" panose="020F0502020204030204" pitchFamily="34" charset="0"/>
                <a:ea typeface="Times New Roman" panose="02020603050405020304" pitchFamily="18" charset="0"/>
                <a:cs typeface="Times New Roman" panose="02020603050405020304" pitchFamily="18" charset="0"/>
              </a:rPr>
              <a:t>Tool-uri open-source</a:t>
            </a:r>
            <a:r>
              <a:rPr lang="en-US" dirty="0">
                <a:effectLst/>
                <a:latin typeface="Calibri" panose="020F0502020204030204" pitchFamily="34" charset="0"/>
                <a:ea typeface="Times New Roman" panose="02020603050405020304" pitchFamily="18" charset="0"/>
                <a:cs typeface="Times New Roman" panose="02020603050405020304" pitchFamily="18" charset="0"/>
              </a:rPr>
              <a:t>: Wazuh, scripturi custom</a:t>
            </a:r>
          </a:p>
          <a:p>
            <a:endParaRPr lang="en-US" dirty="0">
              <a:latin typeface="Calibri" panose="020F0502020204030204" pitchFamily="34" charset="0"/>
              <a:ea typeface="Times New Roman" panose="02020603050405020304" pitchFamily="18" charset="0"/>
              <a:cs typeface="Times New Roman" panose="02020603050405020304" pitchFamily="18" charset="0"/>
            </a:endParaRPr>
          </a:p>
          <a:p>
            <a:r>
              <a:rPr lang="ro-RO" dirty="0">
                <a:latin typeface="Calibri" panose="020F0502020204030204" pitchFamily="34" charset="0"/>
                <a:ea typeface="Times New Roman" panose="02020603050405020304" pitchFamily="18" charset="0"/>
                <a:cs typeface="Times New Roman" panose="02020603050405020304" pitchFamily="18" charset="0"/>
              </a:rPr>
              <a:t>Si totuși, din ce motive produsul nostru poate concura cu ele?</a:t>
            </a:r>
          </a:p>
          <a:p>
            <a:pPr marL="285750" indent="-285750">
              <a:buFont typeface="Arial" panose="020B0604020202020204" pitchFamily="34" charset="0"/>
              <a:buChar char="•"/>
            </a:pPr>
            <a:r>
              <a:rPr lang="ro-RO" dirty="0">
                <a:latin typeface="Calibri" panose="020F0502020204030204" pitchFamily="34" charset="0"/>
                <a:ea typeface="Times New Roman" panose="02020603050405020304" pitchFamily="18" charset="0"/>
                <a:cs typeface="Times New Roman" panose="02020603050405020304" pitchFamily="18" charset="0"/>
              </a:rPr>
              <a:t>complet gratis (majoritatea au un cost aproximativ de 50 dolari / host / an</a:t>
            </a:r>
          </a:p>
          <a:p>
            <a:pPr marL="285750" indent="-285750">
              <a:buFont typeface="Arial" panose="020B0604020202020204" pitchFamily="34" charset="0"/>
              <a:buChar char="•"/>
            </a:pPr>
            <a:r>
              <a:rPr lang="ro-RO" dirty="0">
                <a:latin typeface="Calibri" panose="020F0502020204030204" pitchFamily="34" charset="0"/>
                <a:ea typeface="Times New Roman" panose="02020603050405020304" pitchFamily="18" charset="0"/>
                <a:cs typeface="Times New Roman" panose="02020603050405020304" pitchFamily="18" charset="0"/>
              </a:rPr>
              <a:t>portabil pe orice s</a:t>
            </a:r>
            <a:r>
              <a:rPr lang="en-US" dirty="0" err="1">
                <a:latin typeface="Calibri" panose="020F0502020204030204" pitchFamily="34" charset="0"/>
                <a:ea typeface="Times New Roman" panose="02020603050405020304" pitchFamily="18" charset="0"/>
                <a:cs typeface="Times New Roman" panose="02020603050405020304" pitchFamily="18" charset="0"/>
              </a:rPr>
              <a:t>i</a:t>
            </a:r>
            <a:r>
              <a:rPr lang="ro-RO" dirty="0">
                <a:latin typeface="Calibri" panose="020F0502020204030204" pitchFamily="34" charset="0"/>
                <a:ea typeface="Times New Roman" panose="02020603050405020304" pitchFamily="18" charset="0"/>
                <a:cs typeface="Times New Roman" panose="02020603050405020304" pitchFamily="18" charset="0"/>
              </a:rPr>
              <a:t>stem Unix</a:t>
            </a:r>
          </a:p>
          <a:p>
            <a:pPr marL="285750" indent="-285750">
              <a:buFont typeface="Arial" panose="020B0604020202020204" pitchFamily="34" charset="0"/>
              <a:buChar char="•"/>
            </a:pPr>
            <a:r>
              <a:rPr lang="en-US" dirty="0">
                <a:latin typeface="Calibri" panose="020F0502020204030204" pitchFamily="34" charset="0"/>
                <a:ea typeface="Times New Roman" panose="02020603050405020304" pitchFamily="18" charset="0"/>
                <a:cs typeface="Times New Roman" panose="02020603050405020304" pitchFamily="18" charset="0"/>
              </a:rPr>
              <a:t>m</a:t>
            </a:r>
            <a:r>
              <a:rPr lang="ro-RO" dirty="0">
                <a:latin typeface="Calibri" panose="020F0502020204030204" pitchFamily="34" charset="0"/>
                <a:ea typeface="Times New Roman" panose="02020603050405020304" pitchFamily="18" charset="0"/>
                <a:cs typeface="Times New Roman" panose="02020603050405020304" pitchFamily="18" charset="0"/>
              </a:rPr>
              <a:t>ai rapid datorita numărului redus de funcționalități și axarea doar pe detectarea de malware</a:t>
            </a: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Calibri" panose="020F0502020204030204" pitchFamily="34" charset="0"/>
                <a:ea typeface="Times New Roman" panose="02020603050405020304" pitchFamily="18" charset="0"/>
                <a:cs typeface="Times New Roman" panose="02020603050405020304" pitchFamily="18" charset="0"/>
              </a:rPr>
              <a:t>c</a:t>
            </a:r>
            <a:r>
              <a:rPr lang="ro-RO" dirty="0">
                <a:latin typeface="Calibri" panose="020F0502020204030204" pitchFamily="34" charset="0"/>
                <a:ea typeface="Times New Roman" panose="02020603050405020304" pitchFamily="18" charset="0"/>
                <a:cs typeface="Times New Roman" panose="02020603050405020304" pitchFamily="18" charset="0"/>
              </a:rPr>
              <a:t>od redus ce duce la ușurința înțelegerii si modificării sale</a:t>
            </a:r>
          </a:p>
        </p:txBody>
      </p:sp>
    </p:spTree>
    <p:extLst>
      <p:ext uri="{BB962C8B-B14F-4D97-AF65-F5344CB8AC3E}">
        <p14:creationId xmlns:p14="http://schemas.microsoft.com/office/powerpoint/2010/main" val="1397415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8A0AC-63EC-453B-8E95-D84768E42EE5}"/>
              </a:ext>
            </a:extLst>
          </p:cNvPr>
          <p:cNvSpPr>
            <a:spLocks noGrp="1"/>
          </p:cNvSpPr>
          <p:nvPr>
            <p:ph type="title"/>
          </p:nvPr>
        </p:nvSpPr>
        <p:spPr/>
        <p:txBody>
          <a:bodyPr/>
          <a:lstStyle/>
          <a:p>
            <a:r>
              <a:rPr lang="ro-RO" dirty="0"/>
              <a:t>4. Studiu de piață și abordări existente</a:t>
            </a:r>
            <a:endParaRPr lang="en-US" dirty="0"/>
          </a:p>
        </p:txBody>
      </p:sp>
      <p:graphicFrame>
        <p:nvGraphicFramePr>
          <p:cNvPr id="4" name="Content Placeholder 3">
            <a:extLst>
              <a:ext uri="{FF2B5EF4-FFF2-40B4-BE49-F238E27FC236}">
                <a16:creationId xmlns:a16="http://schemas.microsoft.com/office/drawing/2014/main" id="{EC44CD2A-2793-4F8E-80A2-55BF294EA31E}"/>
              </a:ext>
            </a:extLst>
          </p:cNvPr>
          <p:cNvGraphicFramePr>
            <a:graphicFrameLocks noGrp="1"/>
          </p:cNvGraphicFramePr>
          <p:nvPr>
            <p:ph idx="1"/>
            <p:extLst>
              <p:ext uri="{D42A27DB-BD31-4B8C-83A1-F6EECF244321}">
                <p14:modId xmlns:p14="http://schemas.microsoft.com/office/powerpoint/2010/main" val="1123440454"/>
              </p:ext>
            </p:extLst>
          </p:nvPr>
        </p:nvGraphicFramePr>
        <p:xfrm>
          <a:off x="3194243" y="1825082"/>
          <a:ext cx="5801995" cy="3207835"/>
        </p:xfrm>
        <a:graphic>
          <a:graphicData uri="http://schemas.openxmlformats.org/drawingml/2006/table">
            <a:tbl>
              <a:tblPr firstRow="1" firstCol="1" bandRow="1">
                <a:tableStyleId>{5C22544A-7EE6-4342-B048-85BDC9FD1C3A}</a:tableStyleId>
              </a:tblPr>
              <a:tblGrid>
                <a:gridCol w="2057400">
                  <a:extLst>
                    <a:ext uri="{9D8B030D-6E8A-4147-A177-3AD203B41FA5}">
                      <a16:colId xmlns:a16="http://schemas.microsoft.com/office/drawing/2014/main" val="4176844577"/>
                    </a:ext>
                  </a:extLst>
                </a:gridCol>
                <a:gridCol w="1200150">
                  <a:extLst>
                    <a:ext uri="{9D8B030D-6E8A-4147-A177-3AD203B41FA5}">
                      <a16:colId xmlns:a16="http://schemas.microsoft.com/office/drawing/2014/main" val="1178084893"/>
                    </a:ext>
                  </a:extLst>
                </a:gridCol>
                <a:gridCol w="971550">
                  <a:extLst>
                    <a:ext uri="{9D8B030D-6E8A-4147-A177-3AD203B41FA5}">
                      <a16:colId xmlns:a16="http://schemas.microsoft.com/office/drawing/2014/main" val="687916923"/>
                    </a:ext>
                  </a:extLst>
                </a:gridCol>
                <a:gridCol w="685800">
                  <a:extLst>
                    <a:ext uri="{9D8B030D-6E8A-4147-A177-3AD203B41FA5}">
                      <a16:colId xmlns:a16="http://schemas.microsoft.com/office/drawing/2014/main" val="3638613757"/>
                    </a:ext>
                  </a:extLst>
                </a:gridCol>
                <a:gridCol w="887095">
                  <a:extLst>
                    <a:ext uri="{9D8B030D-6E8A-4147-A177-3AD203B41FA5}">
                      <a16:colId xmlns:a16="http://schemas.microsoft.com/office/drawing/2014/main" val="1694873814"/>
                    </a:ext>
                  </a:extLst>
                </a:gridCol>
              </a:tblGrid>
              <a:tr h="793750">
                <a:tc>
                  <a:txBody>
                    <a:bodyPr/>
                    <a:lstStyle/>
                    <a:p>
                      <a:pPr marL="0" marR="0" algn="just">
                        <a:lnSpc>
                          <a:spcPct val="115000"/>
                        </a:lnSpc>
                        <a:spcBef>
                          <a:spcPts val="0"/>
                        </a:spcBef>
                        <a:spcAft>
                          <a:spcPts val="0"/>
                        </a:spcAft>
                      </a:pPr>
                      <a:r>
                        <a:rPr lang="ro-RO" sz="1200" dirty="0">
                          <a:effectLst/>
                        </a:rPr>
                        <a:t> </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ro-RO" sz="1200">
                          <a:effectLst/>
                        </a:rPr>
                        <a:t>Host Based Intrusion Detection Systems</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ro-RO" sz="1200">
                          <a:effectLst/>
                        </a:rPr>
                        <a:t>Endpoint Detection and Response</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ro-RO" sz="1200">
                          <a:effectLst/>
                        </a:rPr>
                        <a:t>Proiect Licență</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ro-RO" sz="1200" dirty="0" err="1">
                          <a:effectLst/>
                        </a:rPr>
                        <a:t>Wazuh</a:t>
                      </a:r>
                      <a:r>
                        <a:rPr lang="ro-RO" sz="1200" dirty="0">
                          <a:effectLst/>
                        </a:rPr>
                        <a:t>/OSSEC (open-</a:t>
                      </a:r>
                      <a:r>
                        <a:rPr lang="ro-RO" sz="1200" dirty="0" err="1">
                          <a:effectLst/>
                        </a:rPr>
                        <a:t>source</a:t>
                      </a:r>
                      <a:r>
                        <a:rPr lang="ro-RO" sz="1200" dirty="0">
                          <a:effectLst/>
                        </a:rPr>
                        <a:t>)</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57166773"/>
                  </a:ext>
                </a:extLst>
              </a:tr>
              <a:tr h="0">
                <a:tc>
                  <a:txBody>
                    <a:bodyPr/>
                    <a:lstStyle/>
                    <a:p>
                      <a:pPr marL="0" marR="0" algn="just">
                        <a:lnSpc>
                          <a:spcPct val="115000"/>
                        </a:lnSpc>
                        <a:spcBef>
                          <a:spcPts val="0"/>
                        </a:spcBef>
                        <a:spcAft>
                          <a:spcPts val="0"/>
                        </a:spcAft>
                      </a:pPr>
                      <a:r>
                        <a:rPr lang="ro-RO" sz="1200">
                          <a:effectLst/>
                        </a:rPr>
                        <a:t>Gratis</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marR="0" algn="just">
                        <a:lnSpc>
                          <a:spcPct val="115000"/>
                        </a:lnSpc>
                        <a:spcBef>
                          <a:spcPts val="0"/>
                        </a:spcBef>
                        <a:spcAft>
                          <a:spcPts val="0"/>
                        </a:spcAft>
                      </a:pPr>
                      <a:r>
                        <a:rPr lang="ro-RO"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marR="0" algn="just">
                        <a:lnSpc>
                          <a:spcPct val="115000"/>
                        </a:lnSpc>
                        <a:spcBef>
                          <a:spcPts val="0"/>
                        </a:spcBef>
                        <a:spcAft>
                          <a:spcPts val="0"/>
                        </a:spcAft>
                      </a:pPr>
                      <a:r>
                        <a:rPr lang="ro-RO"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just">
                        <a:lnSpc>
                          <a:spcPct val="115000"/>
                        </a:lnSpc>
                        <a:spcBef>
                          <a:spcPts val="0"/>
                        </a:spcBef>
                        <a:spcAft>
                          <a:spcPts val="0"/>
                        </a:spcAft>
                        <a:buFont typeface="Wingdings" panose="05000000000000000000" pitchFamily="2" charset="2"/>
                        <a:buChar char=""/>
                      </a:pPr>
                      <a:r>
                        <a:rPr lang="ro-RO"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just">
                        <a:lnSpc>
                          <a:spcPct val="115000"/>
                        </a:lnSpc>
                        <a:spcBef>
                          <a:spcPts val="0"/>
                        </a:spcBef>
                        <a:spcAft>
                          <a:spcPts val="0"/>
                        </a:spcAft>
                        <a:buFont typeface="Wingdings" panose="05000000000000000000" pitchFamily="2" charset="2"/>
                        <a:buChar char=""/>
                      </a:pPr>
                      <a:r>
                        <a:rPr lang="ro-RO"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95632781"/>
                  </a:ext>
                </a:extLst>
              </a:tr>
              <a:tr h="0">
                <a:tc>
                  <a:txBody>
                    <a:bodyPr/>
                    <a:lstStyle/>
                    <a:p>
                      <a:pPr marL="0" marR="0" algn="just">
                        <a:lnSpc>
                          <a:spcPct val="115000"/>
                        </a:lnSpc>
                        <a:spcBef>
                          <a:spcPts val="0"/>
                        </a:spcBef>
                        <a:spcAft>
                          <a:spcPts val="0"/>
                        </a:spcAft>
                      </a:pPr>
                      <a:r>
                        <a:rPr lang="ro-RO" sz="1200">
                          <a:effectLst/>
                        </a:rPr>
                        <a:t>Arhitectura client - server</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ro-RO"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just">
                        <a:lnSpc>
                          <a:spcPct val="115000"/>
                        </a:lnSpc>
                        <a:spcBef>
                          <a:spcPts val="0"/>
                        </a:spcBef>
                        <a:spcAft>
                          <a:spcPts val="0"/>
                        </a:spcAft>
                        <a:buFont typeface="Wingdings" panose="05000000000000000000" pitchFamily="2" charset="2"/>
                        <a:buChar char=""/>
                      </a:pPr>
                      <a:r>
                        <a:rPr lang="ro-RO"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just">
                        <a:lnSpc>
                          <a:spcPct val="115000"/>
                        </a:lnSpc>
                        <a:spcBef>
                          <a:spcPts val="0"/>
                        </a:spcBef>
                        <a:spcAft>
                          <a:spcPts val="0"/>
                        </a:spcAft>
                        <a:buFont typeface="Wingdings" panose="05000000000000000000" pitchFamily="2" charset="2"/>
                        <a:buChar char=""/>
                      </a:pPr>
                      <a:r>
                        <a:rPr lang="ro-RO"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just">
                        <a:lnSpc>
                          <a:spcPct val="115000"/>
                        </a:lnSpc>
                        <a:spcBef>
                          <a:spcPts val="0"/>
                        </a:spcBef>
                        <a:spcAft>
                          <a:spcPts val="0"/>
                        </a:spcAft>
                        <a:buFont typeface="Wingdings" panose="05000000000000000000" pitchFamily="2" charset="2"/>
                        <a:buChar char=""/>
                      </a:pPr>
                      <a:r>
                        <a:rPr lang="ro-RO"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15856925"/>
                  </a:ext>
                </a:extLst>
              </a:tr>
              <a:tr h="0">
                <a:tc>
                  <a:txBody>
                    <a:bodyPr/>
                    <a:lstStyle/>
                    <a:p>
                      <a:pPr marL="0" marR="0" algn="just">
                        <a:lnSpc>
                          <a:spcPct val="115000"/>
                        </a:lnSpc>
                        <a:spcBef>
                          <a:spcPts val="0"/>
                        </a:spcBef>
                        <a:spcAft>
                          <a:spcPts val="0"/>
                        </a:spcAft>
                      </a:pPr>
                      <a:r>
                        <a:rPr lang="ro-RO" sz="1200">
                          <a:effectLst/>
                        </a:rPr>
                        <a:t>Detectare malware</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just">
                        <a:lnSpc>
                          <a:spcPct val="115000"/>
                        </a:lnSpc>
                        <a:spcBef>
                          <a:spcPts val="0"/>
                        </a:spcBef>
                        <a:spcAft>
                          <a:spcPts val="0"/>
                        </a:spcAft>
                        <a:buFont typeface="Wingdings" panose="05000000000000000000" pitchFamily="2" charset="2"/>
                        <a:buChar char=""/>
                      </a:pPr>
                      <a:r>
                        <a:rPr lang="ro-RO"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just">
                        <a:lnSpc>
                          <a:spcPct val="115000"/>
                        </a:lnSpc>
                        <a:spcBef>
                          <a:spcPts val="0"/>
                        </a:spcBef>
                        <a:spcAft>
                          <a:spcPts val="0"/>
                        </a:spcAft>
                        <a:buFont typeface="Wingdings" panose="05000000000000000000" pitchFamily="2" charset="2"/>
                        <a:buChar char=""/>
                      </a:pPr>
                      <a:r>
                        <a:rPr lang="ro-RO"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just">
                        <a:lnSpc>
                          <a:spcPct val="115000"/>
                        </a:lnSpc>
                        <a:spcBef>
                          <a:spcPts val="0"/>
                        </a:spcBef>
                        <a:spcAft>
                          <a:spcPts val="0"/>
                        </a:spcAft>
                        <a:buFont typeface="Wingdings" panose="05000000000000000000" pitchFamily="2" charset="2"/>
                        <a:buChar char=""/>
                      </a:pPr>
                      <a:r>
                        <a:rPr lang="ro-RO"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just">
                        <a:lnSpc>
                          <a:spcPct val="115000"/>
                        </a:lnSpc>
                        <a:spcBef>
                          <a:spcPts val="0"/>
                        </a:spcBef>
                        <a:spcAft>
                          <a:spcPts val="0"/>
                        </a:spcAft>
                        <a:buFont typeface="Wingdings" panose="05000000000000000000" pitchFamily="2" charset="2"/>
                        <a:buChar char=""/>
                      </a:pPr>
                      <a:r>
                        <a:rPr lang="ro-RO"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07950499"/>
                  </a:ext>
                </a:extLst>
              </a:tr>
              <a:tr h="0">
                <a:tc>
                  <a:txBody>
                    <a:bodyPr/>
                    <a:lstStyle/>
                    <a:p>
                      <a:pPr marL="0" marR="0" algn="just">
                        <a:lnSpc>
                          <a:spcPct val="115000"/>
                        </a:lnSpc>
                        <a:spcBef>
                          <a:spcPts val="0"/>
                        </a:spcBef>
                        <a:spcAft>
                          <a:spcPts val="0"/>
                        </a:spcAft>
                      </a:pPr>
                      <a:r>
                        <a:rPr lang="ro-RO" sz="1200">
                          <a:effectLst/>
                        </a:rPr>
                        <a:t>Scalabilitate</a:t>
                      </a:r>
                      <a:r>
                        <a:rPr lang="en-US" sz="1200">
                          <a:effectLst/>
                        </a:rPr>
                        <a:t> &gt; 20 client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just">
                        <a:lnSpc>
                          <a:spcPct val="115000"/>
                        </a:lnSpc>
                        <a:spcBef>
                          <a:spcPts val="0"/>
                        </a:spcBef>
                        <a:spcAft>
                          <a:spcPts val="0"/>
                        </a:spcAft>
                        <a:buFont typeface="Wingdings" panose="05000000000000000000" pitchFamily="2" charset="2"/>
                        <a:buChar char=""/>
                      </a:pPr>
                      <a:r>
                        <a:rPr lang="ro-RO"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just">
                        <a:lnSpc>
                          <a:spcPct val="115000"/>
                        </a:lnSpc>
                        <a:spcBef>
                          <a:spcPts val="0"/>
                        </a:spcBef>
                        <a:spcAft>
                          <a:spcPts val="0"/>
                        </a:spcAft>
                        <a:buFont typeface="Wingdings" panose="05000000000000000000" pitchFamily="2" charset="2"/>
                        <a:buChar char=""/>
                      </a:pPr>
                      <a:r>
                        <a:rPr lang="ro-RO"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ro-RO"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just">
                        <a:lnSpc>
                          <a:spcPct val="115000"/>
                        </a:lnSpc>
                        <a:spcBef>
                          <a:spcPts val="0"/>
                        </a:spcBef>
                        <a:spcAft>
                          <a:spcPts val="0"/>
                        </a:spcAft>
                        <a:buFont typeface="Wingdings" panose="05000000000000000000" pitchFamily="2" charset="2"/>
                        <a:buChar char=""/>
                      </a:pPr>
                      <a:r>
                        <a:rPr lang="ro-RO"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54012377"/>
                  </a:ext>
                </a:extLst>
              </a:tr>
              <a:tr h="0">
                <a:tc>
                  <a:txBody>
                    <a:bodyPr/>
                    <a:lstStyle/>
                    <a:p>
                      <a:pPr marL="0" marR="0" algn="l">
                        <a:lnSpc>
                          <a:spcPct val="115000"/>
                        </a:lnSpc>
                        <a:spcBef>
                          <a:spcPts val="0"/>
                        </a:spcBef>
                        <a:spcAft>
                          <a:spcPts val="0"/>
                        </a:spcAft>
                      </a:pPr>
                      <a:r>
                        <a:rPr lang="ro-RO" sz="1200">
                          <a:effectLst/>
                        </a:rPr>
                        <a:t>Aplicație Web pentru centralizare</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just">
                        <a:lnSpc>
                          <a:spcPct val="115000"/>
                        </a:lnSpc>
                        <a:spcBef>
                          <a:spcPts val="0"/>
                        </a:spcBef>
                        <a:spcAft>
                          <a:spcPts val="0"/>
                        </a:spcAft>
                        <a:buFont typeface="Wingdings" panose="05000000000000000000" pitchFamily="2" charset="2"/>
                        <a:buChar char=""/>
                      </a:pPr>
                      <a:r>
                        <a:rPr lang="ro-RO"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just">
                        <a:lnSpc>
                          <a:spcPct val="115000"/>
                        </a:lnSpc>
                        <a:spcBef>
                          <a:spcPts val="0"/>
                        </a:spcBef>
                        <a:spcAft>
                          <a:spcPts val="0"/>
                        </a:spcAft>
                        <a:buFont typeface="Wingdings" panose="05000000000000000000" pitchFamily="2" charset="2"/>
                        <a:buChar char=""/>
                      </a:pPr>
                      <a:r>
                        <a:rPr lang="ro-RO"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just">
                        <a:lnSpc>
                          <a:spcPct val="115000"/>
                        </a:lnSpc>
                        <a:spcBef>
                          <a:spcPts val="0"/>
                        </a:spcBef>
                        <a:spcAft>
                          <a:spcPts val="0"/>
                        </a:spcAft>
                        <a:buFont typeface="Wingdings" panose="05000000000000000000" pitchFamily="2" charset="2"/>
                        <a:buChar char=""/>
                      </a:pPr>
                      <a:r>
                        <a:rPr lang="ro-RO"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just">
                        <a:lnSpc>
                          <a:spcPct val="115000"/>
                        </a:lnSpc>
                        <a:spcBef>
                          <a:spcPts val="0"/>
                        </a:spcBef>
                        <a:spcAft>
                          <a:spcPts val="0"/>
                        </a:spcAft>
                        <a:buFont typeface="Wingdings" panose="05000000000000000000" pitchFamily="2" charset="2"/>
                        <a:buChar char=""/>
                      </a:pPr>
                      <a:r>
                        <a:rPr lang="ro-RO"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79785050"/>
                  </a:ext>
                </a:extLst>
              </a:tr>
              <a:tr h="0">
                <a:tc>
                  <a:txBody>
                    <a:bodyPr/>
                    <a:lstStyle/>
                    <a:p>
                      <a:pPr marL="0" marR="0" algn="just">
                        <a:lnSpc>
                          <a:spcPct val="115000"/>
                        </a:lnSpc>
                        <a:spcBef>
                          <a:spcPts val="0"/>
                        </a:spcBef>
                        <a:spcAft>
                          <a:spcPts val="0"/>
                        </a:spcAft>
                      </a:pPr>
                      <a:r>
                        <a:rPr lang="ro-RO" sz="1200">
                          <a:effectLst/>
                        </a:rPr>
                        <a:t>Compatibilitate Unix</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just">
                        <a:lnSpc>
                          <a:spcPct val="115000"/>
                        </a:lnSpc>
                        <a:spcBef>
                          <a:spcPts val="0"/>
                        </a:spcBef>
                        <a:spcAft>
                          <a:spcPts val="0"/>
                        </a:spcAft>
                        <a:buFont typeface="Wingdings" panose="05000000000000000000" pitchFamily="2" charset="2"/>
                        <a:buChar char=""/>
                      </a:pPr>
                      <a:r>
                        <a:rPr lang="ro-RO"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just">
                        <a:lnSpc>
                          <a:spcPct val="115000"/>
                        </a:lnSpc>
                        <a:spcBef>
                          <a:spcPts val="0"/>
                        </a:spcBef>
                        <a:spcAft>
                          <a:spcPts val="0"/>
                        </a:spcAft>
                        <a:buFont typeface="Wingdings" panose="05000000000000000000" pitchFamily="2" charset="2"/>
                        <a:buChar char=""/>
                      </a:pPr>
                      <a:r>
                        <a:rPr lang="ro-RO"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just">
                        <a:lnSpc>
                          <a:spcPct val="115000"/>
                        </a:lnSpc>
                        <a:spcBef>
                          <a:spcPts val="0"/>
                        </a:spcBef>
                        <a:spcAft>
                          <a:spcPts val="0"/>
                        </a:spcAft>
                        <a:buFont typeface="Wingdings" panose="05000000000000000000" pitchFamily="2" charset="2"/>
                        <a:buChar char=""/>
                      </a:pPr>
                      <a:r>
                        <a:rPr lang="ro-RO"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just">
                        <a:lnSpc>
                          <a:spcPct val="115000"/>
                        </a:lnSpc>
                        <a:spcBef>
                          <a:spcPts val="0"/>
                        </a:spcBef>
                        <a:spcAft>
                          <a:spcPts val="0"/>
                        </a:spcAft>
                        <a:buFont typeface="Wingdings" panose="05000000000000000000" pitchFamily="2" charset="2"/>
                        <a:buChar char=""/>
                      </a:pPr>
                      <a:r>
                        <a:rPr lang="ro-RO"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03826474"/>
                  </a:ext>
                </a:extLst>
              </a:tr>
              <a:tr h="0">
                <a:tc>
                  <a:txBody>
                    <a:bodyPr/>
                    <a:lstStyle/>
                    <a:p>
                      <a:pPr marL="0" marR="0" algn="l">
                        <a:lnSpc>
                          <a:spcPct val="115000"/>
                        </a:lnSpc>
                        <a:spcBef>
                          <a:spcPts val="0"/>
                        </a:spcBef>
                        <a:spcAft>
                          <a:spcPts val="0"/>
                        </a:spcAft>
                      </a:pPr>
                      <a:r>
                        <a:rPr lang="ro-RO" sz="1200">
                          <a:effectLst/>
                        </a:rPr>
                        <a:t>Fără dependențe de sistem</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ro-RO"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ro-RO"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just">
                        <a:lnSpc>
                          <a:spcPct val="115000"/>
                        </a:lnSpc>
                        <a:spcBef>
                          <a:spcPts val="0"/>
                        </a:spcBef>
                        <a:spcAft>
                          <a:spcPts val="0"/>
                        </a:spcAft>
                        <a:buFont typeface="Wingdings" panose="05000000000000000000" pitchFamily="2" charset="2"/>
                        <a:buChar char=""/>
                      </a:pPr>
                      <a:r>
                        <a:rPr lang="ro-RO"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ro-RO"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61995194"/>
                  </a:ext>
                </a:extLst>
              </a:tr>
              <a:tr h="0">
                <a:tc>
                  <a:txBody>
                    <a:bodyPr/>
                    <a:lstStyle/>
                    <a:p>
                      <a:pPr marL="0" marR="0" algn="l">
                        <a:lnSpc>
                          <a:spcPct val="115000"/>
                        </a:lnSpc>
                        <a:spcBef>
                          <a:spcPts val="0"/>
                        </a:spcBef>
                        <a:spcAft>
                          <a:spcPts val="0"/>
                        </a:spcAft>
                      </a:pPr>
                      <a:r>
                        <a:rPr lang="ro-RO" sz="1200">
                          <a:effectLst/>
                        </a:rPr>
                        <a:t>Inteligenta artificiala in Cloud</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ro-RO"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just">
                        <a:lnSpc>
                          <a:spcPct val="115000"/>
                        </a:lnSpc>
                        <a:spcBef>
                          <a:spcPts val="0"/>
                        </a:spcBef>
                        <a:spcAft>
                          <a:spcPts val="0"/>
                        </a:spcAft>
                        <a:buFont typeface="Wingdings" panose="05000000000000000000" pitchFamily="2" charset="2"/>
                        <a:buChar char=""/>
                      </a:pPr>
                      <a:r>
                        <a:rPr lang="ro-RO"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marR="0" algn="just">
                        <a:lnSpc>
                          <a:spcPct val="115000"/>
                        </a:lnSpc>
                        <a:spcBef>
                          <a:spcPts val="0"/>
                        </a:spcBef>
                        <a:spcAft>
                          <a:spcPts val="0"/>
                        </a:spcAft>
                      </a:pPr>
                      <a:r>
                        <a:rPr lang="ro-RO"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ro-RO" sz="1200" dirty="0">
                          <a:effectLst/>
                        </a:rPr>
                        <a:t> </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76075694"/>
                  </a:ext>
                </a:extLst>
              </a:tr>
              <a:tr h="0">
                <a:tc>
                  <a:txBody>
                    <a:bodyPr/>
                    <a:lstStyle/>
                    <a:p>
                      <a:pPr marL="0" marR="0" algn="l">
                        <a:lnSpc>
                          <a:spcPct val="115000"/>
                        </a:lnSpc>
                        <a:spcBef>
                          <a:spcPts val="0"/>
                        </a:spcBef>
                        <a:spcAft>
                          <a:spcPts val="0"/>
                        </a:spcAft>
                      </a:pPr>
                      <a:r>
                        <a:rPr lang="ro-RO" sz="1200">
                          <a:effectLst/>
                        </a:rPr>
                        <a:t>Detectare atacuri 0-day</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ro-RO"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just">
                        <a:lnSpc>
                          <a:spcPct val="115000"/>
                        </a:lnSpc>
                        <a:spcBef>
                          <a:spcPts val="0"/>
                        </a:spcBef>
                        <a:spcAft>
                          <a:spcPts val="0"/>
                        </a:spcAft>
                        <a:buFont typeface="Wingdings" panose="05000000000000000000" pitchFamily="2" charset="2"/>
                        <a:buChar char=""/>
                      </a:pPr>
                      <a:r>
                        <a:rPr lang="ro-RO"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marR="0" algn="just">
                        <a:lnSpc>
                          <a:spcPct val="115000"/>
                        </a:lnSpc>
                        <a:spcBef>
                          <a:spcPts val="0"/>
                        </a:spcBef>
                        <a:spcAft>
                          <a:spcPts val="0"/>
                        </a:spcAft>
                      </a:pPr>
                      <a:r>
                        <a:rPr lang="ro-RO"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ro-RO"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02119692"/>
                  </a:ext>
                </a:extLst>
              </a:tr>
              <a:tr h="0">
                <a:tc>
                  <a:txBody>
                    <a:bodyPr/>
                    <a:lstStyle/>
                    <a:p>
                      <a:pPr marL="0" marR="0" algn="l">
                        <a:lnSpc>
                          <a:spcPct val="115000"/>
                        </a:lnSpc>
                        <a:spcBef>
                          <a:spcPts val="0"/>
                        </a:spcBef>
                        <a:spcAft>
                          <a:spcPts val="0"/>
                        </a:spcAft>
                      </a:pPr>
                      <a:r>
                        <a:rPr lang="ro-RO" sz="1200">
                          <a:effectLst/>
                        </a:rPr>
                        <a:t>Overhead redus</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marR="0" algn="just">
                        <a:lnSpc>
                          <a:spcPct val="115000"/>
                        </a:lnSpc>
                        <a:spcBef>
                          <a:spcPts val="0"/>
                        </a:spcBef>
                        <a:spcAft>
                          <a:spcPts val="0"/>
                        </a:spcAft>
                      </a:pPr>
                      <a:r>
                        <a:rPr lang="ro-RO"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marR="0" algn="just">
                        <a:lnSpc>
                          <a:spcPct val="115000"/>
                        </a:lnSpc>
                        <a:spcBef>
                          <a:spcPts val="0"/>
                        </a:spcBef>
                        <a:spcAft>
                          <a:spcPts val="0"/>
                        </a:spcAft>
                      </a:pPr>
                      <a:r>
                        <a:rPr lang="ro-RO"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just">
                        <a:lnSpc>
                          <a:spcPct val="115000"/>
                        </a:lnSpc>
                        <a:spcBef>
                          <a:spcPts val="0"/>
                        </a:spcBef>
                        <a:spcAft>
                          <a:spcPts val="0"/>
                        </a:spcAft>
                        <a:buFont typeface="Wingdings" panose="05000000000000000000" pitchFamily="2" charset="2"/>
                        <a:buChar char=""/>
                      </a:pPr>
                      <a:r>
                        <a:rPr lang="ro-RO"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marR="0" algn="just">
                        <a:lnSpc>
                          <a:spcPct val="115000"/>
                        </a:lnSpc>
                        <a:spcBef>
                          <a:spcPts val="0"/>
                        </a:spcBef>
                        <a:spcAft>
                          <a:spcPts val="0"/>
                        </a:spcAft>
                      </a:pPr>
                      <a:r>
                        <a:rPr lang="ro-RO" sz="1200" dirty="0">
                          <a:effectLst/>
                        </a:rPr>
                        <a:t> </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25927521"/>
                  </a:ext>
                </a:extLst>
              </a:tr>
            </a:tbl>
          </a:graphicData>
        </a:graphic>
      </p:graphicFrame>
    </p:spTree>
    <p:extLst>
      <p:ext uri="{BB962C8B-B14F-4D97-AF65-F5344CB8AC3E}">
        <p14:creationId xmlns:p14="http://schemas.microsoft.com/office/powerpoint/2010/main" val="1328108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a:t>
            </a:r>
            <a:r>
              <a:rPr lang="ro-RO" dirty="0"/>
              <a:t>. Soluția propusă: arhitectură, cazuri de utilizare, limitări</a:t>
            </a:r>
          </a:p>
        </p:txBody>
      </p:sp>
      <p:sp>
        <p:nvSpPr>
          <p:cNvPr id="5" name="TextBox 4">
            <a:extLst>
              <a:ext uri="{FF2B5EF4-FFF2-40B4-BE49-F238E27FC236}">
                <a16:creationId xmlns:a16="http://schemas.microsoft.com/office/drawing/2014/main" id="{9B96D803-AD7D-4D98-85BC-C671FB142D4B}"/>
              </a:ext>
            </a:extLst>
          </p:cNvPr>
          <p:cNvSpPr txBox="1"/>
          <p:nvPr/>
        </p:nvSpPr>
        <p:spPr>
          <a:xfrm>
            <a:off x="1104900" y="1560758"/>
            <a:ext cx="9980682" cy="4870564"/>
          </a:xfrm>
          <a:prstGeom prst="rect">
            <a:avLst/>
          </a:prstGeom>
          <a:noFill/>
        </p:spPr>
        <p:txBody>
          <a:bodyPr wrap="square" rtlCol="0">
            <a:spAutoFit/>
          </a:bodyPr>
          <a:lstStyle/>
          <a:p>
            <a:pPr marL="0" marR="0" algn="just">
              <a:lnSpc>
                <a:spcPct val="105000"/>
              </a:lnSpc>
              <a:spcBef>
                <a:spcPts val="0"/>
              </a:spcBef>
              <a:spcAft>
                <a:spcPts val="800"/>
              </a:spcAft>
            </a:pPr>
            <a:r>
              <a:rPr lang="ro-RO" sz="1800" dirty="0">
                <a:effectLst/>
                <a:latin typeface="Calibri" panose="020F0502020204030204" pitchFamily="34" charset="0"/>
                <a:ea typeface="Times New Roman" panose="02020603050405020304" pitchFamily="18" charset="0"/>
                <a:cs typeface="Times New Roman" panose="02020603050405020304" pitchFamily="18" charset="0"/>
              </a:rPr>
              <a:t>Soluția propusa nu are nicio dependință sau componenta hardware întrucât este reprezentată de o multitudine de servicii (software) care trebuie instalate atât pe clienți cât </a:t>
            </a:r>
            <a:r>
              <a:rPr lang="ro-RO" dirty="0">
                <a:latin typeface="Calibri" panose="020F0502020204030204" pitchFamily="34" charset="0"/>
                <a:ea typeface="Times New Roman" panose="02020603050405020304" pitchFamily="18" charset="0"/>
                <a:cs typeface="Times New Roman" panose="02020603050405020304" pitchFamily="18" charset="0"/>
              </a:rPr>
              <a:t>ș</a:t>
            </a:r>
            <a:r>
              <a:rPr lang="ro-RO" sz="1800" dirty="0">
                <a:effectLst/>
                <a:latin typeface="Calibri" panose="020F0502020204030204" pitchFamily="34" charset="0"/>
                <a:ea typeface="Times New Roman" panose="02020603050405020304" pitchFamily="18" charset="0"/>
                <a:cs typeface="Times New Roman" panose="02020603050405020304" pitchFamily="18" charset="0"/>
              </a:rPr>
              <a:t>i pe un dispozitiv ce va servi </a:t>
            </a:r>
            <a:r>
              <a:rPr lang="ro-RO" dirty="0">
                <a:latin typeface="Calibri" panose="020F0502020204030204" pitchFamily="34" charset="0"/>
                <a:ea typeface="Times New Roman" panose="02020603050405020304" pitchFamily="18" charset="0"/>
                <a:cs typeface="Times New Roman" panose="02020603050405020304" pitchFamily="18" charset="0"/>
              </a:rPr>
              <a:t>drept</a:t>
            </a:r>
            <a:r>
              <a:rPr lang="ro-RO" sz="1800" dirty="0">
                <a:effectLst/>
                <a:latin typeface="Calibri" panose="020F0502020204030204" pitchFamily="34" charset="0"/>
                <a:ea typeface="Times New Roman" panose="02020603050405020304" pitchFamily="18" charset="0"/>
                <a:cs typeface="Times New Roman" panose="02020603050405020304" pitchFamily="18" charset="0"/>
              </a:rPr>
              <a:t> și server. Corectitudinea soluției este strâns dată de 2 factori:</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800100" lvl="1" indent="-342900" algn="just">
              <a:lnSpc>
                <a:spcPct val="105000"/>
              </a:lnSpc>
              <a:buFont typeface="Arial" panose="020B0604020202020204" pitchFamily="34" charset="0"/>
              <a:buChar char="•"/>
            </a:pPr>
            <a:r>
              <a:rPr lang="ro-RO" dirty="0">
                <a:effectLst/>
                <a:latin typeface="Calibri" panose="020F0502020204030204" pitchFamily="34" charset="0"/>
                <a:ea typeface="Times New Roman" panose="02020603050405020304" pitchFamily="18" charset="0"/>
                <a:cs typeface="Times New Roman" panose="02020603050405020304" pitchFamily="18" charset="0"/>
              </a:rPr>
              <a:t>corectitudinea detecției soluției oferite de HibridAnalysis prin API-ul expus</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pPr marL="800100" lvl="1" indent="-342900" algn="just">
              <a:lnSpc>
                <a:spcPct val="105000"/>
              </a:lnSpc>
              <a:spcAft>
                <a:spcPts val="800"/>
              </a:spcAft>
              <a:buFont typeface="Arial" panose="020B0604020202020204" pitchFamily="34" charset="0"/>
              <a:buChar char="•"/>
            </a:pPr>
            <a:r>
              <a:rPr lang="ro-RO" dirty="0">
                <a:effectLst/>
                <a:latin typeface="Calibri" panose="020F0502020204030204" pitchFamily="34" charset="0"/>
                <a:ea typeface="Times New Roman" panose="02020603050405020304" pitchFamily="18" charset="0"/>
                <a:cs typeface="Times New Roman" panose="02020603050405020304" pitchFamily="18" charset="0"/>
              </a:rPr>
              <a:t>transmiterea corectă și </a:t>
            </a:r>
            <a:r>
              <a:rPr lang="ro-RO" dirty="0">
                <a:latin typeface="Calibri" panose="020F0502020204030204" pitchFamily="34" charset="0"/>
                <a:ea typeface="Times New Roman" panose="02020603050405020304" pitchFamily="18" charset="0"/>
                <a:cs typeface="Times New Roman" panose="02020603050405020304" pitchFamily="18" charset="0"/>
              </a:rPr>
              <a:t>î</a:t>
            </a:r>
            <a:r>
              <a:rPr lang="ro-RO" dirty="0">
                <a:effectLst/>
                <a:latin typeface="Calibri" panose="020F0502020204030204" pitchFamily="34" charset="0"/>
                <a:ea typeface="Times New Roman" panose="02020603050405020304" pitchFamily="18" charset="0"/>
                <a:cs typeface="Times New Roman" panose="02020603050405020304" pitchFamily="18" charset="0"/>
              </a:rPr>
              <a:t>n timp a datelor de la client la API și la server (să nu fie corupte sau să nu ajungă deloc)</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pPr marR="0" lvl="0" algn="just">
              <a:lnSpc>
                <a:spcPct val="105000"/>
              </a:lnSpc>
              <a:spcBef>
                <a:spcPts val="0"/>
              </a:spcBef>
              <a:spcAft>
                <a:spcPts val="800"/>
              </a:spcAft>
            </a:pPr>
            <a:r>
              <a:rPr lang="ro-RO" dirty="0">
                <a:latin typeface="Calibri" panose="020F0502020204030204" pitchFamily="34" charset="0"/>
                <a:ea typeface="Times New Roman" panose="02020603050405020304" pitchFamily="18" charset="0"/>
                <a:cs typeface="Times New Roman" panose="02020603050405020304" pitchFamily="18" charset="0"/>
              </a:rPr>
              <a:t>Astfel, limitările soluției sunt următoarele:</a:t>
            </a:r>
          </a:p>
          <a:p>
            <a:pPr marL="742950" lvl="1" indent="-285750" algn="just">
              <a:lnSpc>
                <a:spcPct val="105000"/>
              </a:lnSpc>
              <a:spcAft>
                <a:spcPts val="800"/>
              </a:spcAft>
              <a:buFont typeface="Arial" panose="020B0604020202020204" pitchFamily="34" charset="0"/>
              <a:buChar char="•"/>
            </a:pPr>
            <a:r>
              <a:rPr lang="ro-RO" dirty="0">
                <a:latin typeface="Calibri" panose="020F0502020204030204" pitchFamily="34" charset="0"/>
                <a:ea typeface="Times New Roman" panose="02020603050405020304" pitchFamily="18" charset="0"/>
                <a:cs typeface="Times New Roman" panose="02020603050405020304" pitchFamily="18" charset="0"/>
              </a:rPr>
              <a:t>Disponibilitatea API-ului oferit de HibridAnalysis (abonament gratis)</a:t>
            </a:r>
          </a:p>
          <a:p>
            <a:pPr marL="742950" lvl="1" indent="-285750" algn="just">
              <a:lnSpc>
                <a:spcPct val="105000"/>
              </a:lnSpc>
              <a:spcAft>
                <a:spcPts val="800"/>
              </a:spcAft>
              <a:buFont typeface="Arial" panose="020B0604020202020204" pitchFamily="34" charset="0"/>
              <a:buChar char="•"/>
            </a:pPr>
            <a:r>
              <a:rPr lang="ro-RO" dirty="0">
                <a:latin typeface="Calibri" panose="020F0502020204030204" pitchFamily="34" charset="0"/>
                <a:ea typeface="Times New Roman" panose="02020603050405020304" pitchFamily="18" charset="0"/>
                <a:cs typeface="Times New Roman" panose="02020603050405020304" pitchFamily="18" charset="0"/>
              </a:rPr>
              <a:t>Viteza conexiunii la internet a rețelei</a:t>
            </a:r>
          </a:p>
          <a:p>
            <a:pPr marL="742950" lvl="1" indent="-285750" algn="just">
              <a:lnSpc>
                <a:spcPct val="105000"/>
              </a:lnSpc>
              <a:spcAft>
                <a:spcPts val="800"/>
              </a:spcAft>
              <a:buFont typeface="Arial" panose="020B0604020202020204" pitchFamily="34" charset="0"/>
              <a:buChar char="•"/>
            </a:pPr>
            <a:r>
              <a:rPr lang="ro-RO" dirty="0">
                <a:latin typeface="Calibri" panose="020F0502020204030204" pitchFamily="34" charset="0"/>
                <a:ea typeface="Times New Roman" panose="02020603050405020304" pitchFamily="18" charset="0"/>
                <a:cs typeface="Times New Roman" panose="02020603050405020304" pitchFamily="18" charset="0"/>
              </a:rPr>
              <a:t>Dimensiunea rețelei (până în 20 stații)</a:t>
            </a:r>
          </a:p>
          <a:p>
            <a:pPr marL="742950" lvl="1" indent="-285750" algn="just">
              <a:lnSpc>
                <a:spcPct val="105000"/>
              </a:lnSpc>
              <a:spcAft>
                <a:spcPts val="800"/>
              </a:spcAft>
              <a:buFont typeface="Arial" panose="020B0604020202020204" pitchFamily="34" charset="0"/>
              <a:buChar char="•"/>
            </a:pPr>
            <a:endParaRPr lang="ro-RO"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5000"/>
              </a:lnSpc>
              <a:spcAft>
                <a:spcPts val="800"/>
              </a:spcAft>
            </a:pPr>
            <a:r>
              <a:rPr lang="ro-RO" dirty="0">
                <a:latin typeface="Calibri" panose="020F0502020204030204" pitchFamily="34" charset="0"/>
                <a:ea typeface="Times New Roman" panose="02020603050405020304" pitchFamily="18" charset="0"/>
                <a:cs typeface="Times New Roman" panose="02020603050405020304" pitchFamily="18" charset="0"/>
              </a:rPr>
              <a:t>În continuare, vom ilustra diagramele UML aferente arhitecturii cât și componentelor pentru server și client. Acestea cuprind și cazurile de utilizare aferente procesului complet ce pornește cu introducerea unui fișier pe sistem și se termina odată cu generarea unei alerte în aplicația web pe server.</a:t>
            </a:r>
          </a:p>
        </p:txBody>
      </p:sp>
    </p:spTree>
    <p:extLst>
      <p:ext uri="{BB962C8B-B14F-4D97-AF65-F5344CB8AC3E}">
        <p14:creationId xmlns:p14="http://schemas.microsoft.com/office/powerpoint/2010/main" val="2235816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9B32F-9EFD-40EF-A864-4F5AF0A08D7B}"/>
              </a:ext>
            </a:extLst>
          </p:cNvPr>
          <p:cNvSpPr>
            <a:spLocks noGrp="1"/>
          </p:cNvSpPr>
          <p:nvPr>
            <p:ph type="title"/>
          </p:nvPr>
        </p:nvSpPr>
        <p:spPr/>
        <p:txBody>
          <a:bodyPr/>
          <a:lstStyle/>
          <a:p>
            <a:r>
              <a:rPr lang="en-US" dirty="0"/>
              <a:t>5</a:t>
            </a:r>
            <a:r>
              <a:rPr lang="ro-RO" dirty="0"/>
              <a:t>. Soluția propusă: arhitectură, cazuri de utilizare, limitări</a:t>
            </a:r>
            <a:endParaRPr lang="en-US" dirty="0"/>
          </a:p>
        </p:txBody>
      </p:sp>
      <p:pic>
        <p:nvPicPr>
          <p:cNvPr id="5" name="Content Placeholder 4" descr="Diagram, box and whisker chart&#10;&#10;Description automatically generated">
            <a:extLst>
              <a:ext uri="{FF2B5EF4-FFF2-40B4-BE49-F238E27FC236}">
                <a16:creationId xmlns:a16="http://schemas.microsoft.com/office/drawing/2014/main" id="{4B34A792-8762-45FB-8012-A3E920EDBE2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137647" y="1600200"/>
            <a:ext cx="5257979" cy="4062984"/>
          </a:xfrm>
          <a:effectLst>
            <a:outerShdw blurRad="63500" sx="102000" sy="102000" algn="ctr" rotWithShape="0">
              <a:prstClr val="black">
                <a:alpha val="40000"/>
              </a:prstClr>
            </a:outerShdw>
          </a:effectLst>
        </p:spPr>
      </p:pic>
      <p:sp>
        <p:nvSpPr>
          <p:cNvPr id="6" name="TextBox 5">
            <a:extLst>
              <a:ext uri="{FF2B5EF4-FFF2-40B4-BE49-F238E27FC236}">
                <a16:creationId xmlns:a16="http://schemas.microsoft.com/office/drawing/2014/main" id="{25389BB6-491E-48C2-82D8-84EF558A3F10}"/>
              </a:ext>
            </a:extLst>
          </p:cNvPr>
          <p:cNvSpPr txBox="1"/>
          <p:nvPr/>
        </p:nvSpPr>
        <p:spPr>
          <a:xfrm>
            <a:off x="3137647" y="5858256"/>
            <a:ext cx="5257979" cy="338554"/>
          </a:xfrm>
          <a:prstGeom prst="rect">
            <a:avLst/>
          </a:prstGeom>
          <a:noFill/>
        </p:spPr>
        <p:txBody>
          <a:bodyPr wrap="square" rtlCol="0">
            <a:spAutoFit/>
          </a:bodyPr>
          <a:lstStyle/>
          <a:p>
            <a:pPr algn="ctr"/>
            <a:r>
              <a:rPr lang="ro-RO" sz="1600" i="1" dirty="0"/>
              <a:t>Figura 1. Arhitectura soluției propuse</a:t>
            </a:r>
            <a:endParaRPr lang="en-US" sz="1600" i="1" dirty="0"/>
          </a:p>
        </p:txBody>
      </p:sp>
    </p:spTree>
    <p:extLst>
      <p:ext uri="{BB962C8B-B14F-4D97-AF65-F5344CB8AC3E}">
        <p14:creationId xmlns:p14="http://schemas.microsoft.com/office/powerpoint/2010/main" val="174477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3.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1658</TotalTime>
  <Words>1063</Words>
  <Application>Microsoft Office PowerPoint</Application>
  <PresentationFormat>Widescreen</PresentationFormat>
  <Paragraphs>125</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Euphemia</vt:lpstr>
      <vt:lpstr>Plantagenet Cherokee</vt:lpstr>
      <vt:lpstr>Symbol</vt:lpstr>
      <vt:lpstr>Wingdings</vt:lpstr>
      <vt:lpstr>Academic Literature 16x9</vt:lpstr>
      <vt:lpstr>Detecția, prevenirea și centralizarea alertelor de malware pentru dispozitive embedded</vt:lpstr>
      <vt:lpstr>Cuprins</vt:lpstr>
      <vt:lpstr>1. Sinopsis</vt:lpstr>
      <vt:lpstr>2. Motivație si obiective</vt:lpstr>
      <vt:lpstr>3. Analiza si specificarea cerințelor</vt:lpstr>
      <vt:lpstr>4. Studiu de piață și abordări existente</vt:lpstr>
      <vt:lpstr>4. Studiu de piață și abordări existente</vt:lpstr>
      <vt:lpstr>5. Soluția propusă: arhitectură, cazuri de utilizare, limitări</vt:lpstr>
      <vt:lpstr>5. Soluția propusă: arhitectură, cazuri de utilizare, limitări</vt:lpstr>
      <vt:lpstr>5. Soluția propusă: arhitectură, cazuri de utilizare, limitări</vt:lpstr>
      <vt:lpstr>5. Soluția propusă: arhitectură, cazuri de utilizare, limitări</vt:lpstr>
      <vt:lpstr>6. Evaluarea rezultatelor</vt:lpstr>
      <vt:lpstr>Întrebări?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Embedded Devices Malware Detection, Prevention &amp; Centralization</dc:title>
  <dc:creator>Grigoras Andrei</dc:creator>
  <cp:lastModifiedBy>GRIGORAS Andrei</cp:lastModifiedBy>
  <cp:revision>11</cp:revision>
  <dcterms:created xsi:type="dcterms:W3CDTF">2021-05-13T21:29:54Z</dcterms:created>
  <dcterms:modified xsi:type="dcterms:W3CDTF">2021-07-01T13:53:29Z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