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57" r:id="rId6"/>
    <p:sldId id="258" r:id="rId7"/>
    <p:sldId id="269" r:id="rId8"/>
    <p:sldId id="270" r:id="rId9"/>
    <p:sldId id="271" r:id="rId10"/>
    <p:sldId id="274" r:id="rId11"/>
    <p:sldId id="272" r:id="rId12"/>
    <p:sldId id="275" r:id="rId13"/>
    <p:sldId id="276" r:id="rId14"/>
    <p:sldId id="277" r:id="rId15"/>
    <p:sldId id="273" r:id="rId16"/>
    <p:sldId id="278" r:id="rId17"/>
    <p:sldId id="279" r:id="rId18"/>
    <p:sldId id="280" r:id="rId19"/>
    <p:sldId id="283" r:id="rId20"/>
    <p:sldId id="284"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125" d="100"/>
          <a:sy n="125" d="100"/>
        </p:scale>
        <p:origin x="298"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7/1/2021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7/1/2021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7/1/2021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7/1/2021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7/1/2021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7/1/2021</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Unix_tim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62356" y="2765361"/>
            <a:ext cx="5734050" cy="1299193"/>
          </a:xfrm>
        </p:spPr>
        <p:txBody>
          <a:bodyPr anchor="ctr">
            <a:normAutofit/>
          </a:bodyPr>
          <a:lstStyle/>
          <a:p>
            <a:pPr marL="0" marR="0" algn="ctr">
              <a:spcBef>
                <a:spcPts val="0"/>
              </a:spcBef>
              <a:spcAft>
                <a:spcPts val="0"/>
              </a:spcAft>
            </a:pPr>
            <a:r>
              <a:rPr lang="ro-RO" sz="2400" b="1" dirty="0">
                <a:effectLst/>
                <a:latin typeface="Calibri" panose="020F0502020204030204" pitchFamily="34" charset="0"/>
                <a:ea typeface="Times New Roman" panose="02020603050405020304" pitchFamily="18" charset="0"/>
                <a:cs typeface="Times New Roman" panose="02020603050405020304" pitchFamily="18" charset="0"/>
              </a:rPr>
              <a:t>Detecția, prevenirea și centralizarea alertelor de malware pentru dispozitive embedded</a:t>
            </a:r>
          </a:p>
        </p:txBody>
      </p:sp>
      <p:sp>
        <p:nvSpPr>
          <p:cNvPr id="7" name="Subtitle 6"/>
          <p:cNvSpPr>
            <a:spLocks noGrp="1"/>
          </p:cNvSpPr>
          <p:nvPr>
            <p:ph type="subTitle" idx="1"/>
          </p:nvPr>
        </p:nvSpPr>
        <p:spPr>
          <a:xfrm>
            <a:off x="3429381" y="4159414"/>
            <a:ext cx="3444240" cy="407688"/>
          </a:xfrm>
        </p:spPr>
        <p:txBody>
          <a:bodyPr>
            <a:normAutofit/>
          </a:bodyPr>
          <a:lstStyle/>
          <a:p>
            <a:r>
              <a:rPr lang="en-US" sz="1000" dirty="0"/>
              <a:t>Andrei Grigoras</a:t>
            </a:r>
          </a:p>
          <a:p>
            <a:r>
              <a:rPr lang="ro-RO" sz="1000" dirty="0"/>
              <a:t>Coordonator științific: Prof. dr. ing. Cornel Popescu</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9E1A-3B55-4F74-8F48-718BB84589F2}"/>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descr="Diagram&#10;&#10;Description automatically generated">
            <a:extLst>
              <a:ext uri="{FF2B5EF4-FFF2-40B4-BE49-F238E27FC236}">
                <a16:creationId xmlns:a16="http://schemas.microsoft.com/office/drawing/2014/main" id="{B9E59680-AB88-4CF0-9062-FF0452CAF8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6171" y="1588008"/>
            <a:ext cx="7739657" cy="3961586"/>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F77A74B8-93AD-4906-8D53-40D6E4518B0D}"/>
              </a:ext>
            </a:extLst>
          </p:cNvPr>
          <p:cNvSpPr txBox="1"/>
          <p:nvPr/>
        </p:nvSpPr>
        <p:spPr>
          <a:xfrm>
            <a:off x="3137647" y="5858256"/>
            <a:ext cx="5257979" cy="338554"/>
          </a:xfrm>
          <a:prstGeom prst="rect">
            <a:avLst/>
          </a:prstGeom>
          <a:noFill/>
        </p:spPr>
        <p:txBody>
          <a:bodyPr wrap="square" rtlCol="0">
            <a:spAutoFit/>
          </a:bodyPr>
          <a:lstStyle/>
          <a:p>
            <a:pPr algn="ctr"/>
            <a:r>
              <a:rPr lang="ro-RO" sz="1600" i="1" dirty="0"/>
              <a:t>Figura 2. Diagramă UML client</a:t>
            </a:r>
            <a:endParaRPr lang="en-US" sz="1600" i="1" dirty="0"/>
          </a:p>
        </p:txBody>
      </p:sp>
    </p:spTree>
    <p:extLst>
      <p:ext uri="{BB962C8B-B14F-4D97-AF65-F5344CB8AC3E}">
        <p14:creationId xmlns:p14="http://schemas.microsoft.com/office/powerpoint/2010/main" val="8063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F993-DEDC-4674-99A4-7135819952E3}"/>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a:extLst>
              <a:ext uri="{FF2B5EF4-FFF2-40B4-BE49-F238E27FC236}">
                <a16:creationId xmlns:a16="http://schemas.microsoft.com/office/drawing/2014/main" id="{210832AF-21C5-48A5-9BB1-6AB0652C6F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30891" y="1484714"/>
            <a:ext cx="6730218" cy="3888571"/>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96344B1D-E078-41CA-ADB8-D865DE9D6A75}"/>
              </a:ext>
            </a:extLst>
          </p:cNvPr>
          <p:cNvSpPr txBox="1"/>
          <p:nvPr/>
        </p:nvSpPr>
        <p:spPr>
          <a:xfrm>
            <a:off x="2730891" y="5562241"/>
            <a:ext cx="6730218" cy="338554"/>
          </a:xfrm>
          <a:prstGeom prst="rect">
            <a:avLst/>
          </a:prstGeom>
          <a:noFill/>
        </p:spPr>
        <p:txBody>
          <a:bodyPr wrap="square" rtlCol="0">
            <a:spAutoFit/>
          </a:bodyPr>
          <a:lstStyle/>
          <a:p>
            <a:pPr algn="ctr"/>
            <a:r>
              <a:rPr lang="ro-RO" sz="1600" i="1" dirty="0"/>
              <a:t>Figura 3. Diagramă UML server</a:t>
            </a:r>
            <a:endParaRPr lang="en-US" sz="1600" i="1" dirty="0"/>
          </a:p>
        </p:txBody>
      </p:sp>
    </p:spTree>
    <p:extLst>
      <p:ext uri="{BB962C8B-B14F-4D97-AF65-F5344CB8AC3E}">
        <p14:creationId xmlns:p14="http://schemas.microsoft.com/office/powerpoint/2010/main" val="313083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6. Evaluarea rezultatelor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84960"/>
            <a:ext cx="9980682" cy="2424253"/>
          </a:xfrm>
          <a:prstGeom prst="rect">
            <a:avLst/>
          </a:prstGeom>
          <a:noFill/>
        </p:spPr>
        <p:txBody>
          <a:bodyPr wrap="square" rtlCol="0">
            <a:spAutoFit/>
          </a:bodyPr>
          <a:lstStyle/>
          <a:p>
            <a:pPr marL="0"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Pentru evaluarea rezultatelor oferite de soluție, am create un mediu de test cu următoarea configurație:</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4 containere de LXD drept clienți</a:t>
            </a:r>
          </a:p>
          <a:p>
            <a:pPr marL="285750" marR="0" indent="-285750" algn="just">
              <a:lnSpc>
                <a:spcPct val="105000"/>
              </a:lnSpc>
              <a:spcBef>
                <a:spcPts val="0"/>
              </a:spcBef>
              <a:spcAft>
                <a:spcPts val="800"/>
              </a:spcAft>
              <a:buFontTx/>
              <a:buChar char="-"/>
            </a:pPr>
            <a:r>
              <a:rPr lang="ro-RO" dirty="0">
                <a:latin typeface="Calibri" panose="020F0502020204030204" pitchFamily="34" charset="0"/>
                <a:ea typeface="Times New Roman" panose="02020603050405020304" pitchFamily="18" charset="0"/>
                <a:cs typeface="Times New Roman" panose="02020603050405020304" pitchFamily="18" charset="0"/>
              </a:rPr>
              <a:t>1 container de LXD drept server</a:t>
            </a:r>
          </a:p>
          <a:p>
            <a:pPr marR="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Pentru a simula interacțiunea unui utilizator real care ar cauza apariția unui fișier nou pe sistem, vom copia manual fișierele pe containere folosind utilitarul </a:t>
            </a:r>
            <a:r>
              <a:rPr lang="ro-RO" dirty="0" err="1">
                <a:latin typeface="Calibri" panose="020F0502020204030204" pitchFamily="34" charset="0"/>
                <a:ea typeface="Times New Roman" panose="02020603050405020304" pitchFamily="18" charset="0"/>
                <a:cs typeface="Times New Roman" panose="02020603050405020304" pitchFamily="18" charset="0"/>
              </a:rPr>
              <a:t>scp</a:t>
            </a:r>
            <a:r>
              <a:rPr lang="ro-RO" dirty="0">
                <a:latin typeface="Calibri" panose="020F0502020204030204" pitchFamily="34" charset="0"/>
                <a:ea typeface="Times New Roman" panose="02020603050405020304" pitchFamily="18" charset="0"/>
                <a:cs typeface="Times New Roman" panose="02020603050405020304" pitchFamily="18" charset="0"/>
              </a:rPr>
              <a:t>. Pentru aceasta, am descărcat 11 fișiere (10 malițioase 1 unul nu) de pe internet pe care le vom introduce pe fiecare din cei 4 clienți și vom urmări timpul de răspuns al soluției cât și corectitudinea ei.</a:t>
            </a:r>
          </a:p>
        </p:txBody>
      </p:sp>
      <p:pic>
        <p:nvPicPr>
          <p:cNvPr id="4" name="Picture 3">
            <a:extLst>
              <a:ext uri="{FF2B5EF4-FFF2-40B4-BE49-F238E27FC236}">
                <a16:creationId xmlns:a16="http://schemas.microsoft.com/office/drawing/2014/main" id="{4739E8C7-2F88-4B86-985D-45793AC5DA04}"/>
              </a:ext>
            </a:extLst>
          </p:cNvPr>
          <p:cNvPicPr/>
          <p:nvPr/>
        </p:nvPicPr>
        <p:blipFill>
          <a:blip r:embed="rId2"/>
          <a:stretch>
            <a:fillRect/>
          </a:stretch>
        </p:blipFill>
        <p:spPr>
          <a:xfrm>
            <a:off x="2628348" y="4421011"/>
            <a:ext cx="6933785" cy="16897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4495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13C5E-B0B1-4D51-B2DE-99B16A103D80}"/>
              </a:ext>
            </a:extLst>
          </p:cNvPr>
          <p:cNvSpPr>
            <a:spLocks noGrp="1"/>
          </p:cNvSpPr>
          <p:nvPr>
            <p:ph type="title"/>
          </p:nvPr>
        </p:nvSpPr>
        <p:spPr/>
        <p:txBody>
          <a:bodyPr/>
          <a:lstStyle/>
          <a:p>
            <a:r>
              <a:rPr lang="ro-RO" dirty="0"/>
              <a:t>6. Evaluarea rezultatelor</a:t>
            </a:r>
            <a:endParaRPr lang="en-US" dirty="0"/>
          </a:p>
        </p:txBody>
      </p:sp>
      <p:pic>
        <p:nvPicPr>
          <p:cNvPr id="4" name="Content Placeholder 3">
            <a:extLst>
              <a:ext uri="{FF2B5EF4-FFF2-40B4-BE49-F238E27FC236}">
                <a16:creationId xmlns:a16="http://schemas.microsoft.com/office/drawing/2014/main" id="{7B73DA34-E615-474B-AF77-8B4BE01DD1D1}"/>
              </a:ext>
            </a:extLst>
          </p:cNvPr>
          <p:cNvPicPr>
            <a:picLocks noGrp="1"/>
          </p:cNvPicPr>
          <p:nvPr>
            <p:ph idx="1"/>
          </p:nvPr>
        </p:nvPicPr>
        <p:blipFill>
          <a:blip r:embed="rId2"/>
          <a:stretch>
            <a:fillRect/>
          </a:stretch>
        </p:blipFill>
        <p:spPr>
          <a:xfrm>
            <a:off x="1104900" y="1691560"/>
            <a:ext cx="4519930" cy="1822739"/>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8D6BB2F8-9C2B-43D1-B1DB-6A6AF70563E8}"/>
              </a:ext>
            </a:extLst>
          </p:cNvPr>
          <p:cNvPicPr/>
          <p:nvPr/>
        </p:nvPicPr>
        <p:blipFill>
          <a:blip r:embed="rId3"/>
          <a:stretch>
            <a:fillRect/>
          </a:stretch>
        </p:blipFill>
        <p:spPr>
          <a:xfrm>
            <a:off x="6701052" y="1691560"/>
            <a:ext cx="4323116" cy="1822739"/>
          </a:xfrm>
          <a:prstGeom prst="rect">
            <a:avLst/>
          </a:prstGeom>
          <a:effectLst>
            <a:outerShdw blurRad="63500" sx="102000" sy="102000" algn="ctr" rotWithShape="0">
              <a:prstClr val="black">
                <a:alpha val="40000"/>
              </a:prstClr>
            </a:outerShdw>
          </a:effectLst>
        </p:spPr>
      </p:pic>
      <p:pic>
        <p:nvPicPr>
          <p:cNvPr id="6" name="Picture 5">
            <a:extLst>
              <a:ext uri="{FF2B5EF4-FFF2-40B4-BE49-F238E27FC236}">
                <a16:creationId xmlns:a16="http://schemas.microsoft.com/office/drawing/2014/main" id="{FD2A1F84-C672-4F63-BD1B-6EE330F5AFD8}"/>
              </a:ext>
            </a:extLst>
          </p:cNvPr>
          <p:cNvPicPr/>
          <p:nvPr/>
        </p:nvPicPr>
        <p:blipFill>
          <a:blip r:embed="rId4"/>
          <a:stretch>
            <a:fillRect/>
          </a:stretch>
        </p:blipFill>
        <p:spPr>
          <a:xfrm>
            <a:off x="1104900" y="4261154"/>
            <a:ext cx="4519930" cy="2075180"/>
          </a:xfrm>
          <a:prstGeom prst="rect">
            <a:avLst/>
          </a:prstGeom>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02EB66FE-D309-4F49-8230-8EA00A9240B6}"/>
              </a:ext>
            </a:extLst>
          </p:cNvPr>
          <p:cNvPicPr/>
          <p:nvPr/>
        </p:nvPicPr>
        <p:blipFill>
          <a:blip r:embed="rId5"/>
          <a:stretch>
            <a:fillRect/>
          </a:stretch>
        </p:blipFill>
        <p:spPr>
          <a:xfrm>
            <a:off x="6605820" y="4261154"/>
            <a:ext cx="4479762" cy="199634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5218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832-141B-4A70-A9C8-BE89C3AA3A82}"/>
              </a:ext>
            </a:extLst>
          </p:cNvPr>
          <p:cNvSpPr>
            <a:spLocks noGrp="1"/>
          </p:cNvSpPr>
          <p:nvPr>
            <p:ph type="title"/>
          </p:nvPr>
        </p:nvSpPr>
        <p:spPr/>
        <p:txBody>
          <a:bodyPr/>
          <a:lstStyle/>
          <a:p>
            <a:r>
              <a:rPr lang="ro-RO" dirty="0"/>
              <a:t>6. Evaluarea rezultatelor</a:t>
            </a:r>
            <a:endParaRPr lang="en-US" dirty="0"/>
          </a:p>
        </p:txBody>
      </p:sp>
      <p:pic>
        <p:nvPicPr>
          <p:cNvPr id="4" name="Content Placeholder 3">
            <a:extLst>
              <a:ext uri="{FF2B5EF4-FFF2-40B4-BE49-F238E27FC236}">
                <a16:creationId xmlns:a16="http://schemas.microsoft.com/office/drawing/2014/main" id="{4E418DBF-5E28-465B-B144-EBB51140BDCE}"/>
              </a:ext>
            </a:extLst>
          </p:cNvPr>
          <p:cNvPicPr>
            <a:picLocks noGrp="1"/>
          </p:cNvPicPr>
          <p:nvPr>
            <p:ph idx="1"/>
          </p:nvPr>
        </p:nvPicPr>
        <p:blipFill>
          <a:blip r:embed="rId2"/>
          <a:stretch>
            <a:fillRect/>
          </a:stretch>
        </p:blipFill>
        <p:spPr>
          <a:xfrm>
            <a:off x="4033852" y="2001230"/>
            <a:ext cx="4122777" cy="361981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3072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1321-4F50-4E94-A23C-920058FADE77}"/>
              </a:ext>
            </a:extLst>
          </p:cNvPr>
          <p:cNvSpPr>
            <a:spLocks noGrp="1"/>
          </p:cNvSpPr>
          <p:nvPr>
            <p:ph type="title"/>
          </p:nvPr>
        </p:nvSpPr>
        <p:spPr/>
        <p:txBody>
          <a:bodyPr/>
          <a:lstStyle/>
          <a:p>
            <a:r>
              <a:rPr lang="ro-RO" dirty="0"/>
              <a:t>6. Evaluarea rezultatelor</a:t>
            </a:r>
            <a:endParaRPr lang="en-US" dirty="0"/>
          </a:p>
        </p:txBody>
      </p:sp>
      <p:sp>
        <p:nvSpPr>
          <p:cNvPr id="3" name="Content Placeholder 2">
            <a:extLst>
              <a:ext uri="{FF2B5EF4-FFF2-40B4-BE49-F238E27FC236}">
                <a16:creationId xmlns:a16="http://schemas.microsoft.com/office/drawing/2014/main" id="{93097991-CC8E-43AE-A126-2AA72CBAB956}"/>
              </a:ext>
            </a:extLst>
          </p:cNvPr>
          <p:cNvSpPr>
            <a:spLocks noGrp="1"/>
          </p:cNvSpPr>
          <p:nvPr>
            <p:ph idx="1"/>
          </p:nvPr>
        </p:nvSpPr>
        <p:spPr>
          <a:xfrm>
            <a:off x="1104900" y="1600199"/>
            <a:ext cx="9982200" cy="2623783"/>
          </a:xfrm>
        </p:spPr>
        <p:txBody>
          <a:bodyPr>
            <a:normAutofit lnSpcReduction="10000"/>
          </a:bodyPr>
          <a:lstStyle/>
          <a:p>
            <a:r>
              <a:rPr lang="ro-RO" sz="1800" dirty="0">
                <a:latin typeface="Calibri" panose="020F0502020204030204" pitchFamily="34" charset="0"/>
                <a:cs typeface="Calibri" panose="020F0502020204030204" pitchFamily="34" charset="0"/>
              </a:rPr>
              <a:t>După cum putem observa, fiecare fișier încărcat a fost detectat cu succes și centralizat în aplicația web. De asemenea, putem confirma pe platforma HybridAnalysis că acestea au fost încărcate și detectate ca malware.</a:t>
            </a:r>
          </a:p>
          <a:p>
            <a:r>
              <a:rPr lang="ro-RO" sz="1800" dirty="0">
                <a:latin typeface="Calibri" panose="020F0502020204030204" pitchFamily="34" charset="0"/>
                <a:cs typeface="Calibri" panose="020F0502020204030204" pitchFamily="34" charset="0"/>
              </a:rPr>
              <a:t>Dacă dorim timpul general de răspuns a soluției din momentul în care un fișier a ajuns pe sistem până la generarea unei alerte în aplicația web, extragem din câmpul „</a:t>
            </a:r>
            <a:r>
              <a:rPr lang="ro-RO" sz="1800" dirty="0" err="1">
                <a:latin typeface="Calibri" panose="020F0502020204030204" pitchFamily="34" charset="0"/>
                <a:cs typeface="Calibri" panose="020F0502020204030204" pitchFamily="34" charset="0"/>
              </a:rPr>
              <a:t>Quarantined</a:t>
            </a:r>
            <a:r>
              <a:rPr lang="ro-RO" sz="1800" dirty="0">
                <a:latin typeface="Calibri" panose="020F0502020204030204" pitchFamily="34" charset="0"/>
                <a:cs typeface="Calibri" panose="020F0502020204030204" pitchFamily="34" charset="0"/>
              </a:rPr>
              <a:t>” din alerta corespunzătoare valoarea aferentă pentru </a:t>
            </a:r>
            <a:r>
              <a:rPr lang="ro-RO" sz="1800" i="1" u="sng" dirty="0" err="1">
                <a:latin typeface="Calibri" panose="020F0502020204030204" pitchFamily="34" charset="0"/>
                <a:cs typeface="Calibri" panose="020F0502020204030204" pitchFamily="34" charset="0"/>
                <a:hlinkClick r:id="rId2"/>
              </a:rPr>
              <a:t>epochs</a:t>
            </a:r>
            <a:r>
              <a:rPr lang="ro-RO" sz="1800" dirty="0">
                <a:latin typeface="Calibri" panose="020F0502020204030204" pitchFamily="34" charset="0"/>
                <a:cs typeface="Calibri" panose="020F0502020204030204" pitchFamily="34" charset="0"/>
              </a:rPr>
              <a:t>. Aceasta trebuie scăzută din ultimul timp de acces al fișierului de log de pe server (aplicația web poate </a:t>
            </a:r>
            <a:r>
              <a:rPr lang="ro-RO" sz="1800" dirty="0" err="1">
                <a:latin typeface="Calibri" panose="020F0502020204030204" pitchFamily="34" charset="0"/>
                <a:cs typeface="Calibri" panose="020F0502020204030204" pitchFamily="34" charset="0"/>
              </a:rPr>
              <a:t>parsa</a:t>
            </a:r>
            <a:r>
              <a:rPr lang="ro-RO" sz="1800" dirty="0">
                <a:latin typeface="Calibri" panose="020F0502020204030204" pitchFamily="34" charset="0"/>
                <a:cs typeface="Calibri" panose="020F0502020204030204" pitchFamily="34" charset="0"/>
              </a:rPr>
              <a:t> fișierul manual ceea ce înseamnă că putem ignora timpul prelucrării datelor din fișier). De luat în considerare este faptul că, pentru fișierele de dimensiuni mici, timpul de răspuns al API-ului este neglijabil. (aproape instant). Făcând acest calcul, observăm că timpul aproximativ de răspuns al soluției pentru 44 de fișiere în același timp (40 malițioase) este de aproximativ 30 secunde.</a:t>
            </a: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61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C2D7D746-CF7A-4C27-A963-BED0596C01EC}"/>
              </a:ext>
            </a:extLst>
          </p:cNvPr>
          <p:cNvPicPr>
            <a:picLocks/>
          </p:cNvPicPr>
          <p:nvPr/>
        </p:nvPicPr>
        <p:blipFill>
          <a:blip r:embed="rId2"/>
          <a:stretch>
            <a:fillRect/>
          </a:stretch>
        </p:blipFill>
        <p:spPr>
          <a:xfrm>
            <a:off x="2017266" y="344423"/>
            <a:ext cx="8157468" cy="600760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1120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B191ECC-A965-435D-B028-CD96176080A8}"/>
              </a:ext>
            </a:extLst>
          </p:cNvPr>
          <p:cNvPicPr>
            <a:picLocks/>
          </p:cNvPicPr>
          <p:nvPr/>
        </p:nvPicPr>
        <p:blipFill>
          <a:blip r:embed="rId2"/>
          <a:stretch>
            <a:fillRect/>
          </a:stretch>
        </p:blipFill>
        <p:spPr>
          <a:xfrm>
            <a:off x="1394052" y="1866764"/>
            <a:ext cx="9403895" cy="31244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0328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9712" y="2005584"/>
            <a:ext cx="8558784" cy="3048000"/>
          </a:xfrm>
        </p:spPr>
        <p:txBody>
          <a:bodyPr>
            <a:normAutofit/>
          </a:bodyPr>
          <a:lstStyle/>
          <a:p>
            <a:pPr algn="ctr"/>
            <a:r>
              <a:rPr lang="ro-RO" dirty="0"/>
              <a:t>Mulțumesc pentru timpul acordat.</a:t>
            </a:r>
            <a:br>
              <a:rPr lang="ro-RO" dirty="0"/>
            </a:br>
            <a:br>
              <a:rPr lang="ro-RO" dirty="0"/>
            </a:br>
            <a:r>
              <a:rPr lang="ro-RO" dirty="0"/>
              <a:t>Întrebări</a:t>
            </a:r>
            <a:r>
              <a:rPr lang="en-US" dirty="0"/>
              <a:t>?</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b="1" dirty="0"/>
              <a:t>Cuprins</a:t>
            </a:r>
          </a:p>
        </p:txBody>
      </p:sp>
      <p:sp>
        <p:nvSpPr>
          <p:cNvPr id="14" name="Content Placeholder 13"/>
          <p:cNvSpPr>
            <a:spLocks noGrp="1"/>
          </p:cNvSpPr>
          <p:nvPr>
            <p:ph idx="1"/>
          </p:nvPr>
        </p:nvSpPr>
        <p:spPr>
          <a:xfrm>
            <a:off x="1104900" y="1678242"/>
            <a:ext cx="9982200" cy="3094926"/>
          </a:xfrm>
        </p:spPr>
        <p:txBody>
          <a:bodyPr>
            <a:normAutofit/>
          </a:bodyPr>
          <a:lstStyle/>
          <a:p>
            <a:r>
              <a:rPr lang="en-US" dirty="0"/>
              <a:t>Sinopsis</a:t>
            </a:r>
            <a:endParaRPr lang="ro-RO" dirty="0"/>
          </a:p>
          <a:p>
            <a:r>
              <a:rPr lang="ro-RO" dirty="0"/>
              <a:t>Motivație si obiective</a:t>
            </a:r>
          </a:p>
          <a:p>
            <a:r>
              <a:rPr lang="ro-RO" dirty="0"/>
              <a:t>Analiza si specificarea cerințelor</a:t>
            </a:r>
          </a:p>
          <a:p>
            <a:r>
              <a:rPr lang="ro-RO" dirty="0"/>
              <a:t>Studiu de piața si abordări existente</a:t>
            </a:r>
          </a:p>
          <a:p>
            <a:r>
              <a:rPr lang="ro-RO" dirty="0"/>
              <a:t>Soluția propusa: arhitectura, cazuri de utilizare, corectitudine</a:t>
            </a:r>
          </a:p>
          <a:p>
            <a:r>
              <a:rPr lang="ro-RO" dirty="0"/>
              <a:t>Evaluarea rezultatelor</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Sinopsis</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610072"/>
            <a:ext cx="9980682" cy="3693319"/>
          </a:xfrm>
          <a:prstGeom prst="rect">
            <a:avLst/>
          </a:prstGeom>
          <a:noFill/>
        </p:spPr>
        <p:txBody>
          <a:bodyPr wrap="square" rtlCol="0">
            <a:spAutoFit/>
          </a:bodyPr>
          <a:lstStyle/>
          <a:p>
            <a:r>
              <a:rPr lang="ro-RO" dirty="0">
                <a:latin typeface="Calibri" panose="020F0502020204030204" pitchFamily="34" charset="0"/>
                <a:cs typeface="Calibri" panose="020F0502020204030204" pitchFamily="34" charset="0"/>
              </a:rPr>
              <a:t>Scopul acestui proiect este de a implementa un mecanism rapid, portabil, ușor de instalat, și gratis de detecție a fișierelor malițioase ce pot apărea pe un sistem </a:t>
            </a:r>
            <a:r>
              <a:rPr lang="ro-RO" b="1" dirty="0">
                <a:latin typeface="Calibri" panose="020F0502020204030204" pitchFamily="34" charset="0"/>
                <a:cs typeface="Calibri" panose="020F0502020204030204" pitchFamily="34" charset="0"/>
              </a:rPr>
              <a:t>Unix </a:t>
            </a:r>
            <a:r>
              <a:rPr lang="ro-RO" dirty="0">
                <a:latin typeface="Calibri" panose="020F0502020204030204" pitchFamily="34" charset="0"/>
                <a:cs typeface="Calibri" panose="020F0502020204030204" pitchFamily="34" charset="0"/>
              </a:rPr>
              <a:t>ca urmare a descărcării de pe Internet sau de pe un dispozitiv extern. Astfel, am urmărit crearea unei soluții de detectare in limbajul </a:t>
            </a:r>
            <a:r>
              <a:rPr lang="ro-RO" b="1" dirty="0" err="1">
                <a:latin typeface="Calibri" panose="020F0502020204030204" pitchFamily="34" charset="0"/>
                <a:cs typeface="Calibri" panose="020F0502020204030204" pitchFamily="34" charset="0"/>
              </a:rPr>
              <a:t>Bash</a:t>
            </a:r>
            <a:r>
              <a:rPr lang="ro-RO" dirty="0">
                <a:latin typeface="Calibri" panose="020F0502020204030204" pitchFamily="34" charset="0"/>
                <a:cs typeface="Calibri" panose="020F0502020204030204" pitchFamily="34" charset="0"/>
              </a:rPr>
              <a:t>, ce este nativ tuturor sistemelor cu sistem de operare </a:t>
            </a:r>
            <a:r>
              <a:rPr lang="ro-RO" b="1" dirty="0">
                <a:latin typeface="Calibri" panose="020F0502020204030204" pitchFamily="34" charset="0"/>
                <a:cs typeface="Calibri" panose="020F0502020204030204" pitchFamily="34" charset="0"/>
              </a:rPr>
              <a:t>Unix</a:t>
            </a:r>
            <a:r>
              <a:rPr lang="ro-RO" dirty="0">
                <a:latin typeface="Calibri" panose="020F0502020204030204" pitchFamily="34" charset="0"/>
                <a:cs typeface="Calibri" panose="020F0502020204030204" pitchFamily="34" charset="0"/>
              </a:rPr>
              <a:t>, care va servi in implementarea unei arhitecturi client-server (in cazul nostru, mai mulți clienți, un singur server)</a:t>
            </a:r>
            <a:r>
              <a:rPr lang="en-US" dirty="0">
                <a:latin typeface="Calibri" panose="020F0502020204030204" pitchFamily="34" charset="0"/>
                <a:cs typeface="Calibri" panose="020F0502020204030204" pitchFamily="34" charset="0"/>
              </a:rPr>
              <a:t>.</a:t>
            </a:r>
            <a:endParaRPr lang="ro-RO"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ro-RO" dirty="0">
                <a:latin typeface="Calibri" panose="020F0502020204030204" pitchFamily="34" charset="0"/>
                <a:cs typeface="Calibri" panose="020F0502020204030204" pitchFamily="34" charset="0"/>
              </a:rPr>
              <a:t>În urma unei investigări pentru a găsi software echivalent, am observat că nu există soluții gratis ce oferă compatibilitate pentru orice platforma Unix, lucru ce a reprezentat o oportunitate în acest sens. Din acest motiv, proiectul se adresează dispozitivelor embedded din categoria „Internet of </a:t>
            </a:r>
            <a:r>
              <a:rPr lang="ro-RO" dirty="0" err="1">
                <a:latin typeface="Calibri" panose="020F0502020204030204" pitchFamily="34" charset="0"/>
                <a:cs typeface="Calibri" panose="020F0502020204030204" pitchFamily="34" charset="0"/>
              </a:rPr>
              <a:t>Things</a:t>
            </a:r>
            <a:r>
              <a:rPr lang="ro-RO" dirty="0">
                <a:latin typeface="Calibri" panose="020F0502020204030204" pitchFamily="34" charset="0"/>
                <a:cs typeface="Calibri" panose="020F0502020204030204" pitchFamily="34" charset="0"/>
              </a:rPr>
              <a:t>”, și urmărește monitorizarea unei rețele de acest tip de dispozitive (clienți </a:t>
            </a:r>
            <a:r>
              <a:rPr lang="ro-RO" dirty="0" err="1">
                <a:latin typeface="Calibri" panose="020F0502020204030204" pitchFamily="34" charset="0"/>
                <a:cs typeface="Calibri" panose="020F0502020204030204" pitchFamily="34" charset="0"/>
              </a:rPr>
              <a:t>IoT</a:t>
            </a:r>
            <a:r>
              <a:rPr lang="ro-RO" dirty="0">
                <a:latin typeface="Calibri" panose="020F0502020204030204" pitchFamily="34" charset="0"/>
                <a:cs typeface="Calibri" panose="020F0502020204030204" pitchFamily="34" charset="0"/>
              </a:rPr>
              <a:t>) prin intermediul unui software ce va detecta si carantina fișierele malițioase de pe sistem. Serverul va permite, printr-o aplicație web, colectarea si centralizarea alertelor la nivel de rețea. </a:t>
            </a:r>
            <a:endParaRPr lang="ro-RO"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2. Motivație si obiective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14538"/>
            <a:ext cx="9980682" cy="4524315"/>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Dorința implementării acestei soluții a venit ca urmare a unei curiozități de creare a unui software de tip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antivirus</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folosind doar resurse gratuite de tipul </a:t>
            </a:r>
            <a:r>
              <a:rPr lang="ro-RO" sz="1800" b="1" dirty="0">
                <a:effectLst/>
                <a:latin typeface="Calibri" panose="020F0502020204030204" pitchFamily="34" charset="0"/>
                <a:ea typeface="Times New Roman" panose="02020603050405020304" pitchFamily="18" charset="0"/>
                <a:cs typeface="Times New Roman" panose="02020603050405020304" pitchFamily="18" charset="0"/>
              </a:rPr>
              <a:t>open-source</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care, pe baza unui fișier încărcat, determina daca fișierul este sau nu malițios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Prima problema pe care proiectul o abordează e cea a nevoii unui software de tipul antivirus care sa funcționeze pe orice sistem Unix. O a doua problema este cea financiara întrucât pe piața exista astfel de soluții (mult mai complexe)  denumite „Host based Intrusion Detection System” sau „Endpoint detection and response” dar care necesita achiziționarea unui abonament/licențe.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Obiectul principal al proiectului este de a reuși cu succes să detectăm și eradicăm fișierele malițioase noi apărute pe mai multe sistem Unix cat si centralizarea grafica a acestor alerte printr-o aplicație web. Succesul proiectului este determinat de existența unei soluții open-source ce expune un API prin care se pot încărca fișiere care, in urma analizei, sunt detectate sau nu a fi malițioase.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218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ro-RO" dirty="0"/>
              <a:t>. Analiza si specificarea cerințelor</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79134"/>
            <a:ext cx="9980682" cy="3699731"/>
          </a:xfrm>
          <a:prstGeom prst="rect">
            <a:avLst/>
          </a:prstGeom>
          <a:noFill/>
        </p:spPr>
        <p:txBody>
          <a:bodyPr wrap="square" rtlCol="0">
            <a:spAutoFit/>
          </a:bodyPr>
          <a:lstStyle/>
          <a:p>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In implementarea proiectului am ținut cont de următoarele cerințe de produs esențiale oricărei soluții din industria IT: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scalabilitate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disponibilitate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viteza cat mai ridicata a procesării</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costuri cat mai reduse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resurse de calcul cat mai scăzute (evitare overhead)</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ușor de instalat si configurat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15000"/>
              </a:lnSpc>
              <a:spcAft>
                <a:spcPts val="800"/>
              </a:spcAft>
              <a:buFont typeface="Symbol" panose="05050102010706020507" pitchFamily="18" charset="2"/>
              <a:buChar char=""/>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Acestea nu au fost implementate la cel mai optim nivel întrucât, scopul principal al proiectului a fost portabilitatea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 cât și costuri zero de instalare și rulare.</a:t>
            </a:r>
          </a:p>
        </p:txBody>
      </p:sp>
    </p:spTree>
    <p:extLst>
      <p:ext uri="{BB962C8B-B14F-4D97-AF65-F5344CB8AC3E}">
        <p14:creationId xmlns:p14="http://schemas.microsoft.com/office/powerpoint/2010/main" val="67882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4. Studiu de piață și abordări existente</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712430"/>
            <a:ext cx="9980682" cy="3089564"/>
          </a:xfrm>
          <a:prstGeom prst="rect">
            <a:avLst/>
          </a:prstGeom>
          <a:noFill/>
        </p:spPr>
        <p:txBody>
          <a:bodyPr wrap="square" rtlCol="0">
            <a:spAutoFit/>
          </a:bodyPr>
          <a:lstStyle/>
          <a:p>
            <a:r>
              <a:rPr lang="ro-RO" dirty="0">
                <a:latin typeface="Calibri" panose="020F0502020204030204" pitchFamily="34" charset="0"/>
                <a:ea typeface="Times New Roman" panose="02020603050405020304" pitchFamily="18" charset="0"/>
                <a:cs typeface="Times New Roman" panose="02020603050405020304" pitchFamily="18" charset="0"/>
              </a:rPr>
              <a:t>Produsul nostru, ca și funcționalitate, concurează pe piata cu următoarele categorii de soluții:</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HIDS (Host Based Intrusion Prevention Systems)</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SolarWinds, Splunk, Snort</a:t>
            </a:r>
          </a:p>
          <a:p>
            <a:pPr marL="800100" lvl="1" indent="-342900" algn="just">
              <a:lnSpc>
                <a:spcPct val="11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EDR (Endpoint Detection and Response)</a:t>
            </a:r>
            <a:r>
              <a:rPr lang="en-US" dirty="0">
                <a:effectLst/>
                <a:latin typeface="Calibri" panose="020F0502020204030204" pitchFamily="34" charset="0"/>
                <a:ea typeface="Times New Roman" panose="02020603050405020304" pitchFamily="18" charset="0"/>
                <a:cs typeface="Times New Roman" panose="02020603050405020304" pitchFamily="18" charset="0"/>
              </a:rPr>
              <a:t>: Sophos, PaloAlto, CarbonBlack, FireEye</a:t>
            </a:r>
          </a:p>
          <a:p>
            <a:pPr marL="800100" lvl="1" indent="-342900" algn="just">
              <a:lnSpc>
                <a:spcPct val="11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Tool-uri open-source</a:t>
            </a:r>
            <a:r>
              <a:rPr lang="en-US" dirty="0">
                <a:effectLst/>
                <a:latin typeface="Calibri" panose="020F0502020204030204" pitchFamily="34" charset="0"/>
                <a:ea typeface="Times New Roman" panose="02020603050405020304" pitchFamily="18" charset="0"/>
                <a:cs typeface="Times New Roman" panose="02020603050405020304" pitchFamily="18" charset="0"/>
              </a:rPr>
              <a:t>: Wazuh, scripturi custom</a:t>
            </a:r>
          </a:p>
          <a:p>
            <a:endParaRPr lang="en-US" dirty="0">
              <a:latin typeface="Calibri" panose="020F0502020204030204" pitchFamily="34" charset="0"/>
              <a:ea typeface="Times New Roman" panose="02020603050405020304" pitchFamily="18" charset="0"/>
              <a:cs typeface="Times New Roman" panose="02020603050405020304" pitchFamily="18" charset="0"/>
            </a:endParaRPr>
          </a:p>
          <a:p>
            <a:r>
              <a:rPr lang="ro-RO" dirty="0">
                <a:latin typeface="Calibri" panose="020F0502020204030204" pitchFamily="34" charset="0"/>
                <a:ea typeface="Times New Roman" panose="02020603050405020304" pitchFamily="18" charset="0"/>
                <a:cs typeface="Times New Roman" panose="02020603050405020304" pitchFamily="18" charset="0"/>
              </a:rPr>
              <a:t>Si totuși, din ce motive produsul nostru poate concura cu ele?</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complet gratis (majoritatea au un cost aproximativ de 50 dolari / host / an</a:t>
            </a:r>
          </a:p>
          <a:p>
            <a:pPr marL="285750" indent="-285750">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portabil pe orice s</a:t>
            </a:r>
            <a:r>
              <a:rPr lang="en-US" dirty="0" err="1">
                <a:latin typeface="Calibri" panose="020F0502020204030204" pitchFamily="34" charset="0"/>
                <a:ea typeface="Times New Roman" panose="02020603050405020304" pitchFamily="18" charset="0"/>
                <a:cs typeface="Times New Roman" panose="02020603050405020304" pitchFamily="18" charset="0"/>
              </a:rPr>
              <a:t>i</a:t>
            </a:r>
            <a:r>
              <a:rPr lang="ro-RO" dirty="0">
                <a:latin typeface="Calibri" panose="020F0502020204030204" pitchFamily="34" charset="0"/>
                <a:ea typeface="Times New Roman" panose="02020603050405020304" pitchFamily="18" charset="0"/>
                <a:cs typeface="Times New Roman" panose="02020603050405020304" pitchFamily="18" charset="0"/>
              </a:rPr>
              <a:t>stem Unix</a:t>
            </a: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m</a:t>
            </a:r>
            <a:r>
              <a:rPr lang="ro-RO" dirty="0">
                <a:latin typeface="Calibri" panose="020F0502020204030204" pitchFamily="34" charset="0"/>
                <a:ea typeface="Times New Roman" panose="02020603050405020304" pitchFamily="18" charset="0"/>
                <a:cs typeface="Times New Roman" panose="02020603050405020304" pitchFamily="18" charset="0"/>
              </a:rPr>
              <a:t>ai rapid datorita numărului redus de funcționalități și axarea doar pe detectarea de malware</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c</a:t>
            </a:r>
            <a:r>
              <a:rPr lang="ro-RO" dirty="0">
                <a:latin typeface="Calibri" panose="020F0502020204030204" pitchFamily="34" charset="0"/>
                <a:ea typeface="Times New Roman" panose="02020603050405020304" pitchFamily="18" charset="0"/>
                <a:cs typeface="Times New Roman" panose="02020603050405020304" pitchFamily="18" charset="0"/>
              </a:rPr>
              <a:t>od redus ce duce la ușurința înțelegerii si modificării sale</a:t>
            </a:r>
          </a:p>
        </p:txBody>
      </p:sp>
    </p:spTree>
    <p:extLst>
      <p:ext uri="{BB962C8B-B14F-4D97-AF65-F5344CB8AC3E}">
        <p14:creationId xmlns:p14="http://schemas.microsoft.com/office/powerpoint/2010/main" val="139741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A0AC-63EC-453B-8E95-D84768E42EE5}"/>
              </a:ext>
            </a:extLst>
          </p:cNvPr>
          <p:cNvSpPr>
            <a:spLocks noGrp="1"/>
          </p:cNvSpPr>
          <p:nvPr>
            <p:ph type="title"/>
          </p:nvPr>
        </p:nvSpPr>
        <p:spPr/>
        <p:txBody>
          <a:bodyPr/>
          <a:lstStyle/>
          <a:p>
            <a:r>
              <a:rPr lang="ro-RO" dirty="0"/>
              <a:t>4. Studiu de piață și abordări existente</a:t>
            </a:r>
            <a:endParaRPr lang="en-US" dirty="0"/>
          </a:p>
        </p:txBody>
      </p:sp>
      <p:graphicFrame>
        <p:nvGraphicFramePr>
          <p:cNvPr id="4" name="Content Placeholder 3">
            <a:extLst>
              <a:ext uri="{FF2B5EF4-FFF2-40B4-BE49-F238E27FC236}">
                <a16:creationId xmlns:a16="http://schemas.microsoft.com/office/drawing/2014/main" id="{EC44CD2A-2793-4F8E-80A2-55BF294EA31E}"/>
              </a:ext>
            </a:extLst>
          </p:cNvPr>
          <p:cNvGraphicFramePr>
            <a:graphicFrameLocks noGrp="1"/>
          </p:cNvGraphicFramePr>
          <p:nvPr>
            <p:ph idx="1"/>
            <p:extLst>
              <p:ext uri="{D42A27DB-BD31-4B8C-83A1-F6EECF244321}">
                <p14:modId xmlns:p14="http://schemas.microsoft.com/office/powerpoint/2010/main" val="1123440454"/>
              </p:ext>
            </p:extLst>
          </p:nvPr>
        </p:nvGraphicFramePr>
        <p:xfrm>
          <a:off x="3194243" y="1825082"/>
          <a:ext cx="5801995" cy="3207835"/>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4176844577"/>
                    </a:ext>
                  </a:extLst>
                </a:gridCol>
                <a:gridCol w="1200150">
                  <a:extLst>
                    <a:ext uri="{9D8B030D-6E8A-4147-A177-3AD203B41FA5}">
                      <a16:colId xmlns:a16="http://schemas.microsoft.com/office/drawing/2014/main" val="1178084893"/>
                    </a:ext>
                  </a:extLst>
                </a:gridCol>
                <a:gridCol w="971550">
                  <a:extLst>
                    <a:ext uri="{9D8B030D-6E8A-4147-A177-3AD203B41FA5}">
                      <a16:colId xmlns:a16="http://schemas.microsoft.com/office/drawing/2014/main" val="687916923"/>
                    </a:ext>
                  </a:extLst>
                </a:gridCol>
                <a:gridCol w="685800">
                  <a:extLst>
                    <a:ext uri="{9D8B030D-6E8A-4147-A177-3AD203B41FA5}">
                      <a16:colId xmlns:a16="http://schemas.microsoft.com/office/drawing/2014/main" val="3638613757"/>
                    </a:ext>
                  </a:extLst>
                </a:gridCol>
                <a:gridCol w="887095">
                  <a:extLst>
                    <a:ext uri="{9D8B030D-6E8A-4147-A177-3AD203B41FA5}">
                      <a16:colId xmlns:a16="http://schemas.microsoft.com/office/drawing/2014/main" val="1694873814"/>
                    </a:ext>
                  </a:extLst>
                </a:gridCol>
              </a:tblGrid>
              <a:tr h="793750">
                <a:tc>
                  <a:txBody>
                    <a:bodyPr/>
                    <a:lstStyle/>
                    <a:p>
                      <a:pPr marL="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a:effectLst/>
                        </a:rPr>
                        <a:t>Host Based Intrusion Detection Systems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a:effectLst/>
                        </a:rPr>
                        <a:t>Endpoint Detection and Response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Proiect Licență</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ro-RO" sz="1200" dirty="0" err="1">
                          <a:effectLst/>
                        </a:rPr>
                        <a:t>Wazuh</a:t>
                      </a:r>
                      <a:r>
                        <a:rPr lang="ro-RO" sz="1200" dirty="0">
                          <a:effectLst/>
                        </a:rPr>
                        <a:t>/OSSEC (open-</a:t>
                      </a:r>
                      <a:r>
                        <a:rPr lang="ro-RO" sz="1200" dirty="0" err="1">
                          <a:effectLst/>
                        </a:rPr>
                        <a:t>source</a:t>
                      </a:r>
                      <a:r>
                        <a:rPr lang="ro-RO" sz="1200" dirty="0">
                          <a:effectLst/>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57166773"/>
                  </a:ext>
                </a:extLst>
              </a:tr>
              <a:tr h="0">
                <a:tc>
                  <a:txBody>
                    <a:bodyPr/>
                    <a:lstStyle/>
                    <a:p>
                      <a:pPr marL="0" marR="0" algn="just">
                        <a:lnSpc>
                          <a:spcPct val="115000"/>
                        </a:lnSpc>
                        <a:spcBef>
                          <a:spcPts val="0"/>
                        </a:spcBef>
                        <a:spcAft>
                          <a:spcPts val="0"/>
                        </a:spcAft>
                      </a:pPr>
                      <a:r>
                        <a:rPr lang="ro-RO" sz="1200">
                          <a:effectLst/>
                        </a:rPr>
                        <a:t>Gratis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5632781"/>
                  </a:ext>
                </a:extLst>
              </a:tr>
              <a:tr h="0">
                <a:tc>
                  <a:txBody>
                    <a:bodyPr/>
                    <a:lstStyle/>
                    <a:p>
                      <a:pPr marL="0" marR="0" algn="just">
                        <a:lnSpc>
                          <a:spcPct val="115000"/>
                        </a:lnSpc>
                        <a:spcBef>
                          <a:spcPts val="0"/>
                        </a:spcBef>
                        <a:spcAft>
                          <a:spcPts val="0"/>
                        </a:spcAft>
                      </a:pPr>
                      <a:r>
                        <a:rPr lang="ro-RO" sz="1200">
                          <a:effectLst/>
                        </a:rPr>
                        <a:t>Arhitectura client - server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5856925"/>
                  </a:ext>
                </a:extLst>
              </a:tr>
              <a:tr h="0">
                <a:tc>
                  <a:txBody>
                    <a:bodyPr/>
                    <a:lstStyle/>
                    <a:p>
                      <a:pPr marL="0" marR="0" algn="just">
                        <a:lnSpc>
                          <a:spcPct val="115000"/>
                        </a:lnSpc>
                        <a:spcBef>
                          <a:spcPts val="0"/>
                        </a:spcBef>
                        <a:spcAft>
                          <a:spcPts val="0"/>
                        </a:spcAft>
                      </a:pPr>
                      <a:r>
                        <a:rPr lang="ro-RO" sz="1200">
                          <a:effectLst/>
                        </a:rPr>
                        <a:t>Detectare malware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7950499"/>
                  </a:ext>
                </a:extLst>
              </a:tr>
              <a:tr h="0">
                <a:tc>
                  <a:txBody>
                    <a:bodyPr/>
                    <a:lstStyle/>
                    <a:p>
                      <a:pPr marL="0" marR="0" algn="just">
                        <a:lnSpc>
                          <a:spcPct val="115000"/>
                        </a:lnSpc>
                        <a:spcBef>
                          <a:spcPts val="0"/>
                        </a:spcBef>
                        <a:spcAft>
                          <a:spcPts val="0"/>
                        </a:spcAft>
                      </a:pPr>
                      <a:r>
                        <a:rPr lang="ro-RO" sz="1200">
                          <a:effectLst/>
                        </a:rPr>
                        <a:t>Scalabilitate</a:t>
                      </a:r>
                      <a:r>
                        <a:rPr lang="en-US" sz="1200">
                          <a:effectLst/>
                        </a:rPr>
                        <a:t> &gt; 20 client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4012377"/>
                  </a:ext>
                </a:extLst>
              </a:tr>
              <a:tr h="0">
                <a:tc>
                  <a:txBody>
                    <a:bodyPr/>
                    <a:lstStyle/>
                    <a:p>
                      <a:pPr marL="0" marR="0" algn="l">
                        <a:lnSpc>
                          <a:spcPct val="115000"/>
                        </a:lnSpc>
                        <a:spcBef>
                          <a:spcPts val="0"/>
                        </a:spcBef>
                        <a:spcAft>
                          <a:spcPts val="0"/>
                        </a:spcAft>
                      </a:pPr>
                      <a:r>
                        <a:rPr lang="ro-RO" sz="1200">
                          <a:effectLst/>
                        </a:rPr>
                        <a:t>Aplicație Web pentru centralizare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9785050"/>
                  </a:ext>
                </a:extLst>
              </a:tr>
              <a:tr h="0">
                <a:tc>
                  <a:txBody>
                    <a:bodyPr/>
                    <a:lstStyle/>
                    <a:p>
                      <a:pPr marL="0" marR="0" algn="just">
                        <a:lnSpc>
                          <a:spcPct val="115000"/>
                        </a:lnSpc>
                        <a:spcBef>
                          <a:spcPts val="0"/>
                        </a:spcBef>
                        <a:spcAft>
                          <a:spcPts val="0"/>
                        </a:spcAft>
                      </a:pPr>
                      <a:r>
                        <a:rPr lang="ro-RO" sz="1200">
                          <a:effectLst/>
                        </a:rPr>
                        <a:t>Compatibilitate Unix</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3826474"/>
                  </a:ext>
                </a:extLst>
              </a:tr>
              <a:tr h="0">
                <a:tc>
                  <a:txBody>
                    <a:bodyPr/>
                    <a:lstStyle/>
                    <a:p>
                      <a:pPr marL="0" marR="0" algn="l">
                        <a:lnSpc>
                          <a:spcPct val="115000"/>
                        </a:lnSpc>
                        <a:spcBef>
                          <a:spcPts val="0"/>
                        </a:spcBef>
                        <a:spcAft>
                          <a:spcPts val="0"/>
                        </a:spcAft>
                      </a:pPr>
                      <a:r>
                        <a:rPr lang="ro-RO" sz="1200">
                          <a:effectLst/>
                        </a:rPr>
                        <a:t>Fără dependențe de sistem</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1995194"/>
                  </a:ext>
                </a:extLst>
              </a:tr>
              <a:tr h="0">
                <a:tc>
                  <a:txBody>
                    <a:bodyPr/>
                    <a:lstStyle/>
                    <a:p>
                      <a:pPr marL="0" marR="0" algn="l">
                        <a:lnSpc>
                          <a:spcPct val="115000"/>
                        </a:lnSpc>
                        <a:spcBef>
                          <a:spcPts val="0"/>
                        </a:spcBef>
                        <a:spcAft>
                          <a:spcPts val="0"/>
                        </a:spcAft>
                      </a:pPr>
                      <a:r>
                        <a:rPr lang="ro-RO" sz="1200">
                          <a:effectLst/>
                        </a:rPr>
                        <a:t>Inteligenta artificiala in Cloud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6075694"/>
                  </a:ext>
                </a:extLst>
              </a:tr>
              <a:tr h="0">
                <a:tc>
                  <a:txBody>
                    <a:bodyPr/>
                    <a:lstStyle/>
                    <a:p>
                      <a:pPr marL="0" marR="0" algn="l">
                        <a:lnSpc>
                          <a:spcPct val="115000"/>
                        </a:lnSpc>
                        <a:spcBef>
                          <a:spcPts val="0"/>
                        </a:spcBef>
                        <a:spcAft>
                          <a:spcPts val="0"/>
                        </a:spcAft>
                      </a:pPr>
                      <a:r>
                        <a:rPr lang="ro-RO" sz="1200">
                          <a:effectLst/>
                        </a:rPr>
                        <a:t>Detectare atacuri 0-day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2119692"/>
                  </a:ext>
                </a:extLst>
              </a:tr>
              <a:tr h="0">
                <a:tc>
                  <a:txBody>
                    <a:bodyPr/>
                    <a:lstStyle/>
                    <a:p>
                      <a:pPr marL="0" marR="0" algn="l">
                        <a:lnSpc>
                          <a:spcPct val="115000"/>
                        </a:lnSpc>
                        <a:spcBef>
                          <a:spcPts val="0"/>
                        </a:spcBef>
                        <a:spcAft>
                          <a:spcPts val="0"/>
                        </a:spcAft>
                      </a:pPr>
                      <a:r>
                        <a:rPr lang="ro-RO" sz="1200">
                          <a:effectLst/>
                        </a:rPr>
                        <a:t>Overhead redus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just">
                        <a:lnSpc>
                          <a:spcPct val="115000"/>
                        </a:lnSpc>
                        <a:spcBef>
                          <a:spcPts val="0"/>
                        </a:spcBef>
                        <a:spcAft>
                          <a:spcPts val="0"/>
                        </a:spcAft>
                        <a:buFont typeface="Wingdings" panose="05000000000000000000" pitchFamily="2" charset="2"/>
                        <a:buChar char=""/>
                      </a:pPr>
                      <a:r>
                        <a:rPr lang="ro-RO"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ro-RO"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5927521"/>
                  </a:ext>
                </a:extLst>
              </a:tr>
            </a:tbl>
          </a:graphicData>
        </a:graphic>
      </p:graphicFrame>
    </p:spTree>
    <p:extLst>
      <p:ext uri="{BB962C8B-B14F-4D97-AF65-F5344CB8AC3E}">
        <p14:creationId xmlns:p14="http://schemas.microsoft.com/office/powerpoint/2010/main" val="132810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ro-RO" dirty="0"/>
              <a:t>. Soluția propusă: arhitectură, cazuri de utilizare, limitări</a:t>
            </a:r>
          </a:p>
        </p:txBody>
      </p:sp>
      <p:sp>
        <p:nvSpPr>
          <p:cNvPr id="5" name="TextBox 4">
            <a:extLst>
              <a:ext uri="{FF2B5EF4-FFF2-40B4-BE49-F238E27FC236}">
                <a16:creationId xmlns:a16="http://schemas.microsoft.com/office/drawing/2014/main" id="{9B96D803-AD7D-4D98-85BC-C671FB142D4B}"/>
              </a:ext>
            </a:extLst>
          </p:cNvPr>
          <p:cNvSpPr txBox="1"/>
          <p:nvPr/>
        </p:nvSpPr>
        <p:spPr>
          <a:xfrm>
            <a:off x="1104900" y="1560758"/>
            <a:ext cx="9980682" cy="4870564"/>
          </a:xfrm>
          <a:prstGeom prst="rect">
            <a:avLst/>
          </a:prstGeom>
          <a:noFill/>
        </p:spPr>
        <p:txBody>
          <a:bodyPr wrap="square" rtlCol="0">
            <a:spAutoFit/>
          </a:bodyPr>
          <a:lstStyle/>
          <a:p>
            <a:pPr marL="0" marR="0" algn="just">
              <a:lnSpc>
                <a:spcPct val="105000"/>
              </a:lnSpc>
              <a:spcBef>
                <a:spcPts val="0"/>
              </a:spcBef>
              <a:spcAft>
                <a:spcPts val="800"/>
              </a:spcAft>
            </a:pP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Soluția propusa nu are nicio dependință sau componenta hardware întrucât este reprezentată de o multitudine de servicii (software) care trebuie instalate atât pe clienți cât </a:t>
            </a:r>
            <a:r>
              <a:rPr lang="ro-RO" dirty="0">
                <a:latin typeface="Calibri" panose="020F0502020204030204" pitchFamily="34" charset="0"/>
                <a:ea typeface="Times New Roman" panose="02020603050405020304" pitchFamily="18" charset="0"/>
                <a:cs typeface="Times New Roman" panose="02020603050405020304" pitchFamily="18" charset="0"/>
              </a:rPr>
              <a:t>ș</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i pe un dispozitiv ce va servi </a:t>
            </a:r>
            <a:r>
              <a:rPr lang="ro-RO" dirty="0">
                <a:latin typeface="Calibri" panose="020F0502020204030204" pitchFamily="34" charset="0"/>
                <a:ea typeface="Times New Roman" panose="02020603050405020304" pitchFamily="18" charset="0"/>
                <a:cs typeface="Times New Roman" panose="02020603050405020304" pitchFamily="18" charset="0"/>
              </a:rPr>
              <a:t>drept</a:t>
            </a:r>
            <a:r>
              <a:rPr lang="ro-RO" sz="1800" dirty="0">
                <a:effectLst/>
                <a:latin typeface="Calibri" panose="020F0502020204030204" pitchFamily="34" charset="0"/>
                <a:ea typeface="Times New Roman" panose="02020603050405020304" pitchFamily="18" charset="0"/>
                <a:cs typeface="Times New Roman" panose="02020603050405020304" pitchFamily="18" charset="0"/>
              </a:rPr>
              <a:t> și server. Corectitudinea soluției este strâns dată de 2 factori:</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corectitudinea detecției soluției oferite de HibridAnalysis prin API-ul expus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05000"/>
              </a:lnSpc>
              <a:spcAft>
                <a:spcPts val="800"/>
              </a:spcAft>
              <a:buFont typeface="Arial" panose="020B0604020202020204" pitchFamily="34" charset="0"/>
              <a:buChar char="•"/>
            </a:pPr>
            <a:r>
              <a:rPr lang="ro-RO" dirty="0">
                <a:effectLst/>
                <a:latin typeface="Calibri" panose="020F0502020204030204" pitchFamily="34" charset="0"/>
                <a:ea typeface="Times New Roman" panose="02020603050405020304" pitchFamily="18" charset="0"/>
                <a:cs typeface="Times New Roman" panose="02020603050405020304" pitchFamily="18" charset="0"/>
              </a:rPr>
              <a:t>transmiterea corectă și </a:t>
            </a:r>
            <a:r>
              <a:rPr lang="ro-RO" dirty="0">
                <a:latin typeface="Calibri" panose="020F0502020204030204" pitchFamily="34" charset="0"/>
                <a:ea typeface="Times New Roman" panose="02020603050405020304" pitchFamily="18" charset="0"/>
                <a:cs typeface="Times New Roman" panose="02020603050405020304" pitchFamily="18" charset="0"/>
              </a:rPr>
              <a:t>î</a:t>
            </a:r>
            <a:r>
              <a:rPr lang="ro-RO" dirty="0">
                <a:effectLst/>
                <a:latin typeface="Calibri" panose="020F0502020204030204" pitchFamily="34" charset="0"/>
                <a:ea typeface="Times New Roman" panose="02020603050405020304" pitchFamily="18" charset="0"/>
                <a:cs typeface="Times New Roman" panose="02020603050405020304" pitchFamily="18" charset="0"/>
              </a:rPr>
              <a:t>n timp a datelor de la client la API și la server (să nu fie corupte sau să nu ajungă deloc)</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gn="just">
              <a:lnSpc>
                <a:spcPct val="105000"/>
              </a:lnSpc>
              <a:spcBef>
                <a:spcPts val="0"/>
              </a:spcBef>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Astfel, limitările soluției sunt următoarele:</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Disponibilitatea API-ului oferit de HibridAnalysis (abonament gratis)</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Viteza conexiunii la internet a rețelei</a:t>
            </a:r>
          </a:p>
          <a:p>
            <a:pPr marL="742950" lvl="1" indent="-285750" algn="just">
              <a:lnSpc>
                <a:spcPct val="105000"/>
              </a:lnSpc>
              <a:spcAft>
                <a:spcPts val="800"/>
              </a:spcAft>
              <a:buFont typeface="Arial" panose="020B0604020202020204" pitchFamily="34" charset="0"/>
              <a:buChar char="•"/>
            </a:pPr>
            <a:r>
              <a:rPr lang="ro-RO" dirty="0">
                <a:latin typeface="Calibri" panose="020F0502020204030204" pitchFamily="34" charset="0"/>
                <a:ea typeface="Times New Roman" panose="02020603050405020304" pitchFamily="18" charset="0"/>
                <a:cs typeface="Times New Roman" panose="02020603050405020304" pitchFamily="18" charset="0"/>
              </a:rPr>
              <a:t>Dimensiunea rețelei (până în 20 stații)</a:t>
            </a:r>
          </a:p>
          <a:p>
            <a:pPr marL="742950" lvl="1" indent="-285750" algn="just">
              <a:lnSpc>
                <a:spcPct val="105000"/>
              </a:lnSpc>
              <a:spcAft>
                <a:spcPts val="800"/>
              </a:spcAft>
              <a:buFont typeface="Arial" panose="020B0604020202020204" pitchFamily="34" charset="0"/>
              <a:buChar char="•"/>
            </a:pPr>
            <a:endParaRPr lang="ro-RO"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5000"/>
              </a:lnSpc>
              <a:spcAft>
                <a:spcPts val="800"/>
              </a:spcAft>
            </a:pPr>
            <a:r>
              <a:rPr lang="ro-RO" dirty="0">
                <a:latin typeface="Calibri" panose="020F0502020204030204" pitchFamily="34" charset="0"/>
                <a:ea typeface="Times New Roman" panose="02020603050405020304" pitchFamily="18" charset="0"/>
                <a:cs typeface="Times New Roman" panose="02020603050405020304" pitchFamily="18" charset="0"/>
              </a:rPr>
              <a:t>În continuare, vom ilustra diagramele UML aferente arhitecturii cât și componentelor pentru server și client. Acestea cuprind și cazurile de utilizare aferente procesului complet ce pornește cu introducerea unui fișier pe sistem și se termina odată cu generarea unei alerte în aplicația web pe server.</a:t>
            </a:r>
          </a:p>
        </p:txBody>
      </p:sp>
    </p:spTree>
    <p:extLst>
      <p:ext uri="{BB962C8B-B14F-4D97-AF65-F5344CB8AC3E}">
        <p14:creationId xmlns:p14="http://schemas.microsoft.com/office/powerpoint/2010/main" val="22358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B32F-9EFD-40EF-A864-4F5AF0A08D7B}"/>
              </a:ext>
            </a:extLst>
          </p:cNvPr>
          <p:cNvSpPr>
            <a:spLocks noGrp="1"/>
          </p:cNvSpPr>
          <p:nvPr>
            <p:ph type="title"/>
          </p:nvPr>
        </p:nvSpPr>
        <p:spPr/>
        <p:txBody>
          <a:bodyPr/>
          <a:lstStyle/>
          <a:p>
            <a:r>
              <a:rPr lang="en-US" dirty="0"/>
              <a:t>5</a:t>
            </a:r>
            <a:r>
              <a:rPr lang="ro-RO" dirty="0"/>
              <a:t>. Soluția propusă: arhitectură, cazuri de utilizare, limitări</a:t>
            </a:r>
            <a:endParaRPr lang="en-US" dirty="0"/>
          </a:p>
        </p:txBody>
      </p:sp>
      <p:pic>
        <p:nvPicPr>
          <p:cNvPr id="5" name="Content Placeholder 4" descr="Diagram, box and whisker chart&#10;&#10;Description automatically generated">
            <a:extLst>
              <a:ext uri="{FF2B5EF4-FFF2-40B4-BE49-F238E27FC236}">
                <a16:creationId xmlns:a16="http://schemas.microsoft.com/office/drawing/2014/main" id="{4B34A792-8762-45FB-8012-A3E920EDBE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37647" y="1600200"/>
            <a:ext cx="5257979" cy="4062984"/>
          </a:xfr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25389BB6-491E-48C2-82D8-84EF558A3F10}"/>
              </a:ext>
            </a:extLst>
          </p:cNvPr>
          <p:cNvSpPr txBox="1"/>
          <p:nvPr/>
        </p:nvSpPr>
        <p:spPr>
          <a:xfrm>
            <a:off x="3137647" y="5858256"/>
            <a:ext cx="5257979" cy="338554"/>
          </a:xfrm>
          <a:prstGeom prst="rect">
            <a:avLst/>
          </a:prstGeom>
          <a:noFill/>
        </p:spPr>
        <p:txBody>
          <a:bodyPr wrap="square" rtlCol="0">
            <a:spAutoFit/>
          </a:bodyPr>
          <a:lstStyle/>
          <a:p>
            <a:pPr algn="ctr"/>
            <a:r>
              <a:rPr lang="ro-RO" sz="1600" i="1" dirty="0"/>
              <a:t>Figura 1. Arhitectura soluției propuse</a:t>
            </a:r>
            <a:endParaRPr lang="en-US" sz="1600" i="1" dirty="0"/>
          </a:p>
        </p:txBody>
      </p:sp>
    </p:spTree>
    <p:extLst>
      <p:ext uri="{BB962C8B-B14F-4D97-AF65-F5344CB8AC3E}">
        <p14:creationId xmlns:p14="http://schemas.microsoft.com/office/powerpoint/2010/main" val="17447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1707</TotalTime>
  <Words>1273</Words>
  <Application>Microsoft Office PowerPoint</Application>
  <PresentationFormat>Widescreen</PresentationFormat>
  <Paragraphs>128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Euphemia</vt:lpstr>
      <vt:lpstr>Plantagenet Cherokee</vt:lpstr>
      <vt:lpstr>Symbol</vt:lpstr>
      <vt:lpstr>Wingdings</vt:lpstr>
      <vt:lpstr>Academic Literature 16x9</vt:lpstr>
      <vt:lpstr>Detecția, prevenirea și centralizarea alertelor de malware pentru dispozitive embedded</vt:lpstr>
      <vt:lpstr>Cuprins</vt:lpstr>
      <vt:lpstr>1. Sinopsis</vt:lpstr>
      <vt:lpstr>2. Motivație si obiective</vt:lpstr>
      <vt:lpstr>3. Analiza si specificarea cerințelor</vt:lpstr>
      <vt:lpstr>4. Studiu de piață și abordări existente</vt:lpstr>
      <vt:lpstr>4. Studiu de piață și abordări existente</vt:lpstr>
      <vt:lpstr>5. Soluția propusă: arhitectură, cazuri de utilizare, limitări</vt:lpstr>
      <vt:lpstr>5. Soluția propusă: arhitectură, cazuri de utilizare, limitări</vt:lpstr>
      <vt:lpstr>5. Soluția propusă: arhitectură, cazuri de utilizare, limitări</vt:lpstr>
      <vt:lpstr>5. Soluția propusă: arhitectură, cazuri de utilizare, limitări</vt:lpstr>
      <vt:lpstr>6. Evaluarea rezultatelor</vt:lpstr>
      <vt:lpstr>6. Evaluarea rezultatelor</vt:lpstr>
      <vt:lpstr>6. Evaluarea rezultatelor</vt:lpstr>
      <vt:lpstr>6. Evaluarea rezultatelor</vt:lpstr>
      <vt:lpstr>PowerPoint Presentation</vt:lpstr>
      <vt:lpstr>PowerPoint Presentation</vt:lpstr>
      <vt:lpstr>Mulțumesc pentru timpul acordat.  Întrebări?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Devices Malware Detection, Prevention &amp; Centralization</dc:title>
  <dc:creator>Grigoras Andrei</dc:creator>
  <cp:lastModifiedBy>GRIGORAS Andrei</cp:lastModifiedBy>
  <cp:revision>16</cp:revision>
  <dcterms:created xsi:type="dcterms:W3CDTF">2021-05-13T21:29:54Z</dcterms:created>
  <dcterms:modified xsi:type="dcterms:W3CDTF">2021-07-01T20:22:35Z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