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8" d="100"/>
          <a:sy n="128" d="100"/>
        </p:scale>
        <p:origin x="-1522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86934-D31B-45C7-94F5-52163D7BEC5B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5E106-9D14-4E9B-B4D5-E9B81CA57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5E106-9D14-4E9B-B4D5-E9B81CA574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8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5E106-9D14-4E9B-B4D5-E9B81CA574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8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1/14/2021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ctf/challenge5" TargetMode="External"/><Relationship Id="rId2" Type="http://schemas.openxmlformats.org/officeDocument/2006/relationships/hyperlink" Target="https://github.com/SpiderLabs/CryptO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bwall/HashPum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00200"/>
            <a:ext cx="7924800" cy="2301240"/>
          </a:xfrm>
        </p:spPr>
        <p:txBody>
          <a:bodyPr/>
          <a:lstStyle/>
          <a:p>
            <a:pPr algn="ctr"/>
            <a:r>
              <a:rPr lang="en-US" dirty="0" smtClean="0">
                <a:latin typeface="+mn-lt"/>
              </a:rPr>
              <a:t>Hash length extension attack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80048" cy="401812"/>
          </a:xfrm>
        </p:spPr>
        <p:txBody>
          <a:bodyPr/>
          <a:lstStyle/>
          <a:p>
            <a:r>
              <a:rPr lang="en-US" dirty="0" smtClean="0"/>
              <a:t>Andrei Grigoras, 343C2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944562"/>
          </a:xfrm>
        </p:spPr>
        <p:txBody>
          <a:bodyPr/>
          <a:lstStyle/>
          <a:p>
            <a:pPr algn="ctr"/>
            <a:r>
              <a:rPr lang="en-US" sz="36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Demo: </a:t>
            </a:r>
            <a:r>
              <a:rPr lang="en-US" sz="3600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hashpump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1816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600" dirty="0" err="1" smtClean="0"/>
              <a:t>Unde</a:t>
            </a:r>
            <a:r>
              <a:rPr lang="en-US" sz="1600" dirty="0"/>
              <a:t> h(s + m) = ‘0x6036708e’ + ‘0xba0d11f6’ + ‘0xef52ad44’ + ‘</a:t>
            </a:r>
            <a:r>
              <a:rPr lang="en-US" sz="1600" dirty="0" smtClean="0"/>
              <a:t>0xe8b74d5b’</a:t>
            </a:r>
            <a:endParaRPr lang="en-US" sz="1600" b="1" dirty="0" smtClean="0"/>
          </a:p>
          <a:p>
            <a:pPr marL="36576" indent="0">
              <a:buNone/>
            </a:pPr>
            <a:endParaRPr lang="en-US" sz="1600" b="1" dirty="0" smtClean="0"/>
          </a:p>
          <a:p>
            <a:pPr marL="36576" indent="0">
              <a:buNone/>
            </a:pP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exemplul</a:t>
            </a:r>
            <a:r>
              <a:rPr lang="en-US" sz="1600" dirty="0" smtClean="0"/>
              <a:t> </a:t>
            </a:r>
            <a:r>
              <a:rPr lang="en-US" sz="1600" dirty="0" err="1" smtClean="0"/>
              <a:t>nostru</a:t>
            </a:r>
            <a:r>
              <a:rPr lang="en-US" sz="1600" dirty="0" smtClean="0"/>
              <a:t>, </a:t>
            </a:r>
            <a:r>
              <a:rPr lang="en-US" sz="1600" dirty="0" err="1" smtClean="0"/>
              <a:t>alegem</a:t>
            </a:r>
            <a:r>
              <a:rPr lang="en-US" sz="1600" dirty="0" smtClean="0"/>
              <a:t> </a:t>
            </a:r>
            <a:r>
              <a:rPr lang="en-US" sz="1600" dirty="0" err="1" smtClean="0"/>
              <a:t>algoritmul</a:t>
            </a:r>
            <a:r>
              <a:rPr lang="en-US" sz="1600" dirty="0" smtClean="0"/>
              <a:t> MD5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urmam</a:t>
            </a:r>
            <a:r>
              <a:rPr lang="en-US" sz="1600" dirty="0" smtClean="0"/>
              <a:t> </a:t>
            </a:r>
            <a:r>
              <a:rPr lang="en-US" sz="1600" dirty="0" err="1" smtClean="0"/>
              <a:t>pasii</a:t>
            </a:r>
            <a:r>
              <a:rPr lang="en-US" sz="1600" dirty="0" smtClean="0"/>
              <a:t> </a:t>
            </a:r>
            <a:r>
              <a:rPr lang="en-US" sz="1600" dirty="0" err="1" smtClean="0"/>
              <a:t>corespunzatori</a:t>
            </a:r>
            <a:r>
              <a:rPr lang="en-US" sz="1600" dirty="0" smtClean="0"/>
              <a:t>:</a:t>
            </a:r>
          </a:p>
          <a:p>
            <a:pPr marL="964692" lvl="2" indent="-342900">
              <a:buFont typeface="+mj-lt"/>
              <a:buAutoNum type="arabicPeriod"/>
            </a:pPr>
            <a:r>
              <a:rPr lang="en-US" sz="1400" dirty="0"/>
              <a:t>c</a:t>
            </a:r>
            <a:r>
              <a:rPr lang="en-US" sz="1400" dirty="0" smtClean="0"/>
              <a:t>d /opt; git </a:t>
            </a:r>
            <a:r>
              <a:rPr lang="en-US" sz="1400" dirty="0"/>
              <a:t>clone https://github.com/bwall/HashPump.git</a:t>
            </a:r>
          </a:p>
          <a:p>
            <a:pPr marL="964692" lvl="2" indent="-342900">
              <a:buFont typeface="+mj-lt"/>
              <a:buAutoNum type="arabicPeriod"/>
            </a:pPr>
            <a:r>
              <a:rPr lang="en-US" sz="1400" dirty="0" smtClean="0"/>
              <a:t>apt-get </a:t>
            </a:r>
            <a:r>
              <a:rPr lang="en-US" sz="1400" dirty="0"/>
              <a:t>install g++ </a:t>
            </a:r>
            <a:r>
              <a:rPr lang="en-US" sz="1400" dirty="0" err="1"/>
              <a:t>libssl-dev</a:t>
            </a:r>
            <a:endParaRPr lang="en-US" sz="1400" dirty="0"/>
          </a:p>
          <a:p>
            <a:pPr marL="964692" lvl="2" indent="-342900">
              <a:buFont typeface="+mj-lt"/>
              <a:buAutoNum type="arabicPeriod"/>
            </a:pPr>
            <a:r>
              <a:rPr lang="en-US" sz="1400" dirty="0" smtClean="0"/>
              <a:t>cd </a:t>
            </a:r>
            <a:r>
              <a:rPr lang="en-US" sz="1400" dirty="0" err="1"/>
              <a:t>HashPump</a:t>
            </a:r>
            <a:endParaRPr lang="en-US" sz="1400" dirty="0"/>
          </a:p>
          <a:p>
            <a:pPr marL="964692" lvl="2" indent="-342900">
              <a:buFont typeface="+mj-lt"/>
              <a:buAutoNum type="arabicPeriod"/>
            </a:pPr>
            <a:r>
              <a:rPr lang="en-US" sz="1400" dirty="0" smtClean="0"/>
              <a:t>make</a:t>
            </a:r>
            <a:endParaRPr lang="en-US" sz="1400" dirty="0"/>
          </a:p>
          <a:p>
            <a:pPr marL="964692" lvl="2" indent="-342900">
              <a:buFont typeface="+mj-lt"/>
              <a:buAutoNum type="arabicPeriod"/>
            </a:pPr>
            <a:r>
              <a:rPr lang="en-US" sz="1400" dirty="0" smtClean="0"/>
              <a:t>make install</a:t>
            </a:r>
          </a:p>
          <a:p>
            <a:pPr marL="964692" lvl="2" indent="-342900">
              <a:buFont typeface="+mj-lt"/>
              <a:buAutoNum type="arabicPeriod"/>
            </a:pPr>
            <a:r>
              <a:rPr lang="en-US" sz="1400" dirty="0" err="1" smtClean="0"/>
              <a:t>hashpump</a:t>
            </a:r>
            <a:r>
              <a:rPr lang="en-US" sz="1400" dirty="0" smtClean="0"/>
              <a:t> </a:t>
            </a:r>
            <a:r>
              <a:rPr lang="en-US" sz="1400" dirty="0"/>
              <a:t>-s ‘e80bb9f6df5e05ed8b406d5b13fc6e12' --data </a:t>
            </a:r>
            <a:r>
              <a:rPr lang="en-US" sz="1400" dirty="0" smtClean="0"/>
              <a:t>‘file=home' </a:t>
            </a:r>
            <a:r>
              <a:rPr lang="en-US" sz="1400" dirty="0"/>
              <a:t>-a ‘/../../../../../../../etc/passwd' -k </a:t>
            </a:r>
            <a:r>
              <a:rPr lang="en-US" sz="1400" dirty="0" smtClean="0"/>
              <a:t>34</a:t>
            </a:r>
          </a:p>
          <a:p>
            <a:pPr marL="964692" lvl="2" indent="-342900">
              <a:buFont typeface="+mj-lt"/>
              <a:buAutoNum type="arabicPeriod"/>
            </a:pPr>
            <a:r>
              <a:rPr lang="en-US" sz="1400" dirty="0" err="1" smtClean="0"/>
              <a:t>Facem</a:t>
            </a:r>
            <a:r>
              <a:rPr lang="en-US" sz="1400" dirty="0" smtClean="0"/>
              <a:t> replace la \x cu % (url encode)</a:t>
            </a:r>
          </a:p>
          <a:p>
            <a:pPr marL="964692" lvl="2" indent="-342900">
              <a:buFont typeface="+mj-lt"/>
              <a:buAutoNum type="arabicPeriod"/>
            </a:pPr>
            <a:r>
              <a:rPr lang="en-US" sz="1400" dirty="0" err="1" smtClean="0"/>
              <a:t>Folosim</a:t>
            </a:r>
            <a:r>
              <a:rPr lang="en-US" sz="1400" dirty="0" smtClean="0"/>
              <a:t> output-</a:t>
            </a:r>
            <a:r>
              <a:rPr lang="en-US" sz="1400" dirty="0" err="1" smtClean="0"/>
              <a:t>ul</a:t>
            </a:r>
            <a:r>
              <a:rPr lang="en-US" sz="1400" dirty="0" smtClean="0"/>
              <a:t> </a:t>
            </a:r>
            <a:r>
              <a:rPr lang="en-US" sz="1400" dirty="0" err="1" smtClean="0"/>
              <a:t>comenzii</a:t>
            </a:r>
            <a:r>
              <a:rPr lang="en-US" sz="1400" dirty="0" smtClean="0"/>
              <a:t> </a:t>
            </a:r>
            <a:r>
              <a:rPr lang="en-US" sz="1400" dirty="0" err="1" smtClean="0"/>
              <a:t>pe</a:t>
            </a:r>
            <a:r>
              <a:rPr lang="en-US" sz="1400" dirty="0" smtClean="0"/>
              <a:t> web</a:t>
            </a:r>
          </a:p>
          <a:p>
            <a:pPr marL="964692" lvl="2" indent="-342900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76800"/>
            <a:ext cx="7239000" cy="1009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8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49913"/>
            <a:ext cx="8604565" cy="52029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0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944562"/>
          </a:xfrm>
        </p:spPr>
        <p:txBody>
          <a:bodyPr/>
          <a:lstStyle/>
          <a:p>
            <a:pPr algn="ctr"/>
            <a:r>
              <a:rPr lang="en-US" sz="36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Demo: python-</a:t>
            </a:r>
            <a:r>
              <a:rPr lang="en-US" sz="3600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hashmpumpy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1816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600" dirty="0" smtClean="0"/>
              <a:t>De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</a:t>
            </a:r>
            <a:r>
              <a:rPr lang="en-US" sz="1600" dirty="0" err="1" smtClean="0"/>
              <a:t>multe</a:t>
            </a:r>
            <a:r>
              <a:rPr lang="en-US" sz="1600" dirty="0" smtClean="0"/>
              <a:t> </a:t>
            </a:r>
            <a:r>
              <a:rPr lang="en-US" sz="1600" dirty="0" err="1" smtClean="0"/>
              <a:t>ori</a:t>
            </a:r>
            <a:r>
              <a:rPr lang="en-US" sz="1600" dirty="0" smtClean="0"/>
              <a:t>, </a:t>
            </a:r>
            <a:r>
              <a:rPr lang="en-US" sz="1600" dirty="0" err="1" smtClean="0"/>
              <a:t>vrem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automatizam</a:t>
            </a:r>
            <a:r>
              <a:rPr lang="en-US" sz="1600" dirty="0" smtClean="0"/>
              <a:t> </a:t>
            </a:r>
            <a:r>
              <a:rPr lang="en-US" sz="1600" dirty="0" err="1" smtClean="0"/>
              <a:t>aceste</a:t>
            </a:r>
            <a:r>
              <a:rPr lang="en-US" sz="1600" dirty="0" smtClean="0"/>
              <a:t> </a:t>
            </a:r>
            <a:r>
              <a:rPr lang="en-US" sz="1600" dirty="0" err="1" smtClean="0"/>
              <a:t>tipuri</a:t>
            </a:r>
            <a:r>
              <a:rPr lang="en-US" sz="1600" dirty="0" smtClean="0"/>
              <a:t> de </a:t>
            </a:r>
            <a:r>
              <a:rPr lang="en-US" sz="1600" dirty="0" err="1" smtClean="0"/>
              <a:t>atacuri</a:t>
            </a:r>
            <a:r>
              <a:rPr lang="en-US" sz="1600" dirty="0" smtClean="0"/>
              <a:t> </a:t>
            </a:r>
            <a:r>
              <a:rPr lang="en-US" sz="1600" dirty="0" err="1" smtClean="0"/>
              <a:t>prin</a:t>
            </a:r>
            <a:r>
              <a:rPr lang="en-US" sz="1600" dirty="0" smtClean="0"/>
              <a:t> </a:t>
            </a:r>
            <a:r>
              <a:rPr lang="en-US" sz="1600" dirty="0" err="1" smtClean="0"/>
              <a:t>scripturi</a:t>
            </a:r>
            <a:r>
              <a:rPr lang="en-US" sz="1600" dirty="0" smtClean="0"/>
              <a:t>. In </a:t>
            </a:r>
            <a:r>
              <a:rPr lang="en-US" sz="1600" dirty="0" err="1" smtClean="0"/>
              <a:t>cazul</a:t>
            </a:r>
            <a:r>
              <a:rPr lang="en-US" sz="1600" dirty="0" smtClean="0"/>
              <a:t> </a:t>
            </a:r>
            <a:r>
              <a:rPr lang="en-US" sz="1600" dirty="0" err="1" smtClean="0"/>
              <a:t>nostru</a:t>
            </a:r>
            <a:r>
              <a:rPr lang="en-US" sz="1600" dirty="0" smtClean="0"/>
              <a:t>, </a:t>
            </a:r>
            <a:r>
              <a:rPr lang="en-US" sz="1600" dirty="0" err="1" smtClean="0"/>
              <a:t>vom</a:t>
            </a:r>
            <a:r>
              <a:rPr lang="en-US" sz="1600" dirty="0" smtClean="0"/>
              <a:t> </a:t>
            </a:r>
            <a:r>
              <a:rPr lang="en-US" sz="1600" dirty="0" err="1" smtClean="0"/>
              <a:t>folosi</a:t>
            </a:r>
            <a:r>
              <a:rPr lang="en-US" sz="1600" dirty="0" smtClean="0"/>
              <a:t> </a:t>
            </a:r>
            <a:r>
              <a:rPr lang="en-US" sz="1600" dirty="0" err="1" smtClean="0"/>
              <a:t>modulul</a:t>
            </a:r>
            <a:r>
              <a:rPr lang="en-US" sz="1600" dirty="0" smtClean="0"/>
              <a:t> </a:t>
            </a:r>
            <a:r>
              <a:rPr lang="en-US" sz="1600" dirty="0" err="1" smtClean="0"/>
              <a:t>hashpumpy</a:t>
            </a:r>
            <a:r>
              <a:rPr lang="en-US" sz="1600" dirty="0" smtClean="0"/>
              <a:t> din python  </a:t>
            </a:r>
            <a:r>
              <a:rPr lang="en-US" sz="1600" dirty="0" err="1" smtClean="0"/>
              <a:t>pe</a:t>
            </a:r>
            <a:r>
              <a:rPr lang="en-US" sz="1600" dirty="0" smtClean="0"/>
              <a:t> care </a:t>
            </a:r>
            <a:r>
              <a:rPr lang="en-US" sz="1600" dirty="0" err="1" smtClean="0"/>
              <a:t>il</a:t>
            </a:r>
            <a:r>
              <a:rPr lang="en-US" sz="1600" dirty="0" smtClean="0"/>
              <a:t> </a:t>
            </a:r>
            <a:r>
              <a:rPr lang="en-US" sz="1600" dirty="0" err="1" smtClean="0"/>
              <a:t>putem</a:t>
            </a:r>
            <a:r>
              <a:rPr lang="en-US" sz="1600" dirty="0" smtClean="0"/>
              <a:t> </a:t>
            </a:r>
            <a:r>
              <a:rPr lang="en-US" sz="1600" dirty="0" err="1" smtClean="0"/>
              <a:t>instala</a:t>
            </a:r>
            <a:r>
              <a:rPr lang="en-US" sz="1600" dirty="0" smtClean="0"/>
              <a:t> </a:t>
            </a:r>
            <a:r>
              <a:rPr lang="en-US" sz="1600" dirty="0" err="1" smtClean="0"/>
              <a:t>folosind</a:t>
            </a:r>
            <a:r>
              <a:rPr lang="en-US" sz="1600" dirty="0" smtClean="0"/>
              <a:t> </a:t>
            </a:r>
            <a:r>
              <a:rPr lang="en-US" sz="1600" dirty="0" err="1" smtClean="0"/>
              <a:t>comanda</a:t>
            </a:r>
            <a:r>
              <a:rPr lang="en-US" sz="1600" dirty="0" smtClean="0"/>
              <a:t> ‘</a:t>
            </a:r>
            <a:r>
              <a:rPr lang="en-US" sz="1600" b="1" dirty="0" smtClean="0"/>
              <a:t>pip3 install </a:t>
            </a:r>
            <a:r>
              <a:rPr lang="en-US" sz="1600" b="1" dirty="0" err="1" smtClean="0"/>
              <a:t>hashpumpy</a:t>
            </a:r>
            <a:r>
              <a:rPr lang="en-US" sz="1600" dirty="0" smtClean="0"/>
              <a:t>’</a:t>
            </a:r>
          </a:p>
          <a:p>
            <a:pPr marL="36576" indent="0">
              <a:buNone/>
            </a:pPr>
            <a:endParaRPr lang="en-US" sz="1400" dirty="0" smtClean="0"/>
          </a:p>
          <a:p>
            <a:pPr marL="36576" indent="0">
              <a:buNone/>
            </a:pPr>
            <a:endParaRPr lang="en-US" sz="1400" dirty="0" smtClean="0"/>
          </a:p>
          <a:p>
            <a:pPr marL="964692" lvl="2" indent="-342900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62201"/>
            <a:ext cx="8293161" cy="2819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410200"/>
            <a:ext cx="8293161" cy="7476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04800" y="5845872"/>
            <a:ext cx="8153400" cy="311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8382586" cy="55316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81000" y="4572000"/>
            <a:ext cx="3352800" cy="1416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944562"/>
          </a:xfrm>
        </p:spPr>
        <p:txBody>
          <a:bodyPr/>
          <a:lstStyle/>
          <a:p>
            <a:pPr algn="ctr"/>
            <a:r>
              <a:rPr lang="en-US" sz="3600" b="1" cap="all" dirty="0" err="1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Remediere</a:t>
            </a:r>
            <a:r>
              <a:rPr lang="en-US" sz="3600" b="1" cap="all" dirty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</a:t>
            </a:r>
            <a:r>
              <a:rPr lang="en-US" sz="3600" b="1" cap="all" dirty="0" err="1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vulnerabilitate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1816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600" dirty="0" smtClean="0"/>
              <a:t>Evident schema MAC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vulnerabila</a:t>
            </a:r>
            <a:r>
              <a:rPr lang="en-US" sz="1600" dirty="0" smtClean="0"/>
              <a:t>. </a:t>
            </a:r>
            <a:r>
              <a:rPr lang="en-US" sz="1600" dirty="0" err="1" smtClean="0"/>
              <a:t>Intrebarea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care ne-o </a:t>
            </a:r>
            <a:r>
              <a:rPr lang="en-US" sz="1600" dirty="0" err="1" smtClean="0"/>
              <a:t>punem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, cu </a:t>
            </a:r>
            <a:r>
              <a:rPr lang="en-US" sz="1600" dirty="0" err="1" smtClean="0"/>
              <a:t>ce</a:t>
            </a:r>
            <a:r>
              <a:rPr lang="en-US" sz="1600" dirty="0" smtClean="0"/>
              <a:t> o </a:t>
            </a:r>
            <a:r>
              <a:rPr lang="en-US" sz="1600" dirty="0" err="1" smtClean="0"/>
              <a:t>putem</a:t>
            </a:r>
            <a:r>
              <a:rPr lang="en-US" sz="1600" dirty="0" smtClean="0"/>
              <a:t> </a:t>
            </a:r>
            <a:r>
              <a:rPr lang="en-US" sz="1600" dirty="0" err="1" smtClean="0"/>
              <a:t>inlocui</a:t>
            </a:r>
            <a:r>
              <a:rPr lang="en-US" sz="1600" dirty="0" smtClean="0"/>
              <a:t>?</a:t>
            </a:r>
          </a:p>
          <a:p>
            <a:pPr marL="36576" indent="0">
              <a:buNone/>
            </a:pPr>
            <a:endParaRPr lang="en-US" sz="1600" dirty="0" smtClean="0"/>
          </a:p>
          <a:p>
            <a:pPr marL="36576" indent="0">
              <a:buNone/>
            </a:pPr>
            <a:r>
              <a:rPr lang="en-US" sz="1600" dirty="0" err="1" smtClean="0"/>
              <a:t>Cea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buna</a:t>
            </a:r>
            <a:r>
              <a:rPr lang="en-US" sz="1600" dirty="0" smtClean="0"/>
              <a:t> </a:t>
            </a:r>
            <a:r>
              <a:rPr lang="en-US" sz="1600" dirty="0" err="1" smtClean="0"/>
              <a:t>varianta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folosirea</a:t>
            </a:r>
            <a:r>
              <a:rPr lang="en-US" sz="1600" dirty="0" smtClean="0"/>
              <a:t> </a:t>
            </a:r>
            <a:r>
              <a:rPr lang="en-US" sz="1600" dirty="0" err="1" smtClean="0"/>
              <a:t>algoritmului</a:t>
            </a:r>
            <a:r>
              <a:rPr lang="en-US" sz="1600" dirty="0" smtClean="0"/>
              <a:t> HMAC. </a:t>
            </a:r>
            <a:r>
              <a:rPr lang="en-US" sz="1600" dirty="0" err="1" smtClean="0"/>
              <a:t>Ideea</a:t>
            </a:r>
            <a:r>
              <a:rPr lang="en-US" sz="1600" dirty="0" smtClean="0"/>
              <a:t> de </a:t>
            </a:r>
            <a:r>
              <a:rPr lang="en-US" sz="1600" dirty="0" err="1" smtClean="0"/>
              <a:t>baza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ca</a:t>
            </a:r>
            <a:r>
              <a:rPr lang="en-US" sz="1600" dirty="0" smtClean="0"/>
              <a:t>, in </a:t>
            </a:r>
            <a:r>
              <a:rPr lang="en-US" sz="1600" dirty="0" err="1" smtClean="0"/>
              <a:t>loc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calculam</a:t>
            </a:r>
            <a:r>
              <a:rPr lang="en-US" sz="1600" dirty="0" smtClean="0"/>
              <a:t> hash-</a:t>
            </a:r>
            <a:r>
              <a:rPr lang="en-US" sz="1600" dirty="0" err="1" smtClean="0"/>
              <a:t>ul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baza</a:t>
            </a:r>
            <a:r>
              <a:rPr lang="en-US" sz="1600" dirty="0" smtClean="0"/>
              <a:t> </a:t>
            </a:r>
            <a:r>
              <a:rPr lang="en-US" sz="1600" dirty="0" err="1" smtClean="0"/>
              <a:t>concatenarii</a:t>
            </a:r>
            <a:r>
              <a:rPr lang="en-US" sz="1600" dirty="0" smtClean="0"/>
              <a:t> </a:t>
            </a:r>
            <a:r>
              <a:rPr lang="en-US" sz="1600" dirty="0" err="1" smtClean="0"/>
              <a:t>cheii</a:t>
            </a:r>
            <a:r>
              <a:rPr lang="en-US" sz="1600" dirty="0" smtClean="0"/>
              <a:t> cu </a:t>
            </a:r>
            <a:r>
              <a:rPr lang="en-US" sz="1600" dirty="0" err="1" smtClean="0"/>
              <a:t>mesajul</a:t>
            </a:r>
            <a:r>
              <a:rPr lang="en-US" sz="1600" dirty="0" smtClean="0"/>
              <a:t>, </a:t>
            </a:r>
            <a:r>
              <a:rPr lang="en-US" sz="1600" dirty="0" err="1" smtClean="0"/>
              <a:t>vom</a:t>
            </a:r>
            <a:r>
              <a:rPr lang="en-US" sz="1600" dirty="0" smtClean="0"/>
              <a:t> face </a:t>
            </a:r>
            <a:r>
              <a:rPr lang="en-US" sz="1600" dirty="0" err="1" smtClean="0"/>
              <a:t>ceva</a:t>
            </a:r>
            <a:r>
              <a:rPr lang="en-US" sz="1600" dirty="0" smtClean="0"/>
              <a:t> de </a:t>
            </a:r>
            <a:r>
              <a:rPr lang="en-US" sz="1600" dirty="0" err="1" smtClean="0"/>
              <a:t>genul</a:t>
            </a:r>
            <a:r>
              <a:rPr lang="en-US" sz="1600" dirty="0" smtClean="0"/>
              <a:t>:</a:t>
            </a:r>
          </a:p>
          <a:p>
            <a:pPr marL="621792" lvl="2" indent="0">
              <a:buNone/>
            </a:pPr>
            <a:r>
              <a:rPr lang="en-US" sz="1600" b="1" dirty="0" smtClean="0"/>
              <a:t>HMAC </a:t>
            </a:r>
            <a:r>
              <a:rPr lang="en-US" sz="1600" b="1" dirty="0"/>
              <a:t>= hash(key + hash(key + message</a:t>
            </a:r>
            <a:r>
              <a:rPr lang="en-US" sz="1600" b="1" dirty="0" smtClean="0"/>
              <a:t>))</a:t>
            </a:r>
          </a:p>
          <a:p>
            <a:pPr marL="621792" lvl="2" indent="0">
              <a:buNone/>
            </a:pPr>
            <a:endParaRPr lang="en-US" sz="1600" b="1" dirty="0"/>
          </a:p>
          <a:p>
            <a:pPr marL="36576" indent="0">
              <a:buNone/>
            </a:pPr>
            <a:r>
              <a:rPr lang="en-US" sz="1600" dirty="0" err="1" smtClean="0"/>
              <a:t>Algoritmul</a:t>
            </a:r>
            <a:r>
              <a:rPr lang="en-US" sz="1600" dirty="0" smtClean="0"/>
              <a:t> face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mult</a:t>
            </a:r>
            <a:r>
              <a:rPr lang="en-US" sz="1600" dirty="0" smtClean="0"/>
              <a:t> </a:t>
            </a:r>
            <a:r>
              <a:rPr lang="en-US" sz="1600" dirty="0" err="1" smtClean="0"/>
              <a:t>decat</a:t>
            </a:r>
            <a:r>
              <a:rPr lang="en-US" sz="1600" dirty="0" smtClean="0"/>
              <a:t> </a:t>
            </a:r>
            <a:r>
              <a:rPr lang="en-US" sz="1600" dirty="0" err="1" smtClean="0"/>
              <a:t>atat</a:t>
            </a:r>
            <a:r>
              <a:rPr lang="en-US" sz="1600" dirty="0" smtClean="0"/>
              <a:t>, </a:t>
            </a:r>
            <a:r>
              <a:rPr lang="en-US" sz="1600" dirty="0" err="1" smtClean="0"/>
              <a:t>dar</a:t>
            </a:r>
            <a:r>
              <a:rPr lang="en-US" sz="1600" dirty="0" smtClean="0"/>
              <a:t> in mare, ne </a:t>
            </a:r>
            <a:r>
              <a:rPr lang="en-US" sz="1600" dirty="0" err="1" smtClean="0"/>
              <a:t>putem</a:t>
            </a:r>
            <a:r>
              <a:rPr lang="en-US" sz="1600" dirty="0" smtClean="0"/>
              <a:t> </a:t>
            </a:r>
            <a:r>
              <a:rPr lang="en-US" sz="1600" dirty="0" err="1" smtClean="0"/>
              <a:t>imagina</a:t>
            </a:r>
            <a:r>
              <a:rPr lang="en-US" sz="1600" dirty="0" smtClean="0"/>
              <a:t> formula de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sus</a:t>
            </a:r>
            <a:r>
              <a:rPr lang="en-US" sz="1600" dirty="0" smtClean="0"/>
              <a:t>. </a:t>
            </a:r>
            <a:r>
              <a:rPr lang="en-US" sz="1600" dirty="0" err="1" smtClean="0"/>
              <a:t>Datorita</a:t>
            </a:r>
            <a:r>
              <a:rPr lang="en-US" sz="1600" dirty="0" smtClean="0"/>
              <a:t> </a:t>
            </a:r>
            <a:r>
              <a:rPr lang="en-US" sz="1600" dirty="0" err="1" smtClean="0"/>
              <a:t>faptului</a:t>
            </a:r>
            <a:r>
              <a:rPr lang="en-US" sz="1600" dirty="0" smtClean="0"/>
              <a:t> </a:t>
            </a:r>
            <a:r>
              <a:rPr lang="en-US" sz="1600" dirty="0" err="1" smtClean="0"/>
              <a:t>ca</a:t>
            </a:r>
            <a:r>
              <a:rPr lang="en-US" sz="1600" dirty="0" smtClean="0"/>
              <a:t>, </a:t>
            </a:r>
            <a:r>
              <a:rPr lang="en-US" sz="1600" dirty="0" err="1" smtClean="0"/>
              <a:t>cheia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hash-</a:t>
            </a:r>
            <a:r>
              <a:rPr lang="en-US" sz="1600" dirty="0" err="1" smtClean="0"/>
              <a:t>uita</a:t>
            </a:r>
            <a:r>
              <a:rPr lang="en-US" sz="1600" dirty="0" smtClean="0"/>
              <a:t> in </a:t>
            </a:r>
            <a:r>
              <a:rPr lang="en-US" sz="1600" dirty="0" err="1" smtClean="0"/>
              <a:t>mesajul</a:t>
            </a:r>
            <a:r>
              <a:rPr lang="en-US" sz="1600" dirty="0" smtClean="0"/>
              <a:t> final de 2 </a:t>
            </a:r>
            <a:r>
              <a:rPr lang="en-US" sz="1600" dirty="0" err="1" smtClean="0"/>
              <a:t>ori</a:t>
            </a:r>
            <a:r>
              <a:rPr lang="en-US" sz="1600" dirty="0" smtClean="0"/>
              <a:t>, </a:t>
            </a:r>
            <a:r>
              <a:rPr lang="en-US" sz="1600" dirty="0" err="1" smtClean="0"/>
              <a:t>aceasta</a:t>
            </a:r>
            <a:r>
              <a:rPr lang="en-US" sz="1600" dirty="0" smtClean="0"/>
              <a:t> nu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vulnerabila</a:t>
            </a:r>
            <a:r>
              <a:rPr lang="en-US" sz="1600" dirty="0" smtClean="0"/>
              <a:t> la </a:t>
            </a:r>
            <a:r>
              <a:rPr lang="en-US" sz="1600" dirty="0" err="1" smtClean="0"/>
              <a:t>atacul</a:t>
            </a:r>
            <a:r>
              <a:rPr lang="en-US" sz="1600" dirty="0" smtClean="0"/>
              <a:t> </a:t>
            </a:r>
            <a:r>
              <a:rPr lang="en-US" sz="1600" dirty="0" err="1" smtClean="0"/>
              <a:t>descris</a:t>
            </a:r>
            <a:r>
              <a:rPr lang="en-US" sz="1600" dirty="0" smtClean="0"/>
              <a:t> in </a:t>
            </a:r>
            <a:r>
              <a:rPr lang="en-US" sz="1600" dirty="0" err="1" smtClean="0"/>
              <a:t>prezentare</a:t>
            </a:r>
            <a:r>
              <a:rPr lang="en-US" sz="1600" dirty="0" smtClean="0"/>
              <a:t>.</a:t>
            </a:r>
          </a:p>
          <a:p>
            <a:pPr marL="36576" indent="0">
              <a:buNone/>
            </a:pPr>
            <a:endParaRPr lang="en-US" sz="1600" dirty="0"/>
          </a:p>
          <a:p>
            <a:pPr marL="621792" lvl="2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17" y="4724400"/>
            <a:ext cx="5029636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6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305800" cy="944562"/>
          </a:xfrm>
        </p:spPr>
        <p:txBody>
          <a:bodyPr/>
          <a:lstStyle/>
          <a:p>
            <a:pPr algn="ctr"/>
            <a:r>
              <a:rPr lang="en-US" sz="3600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Intrebari</a:t>
            </a:r>
            <a:r>
              <a:rPr lang="en-US" sz="36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 ?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09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Cuprins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52596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err="1" smtClean="0"/>
              <a:t>Decap</a:t>
            </a:r>
            <a:r>
              <a:rPr lang="en-US" sz="2000" dirty="0" smtClean="0"/>
              <a:t>: </a:t>
            </a:r>
            <a:r>
              <a:rPr lang="en-US" sz="2000" dirty="0" err="1" smtClean="0"/>
              <a:t>Functie</a:t>
            </a:r>
            <a:r>
              <a:rPr lang="en-US" sz="2000" dirty="0" smtClean="0"/>
              <a:t> Hash &amp; MAC</a:t>
            </a:r>
            <a:endParaRPr lang="en-US" sz="2000" dirty="0" smtClean="0"/>
          </a:p>
          <a:p>
            <a:r>
              <a:rPr lang="en-US" sz="2000" dirty="0" err="1" smtClean="0"/>
              <a:t>Descriere</a:t>
            </a:r>
            <a:r>
              <a:rPr lang="en-US" sz="2000" dirty="0" smtClean="0"/>
              <a:t> </a:t>
            </a:r>
            <a:r>
              <a:rPr lang="en-US" sz="2000" dirty="0" err="1" smtClean="0"/>
              <a:t>vulnerabilitate</a:t>
            </a:r>
            <a:r>
              <a:rPr lang="en-US" sz="2000" dirty="0"/>
              <a:t> </a:t>
            </a:r>
            <a:r>
              <a:rPr lang="en-US" sz="2000" dirty="0" smtClean="0"/>
              <a:t>(length extension attack)</a:t>
            </a:r>
          </a:p>
          <a:p>
            <a:r>
              <a:rPr lang="en-US" sz="2000" dirty="0" err="1" smtClean="0"/>
              <a:t>Exemplu</a:t>
            </a:r>
            <a:r>
              <a:rPr lang="en-US" sz="2000" dirty="0" smtClean="0"/>
              <a:t> </a:t>
            </a:r>
            <a:r>
              <a:rPr lang="en-US" sz="2000" dirty="0" err="1" smtClean="0"/>
              <a:t>teoretic</a:t>
            </a:r>
            <a:endParaRPr lang="en-US" sz="2000" dirty="0" smtClean="0"/>
          </a:p>
          <a:p>
            <a:r>
              <a:rPr lang="en-US" sz="2000" dirty="0" smtClean="0"/>
              <a:t>Demo: setup</a:t>
            </a:r>
          </a:p>
          <a:p>
            <a:r>
              <a:rPr lang="en-US" sz="2000" dirty="0" smtClean="0"/>
              <a:t>Demo: </a:t>
            </a:r>
            <a:r>
              <a:rPr lang="en-US" sz="2000" dirty="0" err="1" smtClean="0"/>
              <a:t>HashPump</a:t>
            </a:r>
            <a:endParaRPr lang="en-US" sz="2000" dirty="0" smtClean="0"/>
          </a:p>
          <a:p>
            <a:r>
              <a:rPr lang="en-US" sz="2000" dirty="0" smtClean="0"/>
              <a:t>Demo: python-</a:t>
            </a:r>
            <a:r>
              <a:rPr lang="en-US" sz="2000" dirty="0" err="1" smtClean="0"/>
              <a:t>hashpumpy</a:t>
            </a:r>
            <a:endParaRPr lang="en-US" sz="2000" dirty="0" smtClean="0"/>
          </a:p>
          <a:p>
            <a:r>
              <a:rPr lang="en-US" sz="2000" dirty="0" err="1" smtClean="0"/>
              <a:t>Remediere</a:t>
            </a:r>
            <a:r>
              <a:rPr lang="en-US" sz="2000" dirty="0" smtClean="0"/>
              <a:t> </a:t>
            </a:r>
            <a:r>
              <a:rPr lang="en-US" sz="2000" dirty="0" err="1" smtClean="0"/>
              <a:t>vulnerabilitate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620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Recap - </a:t>
            </a:r>
            <a:r>
              <a:rPr lang="en-US" sz="3600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hasing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600" dirty="0" smtClean="0"/>
              <a:t>O </a:t>
            </a:r>
            <a:r>
              <a:rPr lang="en-US" sz="1600" dirty="0" err="1" smtClean="0"/>
              <a:t>functie</a:t>
            </a:r>
            <a:r>
              <a:rPr lang="en-US" sz="1600" dirty="0" smtClean="0"/>
              <a:t> hash </a:t>
            </a:r>
            <a:r>
              <a:rPr lang="en-US" sz="1600" dirty="0" err="1" smtClean="0"/>
              <a:t>este</a:t>
            </a:r>
            <a:r>
              <a:rPr lang="en-US" sz="1600" dirty="0" smtClean="0"/>
              <a:t> o </a:t>
            </a:r>
            <a:r>
              <a:rPr lang="en-US" sz="1600" dirty="0" err="1" smtClean="0"/>
              <a:t>functie</a:t>
            </a:r>
            <a:r>
              <a:rPr lang="en-US" sz="1600" dirty="0" smtClean="0"/>
              <a:t> ‘one-way’ care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</a:t>
            </a:r>
            <a:r>
              <a:rPr lang="en-US" sz="1600" dirty="0" err="1" smtClean="0"/>
              <a:t>usor</a:t>
            </a:r>
            <a:r>
              <a:rPr lang="en-US" sz="1600" dirty="0" smtClean="0"/>
              <a:t> de </a:t>
            </a:r>
            <a:r>
              <a:rPr lang="en-US" sz="1600" dirty="0" err="1" smtClean="0"/>
              <a:t>calculat</a:t>
            </a:r>
            <a:r>
              <a:rPr lang="en-US" sz="1600" dirty="0" smtClean="0"/>
              <a:t> </a:t>
            </a:r>
            <a:r>
              <a:rPr lang="en-US" sz="1600" dirty="0" err="1" smtClean="0"/>
              <a:t>dar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/>
              <a:t> </a:t>
            </a:r>
            <a:r>
              <a:rPr lang="en-US" sz="1600" dirty="0" err="1" smtClean="0"/>
              <a:t>greu</a:t>
            </a:r>
            <a:r>
              <a:rPr lang="en-US" sz="1600" dirty="0" smtClean="0"/>
              <a:t>/</a:t>
            </a:r>
            <a:r>
              <a:rPr lang="en-US" sz="1600" dirty="0" err="1" smtClean="0"/>
              <a:t>imposibil</a:t>
            </a:r>
            <a:r>
              <a:rPr lang="en-US" sz="1600" dirty="0" smtClean="0"/>
              <a:t> de </a:t>
            </a:r>
            <a:r>
              <a:rPr lang="en-US" sz="1600" dirty="0" err="1" smtClean="0"/>
              <a:t>inversat</a:t>
            </a:r>
            <a:r>
              <a:rPr lang="en-US" sz="1600" dirty="0" smtClean="0"/>
              <a:t> (cu </a:t>
            </a:r>
            <a:r>
              <a:rPr lang="en-US" sz="1600" dirty="0" err="1" smtClean="0"/>
              <a:t>presupunerea</a:t>
            </a:r>
            <a:r>
              <a:rPr lang="en-US" sz="1600" dirty="0" smtClean="0"/>
              <a:t> </a:t>
            </a:r>
            <a:r>
              <a:rPr lang="en-US" sz="1600" dirty="0" err="1" smtClean="0"/>
              <a:t>ca</a:t>
            </a:r>
            <a:r>
              <a:rPr lang="en-US" sz="1600" dirty="0" smtClean="0"/>
              <a:t> input-</a:t>
            </a:r>
            <a:r>
              <a:rPr lang="en-US" sz="1600" dirty="0" err="1" smtClean="0"/>
              <a:t>ul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random). </a:t>
            </a:r>
            <a:r>
              <a:rPr lang="en-US" sz="1600" dirty="0" err="1" smtClean="0"/>
              <a:t>Astfel</a:t>
            </a:r>
            <a:r>
              <a:rPr lang="en-US" sz="1600" dirty="0" smtClean="0"/>
              <a:t>, </a:t>
            </a:r>
            <a:r>
              <a:rPr lang="en-US" sz="1600" dirty="0" err="1" smtClean="0"/>
              <a:t>putem</a:t>
            </a:r>
            <a:r>
              <a:rPr lang="en-US" sz="1600" dirty="0" smtClean="0"/>
              <a:t> </a:t>
            </a:r>
            <a:r>
              <a:rPr lang="en-US" sz="1600" dirty="0" err="1" smtClean="0"/>
              <a:t>descrie</a:t>
            </a:r>
            <a:r>
              <a:rPr lang="en-US" sz="1600" dirty="0" smtClean="0"/>
              <a:t> </a:t>
            </a:r>
            <a:r>
              <a:rPr lang="en-US" sz="1600" dirty="0" err="1" smtClean="0"/>
              <a:t>functia</a:t>
            </a:r>
            <a:r>
              <a:rPr lang="en-US" sz="1600" dirty="0" smtClean="0"/>
              <a:t> hash </a:t>
            </a:r>
            <a:r>
              <a:rPr lang="en-US" sz="1600" dirty="0" err="1" smtClean="0"/>
              <a:t>astfel</a:t>
            </a:r>
            <a:r>
              <a:rPr lang="en-US" sz="1600" dirty="0" smtClean="0"/>
              <a:t>:</a:t>
            </a:r>
            <a:endParaRPr lang="en-US" sz="1600" dirty="0"/>
          </a:p>
          <a:p>
            <a:pPr marL="1239012" lvl="3" indent="-342900">
              <a:buFont typeface="+mj-lt"/>
              <a:buAutoNum type="arabicPeriod"/>
            </a:pPr>
            <a:r>
              <a:rPr lang="en-US" sz="1600" dirty="0" smtClean="0"/>
              <a:t>h() </a:t>
            </a:r>
            <a:r>
              <a:rPr lang="en-US" sz="1600" dirty="0" err="1" smtClean="0"/>
              <a:t>este</a:t>
            </a:r>
            <a:r>
              <a:rPr lang="en-US" sz="1600" dirty="0" smtClean="0"/>
              <a:t> o </a:t>
            </a:r>
            <a:r>
              <a:rPr lang="en-US" sz="1600" dirty="0" err="1" smtClean="0"/>
              <a:t>functie</a:t>
            </a:r>
            <a:endParaRPr lang="en-US" sz="1600" dirty="0" smtClean="0"/>
          </a:p>
          <a:p>
            <a:pPr marL="1239012" lvl="3" indent="-342900">
              <a:buFont typeface="+mj-lt"/>
              <a:buAutoNum type="arabicPeriod"/>
            </a:pPr>
            <a:r>
              <a:rPr lang="en-US" sz="1600" dirty="0" smtClean="0"/>
              <a:t>H(a) = b</a:t>
            </a:r>
          </a:p>
          <a:p>
            <a:pPr marL="1239012" lvl="3" indent="-342900">
              <a:buFont typeface="+mj-lt"/>
              <a:buAutoNum type="arabicPeriod"/>
            </a:pPr>
            <a:r>
              <a:rPr lang="en-US" sz="1600" dirty="0" err="1" smtClean="0"/>
              <a:t>Avand</a:t>
            </a:r>
            <a:r>
              <a:rPr lang="en-US" sz="1600" dirty="0" smtClean="0"/>
              <a:t> a,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usor</a:t>
            </a:r>
            <a:r>
              <a:rPr lang="en-US" sz="1600" dirty="0" smtClean="0"/>
              <a:t> de </a:t>
            </a:r>
            <a:r>
              <a:rPr lang="en-US" sz="1600" dirty="0" err="1" smtClean="0"/>
              <a:t>calculat</a:t>
            </a:r>
            <a:r>
              <a:rPr lang="en-US" sz="1600" dirty="0" smtClean="0"/>
              <a:t> b</a:t>
            </a:r>
          </a:p>
          <a:p>
            <a:pPr marL="1239012" lvl="3" indent="-342900">
              <a:buFont typeface="+mj-lt"/>
              <a:buAutoNum type="arabicPeriod"/>
            </a:pPr>
            <a:r>
              <a:rPr lang="en-US" sz="1600" dirty="0" err="1" smtClean="0"/>
              <a:t>Avand</a:t>
            </a:r>
            <a:r>
              <a:rPr lang="en-US" sz="1600" dirty="0" smtClean="0"/>
              <a:t> b,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greu</a:t>
            </a:r>
            <a:r>
              <a:rPr lang="en-US" sz="1600" dirty="0" smtClean="0"/>
              <a:t> de </a:t>
            </a:r>
            <a:r>
              <a:rPr lang="en-US" sz="1600" dirty="0" err="1" smtClean="0"/>
              <a:t>obtinut</a:t>
            </a:r>
            <a:r>
              <a:rPr lang="en-US" sz="1600" dirty="0" smtClean="0"/>
              <a:t> a</a:t>
            </a:r>
          </a:p>
          <a:p>
            <a:pPr marL="36576" indent="0">
              <a:buNone/>
            </a:pPr>
            <a:endParaRPr lang="en-US" sz="1600" dirty="0" smtClean="0"/>
          </a:p>
          <a:p>
            <a:pPr marL="36576" indent="0">
              <a:buNone/>
            </a:pPr>
            <a:r>
              <a:rPr lang="en-US" sz="1600" dirty="0" err="1" smtClean="0"/>
              <a:t>Exemple</a:t>
            </a:r>
            <a:r>
              <a:rPr lang="en-US" sz="1600" dirty="0" smtClean="0"/>
              <a:t> de </a:t>
            </a:r>
            <a:r>
              <a:rPr lang="en-US" sz="1600" dirty="0" err="1" smtClean="0"/>
              <a:t>functii</a:t>
            </a:r>
            <a:r>
              <a:rPr lang="en-US" sz="1600" dirty="0" smtClean="0"/>
              <a:t> hash: - ‘</a:t>
            </a:r>
            <a:r>
              <a:rPr lang="en-US" sz="1600" dirty="0" err="1" smtClean="0"/>
              <a:t>nesigure</a:t>
            </a:r>
            <a:r>
              <a:rPr lang="en-US" sz="1600" dirty="0" smtClean="0"/>
              <a:t>’: MD2-5, SHA-1,GOST, </a:t>
            </a:r>
            <a:r>
              <a:rPr lang="en-US" sz="1600" dirty="0" err="1" smtClean="0"/>
              <a:t>Snefru</a:t>
            </a:r>
            <a:r>
              <a:rPr lang="en-US" sz="1600" dirty="0" smtClean="0"/>
              <a:t>, MAC</a:t>
            </a:r>
          </a:p>
          <a:p>
            <a:pPr marL="36576" indent="0">
              <a:buNone/>
            </a:pPr>
            <a:r>
              <a:rPr lang="en-US" dirty="0" smtClean="0"/>
              <a:t>	</a:t>
            </a:r>
            <a:r>
              <a:rPr lang="en-US" sz="1600" dirty="0" smtClean="0"/>
              <a:t>	         - ‘</a:t>
            </a:r>
            <a:r>
              <a:rPr lang="en-US" sz="1600" dirty="0" err="1" smtClean="0"/>
              <a:t>sigure</a:t>
            </a:r>
            <a:r>
              <a:rPr lang="en-US" sz="1600" dirty="0" smtClean="0"/>
              <a:t>’: SHA-256, BLAKE2, SHA512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US" sz="1600" dirty="0" smtClean="0"/>
          </a:p>
          <a:p>
            <a:pPr marL="36576" indent="0">
              <a:buNone/>
            </a:pPr>
            <a:r>
              <a:rPr lang="en-US" sz="1600" dirty="0" smtClean="0"/>
              <a:t>MAC(Message Authentication Code) </a:t>
            </a:r>
            <a:r>
              <a:rPr lang="en-US" sz="1600" dirty="0" err="1" smtClean="0"/>
              <a:t>este</a:t>
            </a:r>
            <a:r>
              <a:rPr lang="en-US" sz="1600" dirty="0" smtClean="0"/>
              <a:t> o </a:t>
            </a:r>
            <a:r>
              <a:rPr lang="en-US" sz="1600" dirty="0" err="1" smtClean="0"/>
              <a:t>functie</a:t>
            </a:r>
            <a:r>
              <a:rPr lang="en-US" sz="1600" dirty="0" smtClean="0"/>
              <a:t> hash </a:t>
            </a:r>
            <a:r>
              <a:rPr lang="en-US" sz="1600" dirty="0" err="1" smtClean="0"/>
              <a:t>folosit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a </a:t>
            </a:r>
            <a:r>
              <a:rPr lang="en-US" sz="1600" dirty="0" err="1" smtClean="0"/>
              <a:t>verifica</a:t>
            </a:r>
            <a:r>
              <a:rPr lang="en-US" sz="1600" dirty="0" smtClean="0"/>
              <a:t> </a:t>
            </a:r>
            <a:r>
              <a:rPr lang="en-US" sz="1600" dirty="0" err="1" smtClean="0"/>
              <a:t>integritatea</a:t>
            </a:r>
            <a:r>
              <a:rPr lang="en-US" sz="1600" dirty="0" smtClean="0"/>
              <a:t> </a:t>
            </a:r>
            <a:r>
              <a:rPr lang="en-US" sz="1600" dirty="0" err="1" smtClean="0"/>
              <a:t>unui</a:t>
            </a:r>
            <a:r>
              <a:rPr lang="en-US" sz="1600" dirty="0" smtClean="0"/>
              <a:t> </a:t>
            </a:r>
            <a:r>
              <a:rPr lang="en-US" sz="1600" dirty="0" err="1" smtClean="0"/>
              <a:t>mesaj</a:t>
            </a:r>
            <a:r>
              <a:rPr lang="en-US" sz="1600" dirty="0" smtClean="0"/>
              <a:t> (</a:t>
            </a:r>
            <a:r>
              <a:rPr lang="en-US" sz="1600" dirty="0" err="1" smtClean="0"/>
              <a:t>ce</a:t>
            </a:r>
            <a:r>
              <a:rPr lang="en-US" sz="1600" dirty="0" smtClean="0"/>
              <a:t> a </a:t>
            </a:r>
            <a:r>
              <a:rPr lang="en-US" sz="1600" dirty="0" err="1" smtClean="0"/>
              <a:t>fost</a:t>
            </a:r>
            <a:r>
              <a:rPr lang="en-US" sz="1600" dirty="0" smtClean="0"/>
              <a:t> </a:t>
            </a:r>
            <a:r>
              <a:rPr lang="en-US" sz="1600" dirty="0" err="1" smtClean="0"/>
              <a:t>trimis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acelasi</a:t>
            </a:r>
            <a:r>
              <a:rPr lang="en-US" sz="1600" dirty="0" smtClean="0"/>
              <a:t> cu </a:t>
            </a:r>
            <a:r>
              <a:rPr lang="en-US" sz="1600" dirty="0" err="1" smtClean="0"/>
              <a:t>ce</a:t>
            </a:r>
            <a:r>
              <a:rPr lang="en-US" sz="1600" dirty="0" smtClean="0"/>
              <a:t> a </a:t>
            </a:r>
            <a:r>
              <a:rPr lang="en-US" sz="1600" dirty="0" err="1" smtClean="0"/>
              <a:t>fost</a:t>
            </a:r>
            <a:r>
              <a:rPr lang="en-US" sz="1600" dirty="0" smtClean="0"/>
              <a:t> </a:t>
            </a:r>
            <a:r>
              <a:rPr lang="en-US" sz="1600" dirty="0" err="1" smtClean="0"/>
              <a:t>primit</a:t>
            </a:r>
            <a:r>
              <a:rPr lang="en-US" sz="1600" dirty="0" smtClean="0"/>
              <a:t>) </a:t>
            </a:r>
            <a:r>
              <a:rPr lang="en-US" sz="1600" dirty="0" err="1" smtClean="0"/>
              <a:t>folosind</a:t>
            </a:r>
            <a:r>
              <a:rPr lang="en-US" sz="1600" dirty="0" smtClean="0"/>
              <a:t> </a:t>
            </a:r>
            <a:r>
              <a:rPr lang="en-US" sz="1600" dirty="0" err="1" smtClean="0"/>
              <a:t>urmatoarele</a:t>
            </a:r>
            <a:r>
              <a:rPr lang="en-US" sz="1600" dirty="0" smtClean="0"/>
              <a:t> </a:t>
            </a:r>
            <a:r>
              <a:rPr lang="en-US" sz="1600" dirty="0" err="1" smtClean="0"/>
              <a:t>observatii</a:t>
            </a:r>
            <a:r>
              <a:rPr lang="en-US" sz="1600" dirty="0" smtClean="0"/>
              <a:t>:</a:t>
            </a:r>
          </a:p>
          <a:p>
            <a:pPr marL="964692" lvl="2" indent="-342900">
              <a:buFont typeface="+mj-lt"/>
              <a:buAutoNum type="arabicPeriod"/>
            </a:pPr>
            <a:r>
              <a:rPr lang="en-US" sz="1600" dirty="0" smtClean="0"/>
              <a:t>Se </a:t>
            </a:r>
            <a:r>
              <a:rPr lang="en-US" sz="1600" dirty="0" err="1" smtClean="0"/>
              <a:t>calculeaza</a:t>
            </a:r>
            <a:r>
              <a:rPr lang="en-US" sz="1600" dirty="0" smtClean="0"/>
              <a:t> h(s + m) </a:t>
            </a:r>
            <a:r>
              <a:rPr lang="en-US" sz="1600" dirty="0" err="1" smtClean="0"/>
              <a:t>unde</a:t>
            </a:r>
            <a:r>
              <a:rPr lang="en-US" sz="1600" dirty="0" smtClean="0"/>
              <a:t> h() </a:t>
            </a:r>
            <a:r>
              <a:rPr lang="en-US" sz="1600" dirty="0" err="1" smtClean="0"/>
              <a:t>este</a:t>
            </a:r>
            <a:r>
              <a:rPr lang="en-US" sz="1600" dirty="0" smtClean="0"/>
              <a:t> o </a:t>
            </a:r>
            <a:r>
              <a:rPr lang="en-US" sz="1600" dirty="0" err="1" smtClean="0"/>
              <a:t>functie</a:t>
            </a:r>
            <a:r>
              <a:rPr lang="en-US" sz="1600" dirty="0" smtClean="0"/>
              <a:t> hash </a:t>
            </a:r>
            <a:r>
              <a:rPr lang="en-US" sz="1600" dirty="0" err="1" smtClean="0"/>
              <a:t>iar</a:t>
            </a:r>
            <a:r>
              <a:rPr lang="en-US" sz="1600" dirty="0" smtClean="0"/>
              <a:t> s </a:t>
            </a:r>
            <a:r>
              <a:rPr lang="en-US" sz="1600" dirty="0" err="1" smtClean="0"/>
              <a:t>este</a:t>
            </a:r>
            <a:r>
              <a:rPr lang="en-US" sz="1600" dirty="0" smtClean="0"/>
              <a:t> o </a:t>
            </a:r>
            <a:r>
              <a:rPr lang="en-US" sz="1600" dirty="0" err="1" smtClean="0"/>
              <a:t>variabila</a:t>
            </a:r>
            <a:r>
              <a:rPr lang="en-US" sz="1600" dirty="0" smtClean="0"/>
              <a:t> </a:t>
            </a:r>
            <a:r>
              <a:rPr lang="en-US" sz="1600" dirty="0" err="1" smtClean="0"/>
              <a:t>secreta</a:t>
            </a:r>
            <a:endParaRPr lang="en-US" sz="1600" dirty="0" smtClean="0"/>
          </a:p>
          <a:p>
            <a:pPr marL="964692" lvl="2" indent="-342900">
              <a:buFont typeface="+mj-lt"/>
              <a:buAutoNum type="arabicPeriod"/>
            </a:pPr>
            <a:r>
              <a:rPr lang="en-US" sz="1600" dirty="0" smtClean="0"/>
              <a:t>A </a:t>
            </a:r>
            <a:r>
              <a:rPr lang="en-US" sz="1600" dirty="0" err="1" smtClean="0"/>
              <a:t>trimite</a:t>
            </a:r>
            <a:r>
              <a:rPr lang="en-US" sz="1600" dirty="0" smtClean="0"/>
              <a:t> </a:t>
            </a:r>
            <a:r>
              <a:rPr lang="en-US" sz="1600" dirty="0" err="1" smtClean="0"/>
              <a:t>catre</a:t>
            </a:r>
            <a:r>
              <a:rPr lang="en-US" sz="1600" dirty="0" smtClean="0"/>
              <a:t> B un </a:t>
            </a:r>
            <a:r>
              <a:rPr lang="en-US" sz="1600" dirty="0" err="1" smtClean="0"/>
              <a:t>mesaj</a:t>
            </a:r>
            <a:r>
              <a:rPr lang="en-US" sz="1600" dirty="0" smtClean="0"/>
              <a:t>(m1) </a:t>
            </a:r>
            <a:r>
              <a:rPr lang="en-US" sz="1600" dirty="0" err="1" smtClean="0"/>
              <a:t>si</a:t>
            </a:r>
            <a:r>
              <a:rPr lang="en-US" sz="1600" dirty="0" smtClean="0"/>
              <a:t> h(s + m1)</a:t>
            </a:r>
          </a:p>
          <a:p>
            <a:pPr marL="964692" lvl="2" indent="-342900">
              <a:buFont typeface="+mj-lt"/>
              <a:buAutoNum type="arabicPeriod"/>
            </a:pPr>
            <a:r>
              <a:rPr lang="en-US" sz="1600" dirty="0" smtClean="0"/>
              <a:t>B </a:t>
            </a:r>
            <a:r>
              <a:rPr lang="en-US" sz="1600" dirty="0" err="1" smtClean="0"/>
              <a:t>calculeaza</a:t>
            </a:r>
            <a:r>
              <a:rPr lang="en-US" sz="1600" dirty="0" smtClean="0"/>
              <a:t> h(s + m2) </a:t>
            </a:r>
            <a:r>
              <a:rPr lang="en-US" sz="1600" dirty="0" err="1" smtClean="0"/>
              <a:t>unde</a:t>
            </a:r>
            <a:r>
              <a:rPr lang="en-US" sz="1600" dirty="0" smtClean="0"/>
              <a:t> m2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mesajul</a:t>
            </a:r>
            <a:r>
              <a:rPr lang="en-US" sz="1600" dirty="0" smtClean="0"/>
              <a:t> </a:t>
            </a:r>
            <a:r>
              <a:rPr lang="en-US" sz="1600" dirty="0" err="1" smtClean="0"/>
              <a:t>primit</a:t>
            </a:r>
            <a:r>
              <a:rPr lang="en-US" sz="1600" dirty="0" smtClean="0"/>
              <a:t> de la A. </a:t>
            </a:r>
            <a:r>
              <a:rPr lang="en-US" sz="1600" dirty="0" err="1" smtClean="0"/>
              <a:t>Daca</a:t>
            </a:r>
            <a:r>
              <a:rPr lang="en-US" sz="1600" dirty="0" smtClean="0"/>
              <a:t> h(s + m2) == h(s + m1) </a:t>
            </a:r>
            <a:r>
              <a:rPr lang="en-US" sz="1600" dirty="0" err="1" smtClean="0"/>
              <a:t>atunci</a:t>
            </a:r>
            <a:r>
              <a:rPr lang="en-US" sz="1600" dirty="0" smtClean="0"/>
              <a:t> </a:t>
            </a:r>
            <a:r>
              <a:rPr lang="en-US" sz="1600" dirty="0" err="1" smtClean="0"/>
              <a:t>mesajul</a:t>
            </a:r>
            <a:r>
              <a:rPr lang="en-US" sz="1600" dirty="0" smtClean="0"/>
              <a:t> nu a </a:t>
            </a:r>
            <a:r>
              <a:rPr lang="en-US" sz="1600" dirty="0" err="1" smtClean="0"/>
              <a:t>fost</a:t>
            </a:r>
            <a:r>
              <a:rPr lang="en-US" sz="1600" dirty="0" smtClean="0"/>
              <a:t> </a:t>
            </a:r>
            <a:r>
              <a:rPr lang="en-US" sz="1600" dirty="0" err="1" smtClean="0"/>
              <a:t>alterat</a:t>
            </a:r>
            <a:endParaRPr lang="en-US" sz="1600" dirty="0" smtClean="0"/>
          </a:p>
          <a:p>
            <a:pPr marL="964692" lvl="2" indent="-342900">
              <a:buFont typeface="+mj-lt"/>
              <a:buAutoNum type="arabicPeriod"/>
            </a:pPr>
            <a:r>
              <a:rPr lang="en-US" sz="1600" dirty="0" smtClean="0"/>
              <a:t>De </a:t>
            </a:r>
            <a:r>
              <a:rPr lang="en-US" sz="1600" dirty="0" err="1" smtClean="0"/>
              <a:t>mentionat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ca</a:t>
            </a:r>
            <a:r>
              <a:rPr lang="en-US" sz="1600" dirty="0" smtClean="0"/>
              <a:t> </a:t>
            </a:r>
            <a:r>
              <a:rPr lang="en-US" sz="1600" dirty="0" err="1" smtClean="0"/>
              <a:t>atat</a:t>
            </a:r>
            <a:r>
              <a:rPr lang="en-US" sz="1600" dirty="0" smtClean="0"/>
              <a:t> A cat </a:t>
            </a:r>
            <a:r>
              <a:rPr lang="en-US" sz="1600" dirty="0" err="1" smtClean="0"/>
              <a:t>si</a:t>
            </a:r>
            <a:r>
              <a:rPr lang="en-US" sz="1600" dirty="0" smtClean="0"/>
              <a:t> B au access la secret.</a:t>
            </a:r>
          </a:p>
          <a:p>
            <a:pPr marL="964692" lvl="2" indent="-342900">
              <a:buFont typeface="+mj-lt"/>
              <a:buAutoNum type="arabicPeriod"/>
            </a:pPr>
            <a:r>
              <a:rPr lang="en-US" sz="1600" dirty="0" err="1" smtClean="0"/>
              <a:t>Aceasta</a:t>
            </a:r>
            <a:r>
              <a:rPr lang="en-US" sz="1600" dirty="0" smtClean="0"/>
              <a:t> schema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</a:t>
            </a:r>
            <a:r>
              <a:rPr lang="en-US" sz="1600" dirty="0" err="1" smtClean="0"/>
              <a:t>buna</a:t>
            </a:r>
            <a:r>
              <a:rPr lang="en-US" sz="1600" dirty="0" smtClean="0"/>
              <a:t> </a:t>
            </a:r>
            <a:r>
              <a:rPr lang="en-US" sz="1600" dirty="0" err="1" smtClean="0"/>
              <a:t>atunci</a:t>
            </a:r>
            <a:r>
              <a:rPr lang="en-US" sz="1600" dirty="0" smtClean="0"/>
              <a:t> </a:t>
            </a:r>
            <a:r>
              <a:rPr lang="en-US" sz="1600" dirty="0" err="1" smtClean="0"/>
              <a:t>cand</a:t>
            </a:r>
            <a:r>
              <a:rPr lang="en-US" sz="1600" dirty="0" smtClean="0"/>
              <a:t> B </a:t>
            </a:r>
            <a:r>
              <a:rPr lang="en-US" sz="1600" dirty="0" err="1" smtClean="0"/>
              <a:t>trebuie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se </a:t>
            </a:r>
            <a:r>
              <a:rPr lang="en-US" sz="1600" dirty="0" err="1" smtClean="0"/>
              <a:t>asigure</a:t>
            </a:r>
            <a:r>
              <a:rPr lang="en-US" sz="1600" dirty="0" smtClean="0"/>
              <a:t> </a:t>
            </a:r>
            <a:r>
              <a:rPr lang="en-US" sz="1600" dirty="0" err="1" smtClean="0"/>
              <a:t>ca</a:t>
            </a:r>
            <a:r>
              <a:rPr lang="en-US" sz="1600" dirty="0" smtClean="0"/>
              <a:t> </a:t>
            </a:r>
            <a:r>
              <a:rPr lang="en-US" sz="1600" dirty="0" err="1" smtClean="0"/>
              <a:t>niciun</a:t>
            </a:r>
            <a:r>
              <a:rPr lang="en-US" sz="1600" dirty="0" smtClean="0"/>
              <a:t> ‘man-in-the-</a:t>
            </a:r>
            <a:r>
              <a:rPr lang="en-US" sz="1600" dirty="0" err="1" smtClean="0"/>
              <a:t>midle</a:t>
            </a:r>
            <a:r>
              <a:rPr lang="en-US" sz="1600" dirty="0" smtClean="0"/>
              <a:t>’ nu a </a:t>
            </a:r>
            <a:r>
              <a:rPr lang="en-US" sz="1600" dirty="0" err="1" smtClean="0"/>
              <a:t>alterat</a:t>
            </a:r>
            <a:r>
              <a:rPr lang="en-US" sz="1600" dirty="0" smtClean="0"/>
              <a:t> </a:t>
            </a:r>
            <a:r>
              <a:rPr lang="en-US" sz="1600" dirty="0" err="1" smtClean="0"/>
              <a:t>mesajul</a:t>
            </a:r>
            <a:r>
              <a:rPr lang="en-US" sz="1600" dirty="0" smtClean="0"/>
              <a:t>. De </a:t>
            </a:r>
            <a:r>
              <a:rPr lang="en-US" sz="1600" dirty="0" err="1" smtClean="0"/>
              <a:t>asemenea</a:t>
            </a:r>
            <a:r>
              <a:rPr lang="en-US" sz="1600" dirty="0" smtClean="0"/>
              <a:t>, B </a:t>
            </a:r>
            <a:r>
              <a:rPr lang="en-US" sz="1600" dirty="0" err="1" smtClean="0"/>
              <a:t>stie</a:t>
            </a:r>
            <a:r>
              <a:rPr lang="en-US" sz="1600" dirty="0" smtClean="0"/>
              <a:t> </a:t>
            </a:r>
            <a:r>
              <a:rPr lang="en-US" sz="1600" dirty="0" err="1" smtClean="0"/>
              <a:t>ca</a:t>
            </a:r>
            <a:r>
              <a:rPr lang="en-US" sz="1600" dirty="0" smtClean="0"/>
              <a:t>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primit</a:t>
            </a:r>
            <a:r>
              <a:rPr lang="en-US" sz="1600" dirty="0" smtClean="0"/>
              <a:t> </a:t>
            </a:r>
            <a:r>
              <a:rPr lang="en-US" sz="1600" dirty="0" err="1" smtClean="0"/>
              <a:t>mesaj</a:t>
            </a:r>
            <a:r>
              <a:rPr lang="en-US" sz="1600" dirty="0" smtClean="0"/>
              <a:t> </a:t>
            </a:r>
            <a:r>
              <a:rPr lang="en-US" sz="1600" dirty="0" err="1" smtClean="0"/>
              <a:t>doar</a:t>
            </a:r>
            <a:r>
              <a:rPr lang="en-US" sz="1600" dirty="0" smtClean="0"/>
              <a:t> de la A (</a:t>
            </a:r>
            <a:r>
              <a:rPr lang="en-US" sz="1600" dirty="0" err="1" smtClean="0"/>
              <a:t>oricine</a:t>
            </a:r>
            <a:r>
              <a:rPr lang="en-US" sz="1600" dirty="0" smtClean="0"/>
              <a:t> are </a:t>
            </a:r>
            <a:r>
              <a:rPr lang="en-US" sz="1600" dirty="0" err="1" smtClean="0"/>
              <a:t>cheia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algn="ctr"/>
            <a:r>
              <a:rPr lang="en-US" sz="36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Recap - </a:t>
            </a:r>
            <a:r>
              <a:rPr lang="en-US" sz="36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mac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899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sz="3600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Descriere</a:t>
            </a:r>
            <a:r>
              <a:rPr lang="en-US" sz="36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 </a:t>
            </a:r>
            <a:r>
              <a:rPr lang="en-US" sz="3600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vulnerabilitate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600" dirty="0" smtClean="0"/>
              <a:t>Schema MAC </a:t>
            </a:r>
            <a:r>
              <a:rPr lang="en-US" sz="1600" dirty="0" err="1" smtClean="0"/>
              <a:t>poate</a:t>
            </a:r>
            <a:r>
              <a:rPr lang="en-US" sz="1600" dirty="0" smtClean="0"/>
              <a:t> fi </a:t>
            </a:r>
            <a:r>
              <a:rPr lang="en-US" sz="1600" dirty="0" err="1" smtClean="0"/>
              <a:t>exploatata</a:t>
            </a:r>
            <a:r>
              <a:rPr lang="en-US" sz="1600" dirty="0" smtClean="0"/>
              <a:t> </a:t>
            </a:r>
            <a:r>
              <a:rPr lang="en-US" sz="1600" dirty="0" err="1" smtClean="0"/>
              <a:t>atunci</a:t>
            </a:r>
            <a:r>
              <a:rPr lang="en-US" sz="1600" dirty="0" smtClean="0"/>
              <a:t> </a:t>
            </a:r>
            <a:r>
              <a:rPr lang="en-US" sz="1600" dirty="0" err="1" smtClean="0"/>
              <a:t>cand</a:t>
            </a:r>
            <a:r>
              <a:rPr lang="en-US" sz="1600" dirty="0" smtClean="0"/>
              <a:t> </a:t>
            </a:r>
            <a:r>
              <a:rPr lang="en-US" sz="1600" dirty="0" err="1" smtClean="0"/>
              <a:t>atacatorul</a:t>
            </a:r>
            <a:r>
              <a:rPr lang="en-US" sz="1600" dirty="0" smtClean="0"/>
              <a:t> </a:t>
            </a:r>
            <a:r>
              <a:rPr lang="en-US" sz="1600" dirty="0" err="1" smtClean="0"/>
              <a:t>cunoaste</a:t>
            </a:r>
            <a:r>
              <a:rPr lang="en-US" sz="1600" dirty="0" smtClean="0"/>
              <a:t> h(s + m1) </a:t>
            </a:r>
            <a:r>
              <a:rPr lang="en-US" sz="1600" dirty="0" err="1" smtClean="0"/>
              <a:t>si</a:t>
            </a:r>
            <a:r>
              <a:rPr lang="en-US" sz="1600" dirty="0" smtClean="0"/>
              <a:t> m1. </a:t>
            </a:r>
            <a:r>
              <a:rPr lang="en-US" sz="1600" dirty="0" err="1" smtClean="0"/>
              <a:t>Scopul</a:t>
            </a:r>
            <a:r>
              <a:rPr lang="en-US" sz="1600" dirty="0" smtClean="0"/>
              <a:t> final </a:t>
            </a:r>
            <a:r>
              <a:rPr lang="en-US" sz="1600" dirty="0" err="1" smtClean="0"/>
              <a:t>este</a:t>
            </a:r>
            <a:r>
              <a:rPr lang="en-US" sz="1600" dirty="0" smtClean="0"/>
              <a:t> de a </a:t>
            </a:r>
            <a:r>
              <a:rPr lang="en-US" sz="1600" dirty="0" err="1" smtClean="0"/>
              <a:t>trimite</a:t>
            </a:r>
            <a:r>
              <a:rPr lang="en-US" sz="1600" dirty="0" smtClean="0"/>
              <a:t> </a:t>
            </a:r>
            <a:r>
              <a:rPr lang="en-US" sz="1600" dirty="0" err="1" smtClean="0"/>
              <a:t>mesaj</a:t>
            </a:r>
            <a:r>
              <a:rPr lang="en-US" sz="1600" dirty="0" smtClean="0"/>
              <a:t> </a:t>
            </a:r>
            <a:r>
              <a:rPr lang="en-US" sz="1600" dirty="0" err="1" smtClean="0"/>
              <a:t>catre</a:t>
            </a:r>
            <a:r>
              <a:rPr lang="en-US" sz="1600" dirty="0" smtClean="0"/>
              <a:t> B, ‘</a:t>
            </a:r>
            <a:r>
              <a:rPr lang="en-US" sz="1600" dirty="0" err="1" smtClean="0"/>
              <a:t>autentic</a:t>
            </a:r>
            <a:r>
              <a:rPr lang="en-US" sz="1600" dirty="0" smtClean="0"/>
              <a:t>’, </a:t>
            </a:r>
            <a:r>
              <a:rPr lang="en-US" sz="1600" dirty="0" err="1" smtClean="0"/>
              <a:t>fara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stie</a:t>
            </a:r>
            <a:r>
              <a:rPr lang="en-US" sz="1600" dirty="0" smtClean="0"/>
              <a:t> s(</a:t>
            </a:r>
            <a:r>
              <a:rPr lang="en-US" sz="1600" dirty="0" err="1" smtClean="0"/>
              <a:t>lucru</a:t>
            </a:r>
            <a:r>
              <a:rPr lang="en-US" sz="1600" dirty="0" smtClean="0"/>
              <a:t> care </a:t>
            </a:r>
            <a:r>
              <a:rPr lang="en-US" sz="1600" dirty="0" err="1" smtClean="0"/>
              <a:t>ar</a:t>
            </a:r>
            <a:r>
              <a:rPr lang="en-US" sz="1600" dirty="0" smtClean="0"/>
              <a:t> duce la </a:t>
            </a:r>
            <a:r>
              <a:rPr lang="en-US" sz="1600" dirty="0" err="1" smtClean="0"/>
              <a:t>distrugerea</a:t>
            </a:r>
            <a:r>
              <a:rPr lang="en-US" sz="1600" dirty="0" smtClean="0"/>
              <a:t> </a:t>
            </a:r>
            <a:r>
              <a:rPr lang="en-US" sz="1600" dirty="0" err="1" smtClean="0"/>
              <a:t>schemei</a:t>
            </a:r>
            <a:r>
              <a:rPr lang="en-US" sz="1600" dirty="0" smtClean="0"/>
              <a:t>).</a:t>
            </a:r>
          </a:p>
          <a:p>
            <a:pPr marL="36576" indent="0">
              <a:buNone/>
            </a:pPr>
            <a:endParaRPr lang="en-US" sz="1600" dirty="0" smtClean="0"/>
          </a:p>
          <a:p>
            <a:pPr marL="36576" indent="0">
              <a:buNone/>
            </a:pPr>
            <a:r>
              <a:rPr lang="en-US" sz="1600" dirty="0" err="1" smtClean="0"/>
              <a:t>Acest</a:t>
            </a:r>
            <a:r>
              <a:rPr lang="en-US" sz="1600" dirty="0" smtClean="0"/>
              <a:t> </a:t>
            </a:r>
            <a:r>
              <a:rPr lang="en-US" sz="1600" dirty="0" err="1" smtClean="0"/>
              <a:t>lucru</a:t>
            </a:r>
            <a:r>
              <a:rPr lang="en-US" sz="1600" dirty="0" smtClean="0"/>
              <a:t> se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realiza</a:t>
            </a:r>
            <a:r>
              <a:rPr lang="en-US" sz="1600" dirty="0" smtClean="0"/>
              <a:t> </a:t>
            </a:r>
            <a:r>
              <a:rPr lang="en-US" sz="1600" dirty="0" err="1" smtClean="0"/>
              <a:t>doar</a:t>
            </a:r>
            <a:r>
              <a:rPr lang="en-US" sz="1600" dirty="0" smtClean="0"/>
              <a:t> </a:t>
            </a:r>
            <a:r>
              <a:rPr lang="en-US" sz="1600" dirty="0" err="1" smtClean="0"/>
              <a:t>daca</a:t>
            </a:r>
            <a:r>
              <a:rPr lang="en-US" sz="1600" dirty="0" smtClean="0"/>
              <a:t> </a:t>
            </a:r>
            <a:r>
              <a:rPr lang="en-US" sz="1600" dirty="0" err="1" smtClean="0"/>
              <a:t>algoritmul</a:t>
            </a:r>
            <a:r>
              <a:rPr lang="en-US" sz="1600" dirty="0" smtClean="0"/>
              <a:t> </a:t>
            </a:r>
            <a:r>
              <a:rPr lang="en-US" sz="1600" dirty="0" err="1" smtClean="0"/>
              <a:t>folosit</a:t>
            </a:r>
            <a:r>
              <a:rPr lang="en-US" sz="1600" dirty="0" smtClean="0"/>
              <a:t> de MAC(</a:t>
            </a:r>
            <a:r>
              <a:rPr lang="en-US" sz="1600" dirty="0" err="1" smtClean="0"/>
              <a:t>functia</a:t>
            </a:r>
            <a:r>
              <a:rPr lang="en-US" sz="1600" dirty="0" smtClean="0"/>
              <a:t> h) </a:t>
            </a:r>
            <a:r>
              <a:rPr lang="en-US" sz="1600" dirty="0" err="1" smtClean="0"/>
              <a:t>este</a:t>
            </a:r>
            <a:r>
              <a:rPr lang="en-US" sz="1600" dirty="0" smtClean="0"/>
              <a:t> MD5, SHA-1, SHA-2(</a:t>
            </a:r>
            <a:r>
              <a:rPr lang="en-US" sz="1600" dirty="0" err="1" smtClean="0"/>
              <a:t>cateva</a:t>
            </a:r>
            <a:r>
              <a:rPr lang="en-US" sz="1600" dirty="0" smtClean="0"/>
              <a:t>)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ca</a:t>
            </a:r>
            <a:r>
              <a:rPr lang="en-US" sz="1600" dirty="0" smtClean="0"/>
              <a:t> </a:t>
            </a:r>
            <a:r>
              <a:rPr lang="en-US" sz="1600" dirty="0" err="1" smtClean="0"/>
              <a:t>ele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bazate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schema </a:t>
            </a:r>
            <a:r>
              <a:rPr lang="en-US" sz="1600" dirty="0" err="1" smtClean="0"/>
              <a:t>Merkle-Damgard</a:t>
            </a:r>
            <a:r>
              <a:rPr lang="en-US" sz="1600" dirty="0" smtClean="0"/>
              <a:t>.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a </a:t>
            </a:r>
            <a:r>
              <a:rPr lang="en-US" sz="1600" dirty="0" err="1" smtClean="0"/>
              <a:t>exploata</a:t>
            </a:r>
            <a:r>
              <a:rPr lang="en-US" sz="1600" dirty="0" smtClean="0"/>
              <a:t> </a:t>
            </a:r>
            <a:r>
              <a:rPr lang="en-US" sz="1600" dirty="0" err="1" smtClean="0"/>
              <a:t>aceasta</a:t>
            </a:r>
            <a:r>
              <a:rPr lang="en-US" sz="1600" dirty="0" smtClean="0"/>
              <a:t> schema, </a:t>
            </a:r>
            <a:r>
              <a:rPr lang="en-US" sz="1600" dirty="0" err="1" smtClean="0"/>
              <a:t>trebuie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cunoastem</a:t>
            </a:r>
            <a:r>
              <a:rPr lang="en-US" sz="1600" dirty="0" smtClean="0"/>
              <a:t> </a:t>
            </a:r>
            <a:r>
              <a:rPr lang="en-US" sz="1600" dirty="0" err="1" smtClean="0"/>
              <a:t>lungimea</a:t>
            </a:r>
            <a:r>
              <a:rPr lang="en-US" sz="1600" dirty="0" smtClean="0"/>
              <a:t> </a:t>
            </a:r>
            <a:r>
              <a:rPr lang="en-US" sz="1600" dirty="0" err="1" smtClean="0"/>
              <a:t>variabilei</a:t>
            </a:r>
            <a:r>
              <a:rPr lang="en-US" sz="1600" dirty="0" smtClean="0"/>
              <a:t> s(</a:t>
            </a:r>
            <a:r>
              <a:rPr lang="en-US" sz="1600" dirty="0" err="1" smtClean="0"/>
              <a:t>secreta</a:t>
            </a:r>
            <a:r>
              <a:rPr lang="en-US" sz="1600" dirty="0" smtClean="0"/>
              <a:t>).</a:t>
            </a:r>
          </a:p>
          <a:p>
            <a:pPr marL="36576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82" y="3657600"/>
            <a:ext cx="7064352" cy="24462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2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534400" cy="63246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600" dirty="0" err="1" smtClean="0"/>
              <a:t>Pornind</a:t>
            </a:r>
            <a:r>
              <a:rPr lang="en-US" sz="1600" dirty="0" smtClean="0"/>
              <a:t> de la schema de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sus</a:t>
            </a:r>
            <a:r>
              <a:rPr lang="en-US" sz="1600" dirty="0" smtClean="0"/>
              <a:t>, </a:t>
            </a:r>
            <a:r>
              <a:rPr lang="en-US" sz="1600" dirty="0" err="1" smtClean="0"/>
              <a:t>scopul</a:t>
            </a:r>
            <a:r>
              <a:rPr lang="en-US" sz="1600" dirty="0" smtClean="0"/>
              <a:t> </a:t>
            </a:r>
            <a:r>
              <a:rPr lang="en-US" sz="1600" dirty="0" err="1" smtClean="0"/>
              <a:t>unui</a:t>
            </a:r>
            <a:r>
              <a:rPr lang="en-US" sz="1600" dirty="0" smtClean="0"/>
              <a:t> </a:t>
            </a:r>
            <a:r>
              <a:rPr lang="en-US" sz="1600" dirty="0" err="1" smtClean="0"/>
              <a:t>atacator</a:t>
            </a:r>
            <a:r>
              <a:rPr lang="en-US" sz="1600" dirty="0" smtClean="0"/>
              <a:t> </a:t>
            </a:r>
            <a:r>
              <a:rPr lang="en-US" sz="1600" dirty="0" err="1" smtClean="0"/>
              <a:t>ar</a:t>
            </a:r>
            <a:r>
              <a:rPr lang="en-US" sz="1600" dirty="0" smtClean="0"/>
              <a:t> fi de a </a:t>
            </a:r>
            <a:r>
              <a:rPr lang="en-US" sz="1600" dirty="0" err="1" smtClean="0"/>
              <a:t>adauga</a:t>
            </a:r>
            <a:r>
              <a:rPr lang="en-US" sz="1600" dirty="0" smtClean="0"/>
              <a:t> padding la </a:t>
            </a:r>
            <a:r>
              <a:rPr lang="en-US" sz="1600" dirty="0" err="1" smtClean="0"/>
              <a:t>ultimul</a:t>
            </a:r>
            <a:r>
              <a:rPr lang="en-US" sz="1600" dirty="0" smtClean="0"/>
              <a:t> block din s + m1 </a:t>
            </a:r>
            <a:r>
              <a:rPr lang="en-US" sz="1600" dirty="0" err="1" smtClean="0"/>
              <a:t>si</a:t>
            </a:r>
            <a:r>
              <a:rPr lang="en-US" sz="1600" dirty="0" smtClean="0"/>
              <a:t> de a </a:t>
            </a:r>
            <a:r>
              <a:rPr lang="en-US" sz="1600" dirty="0" err="1" smtClean="0"/>
              <a:t>insera</a:t>
            </a:r>
            <a:r>
              <a:rPr lang="en-US" sz="1600" dirty="0" smtClean="0"/>
              <a:t> un </a:t>
            </a:r>
            <a:r>
              <a:rPr lang="en-US" sz="1600" dirty="0" err="1" smtClean="0"/>
              <a:t>nou</a:t>
            </a:r>
            <a:r>
              <a:rPr lang="en-US" sz="1600" dirty="0" smtClean="0"/>
              <a:t> bloc </a:t>
            </a:r>
            <a:r>
              <a:rPr lang="en-US" sz="1600" dirty="0" err="1" smtClean="0"/>
              <a:t>ce</a:t>
            </a:r>
            <a:r>
              <a:rPr lang="en-US" sz="1600" dirty="0" smtClean="0"/>
              <a:t> </a:t>
            </a:r>
            <a:r>
              <a:rPr lang="en-US" sz="1600" dirty="0" err="1" smtClean="0"/>
              <a:t>contine</a:t>
            </a:r>
            <a:r>
              <a:rPr lang="en-US" sz="1600" dirty="0" smtClean="0"/>
              <a:t> </a:t>
            </a:r>
            <a:r>
              <a:rPr lang="en-US" sz="1600" dirty="0" err="1" smtClean="0"/>
              <a:t>extensia</a:t>
            </a:r>
            <a:r>
              <a:rPr lang="en-US" sz="1600" dirty="0" smtClean="0"/>
              <a:t> </a:t>
            </a:r>
            <a:r>
              <a:rPr lang="en-US" sz="1600" dirty="0" err="1" smtClean="0"/>
              <a:t>dorit</a:t>
            </a:r>
            <a:r>
              <a:rPr lang="en-US" sz="1600" dirty="0" smtClean="0"/>
              <a:t>. </a:t>
            </a:r>
            <a:r>
              <a:rPr lang="en-US" sz="1600" dirty="0" err="1" smtClean="0"/>
              <a:t>Astfel</a:t>
            </a:r>
            <a:r>
              <a:rPr lang="en-US" sz="1600" dirty="0" smtClean="0"/>
              <a:t>, </a:t>
            </a:r>
            <a:r>
              <a:rPr lang="en-US" sz="1600" dirty="0" err="1" smtClean="0"/>
              <a:t>mesajul</a:t>
            </a:r>
            <a:r>
              <a:rPr lang="en-US" sz="1600" dirty="0" smtClean="0"/>
              <a:t> final </a:t>
            </a:r>
            <a:r>
              <a:rPr lang="en-US" sz="1600" dirty="0" err="1" smtClean="0"/>
              <a:t>creat</a:t>
            </a:r>
            <a:r>
              <a:rPr lang="en-US" sz="1600" dirty="0" smtClean="0"/>
              <a:t> de un </a:t>
            </a:r>
            <a:r>
              <a:rPr lang="en-US" sz="1600" dirty="0" err="1" smtClean="0"/>
              <a:t>atacator</a:t>
            </a:r>
            <a:r>
              <a:rPr lang="en-US" sz="1600" dirty="0" smtClean="0"/>
              <a:t> </a:t>
            </a:r>
            <a:r>
              <a:rPr lang="en-US" sz="1600" dirty="0" err="1" smtClean="0"/>
              <a:t>ar</a:t>
            </a:r>
            <a:r>
              <a:rPr lang="en-US" sz="1600" dirty="0" smtClean="0"/>
              <a:t> fi m2=m1 + padding + </a:t>
            </a:r>
            <a:r>
              <a:rPr lang="en-US" sz="1600" dirty="0" err="1" smtClean="0"/>
              <a:t>extensie</a:t>
            </a:r>
            <a:r>
              <a:rPr lang="en-US" sz="1600" dirty="0" smtClean="0"/>
              <a:t>.</a:t>
            </a:r>
          </a:p>
          <a:p>
            <a:pPr marL="36576" indent="0">
              <a:buNone/>
            </a:pPr>
            <a:endParaRPr lang="en-US" sz="1600" dirty="0"/>
          </a:p>
          <a:p>
            <a:pPr marL="36576" indent="0">
              <a:buNone/>
            </a:pPr>
            <a:r>
              <a:rPr lang="en-US" sz="1600" dirty="0" err="1" smtClean="0"/>
              <a:t>Acum</a:t>
            </a:r>
            <a:r>
              <a:rPr lang="en-US" sz="1600" dirty="0" smtClean="0"/>
              <a:t> </a:t>
            </a:r>
            <a:r>
              <a:rPr lang="en-US" sz="1600" dirty="0" err="1" smtClean="0"/>
              <a:t>intrebarea</a:t>
            </a:r>
            <a:r>
              <a:rPr lang="en-US" sz="1600" dirty="0" smtClean="0"/>
              <a:t> </a:t>
            </a:r>
            <a:r>
              <a:rPr lang="en-US" sz="1600" dirty="0" err="1" smtClean="0"/>
              <a:t>finala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, </a:t>
            </a:r>
            <a:r>
              <a:rPr lang="en-US" sz="1600" dirty="0" err="1" smtClean="0"/>
              <a:t>avand</a:t>
            </a:r>
            <a:r>
              <a:rPr lang="en-US" sz="1600" dirty="0" smtClean="0"/>
              <a:t> padding-</a:t>
            </a:r>
            <a:r>
              <a:rPr lang="en-US" sz="1600" dirty="0" err="1" smtClean="0"/>
              <a:t>ul</a:t>
            </a:r>
            <a:r>
              <a:rPr lang="en-US" sz="1600" dirty="0" smtClean="0"/>
              <a:t> </a:t>
            </a:r>
            <a:r>
              <a:rPr lang="en-US" sz="1600" dirty="0" err="1" smtClean="0"/>
              <a:t>calculat</a:t>
            </a:r>
            <a:r>
              <a:rPr lang="en-US" sz="1600" dirty="0"/>
              <a:t> </a:t>
            </a:r>
            <a:r>
              <a:rPr lang="en-US" sz="1600" dirty="0" smtClean="0"/>
              <a:t>cat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extensia</a:t>
            </a:r>
            <a:r>
              <a:rPr lang="en-US" sz="1600" dirty="0" smtClean="0"/>
              <a:t> </a:t>
            </a:r>
            <a:r>
              <a:rPr lang="en-US" sz="1600" dirty="0" err="1" smtClean="0"/>
              <a:t>dorita</a:t>
            </a:r>
            <a:r>
              <a:rPr lang="en-US" sz="1600" dirty="0" smtClean="0"/>
              <a:t>, cum </a:t>
            </a:r>
            <a:r>
              <a:rPr lang="en-US" sz="1600" dirty="0" err="1" smtClean="0"/>
              <a:t>generam</a:t>
            </a:r>
            <a:r>
              <a:rPr lang="en-US" sz="1600" dirty="0" smtClean="0"/>
              <a:t> </a:t>
            </a:r>
            <a:r>
              <a:rPr lang="en-US" sz="1600" dirty="0" err="1" smtClean="0"/>
              <a:t>noul</a:t>
            </a:r>
            <a:r>
              <a:rPr lang="en-US" sz="1600" dirty="0" smtClean="0"/>
              <a:t> h(m3) </a:t>
            </a:r>
            <a:r>
              <a:rPr lang="en-US" sz="1600" dirty="0" err="1" smtClean="0"/>
              <a:t>stiind</a:t>
            </a:r>
            <a:r>
              <a:rPr lang="en-US" sz="1600" dirty="0" smtClean="0"/>
              <a:t> h(s + m1).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aceasta</a:t>
            </a:r>
            <a:r>
              <a:rPr lang="en-US" sz="1600" dirty="0" smtClean="0"/>
              <a:t>, </a:t>
            </a:r>
            <a:r>
              <a:rPr lang="en-US" sz="1600" dirty="0" err="1" smtClean="0"/>
              <a:t>trebuie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specificam</a:t>
            </a:r>
            <a:r>
              <a:rPr lang="en-US" sz="1600" dirty="0" smtClean="0"/>
              <a:t> </a:t>
            </a:r>
            <a:r>
              <a:rPr lang="en-US" sz="1600" dirty="0" err="1" smtClean="0"/>
              <a:t>functiei</a:t>
            </a:r>
            <a:r>
              <a:rPr lang="en-US" sz="1600" dirty="0" smtClean="0"/>
              <a:t> de hash (MD5, SHA-1)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porneasca</a:t>
            </a:r>
            <a:r>
              <a:rPr lang="en-US" sz="1600" dirty="0" smtClean="0"/>
              <a:t>, </a:t>
            </a:r>
            <a:r>
              <a:rPr lang="en-US" sz="1600" dirty="0" err="1" smtClean="0"/>
              <a:t>ca</a:t>
            </a:r>
            <a:r>
              <a:rPr lang="en-US" sz="1600" dirty="0" smtClean="0"/>
              <a:t> stare </a:t>
            </a:r>
            <a:r>
              <a:rPr lang="en-US" sz="1600" dirty="0" err="1" smtClean="0"/>
              <a:t>initiala</a:t>
            </a:r>
            <a:r>
              <a:rPr lang="en-US" sz="1600" dirty="0" smtClean="0"/>
              <a:t>, de la hash-</a:t>
            </a:r>
            <a:r>
              <a:rPr lang="en-US" sz="1600" dirty="0" err="1" smtClean="0"/>
              <a:t>ul</a:t>
            </a:r>
            <a:r>
              <a:rPr lang="en-US" sz="1600" dirty="0" smtClean="0"/>
              <a:t> h(s + m1) </a:t>
            </a:r>
            <a:r>
              <a:rPr lang="en-US" sz="1600" dirty="0" err="1" smtClean="0"/>
              <a:t>peste</a:t>
            </a:r>
            <a:r>
              <a:rPr lang="en-US" sz="1600" dirty="0" smtClean="0"/>
              <a:t> care </a:t>
            </a:r>
            <a:r>
              <a:rPr lang="en-US" sz="1600" dirty="0" err="1" smtClean="0"/>
              <a:t>sa</a:t>
            </a:r>
            <a:r>
              <a:rPr lang="en-US" sz="1600" dirty="0" smtClean="0"/>
              <a:t> o </a:t>
            </a:r>
            <a:r>
              <a:rPr lang="en-US" sz="1600" dirty="0" err="1" smtClean="0"/>
              <a:t>expandeze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obtina</a:t>
            </a:r>
            <a:r>
              <a:rPr lang="en-US" sz="1600" dirty="0" smtClean="0"/>
              <a:t> h(m2).</a:t>
            </a:r>
          </a:p>
          <a:p>
            <a:pPr marL="36576" indent="0">
              <a:buNone/>
            </a:pPr>
            <a:endParaRPr lang="en-US" sz="1600" dirty="0"/>
          </a:p>
          <a:p>
            <a:pPr marL="36576" indent="0">
              <a:buNone/>
            </a:pPr>
            <a:r>
              <a:rPr lang="en-US" sz="1600" i="1" dirty="0"/>
              <a:t>Attacker's MAC = SHA1(extension + padding) &lt;- </a:t>
            </a:r>
            <a:r>
              <a:rPr lang="en-US" sz="1600" i="1" dirty="0" smtClean="0"/>
              <a:t>cu </a:t>
            </a:r>
            <a:r>
              <a:rPr lang="en-US" sz="1600" i="1" dirty="0" err="1" smtClean="0"/>
              <a:t>registrii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avand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valorile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starii</a:t>
            </a:r>
            <a:r>
              <a:rPr lang="en-US" sz="1600" i="1" dirty="0" smtClean="0"/>
              <a:t> interne a </a:t>
            </a:r>
            <a:r>
              <a:rPr lang="en-US" sz="1600" i="1" dirty="0" err="1" smtClean="0"/>
              <a:t>functiei</a:t>
            </a:r>
            <a:r>
              <a:rPr lang="en-US" sz="1600" i="1" dirty="0" smtClean="0"/>
              <a:t> hash </a:t>
            </a:r>
            <a:r>
              <a:rPr lang="en-US" sz="1600" i="1" dirty="0" err="1" smtClean="0"/>
              <a:t>dupa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gener.area</a:t>
            </a:r>
            <a:r>
              <a:rPr lang="en-US" sz="1600" i="1" dirty="0" smtClean="0"/>
              <a:t> h(s + m1)</a:t>
            </a:r>
          </a:p>
          <a:p>
            <a:pPr marL="36576" indent="0">
              <a:buNone/>
            </a:pPr>
            <a:endParaRPr lang="en-US" sz="1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7681626" cy="24462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2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algn="ctr"/>
            <a:r>
              <a:rPr lang="en-US" sz="3600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Exemplu</a:t>
            </a:r>
            <a:r>
              <a:rPr lang="en-US" sz="36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 </a:t>
            </a:r>
            <a:r>
              <a:rPr lang="en-US" sz="3600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teoretic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534400" cy="5638800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sz="1600" dirty="0" smtClean="0"/>
              <a:t>Sa </a:t>
            </a:r>
            <a:r>
              <a:rPr lang="en-US" sz="1600" dirty="0" err="1" smtClean="0"/>
              <a:t>presupunem</a:t>
            </a:r>
            <a:r>
              <a:rPr lang="en-US" sz="1600" dirty="0" smtClean="0"/>
              <a:t> </a:t>
            </a:r>
            <a:r>
              <a:rPr lang="en-US" sz="1600" dirty="0" err="1" smtClean="0"/>
              <a:t>ca</a:t>
            </a:r>
            <a:r>
              <a:rPr lang="en-US" sz="1600" dirty="0" smtClean="0"/>
              <a:t> un </a:t>
            </a:r>
            <a:r>
              <a:rPr lang="en-US" sz="1600" dirty="0" err="1" smtClean="0"/>
              <a:t>atacator</a:t>
            </a:r>
            <a:r>
              <a:rPr lang="en-US" sz="1600" dirty="0" smtClean="0"/>
              <a:t> a </a:t>
            </a:r>
            <a:r>
              <a:rPr lang="en-US" sz="1600" dirty="0" err="1" smtClean="0"/>
              <a:t>interceptat</a:t>
            </a:r>
            <a:r>
              <a:rPr lang="en-US" sz="1600" dirty="0" smtClean="0"/>
              <a:t> un </a:t>
            </a:r>
            <a:r>
              <a:rPr lang="en-US" sz="1600" dirty="0" err="1" smtClean="0"/>
              <a:t>mesaj</a:t>
            </a:r>
            <a:r>
              <a:rPr lang="en-US" sz="1600" dirty="0" smtClean="0"/>
              <a:t> de la A-&gt;B </a:t>
            </a:r>
            <a:r>
              <a:rPr lang="en-US" sz="1600" dirty="0" err="1" smtClean="0"/>
              <a:t>ca</a:t>
            </a:r>
            <a:r>
              <a:rPr lang="en-US" sz="1600" dirty="0" smtClean="0"/>
              <a:t> </a:t>
            </a:r>
            <a:r>
              <a:rPr lang="en-US" sz="1600" dirty="0" err="1" smtClean="0"/>
              <a:t>urmatorul</a:t>
            </a:r>
            <a:r>
              <a:rPr lang="en-US" sz="1600" dirty="0" smtClean="0"/>
              <a:t>:</a:t>
            </a:r>
          </a:p>
          <a:p>
            <a:pPr marL="36576" indent="0">
              <a:buNone/>
            </a:pPr>
            <a:r>
              <a:rPr lang="en-US" sz="1600" dirty="0"/>
              <a:t>	</a:t>
            </a:r>
            <a:r>
              <a:rPr lang="en-US" sz="1200" dirty="0"/>
              <a:t>http://example.com/download?file=report.pdf&amp;mac=563162c9c71a17367d44c165b84b85ab59d036f9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 marL="36576" indent="0">
              <a:buNone/>
            </a:pPr>
            <a:r>
              <a:rPr lang="en-US" sz="1600" dirty="0" err="1" smtClean="0"/>
              <a:t>Atacatorul</a:t>
            </a:r>
            <a:r>
              <a:rPr lang="en-US" sz="1600" dirty="0" smtClean="0"/>
              <a:t> </a:t>
            </a:r>
            <a:r>
              <a:rPr lang="en-US" sz="1600" dirty="0" err="1" smtClean="0"/>
              <a:t>doreste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modifice</a:t>
            </a:r>
            <a:r>
              <a:rPr lang="en-US" sz="1600" dirty="0" smtClean="0"/>
              <a:t> </a:t>
            </a:r>
            <a:r>
              <a:rPr lang="en-US" sz="1600" dirty="0" err="1" smtClean="0"/>
              <a:t>atacul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a </a:t>
            </a:r>
            <a:r>
              <a:rPr lang="en-US" sz="1600" dirty="0" err="1" smtClean="0"/>
              <a:t>putea</a:t>
            </a:r>
            <a:r>
              <a:rPr lang="en-US" sz="1600" dirty="0" smtClean="0"/>
              <a:t> include alt </a:t>
            </a:r>
            <a:r>
              <a:rPr lang="en-US" sz="1600" dirty="0" err="1" smtClean="0"/>
              <a:t>fisier</a:t>
            </a:r>
            <a:r>
              <a:rPr lang="en-US" sz="1600" dirty="0" smtClean="0"/>
              <a:t>:</a:t>
            </a:r>
          </a:p>
          <a:p>
            <a:pPr marL="36576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payload </a:t>
            </a:r>
            <a:r>
              <a:rPr lang="en-US" sz="1200" dirty="0" err="1" smtClean="0"/>
              <a:t>dorit</a:t>
            </a:r>
            <a:r>
              <a:rPr lang="en-US" sz="1200" dirty="0"/>
              <a:t>: file=report.pdf/../../../../../../../</a:t>
            </a:r>
            <a:r>
              <a:rPr lang="en-US" sz="1200" dirty="0" smtClean="0"/>
              <a:t>etc/passwd</a:t>
            </a:r>
          </a:p>
          <a:p>
            <a:pPr marL="36576" indent="0">
              <a:buNone/>
            </a:pPr>
            <a:endParaRPr lang="en-US" sz="1200" dirty="0"/>
          </a:p>
          <a:p>
            <a:pPr marL="36576" indent="0">
              <a:buNone/>
            </a:pPr>
            <a:r>
              <a:rPr lang="en-US" sz="1600" dirty="0" err="1" smtClean="0"/>
              <a:t>Astfel</a:t>
            </a:r>
            <a:r>
              <a:rPr lang="en-US" sz="1600" dirty="0" smtClean="0"/>
              <a:t>, </a:t>
            </a:r>
            <a:r>
              <a:rPr lang="en-US" sz="1600" dirty="0" err="1" smtClean="0"/>
              <a:t>parcurgem</a:t>
            </a:r>
            <a:r>
              <a:rPr lang="en-US" sz="1600" dirty="0" smtClean="0"/>
              <a:t> </a:t>
            </a:r>
            <a:r>
              <a:rPr lang="en-US" sz="1600" dirty="0" err="1" smtClean="0"/>
              <a:t>urmatorii</a:t>
            </a:r>
            <a:r>
              <a:rPr lang="en-US" sz="1600" dirty="0" smtClean="0"/>
              <a:t> </a:t>
            </a:r>
            <a:r>
              <a:rPr lang="en-US" sz="1600" dirty="0" err="1" smtClean="0"/>
              <a:t>pasi</a:t>
            </a:r>
            <a:r>
              <a:rPr lang="en-US" sz="1600" dirty="0" smtClean="0"/>
              <a:t>:</a:t>
            </a:r>
          </a:p>
          <a:p>
            <a:pPr marL="964692" lvl="2" indent="-342900">
              <a:buFont typeface="+mj-lt"/>
              <a:buAutoNum type="arabicPeriod"/>
            </a:pPr>
            <a:r>
              <a:rPr lang="en-US" sz="1600" dirty="0" err="1" smtClean="0"/>
              <a:t>Ghicim</a:t>
            </a:r>
            <a:r>
              <a:rPr lang="en-US" sz="1600" dirty="0" smtClean="0"/>
              <a:t> (</a:t>
            </a:r>
            <a:r>
              <a:rPr lang="en-US" sz="1600" dirty="0" err="1" smtClean="0"/>
              <a:t>bruteforce</a:t>
            </a:r>
            <a:r>
              <a:rPr lang="en-US" sz="1600" dirty="0" smtClean="0"/>
              <a:t>) </a:t>
            </a:r>
            <a:r>
              <a:rPr lang="en-US" sz="1600" dirty="0" err="1" smtClean="0"/>
              <a:t>ca</a:t>
            </a:r>
            <a:r>
              <a:rPr lang="en-US" sz="1600" dirty="0" smtClean="0"/>
              <a:t> </a:t>
            </a:r>
            <a:r>
              <a:rPr lang="en-US" sz="1600" dirty="0" err="1" smtClean="0"/>
              <a:t>lungimea</a:t>
            </a:r>
            <a:r>
              <a:rPr lang="en-US" sz="1600" dirty="0" smtClean="0"/>
              <a:t> </a:t>
            </a:r>
            <a:r>
              <a:rPr lang="en-US" sz="1600" dirty="0" err="1" smtClean="0"/>
              <a:t>cheii</a:t>
            </a:r>
            <a:r>
              <a:rPr lang="en-US" sz="1600" dirty="0" smtClean="0"/>
              <a:t> (secret) </a:t>
            </a:r>
            <a:r>
              <a:rPr lang="en-US" sz="1600" dirty="0" err="1" smtClean="0"/>
              <a:t>este</a:t>
            </a:r>
            <a:r>
              <a:rPr lang="en-US" sz="1600" dirty="0" smtClean="0"/>
              <a:t> 11</a:t>
            </a:r>
          </a:p>
          <a:p>
            <a:pPr marL="964692" lvl="2" indent="-342900">
              <a:buFont typeface="+mj-lt"/>
              <a:buAutoNum type="arabicPeriod"/>
            </a:pPr>
            <a:r>
              <a:rPr lang="en-US" sz="1600" dirty="0" err="1" smtClean="0"/>
              <a:t>Calculam</a:t>
            </a:r>
            <a:r>
              <a:rPr lang="en-US" sz="1600" dirty="0" smtClean="0"/>
              <a:t> padding-</a:t>
            </a:r>
            <a:r>
              <a:rPr lang="en-US" sz="1600" dirty="0" err="1" smtClean="0"/>
              <a:t>ul</a:t>
            </a:r>
            <a:r>
              <a:rPr lang="en-US" sz="1600" dirty="0" smtClean="0"/>
              <a:t> </a:t>
            </a:r>
            <a:r>
              <a:rPr lang="en-US" sz="1600" dirty="0" err="1" smtClean="0"/>
              <a:t>necesar</a:t>
            </a:r>
            <a:endParaRPr lang="en-US" sz="1600" dirty="0" smtClean="0"/>
          </a:p>
          <a:p>
            <a:pPr marL="1449324" lvl="4" indent="-342900">
              <a:buFont typeface="+mj-lt"/>
              <a:buAutoNum type="arabicPeriod"/>
            </a:pPr>
            <a:r>
              <a:rPr lang="en-US" sz="1400" dirty="0" err="1"/>
              <a:t>l</a:t>
            </a:r>
            <a:r>
              <a:rPr lang="en-US" sz="1400" dirty="0" err="1" smtClean="0"/>
              <a:t>en</a:t>
            </a:r>
            <a:r>
              <a:rPr lang="en-US" sz="1400" dirty="0" smtClean="0"/>
              <a:t>(s) = 11</a:t>
            </a:r>
          </a:p>
          <a:p>
            <a:pPr marL="1449324" lvl="4" indent="-342900">
              <a:buFont typeface="+mj-lt"/>
              <a:buAutoNum type="arabicPeriod"/>
            </a:pPr>
            <a:r>
              <a:rPr lang="en-US" sz="1400" dirty="0" err="1"/>
              <a:t>l</a:t>
            </a:r>
            <a:r>
              <a:rPr lang="en-US" sz="1400" dirty="0" err="1" smtClean="0"/>
              <a:t>en</a:t>
            </a:r>
            <a:r>
              <a:rPr lang="en-US" sz="1400" dirty="0" smtClean="0"/>
              <a:t>(m1) = </a:t>
            </a:r>
            <a:r>
              <a:rPr lang="en-US" sz="1400" dirty="0" err="1" smtClean="0"/>
              <a:t>len</a:t>
            </a:r>
            <a:r>
              <a:rPr lang="en-US" sz="1400" dirty="0" smtClean="0"/>
              <a:t>(‘report.pdf’) = 10</a:t>
            </a:r>
          </a:p>
          <a:p>
            <a:pPr marL="1449324" lvl="4" indent="-342900">
              <a:buFont typeface="+mj-lt"/>
              <a:buAutoNum type="arabicPeriod"/>
            </a:pPr>
            <a:r>
              <a:rPr lang="en-US" sz="1400" dirty="0" err="1"/>
              <a:t>l</a:t>
            </a:r>
            <a:r>
              <a:rPr lang="en-US" sz="1400" dirty="0" err="1" smtClean="0"/>
              <a:t>en</a:t>
            </a:r>
            <a:r>
              <a:rPr lang="en-US" sz="1400" dirty="0" smtClean="0"/>
              <a:t>(s + m1) = 21</a:t>
            </a:r>
          </a:p>
          <a:p>
            <a:pPr marL="1449324" lvl="4" indent="-342900">
              <a:buFont typeface="+mj-lt"/>
              <a:buAutoNum type="arabicPeriod"/>
            </a:pPr>
            <a:r>
              <a:rPr lang="en-US" sz="1400" dirty="0" err="1"/>
              <a:t>l</a:t>
            </a:r>
            <a:r>
              <a:rPr lang="en-US" sz="1400" dirty="0" err="1" smtClean="0"/>
              <a:t>en</a:t>
            </a:r>
            <a:r>
              <a:rPr lang="en-US" sz="1400" dirty="0" smtClean="0"/>
              <a:t>(padding) = 64 – </a:t>
            </a:r>
            <a:r>
              <a:rPr lang="en-US" sz="1400" dirty="0" err="1" smtClean="0"/>
              <a:t>len</a:t>
            </a:r>
            <a:r>
              <a:rPr lang="en-US" sz="1400" dirty="0" smtClean="0"/>
              <a:t>(s + m1) = 43</a:t>
            </a:r>
            <a:endParaRPr lang="en-US" sz="400" dirty="0"/>
          </a:p>
          <a:p>
            <a:pPr marL="1449324" lvl="4" indent="-342900">
              <a:buFont typeface="+mj-lt"/>
              <a:buAutoNum type="arabicPeriod"/>
            </a:pPr>
            <a:r>
              <a:rPr lang="en-US" sz="1400" dirty="0" err="1"/>
              <a:t>l</a:t>
            </a:r>
            <a:r>
              <a:rPr lang="en-US" sz="1400" dirty="0" err="1" smtClean="0"/>
              <a:t>en</a:t>
            </a:r>
            <a:r>
              <a:rPr lang="en-US" sz="1400" dirty="0" smtClean="0"/>
              <a:t>(</a:t>
            </a:r>
            <a:r>
              <a:rPr lang="en-US" sz="1400" dirty="0" err="1" smtClean="0"/>
              <a:t>extensie</a:t>
            </a:r>
            <a:r>
              <a:rPr lang="en-US" sz="1400" dirty="0" smtClean="0"/>
              <a:t>) = </a:t>
            </a:r>
            <a:r>
              <a:rPr lang="en-US" sz="1400" dirty="0" err="1" smtClean="0"/>
              <a:t>len</a:t>
            </a:r>
            <a:r>
              <a:rPr lang="en-US" sz="1400" dirty="0"/>
              <a:t>(‘/../../../../../../../</a:t>
            </a:r>
            <a:r>
              <a:rPr lang="en-US" sz="1400" dirty="0" smtClean="0"/>
              <a:t>etc/passwd’) = 32</a:t>
            </a:r>
          </a:p>
          <a:p>
            <a:pPr marL="1449324" lvl="4" indent="-342900">
              <a:buFont typeface="+mj-lt"/>
              <a:buAutoNum type="arabicPeriod"/>
            </a:pPr>
            <a:r>
              <a:rPr lang="en-US" sz="1400" dirty="0" smtClean="0"/>
              <a:t>Padding = ‘%80’ + 41 * ‘%00’ + hex(</a:t>
            </a:r>
            <a:r>
              <a:rPr lang="en-US" sz="1400" dirty="0" err="1" smtClean="0"/>
              <a:t>len</a:t>
            </a:r>
            <a:r>
              <a:rPr lang="en-US" sz="1400" dirty="0" smtClean="0"/>
              <a:t>(s + m1)) = ‘%80’ + 41 * ‘%00’ + ‘%A8’</a:t>
            </a:r>
          </a:p>
          <a:p>
            <a:pPr marL="1449324" lvl="4" indent="-342900">
              <a:buFont typeface="+mj-lt"/>
              <a:buAutoNum type="arabicPeriod"/>
            </a:pPr>
            <a:r>
              <a:rPr lang="en-US" sz="1400" dirty="0"/>
              <a:t>m</a:t>
            </a:r>
            <a:r>
              <a:rPr lang="en-US" sz="1400" dirty="0" smtClean="0"/>
              <a:t>2 = padding + ‘</a:t>
            </a:r>
            <a:r>
              <a:rPr lang="en-US" sz="1400" dirty="0"/>
              <a:t>/../../../../../../../</a:t>
            </a:r>
            <a:r>
              <a:rPr lang="en-US" sz="1400" dirty="0" smtClean="0"/>
              <a:t>etc/passwd’</a:t>
            </a:r>
          </a:p>
          <a:p>
            <a:pPr marL="1449324" lvl="4" indent="-342900">
              <a:buFont typeface="+mj-lt"/>
              <a:buAutoNum type="arabicPeriod"/>
            </a:pPr>
            <a:r>
              <a:rPr lang="en-US" sz="1400" dirty="0"/>
              <a:t>p</a:t>
            </a:r>
            <a:r>
              <a:rPr lang="en-US" sz="1400" dirty="0" smtClean="0"/>
              <a:t>ayload </a:t>
            </a:r>
            <a:r>
              <a:rPr lang="en-US" sz="1400" dirty="0"/>
              <a:t>= </a:t>
            </a:r>
            <a:r>
              <a:rPr lang="en-US" sz="1400" dirty="0" smtClean="0"/>
              <a:t>‘http</a:t>
            </a:r>
            <a:r>
              <a:rPr lang="en-US" sz="1400" dirty="0"/>
              <a:t>://example.com/</a:t>
            </a:r>
            <a:r>
              <a:rPr lang="en-US" sz="1400" dirty="0" err="1"/>
              <a:t>download?file</a:t>
            </a:r>
            <a:r>
              <a:rPr lang="en-US" sz="1400" dirty="0"/>
              <a:t>=report.pdf%80%00%00%00%00%00%00%00%00%00%00%00%00%00%00%00%00%00%00%00%00%00%00%00%00%00%00%00%00%00%00%00%00%00%00%00%00%00%00%00%00%00%A8/../../../../../../../</a:t>
            </a:r>
            <a:r>
              <a:rPr lang="en-US" sz="1400" dirty="0" smtClean="0"/>
              <a:t>etc/passwd’</a:t>
            </a:r>
          </a:p>
          <a:p>
            <a:pPr marL="964692" lvl="2" indent="-342900">
              <a:buFont typeface="+mj-lt"/>
              <a:buAutoNum type="arabicPeriod"/>
            </a:pPr>
            <a:r>
              <a:rPr lang="en-US" sz="1600" dirty="0" err="1" smtClean="0"/>
              <a:t>Calculam</a:t>
            </a:r>
            <a:r>
              <a:rPr lang="en-US" sz="1600" dirty="0" smtClean="0"/>
              <a:t> </a:t>
            </a:r>
            <a:r>
              <a:rPr lang="en-US" sz="1600" dirty="0" err="1" smtClean="0"/>
              <a:t>urmatoarea</a:t>
            </a:r>
            <a:r>
              <a:rPr lang="en-US" sz="1600" dirty="0" smtClean="0"/>
              <a:t> </a:t>
            </a:r>
            <a:r>
              <a:rPr lang="en-US" sz="1600" dirty="0" err="1" smtClean="0"/>
              <a:t>valoarea</a:t>
            </a:r>
            <a:r>
              <a:rPr lang="en-US" sz="1600" dirty="0" smtClean="0"/>
              <a:t> a hash-</a:t>
            </a:r>
            <a:r>
              <a:rPr lang="en-US" sz="1600" dirty="0" err="1" smtClean="0"/>
              <a:t>ului</a:t>
            </a:r>
            <a:r>
              <a:rPr lang="en-US" sz="1600" dirty="0" smtClean="0"/>
              <a:t> </a:t>
            </a:r>
            <a:r>
              <a:rPr lang="en-US" sz="1600" dirty="0" err="1" smtClean="0"/>
              <a:t>pornind</a:t>
            </a:r>
            <a:r>
              <a:rPr lang="en-US" sz="1600" dirty="0" smtClean="0"/>
              <a:t> de la h(s + m1), </a:t>
            </a:r>
            <a:r>
              <a:rPr lang="en-US" sz="1600" dirty="0" err="1" smtClean="0"/>
              <a:t>avand</a:t>
            </a:r>
            <a:r>
              <a:rPr lang="en-US" sz="1600" dirty="0" smtClean="0"/>
              <a:t> append-</a:t>
            </a:r>
            <a:r>
              <a:rPr lang="en-US" sz="1600" dirty="0" err="1" smtClean="0"/>
              <a:t>ul</a:t>
            </a:r>
            <a:r>
              <a:rPr lang="en-US" sz="1600" dirty="0" smtClean="0"/>
              <a:t> m2</a:t>
            </a:r>
            <a:endParaRPr lang="en-US" sz="1600" dirty="0"/>
          </a:p>
          <a:p>
            <a:pPr marL="621792" lvl="2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52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Demo: setup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486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US" sz="1400" dirty="0" err="1" smtClean="0"/>
              <a:t>Instalam</a:t>
            </a:r>
            <a:r>
              <a:rPr lang="en-US" sz="1400" dirty="0" smtClean="0"/>
              <a:t> local </a:t>
            </a:r>
            <a:r>
              <a:rPr lang="en-US" sz="1400" dirty="0" err="1" smtClean="0"/>
              <a:t>serviciul</a:t>
            </a:r>
            <a:r>
              <a:rPr lang="en-US" sz="1400" dirty="0" smtClean="0"/>
              <a:t> apache2: </a:t>
            </a:r>
            <a:r>
              <a:rPr lang="en-US" sz="1400" b="1" dirty="0" smtClean="0"/>
              <a:t>sudo apt-get install apache2</a:t>
            </a:r>
          </a:p>
          <a:p>
            <a:pPr marL="493776" indent="-457200">
              <a:buFont typeface="+mj-lt"/>
              <a:buAutoNum type="arabicPeriod"/>
            </a:pPr>
            <a:r>
              <a:rPr lang="en-US" sz="1400" dirty="0" err="1" smtClean="0"/>
              <a:t>Copiem</a:t>
            </a:r>
            <a:r>
              <a:rPr lang="en-US" sz="1400" dirty="0" smtClean="0"/>
              <a:t> repo-</a:t>
            </a:r>
            <a:r>
              <a:rPr lang="en-US" sz="1400" dirty="0" err="1" smtClean="0"/>
              <a:t>ul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github.com/SpiderLabs/CryptOMG</a:t>
            </a:r>
            <a:r>
              <a:rPr lang="en-US" sz="1400" dirty="0" smtClean="0"/>
              <a:t> in /</a:t>
            </a:r>
            <a:r>
              <a:rPr lang="en-US" sz="1400" dirty="0" err="1" smtClean="0"/>
              <a:t>var</a:t>
            </a:r>
            <a:r>
              <a:rPr lang="en-US" sz="1400" dirty="0" smtClean="0"/>
              <a:t>/www/html: </a:t>
            </a:r>
            <a:r>
              <a:rPr lang="en-US" sz="1400" b="1" dirty="0" smtClean="0"/>
              <a:t>cd /</a:t>
            </a:r>
            <a:r>
              <a:rPr lang="en-US" sz="1400" b="1" dirty="0" err="1" smtClean="0"/>
              <a:t>var</a:t>
            </a:r>
            <a:r>
              <a:rPr lang="en-US" sz="1400" b="1" dirty="0"/>
              <a:t>/www/html; git clone </a:t>
            </a:r>
            <a:r>
              <a:rPr lang="en-US" sz="1400" b="1" dirty="0">
                <a:hlinkClick r:id="rId2"/>
              </a:rPr>
              <a:t>https://github.com/SpiderLabs/CryptOMG</a:t>
            </a:r>
            <a:endParaRPr lang="en-US" sz="1400" b="1" dirty="0" smtClean="0"/>
          </a:p>
          <a:p>
            <a:pPr marL="493776" indent="-457200">
              <a:buFont typeface="+mj-lt"/>
              <a:buAutoNum type="arabicPeriod"/>
            </a:pPr>
            <a:r>
              <a:rPr lang="en-US" sz="1400" dirty="0" err="1" smtClean="0"/>
              <a:t>Pornim</a:t>
            </a:r>
            <a:r>
              <a:rPr lang="en-US" sz="1400" dirty="0" smtClean="0"/>
              <a:t> </a:t>
            </a:r>
            <a:r>
              <a:rPr lang="en-US" sz="1400" dirty="0" err="1" smtClean="0"/>
              <a:t>serviciul</a:t>
            </a:r>
            <a:r>
              <a:rPr lang="en-US" sz="1400" dirty="0" smtClean="0"/>
              <a:t> apache2: </a:t>
            </a:r>
            <a:r>
              <a:rPr lang="en-US" sz="1400" b="1" dirty="0" smtClean="0"/>
              <a:t>sudo service apache2 start</a:t>
            </a:r>
          </a:p>
          <a:p>
            <a:pPr marL="493776" indent="-457200">
              <a:buFont typeface="+mj-lt"/>
              <a:buAutoNum type="arabicPeriod"/>
            </a:pPr>
            <a:r>
              <a:rPr lang="en-US" sz="1400" dirty="0" err="1" smtClean="0"/>
              <a:t>Deschidem</a:t>
            </a:r>
            <a:r>
              <a:rPr lang="en-US" sz="1400" dirty="0" smtClean="0"/>
              <a:t> /</a:t>
            </a:r>
            <a:r>
              <a:rPr lang="en-US" sz="1400" dirty="0" err="1" smtClean="0"/>
              <a:t>var</a:t>
            </a:r>
            <a:r>
              <a:rPr lang="en-US" sz="1400" dirty="0" smtClean="0"/>
              <a:t>/www/html/</a:t>
            </a:r>
            <a:r>
              <a:rPr lang="en-US" sz="1400" dirty="0" err="1" smtClean="0"/>
              <a:t>ctf</a:t>
            </a:r>
            <a:r>
              <a:rPr lang="en-US" sz="1400" dirty="0" smtClean="0"/>
              <a:t>/challenge5/</a:t>
            </a:r>
            <a:r>
              <a:rPr lang="en-US" sz="1400" dirty="0" err="1" smtClean="0"/>
              <a:t>index.php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</a:t>
            </a:r>
            <a:r>
              <a:rPr lang="en-US" sz="1400" dirty="0" err="1" smtClean="0"/>
              <a:t>stergem</a:t>
            </a:r>
            <a:r>
              <a:rPr lang="en-US" sz="1400" dirty="0" smtClean="0"/>
              <a:t> </a:t>
            </a:r>
            <a:r>
              <a:rPr lang="en-US" sz="1400" dirty="0" err="1" smtClean="0"/>
              <a:t>linia</a:t>
            </a:r>
            <a:r>
              <a:rPr lang="en-US" sz="1400" dirty="0" smtClean="0"/>
              <a:t> ‘require ../../includes/</a:t>
            </a:r>
            <a:r>
              <a:rPr lang="en-US" sz="1400" dirty="0" err="1" smtClean="0"/>
              <a:t>init.php</a:t>
            </a:r>
            <a:r>
              <a:rPr lang="en-US" sz="1400" dirty="0" smtClean="0"/>
              <a:t>’</a:t>
            </a:r>
          </a:p>
          <a:p>
            <a:pPr marL="493776" indent="-457200">
              <a:buFont typeface="+mj-lt"/>
              <a:buAutoNum type="arabicPeriod"/>
            </a:pPr>
            <a:r>
              <a:rPr lang="en-US" sz="1400" dirty="0" err="1" smtClean="0"/>
              <a:t>Deschidem</a:t>
            </a:r>
            <a:r>
              <a:rPr lang="en-US" sz="1400" dirty="0" smtClean="0"/>
              <a:t> un browser </a:t>
            </a:r>
            <a:r>
              <a:rPr lang="en-US" sz="1400" dirty="0" err="1" smtClean="0"/>
              <a:t>si</a:t>
            </a:r>
            <a:r>
              <a:rPr lang="en-US" sz="1400" dirty="0" smtClean="0"/>
              <a:t> </a:t>
            </a:r>
            <a:r>
              <a:rPr lang="en-US" sz="1400" dirty="0" err="1" smtClean="0"/>
              <a:t>navigam</a:t>
            </a:r>
            <a:r>
              <a:rPr lang="en-US" sz="1400" dirty="0" smtClean="0"/>
              <a:t> </a:t>
            </a:r>
            <a:r>
              <a:rPr lang="en-US" sz="1400" dirty="0" err="1" smtClean="0"/>
              <a:t>catre</a:t>
            </a:r>
            <a:r>
              <a:rPr lang="en-US" sz="1400" dirty="0"/>
              <a:t> </a:t>
            </a:r>
            <a:r>
              <a:rPr lang="en-US" sz="1400" b="1" dirty="0" smtClean="0">
                <a:hlinkClick r:id="rId3"/>
              </a:rPr>
              <a:t>http://localhost/ctf/challenge5</a:t>
            </a:r>
            <a:endParaRPr lang="en-US" sz="1400" b="1" dirty="0" smtClean="0"/>
          </a:p>
          <a:p>
            <a:pPr marL="493776" indent="-457200">
              <a:buFont typeface="+mj-lt"/>
              <a:buAutoNum type="arabicPeriod"/>
            </a:pP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1" y="2819400"/>
            <a:ext cx="7391400" cy="14157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1" y="4343400"/>
            <a:ext cx="7391400" cy="14637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57200" y="59436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!!! In </a:t>
            </a:r>
            <a:r>
              <a:rPr lang="en-US" sz="1400" b="1" dirty="0" err="1" smtClean="0"/>
              <a:t>urmatoarele</a:t>
            </a:r>
            <a:r>
              <a:rPr lang="en-US" sz="1400" b="1" dirty="0" smtClean="0"/>
              <a:t> demo-</a:t>
            </a:r>
            <a:r>
              <a:rPr lang="en-US" sz="1400" b="1" dirty="0" err="1" smtClean="0"/>
              <a:t>uri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vom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presupune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stim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lungimea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cheii</a:t>
            </a:r>
            <a:r>
              <a:rPr lang="en-US" sz="1400" b="1" dirty="0" smtClean="0"/>
              <a:t>. In </a:t>
            </a:r>
            <a:r>
              <a:rPr lang="en-US" sz="1400" b="1" dirty="0" err="1" smtClean="0"/>
              <a:t>realitate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vom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avea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nevoie</a:t>
            </a:r>
            <a:r>
              <a:rPr lang="en-US" sz="1400" b="1" dirty="0" smtClean="0"/>
              <a:t> de un loop </a:t>
            </a:r>
            <a:r>
              <a:rPr lang="en-US" sz="1400" b="1" dirty="0" err="1" smtClean="0"/>
              <a:t>aditional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prin</a:t>
            </a:r>
            <a:r>
              <a:rPr lang="en-US" sz="1400" b="1" dirty="0" smtClean="0"/>
              <a:t> care </a:t>
            </a:r>
            <a:r>
              <a:rPr lang="en-US" sz="1400" b="1" dirty="0" err="1" smtClean="0"/>
              <a:t>sa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incercam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toate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variantele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posibile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52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944562"/>
          </a:xfrm>
        </p:spPr>
        <p:txBody>
          <a:bodyPr/>
          <a:lstStyle/>
          <a:p>
            <a:pPr algn="ctr"/>
            <a:r>
              <a:rPr lang="en-US" sz="36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Demo: </a:t>
            </a:r>
            <a:r>
              <a:rPr lang="en-US" sz="3600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</a:rPr>
              <a:t>hashpump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1816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600" dirty="0" smtClean="0"/>
              <a:t>In </a:t>
            </a:r>
            <a:r>
              <a:rPr lang="en-US" sz="1600" dirty="0" err="1" smtClean="0"/>
              <a:t>aceasta</a:t>
            </a:r>
            <a:r>
              <a:rPr lang="en-US" sz="1600" dirty="0" smtClean="0"/>
              <a:t> parte </a:t>
            </a:r>
            <a:r>
              <a:rPr lang="en-US" sz="1600" dirty="0" err="1" smtClean="0"/>
              <a:t>vom</a:t>
            </a:r>
            <a:r>
              <a:rPr lang="en-US" sz="1600" dirty="0" smtClean="0"/>
              <a:t> </a:t>
            </a:r>
            <a:r>
              <a:rPr lang="en-US" sz="1600" dirty="0" err="1" smtClean="0"/>
              <a:t>folosi</a:t>
            </a:r>
            <a:r>
              <a:rPr lang="en-US" sz="1600" dirty="0" smtClean="0"/>
              <a:t> un tool open-source </a:t>
            </a:r>
            <a:r>
              <a:rPr lang="en-US" sz="1600" dirty="0" err="1" smtClean="0"/>
              <a:t>scris</a:t>
            </a:r>
            <a:r>
              <a:rPr lang="en-US" sz="1600" dirty="0" smtClean="0"/>
              <a:t> in </a:t>
            </a:r>
            <a:r>
              <a:rPr lang="en-US" sz="1600" dirty="0" err="1" smtClean="0"/>
              <a:t>c++</a:t>
            </a:r>
            <a:r>
              <a:rPr lang="en-US" sz="1600" dirty="0" smtClean="0"/>
              <a:t>, </a:t>
            </a:r>
            <a:r>
              <a:rPr lang="en-US" sz="1600" dirty="0" err="1" smtClean="0"/>
              <a:t>HashPump</a:t>
            </a:r>
            <a:r>
              <a:rPr lang="en-US" sz="1600" dirty="0" smtClean="0"/>
              <a:t>:          </a:t>
            </a:r>
            <a:r>
              <a:rPr lang="en-US" sz="1600" b="1" dirty="0" smtClean="0"/>
              <a:t>	</a:t>
            </a:r>
            <a:r>
              <a:rPr lang="en-US" sz="1600" b="1" dirty="0" smtClean="0">
                <a:hlinkClick r:id="rId2"/>
              </a:rPr>
              <a:t>https</a:t>
            </a:r>
            <a:r>
              <a:rPr lang="en-US" sz="1600" b="1" dirty="0">
                <a:hlinkClick r:id="rId2"/>
              </a:rPr>
              <a:t>://</a:t>
            </a:r>
            <a:r>
              <a:rPr lang="en-US" sz="1600" b="1" dirty="0" smtClean="0">
                <a:hlinkClick r:id="rId2"/>
              </a:rPr>
              <a:t>github.com/bwall/HashPump</a:t>
            </a:r>
            <a:endParaRPr lang="en-US" sz="1600" b="1" dirty="0" smtClean="0"/>
          </a:p>
          <a:p>
            <a:pPr marL="36576" indent="0">
              <a:buNone/>
            </a:pPr>
            <a:endParaRPr lang="en-US" sz="1600" b="1" dirty="0" smtClean="0"/>
          </a:p>
          <a:p>
            <a:pPr marL="36576" indent="0">
              <a:buNone/>
            </a:pPr>
            <a:r>
              <a:rPr lang="en-US" sz="1600" dirty="0" err="1" smtClean="0"/>
              <a:t>Acesta</a:t>
            </a:r>
            <a:r>
              <a:rPr lang="en-US" sz="1600" dirty="0" smtClean="0"/>
              <a:t> </a:t>
            </a:r>
            <a:r>
              <a:rPr lang="en-US" sz="1600" dirty="0" err="1" smtClean="0"/>
              <a:t>va</a:t>
            </a:r>
            <a:r>
              <a:rPr lang="en-US" sz="1600" dirty="0" smtClean="0"/>
              <a:t> </a:t>
            </a:r>
            <a:r>
              <a:rPr lang="en-US" sz="1600" dirty="0" err="1" smtClean="0"/>
              <a:t>primi</a:t>
            </a:r>
            <a:r>
              <a:rPr lang="en-US" sz="1600" dirty="0" smtClean="0"/>
              <a:t> </a:t>
            </a:r>
            <a:r>
              <a:rPr lang="en-US" sz="1600" dirty="0" err="1" smtClean="0"/>
              <a:t>ca</a:t>
            </a:r>
            <a:r>
              <a:rPr lang="en-US" sz="1600" dirty="0" smtClean="0"/>
              <a:t> input </a:t>
            </a:r>
            <a:r>
              <a:rPr lang="en-US" sz="1600" dirty="0" err="1" smtClean="0"/>
              <a:t>lungimea</a:t>
            </a:r>
            <a:r>
              <a:rPr lang="en-US" sz="1600" dirty="0" smtClean="0"/>
              <a:t> </a:t>
            </a:r>
            <a:r>
              <a:rPr lang="en-US" sz="1600" dirty="0" err="1" smtClean="0"/>
              <a:t>cheii</a:t>
            </a:r>
            <a:r>
              <a:rPr lang="en-US" sz="1600" dirty="0" smtClean="0"/>
              <a:t>, h(s + m), m,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extensia</a:t>
            </a:r>
            <a:r>
              <a:rPr lang="en-US" sz="1600" dirty="0" smtClean="0"/>
              <a:t> </a:t>
            </a:r>
            <a:r>
              <a:rPr lang="en-US" sz="1600" dirty="0" err="1" smtClean="0"/>
              <a:t>dorita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va</a:t>
            </a:r>
            <a:r>
              <a:rPr lang="en-US" sz="1600" dirty="0" smtClean="0"/>
              <a:t> </a:t>
            </a:r>
            <a:r>
              <a:rPr lang="en-US" sz="1600" dirty="0" err="1" smtClean="0"/>
              <a:t>returna</a:t>
            </a:r>
            <a:r>
              <a:rPr lang="en-US" sz="1600" dirty="0" smtClean="0"/>
              <a:t> h(s + m + pad + extension). </a:t>
            </a:r>
            <a:r>
              <a:rPr lang="en-US" sz="1600" dirty="0" err="1" smtClean="0"/>
              <a:t>Codul</a:t>
            </a:r>
            <a:r>
              <a:rPr lang="en-US" sz="1600" dirty="0" smtClean="0"/>
              <a:t> </a:t>
            </a:r>
            <a:r>
              <a:rPr lang="en-US" sz="1600" dirty="0" err="1" smtClean="0"/>
              <a:t>corespunzator</a:t>
            </a:r>
            <a:r>
              <a:rPr lang="en-US" sz="1600" dirty="0" smtClean="0"/>
              <a:t> </a:t>
            </a:r>
            <a:r>
              <a:rPr lang="en-US" sz="1600" dirty="0" err="1" smtClean="0"/>
              <a:t>calcularii</a:t>
            </a:r>
            <a:r>
              <a:rPr lang="en-US" sz="1600" dirty="0" smtClean="0"/>
              <a:t> </a:t>
            </a:r>
            <a:r>
              <a:rPr lang="en-US" sz="1600" dirty="0" err="1" smtClean="0"/>
              <a:t>noului</a:t>
            </a:r>
            <a:r>
              <a:rPr lang="en-US" sz="1600" dirty="0" smtClean="0"/>
              <a:t> hash </a:t>
            </a:r>
            <a:r>
              <a:rPr lang="en-US" sz="1600" dirty="0" err="1" smtClean="0"/>
              <a:t>arata</a:t>
            </a:r>
            <a:r>
              <a:rPr lang="en-US" sz="1600" dirty="0" smtClean="0"/>
              <a:t> </a:t>
            </a:r>
            <a:r>
              <a:rPr lang="en-US" sz="1600" dirty="0" err="1" smtClean="0"/>
              <a:t>ca</a:t>
            </a:r>
            <a:r>
              <a:rPr lang="en-US" sz="1600" dirty="0" smtClean="0"/>
              <a:t> </a:t>
            </a:r>
            <a:r>
              <a:rPr lang="en-US" sz="1600" dirty="0" err="1" smtClean="0"/>
              <a:t>urmatorul</a:t>
            </a:r>
            <a:r>
              <a:rPr lang="en-US" sz="1600" dirty="0" smtClean="0"/>
              <a:t>:</a:t>
            </a:r>
          </a:p>
          <a:p>
            <a:pPr marL="36576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95600"/>
            <a:ext cx="6477000" cy="34105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3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1279</TotalTime>
  <Words>850</Words>
  <Application>Microsoft Office PowerPoint</Application>
  <PresentationFormat>On-screen Show (4:3)</PresentationFormat>
  <Paragraphs>91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Hash length extension attack</vt:lpstr>
      <vt:lpstr>Cuprins</vt:lpstr>
      <vt:lpstr>Recap - hasing</vt:lpstr>
      <vt:lpstr>Recap - mac</vt:lpstr>
      <vt:lpstr>Descriere vulnerabilitate</vt:lpstr>
      <vt:lpstr>PowerPoint Presentation</vt:lpstr>
      <vt:lpstr>Exemplu teoretic</vt:lpstr>
      <vt:lpstr>Demo: setup</vt:lpstr>
      <vt:lpstr>Demo: hashpump</vt:lpstr>
      <vt:lpstr>Demo: hashpump</vt:lpstr>
      <vt:lpstr>PowerPoint Presentation</vt:lpstr>
      <vt:lpstr>Demo: python-hashmpumpy</vt:lpstr>
      <vt:lpstr>PowerPoint Presentation</vt:lpstr>
      <vt:lpstr>Remediere vulnerabilitate</vt:lpstr>
      <vt:lpstr>Intrebari 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length extension attack</dc:title>
  <dc:creator>Kayn</dc:creator>
  <cp:lastModifiedBy>Kayn</cp:lastModifiedBy>
  <cp:revision>20</cp:revision>
  <dcterms:created xsi:type="dcterms:W3CDTF">2021-01-06T17:49:41Z</dcterms:created>
  <dcterms:modified xsi:type="dcterms:W3CDTF">2021-01-14T08:00:55Z</dcterms:modified>
</cp:coreProperties>
</file>