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5" r:id="rId7"/>
    <p:sldId id="272" r:id="rId8"/>
    <p:sldId id="273" r:id="rId9"/>
    <p:sldId id="274" r:id="rId10"/>
    <p:sldId id="268" r:id="rId11"/>
    <p:sldId id="269" r:id="rId12"/>
    <p:sldId id="275" r:id="rId13"/>
    <p:sldId id="270" r:id="rId14"/>
  </p:sldIdLst>
  <p:sldSz cx="18288000" cy="10287000"/>
  <p:notesSz cx="6858000" cy="9144000"/>
  <p:embeddedFontLst>
    <p:embeddedFont>
      <p:font typeface="Alatsi" panose="020B0604020202020204" charset="0"/>
      <p:regular r:id="rId16"/>
    </p:embeddedFont>
    <p:embeddedFont>
      <p:font typeface="Open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16C1D-7049-4FC7-BC2C-1255232CB859}" type="datetimeFigureOut">
              <a:rPr lang="en-NG" smtClean="0"/>
              <a:t>23/08/2024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9F3C-40C8-42C7-8F21-4F84F42277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6735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9F3C-40C8-42C7-8F21-4F84F422774E}" type="slidenum">
              <a:rPr lang="en-NG" smtClean="0"/>
              <a:t>7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5200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6241693" y="2500459"/>
            <a:ext cx="8534002" cy="342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4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REPORT OF WORLD POPULATION ANALYSIS AND FORECASTING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633952" y="6469533"/>
            <a:ext cx="12625348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2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KAYODE OLUBUNMI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67640" y="8725001"/>
            <a:ext cx="6882108" cy="483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AUGUST 2024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C6AEB25-846C-B25F-57DE-A118F419AF3E}"/>
              </a:ext>
            </a:extLst>
          </p:cNvPr>
          <p:cNvSpPr/>
          <p:nvPr/>
        </p:nvSpPr>
        <p:spPr>
          <a:xfrm>
            <a:off x="-381925" y="11061"/>
            <a:ext cx="1829725" cy="10287000"/>
          </a:xfrm>
          <a:custGeom>
            <a:avLst/>
            <a:gdLst>
              <a:gd name="connsiteX0" fmla="*/ 0 w 3894230"/>
              <a:gd name="connsiteY0" fmla="*/ 0 h 10287000"/>
              <a:gd name="connsiteX1" fmla="*/ 1248076 w 3894230"/>
              <a:gd name="connsiteY1" fmla="*/ 0 h 10287000"/>
              <a:gd name="connsiteX2" fmla="*/ 1437664 w 3894230"/>
              <a:gd name="connsiteY2" fmla="*/ 0 h 10287000"/>
              <a:gd name="connsiteX3" fmla="*/ 3364986 w 3894230"/>
              <a:gd name="connsiteY3" fmla="*/ 0 h 10287000"/>
              <a:gd name="connsiteX4" fmla="*/ 3894230 w 3894230"/>
              <a:gd name="connsiteY4" fmla="*/ 529244 h 10287000"/>
              <a:gd name="connsiteX5" fmla="*/ 3894230 w 3894230"/>
              <a:gd name="connsiteY5" fmla="*/ 9757756 h 10287000"/>
              <a:gd name="connsiteX6" fmla="*/ 3364986 w 3894230"/>
              <a:gd name="connsiteY6" fmla="*/ 10287000 h 10287000"/>
              <a:gd name="connsiteX7" fmla="*/ 1437664 w 3894230"/>
              <a:gd name="connsiteY7" fmla="*/ 10287000 h 10287000"/>
              <a:gd name="connsiteX8" fmla="*/ 1248076 w 3894230"/>
              <a:gd name="connsiteY8" fmla="*/ 10287000 h 10287000"/>
              <a:gd name="connsiteX9" fmla="*/ 0 w 3894230"/>
              <a:gd name="connsiteY9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94230" h="10287000">
                <a:moveTo>
                  <a:pt x="0" y="0"/>
                </a:moveTo>
                <a:lnTo>
                  <a:pt x="1248076" y="0"/>
                </a:lnTo>
                <a:lnTo>
                  <a:pt x="1437664" y="0"/>
                </a:lnTo>
                <a:lnTo>
                  <a:pt x="3364986" y="0"/>
                </a:lnTo>
                <a:cubicBezTo>
                  <a:pt x="3657279" y="0"/>
                  <a:pt x="3894230" y="236951"/>
                  <a:pt x="3894230" y="529244"/>
                </a:cubicBezTo>
                <a:lnTo>
                  <a:pt x="3894230" y="9757756"/>
                </a:lnTo>
                <a:cubicBezTo>
                  <a:pt x="3894230" y="10050049"/>
                  <a:pt x="3657279" y="10287000"/>
                  <a:pt x="3364986" y="10287000"/>
                </a:cubicBezTo>
                <a:lnTo>
                  <a:pt x="1437664" y="10287000"/>
                </a:lnTo>
                <a:lnTo>
                  <a:pt x="1248076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679044" y="866775"/>
            <a:ext cx="10929913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DISCUSSION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1DEBBEF-C659-747F-BD4C-44AB24A43333}"/>
              </a:ext>
            </a:extLst>
          </p:cNvPr>
          <p:cNvSpPr/>
          <p:nvPr/>
        </p:nvSpPr>
        <p:spPr>
          <a:xfrm>
            <a:off x="-381925" y="11061"/>
            <a:ext cx="1829725" cy="10287000"/>
          </a:xfrm>
          <a:custGeom>
            <a:avLst/>
            <a:gdLst>
              <a:gd name="connsiteX0" fmla="*/ 0 w 3894230"/>
              <a:gd name="connsiteY0" fmla="*/ 0 h 10287000"/>
              <a:gd name="connsiteX1" fmla="*/ 1248076 w 3894230"/>
              <a:gd name="connsiteY1" fmla="*/ 0 h 10287000"/>
              <a:gd name="connsiteX2" fmla="*/ 1437664 w 3894230"/>
              <a:gd name="connsiteY2" fmla="*/ 0 h 10287000"/>
              <a:gd name="connsiteX3" fmla="*/ 3364986 w 3894230"/>
              <a:gd name="connsiteY3" fmla="*/ 0 h 10287000"/>
              <a:gd name="connsiteX4" fmla="*/ 3894230 w 3894230"/>
              <a:gd name="connsiteY4" fmla="*/ 529244 h 10287000"/>
              <a:gd name="connsiteX5" fmla="*/ 3894230 w 3894230"/>
              <a:gd name="connsiteY5" fmla="*/ 9757756 h 10287000"/>
              <a:gd name="connsiteX6" fmla="*/ 3364986 w 3894230"/>
              <a:gd name="connsiteY6" fmla="*/ 10287000 h 10287000"/>
              <a:gd name="connsiteX7" fmla="*/ 1437664 w 3894230"/>
              <a:gd name="connsiteY7" fmla="*/ 10287000 h 10287000"/>
              <a:gd name="connsiteX8" fmla="*/ 1248076 w 3894230"/>
              <a:gd name="connsiteY8" fmla="*/ 10287000 h 10287000"/>
              <a:gd name="connsiteX9" fmla="*/ 0 w 3894230"/>
              <a:gd name="connsiteY9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94230" h="10287000">
                <a:moveTo>
                  <a:pt x="0" y="0"/>
                </a:moveTo>
                <a:lnTo>
                  <a:pt x="1248076" y="0"/>
                </a:lnTo>
                <a:lnTo>
                  <a:pt x="1437664" y="0"/>
                </a:lnTo>
                <a:lnTo>
                  <a:pt x="3364986" y="0"/>
                </a:lnTo>
                <a:cubicBezTo>
                  <a:pt x="3657279" y="0"/>
                  <a:pt x="3894230" y="236951"/>
                  <a:pt x="3894230" y="529244"/>
                </a:cubicBezTo>
                <a:lnTo>
                  <a:pt x="3894230" y="9757756"/>
                </a:lnTo>
                <a:cubicBezTo>
                  <a:pt x="3894230" y="10050049"/>
                  <a:pt x="3657279" y="10287000"/>
                  <a:pt x="3364986" y="10287000"/>
                </a:cubicBezTo>
                <a:lnTo>
                  <a:pt x="1437664" y="10287000"/>
                </a:lnTo>
                <a:lnTo>
                  <a:pt x="1248076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  <p:sp>
        <p:nvSpPr>
          <p:cNvPr id="2" name="TextBox 14">
            <a:extLst>
              <a:ext uri="{FF2B5EF4-FFF2-40B4-BE49-F238E27FC236}">
                <a16:creationId xmlns:a16="http://schemas.microsoft.com/office/drawing/2014/main" id="{0AA365D2-2242-86A6-27E1-B0F0CC67874E}"/>
              </a:ext>
            </a:extLst>
          </p:cNvPr>
          <p:cNvSpPr txBox="1"/>
          <p:nvPr/>
        </p:nvSpPr>
        <p:spPr>
          <a:xfrm>
            <a:off x="2465086" y="2777810"/>
            <a:ext cx="13765514" cy="5228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world has been experiencing a continuous growth in its population although at a reduced percentage in recent times. This reduced percentage has been attributed to reduced fertility and increased mortality (Gu et.al, 2021)</a:t>
            </a:r>
          </a:p>
          <a:p>
            <a:pPr algn="l">
              <a:lnSpc>
                <a:spcPts val="5852"/>
              </a:lnSpc>
            </a:pPr>
            <a:endParaRPr lang="en-US" sz="360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5852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Additionally, Nigeria has recorded a high population growth rate which would likely increase more in the future (Ogunleye et.al, 2018)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411959" y="3859959"/>
            <a:ext cx="14847341" cy="3883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ts val="5125"/>
              </a:lnSpc>
              <a:buFont typeface="Wingdings" panose="05000000000000000000" pitchFamily="2" charset="2"/>
              <a:buChar char="v"/>
            </a:pPr>
            <a:r>
              <a:rPr lang="en-US" sz="366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Birth control policies should be enacted as this will reduce population, reduce overcrowding which precedes several childhood diseases, prevent malnutrition and prevent economic meltdown.</a:t>
            </a:r>
          </a:p>
          <a:p>
            <a:pPr marL="571500" indent="-571500" algn="l">
              <a:lnSpc>
                <a:spcPts val="5125"/>
              </a:lnSpc>
              <a:buFont typeface="Wingdings" panose="05000000000000000000" pitchFamily="2" charset="2"/>
              <a:buChar char="v"/>
            </a:pPr>
            <a:endParaRPr lang="en-US" sz="3661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571500" indent="-571500" algn="l">
              <a:lnSpc>
                <a:spcPts val="5125"/>
              </a:lnSpc>
              <a:buFont typeface="Wingdings" panose="05000000000000000000" pitchFamily="2" charset="2"/>
              <a:buChar char="v"/>
            </a:pPr>
            <a:r>
              <a:rPr lang="en-US" sz="366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Early marriages can be reduced by educating the public on its significance.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1959" y="866775"/>
            <a:ext cx="13464081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RECOMMENDATION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D55362-B53E-90CF-1F88-A9B8F531B9FD}"/>
              </a:ext>
            </a:extLst>
          </p:cNvPr>
          <p:cNvSpPr/>
          <p:nvPr/>
        </p:nvSpPr>
        <p:spPr>
          <a:xfrm>
            <a:off x="-381925" y="11061"/>
            <a:ext cx="1829725" cy="10287000"/>
          </a:xfrm>
          <a:custGeom>
            <a:avLst/>
            <a:gdLst>
              <a:gd name="connsiteX0" fmla="*/ 0 w 3894230"/>
              <a:gd name="connsiteY0" fmla="*/ 0 h 10287000"/>
              <a:gd name="connsiteX1" fmla="*/ 1248076 w 3894230"/>
              <a:gd name="connsiteY1" fmla="*/ 0 h 10287000"/>
              <a:gd name="connsiteX2" fmla="*/ 1437664 w 3894230"/>
              <a:gd name="connsiteY2" fmla="*/ 0 h 10287000"/>
              <a:gd name="connsiteX3" fmla="*/ 3364986 w 3894230"/>
              <a:gd name="connsiteY3" fmla="*/ 0 h 10287000"/>
              <a:gd name="connsiteX4" fmla="*/ 3894230 w 3894230"/>
              <a:gd name="connsiteY4" fmla="*/ 529244 h 10287000"/>
              <a:gd name="connsiteX5" fmla="*/ 3894230 w 3894230"/>
              <a:gd name="connsiteY5" fmla="*/ 9757756 h 10287000"/>
              <a:gd name="connsiteX6" fmla="*/ 3364986 w 3894230"/>
              <a:gd name="connsiteY6" fmla="*/ 10287000 h 10287000"/>
              <a:gd name="connsiteX7" fmla="*/ 1437664 w 3894230"/>
              <a:gd name="connsiteY7" fmla="*/ 10287000 h 10287000"/>
              <a:gd name="connsiteX8" fmla="*/ 1248076 w 3894230"/>
              <a:gd name="connsiteY8" fmla="*/ 10287000 h 10287000"/>
              <a:gd name="connsiteX9" fmla="*/ 0 w 3894230"/>
              <a:gd name="connsiteY9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94230" h="10287000">
                <a:moveTo>
                  <a:pt x="0" y="0"/>
                </a:moveTo>
                <a:lnTo>
                  <a:pt x="1248076" y="0"/>
                </a:lnTo>
                <a:lnTo>
                  <a:pt x="1437664" y="0"/>
                </a:lnTo>
                <a:lnTo>
                  <a:pt x="3364986" y="0"/>
                </a:lnTo>
                <a:cubicBezTo>
                  <a:pt x="3657279" y="0"/>
                  <a:pt x="3894230" y="236951"/>
                  <a:pt x="3894230" y="529244"/>
                </a:cubicBezTo>
                <a:lnTo>
                  <a:pt x="3894230" y="9757756"/>
                </a:lnTo>
                <a:cubicBezTo>
                  <a:pt x="3894230" y="10050049"/>
                  <a:pt x="3657279" y="10287000"/>
                  <a:pt x="3364986" y="10287000"/>
                </a:cubicBezTo>
                <a:lnTo>
                  <a:pt x="1437664" y="10287000"/>
                </a:lnTo>
                <a:lnTo>
                  <a:pt x="1248076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057400" y="2705100"/>
            <a:ext cx="14847341" cy="3883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Gu D., </a:t>
            </a:r>
            <a:r>
              <a:rPr lang="en-US" sz="3661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Andrreev</a:t>
            </a:r>
            <a:r>
              <a:rPr lang="en-US" sz="366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K. &amp; Dupre M.E.  (2021). Major Trends in Population Growth Around the World. </a:t>
            </a:r>
            <a:r>
              <a:rPr lang="en-US" sz="3661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ChinaWkly</a:t>
            </a:r>
            <a:r>
              <a:rPr lang="en-US" sz="366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, 3(28): 604-613. </a:t>
            </a:r>
            <a:r>
              <a:rPr lang="en-US" sz="3661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doi</a:t>
            </a:r>
            <a:r>
              <a:rPr lang="en-US" sz="366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10.46234</a:t>
            </a:r>
          </a:p>
          <a:p>
            <a:pPr algn="l">
              <a:lnSpc>
                <a:spcPts val="5125"/>
              </a:lnSpc>
            </a:pPr>
            <a:endParaRPr lang="en-US" sz="3661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Ogunleye O,O., Owolabi O.O &amp; Mubarak, M. (2018). Population Growth and Economic Growth in Nigeria: An Appraisal. International Journal of Management, Accounting and Economics, 5(5).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1959" y="866775"/>
            <a:ext cx="13464081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REFERENCES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D55362-B53E-90CF-1F88-A9B8F531B9FD}"/>
              </a:ext>
            </a:extLst>
          </p:cNvPr>
          <p:cNvSpPr/>
          <p:nvPr/>
        </p:nvSpPr>
        <p:spPr>
          <a:xfrm>
            <a:off x="-381925" y="11061"/>
            <a:ext cx="1829725" cy="10287000"/>
          </a:xfrm>
          <a:custGeom>
            <a:avLst/>
            <a:gdLst>
              <a:gd name="connsiteX0" fmla="*/ 0 w 3894230"/>
              <a:gd name="connsiteY0" fmla="*/ 0 h 10287000"/>
              <a:gd name="connsiteX1" fmla="*/ 1248076 w 3894230"/>
              <a:gd name="connsiteY1" fmla="*/ 0 h 10287000"/>
              <a:gd name="connsiteX2" fmla="*/ 1437664 w 3894230"/>
              <a:gd name="connsiteY2" fmla="*/ 0 h 10287000"/>
              <a:gd name="connsiteX3" fmla="*/ 3364986 w 3894230"/>
              <a:gd name="connsiteY3" fmla="*/ 0 h 10287000"/>
              <a:gd name="connsiteX4" fmla="*/ 3894230 w 3894230"/>
              <a:gd name="connsiteY4" fmla="*/ 529244 h 10287000"/>
              <a:gd name="connsiteX5" fmla="*/ 3894230 w 3894230"/>
              <a:gd name="connsiteY5" fmla="*/ 9757756 h 10287000"/>
              <a:gd name="connsiteX6" fmla="*/ 3364986 w 3894230"/>
              <a:gd name="connsiteY6" fmla="*/ 10287000 h 10287000"/>
              <a:gd name="connsiteX7" fmla="*/ 1437664 w 3894230"/>
              <a:gd name="connsiteY7" fmla="*/ 10287000 h 10287000"/>
              <a:gd name="connsiteX8" fmla="*/ 1248076 w 3894230"/>
              <a:gd name="connsiteY8" fmla="*/ 10287000 h 10287000"/>
              <a:gd name="connsiteX9" fmla="*/ 0 w 3894230"/>
              <a:gd name="connsiteY9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94230" h="10287000">
                <a:moveTo>
                  <a:pt x="0" y="0"/>
                </a:moveTo>
                <a:lnTo>
                  <a:pt x="1248076" y="0"/>
                </a:lnTo>
                <a:lnTo>
                  <a:pt x="1437664" y="0"/>
                </a:lnTo>
                <a:lnTo>
                  <a:pt x="3364986" y="0"/>
                </a:lnTo>
                <a:cubicBezTo>
                  <a:pt x="3657279" y="0"/>
                  <a:pt x="3894230" y="236951"/>
                  <a:pt x="3894230" y="529244"/>
                </a:cubicBezTo>
                <a:lnTo>
                  <a:pt x="3894230" y="9757756"/>
                </a:lnTo>
                <a:cubicBezTo>
                  <a:pt x="3894230" y="10050049"/>
                  <a:pt x="3657279" y="10287000"/>
                  <a:pt x="3364986" y="10287000"/>
                </a:cubicBezTo>
                <a:lnTo>
                  <a:pt x="1437664" y="10287000"/>
                </a:lnTo>
                <a:lnTo>
                  <a:pt x="1248076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96210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C4144DC-7A74-E54C-9483-1D7C8E535CA1}"/>
              </a:ext>
            </a:extLst>
          </p:cNvPr>
          <p:cNvSpPr/>
          <p:nvPr/>
        </p:nvSpPr>
        <p:spPr>
          <a:xfrm>
            <a:off x="-381925" y="11061"/>
            <a:ext cx="1829725" cy="10287000"/>
          </a:xfrm>
          <a:custGeom>
            <a:avLst/>
            <a:gdLst>
              <a:gd name="connsiteX0" fmla="*/ 0 w 3894230"/>
              <a:gd name="connsiteY0" fmla="*/ 0 h 10287000"/>
              <a:gd name="connsiteX1" fmla="*/ 1248076 w 3894230"/>
              <a:gd name="connsiteY1" fmla="*/ 0 h 10287000"/>
              <a:gd name="connsiteX2" fmla="*/ 1437664 w 3894230"/>
              <a:gd name="connsiteY2" fmla="*/ 0 h 10287000"/>
              <a:gd name="connsiteX3" fmla="*/ 3364986 w 3894230"/>
              <a:gd name="connsiteY3" fmla="*/ 0 h 10287000"/>
              <a:gd name="connsiteX4" fmla="*/ 3894230 w 3894230"/>
              <a:gd name="connsiteY4" fmla="*/ 529244 h 10287000"/>
              <a:gd name="connsiteX5" fmla="*/ 3894230 w 3894230"/>
              <a:gd name="connsiteY5" fmla="*/ 9757756 h 10287000"/>
              <a:gd name="connsiteX6" fmla="*/ 3364986 w 3894230"/>
              <a:gd name="connsiteY6" fmla="*/ 10287000 h 10287000"/>
              <a:gd name="connsiteX7" fmla="*/ 1437664 w 3894230"/>
              <a:gd name="connsiteY7" fmla="*/ 10287000 h 10287000"/>
              <a:gd name="connsiteX8" fmla="*/ 1248076 w 3894230"/>
              <a:gd name="connsiteY8" fmla="*/ 10287000 h 10287000"/>
              <a:gd name="connsiteX9" fmla="*/ 0 w 3894230"/>
              <a:gd name="connsiteY9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94230" h="10287000">
                <a:moveTo>
                  <a:pt x="0" y="0"/>
                </a:moveTo>
                <a:lnTo>
                  <a:pt x="1248076" y="0"/>
                </a:lnTo>
                <a:lnTo>
                  <a:pt x="1437664" y="0"/>
                </a:lnTo>
                <a:lnTo>
                  <a:pt x="3364986" y="0"/>
                </a:lnTo>
                <a:cubicBezTo>
                  <a:pt x="3657279" y="0"/>
                  <a:pt x="3894230" y="236951"/>
                  <a:pt x="3894230" y="529244"/>
                </a:cubicBezTo>
                <a:lnTo>
                  <a:pt x="3894230" y="9757756"/>
                </a:lnTo>
                <a:cubicBezTo>
                  <a:pt x="3894230" y="10050049"/>
                  <a:pt x="3657279" y="10287000"/>
                  <a:pt x="3364986" y="10287000"/>
                </a:cubicBezTo>
                <a:lnTo>
                  <a:pt x="1437664" y="10287000"/>
                </a:lnTo>
                <a:lnTo>
                  <a:pt x="1248076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2895980"/>
            <a:ext cx="14705320" cy="708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ABSTRACT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DFA13A6-7801-9BE9-6740-68B3B6D490E2}"/>
              </a:ext>
            </a:extLst>
          </p:cNvPr>
          <p:cNvSpPr/>
          <p:nvPr/>
        </p:nvSpPr>
        <p:spPr>
          <a:xfrm>
            <a:off x="-381925" y="11061"/>
            <a:ext cx="1829725" cy="10287000"/>
          </a:xfrm>
          <a:custGeom>
            <a:avLst/>
            <a:gdLst>
              <a:gd name="connsiteX0" fmla="*/ 0 w 3894230"/>
              <a:gd name="connsiteY0" fmla="*/ 0 h 10287000"/>
              <a:gd name="connsiteX1" fmla="*/ 1248076 w 3894230"/>
              <a:gd name="connsiteY1" fmla="*/ 0 h 10287000"/>
              <a:gd name="connsiteX2" fmla="*/ 1437664 w 3894230"/>
              <a:gd name="connsiteY2" fmla="*/ 0 h 10287000"/>
              <a:gd name="connsiteX3" fmla="*/ 3364986 w 3894230"/>
              <a:gd name="connsiteY3" fmla="*/ 0 h 10287000"/>
              <a:gd name="connsiteX4" fmla="*/ 3894230 w 3894230"/>
              <a:gd name="connsiteY4" fmla="*/ 529244 h 10287000"/>
              <a:gd name="connsiteX5" fmla="*/ 3894230 w 3894230"/>
              <a:gd name="connsiteY5" fmla="*/ 9757756 h 10287000"/>
              <a:gd name="connsiteX6" fmla="*/ 3364986 w 3894230"/>
              <a:gd name="connsiteY6" fmla="*/ 10287000 h 10287000"/>
              <a:gd name="connsiteX7" fmla="*/ 1437664 w 3894230"/>
              <a:gd name="connsiteY7" fmla="*/ 10287000 h 10287000"/>
              <a:gd name="connsiteX8" fmla="*/ 1248076 w 3894230"/>
              <a:gd name="connsiteY8" fmla="*/ 10287000 h 10287000"/>
              <a:gd name="connsiteX9" fmla="*/ 0 w 3894230"/>
              <a:gd name="connsiteY9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94230" h="10287000">
                <a:moveTo>
                  <a:pt x="0" y="0"/>
                </a:moveTo>
                <a:lnTo>
                  <a:pt x="1248076" y="0"/>
                </a:lnTo>
                <a:lnTo>
                  <a:pt x="1437664" y="0"/>
                </a:lnTo>
                <a:lnTo>
                  <a:pt x="3364986" y="0"/>
                </a:lnTo>
                <a:cubicBezTo>
                  <a:pt x="3657279" y="0"/>
                  <a:pt x="3894230" y="236951"/>
                  <a:pt x="3894230" y="529244"/>
                </a:cubicBezTo>
                <a:lnTo>
                  <a:pt x="3894230" y="9757756"/>
                </a:lnTo>
                <a:cubicBezTo>
                  <a:pt x="3894230" y="10050049"/>
                  <a:pt x="3657279" y="10287000"/>
                  <a:pt x="3364986" y="10287000"/>
                </a:cubicBezTo>
                <a:lnTo>
                  <a:pt x="1437664" y="10287000"/>
                </a:lnTo>
                <a:lnTo>
                  <a:pt x="1248076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BBF5395B-B5E1-55B2-21AC-16227E2B8050}"/>
              </a:ext>
            </a:extLst>
          </p:cNvPr>
          <p:cNvSpPr txBox="1"/>
          <p:nvPr/>
        </p:nvSpPr>
        <p:spPr>
          <a:xfrm>
            <a:off x="2286000" y="3757299"/>
            <a:ext cx="14401800" cy="59798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29"/>
              </a:lnSpc>
            </a:pPr>
            <a:r>
              <a:rPr lang="en-US" sz="2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There has been a rise in the population worldwide with Nigeria, a developing country not left behind.</a:t>
            </a:r>
          </a:p>
          <a:p>
            <a:pPr>
              <a:lnSpc>
                <a:spcPts val="8029"/>
              </a:lnSpc>
            </a:pPr>
            <a:r>
              <a:rPr lang="en-US" sz="2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dataset used for this analysis was downloaded from Kaggle and analyzed in python.</a:t>
            </a:r>
          </a:p>
          <a:p>
            <a:pPr>
              <a:lnSpc>
                <a:spcPts val="8029"/>
              </a:lnSpc>
            </a:pPr>
            <a:r>
              <a:rPr lang="en-US" sz="2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result shows a rise in the population growth in Nigeria and worldwide and the forecast shows that this trend will continue in the next 30 years.</a:t>
            </a:r>
          </a:p>
          <a:p>
            <a:pPr>
              <a:lnSpc>
                <a:spcPts val="8029"/>
              </a:lnSpc>
            </a:pPr>
            <a:r>
              <a:rPr lang="en-US" sz="2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Policy makers should therefore ensure policies especially in relation to birth control are made.</a:t>
            </a:r>
          </a:p>
          <a:p>
            <a:pPr>
              <a:lnSpc>
                <a:spcPts val="8029"/>
              </a:lnSpc>
            </a:pPr>
            <a:endParaRPr lang="en-US" sz="240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1986" y="330547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52600" y="5029603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1629" indent="-399415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9641" y="6647242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Methodology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56931" y="330547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Result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352015" y="5001782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Discussion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43800" y="6634326"/>
            <a:ext cx="5369076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Recommendation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9" name="Group 1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03D1E6A-0FC5-1BBE-C3DA-D73470189AF3}"/>
              </a:ext>
            </a:extLst>
          </p:cNvPr>
          <p:cNvSpPr/>
          <p:nvPr/>
        </p:nvSpPr>
        <p:spPr>
          <a:xfrm>
            <a:off x="-381925" y="11061"/>
            <a:ext cx="1829725" cy="10287000"/>
          </a:xfrm>
          <a:custGeom>
            <a:avLst/>
            <a:gdLst>
              <a:gd name="connsiteX0" fmla="*/ 0 w 3894230"/>
              <a:gd name="connsiteY0" fmla="*/ 0 h 10287000"/>
              <a:gd name="connsiteX1" fmla="*/ 1248076 w 3894230"/>
              <a:gd name="connsiteY1" fmla="*/ 0 h 10287000"/>
              <a:gd name="connsiteX2" fmla="*/ 1437664 w 3894230"/>
              <a:gd name="connsiteY2" fmla="*/ 0 h 10287000"/>
              <a:gd name="connsiteX3" fmla="*/ 3364986 w 3894230"/>
              <a:gd name="connsiteY3" fmla="*/ 0 h 10287000"/>
              <a:gd name="connsiteX4" fmla="*/ 3894230 w 3894230"/>
              <a:gd name="connsiteY4" fmla="*/ 529244 h 10287000"/>
              <a:gd name="connsiteX5" fmla="*/ 3894230 w 3894230"/>
              <a:gd name="connsiteY5" fmla="*/ 9757756 h 10287000"/>
              <a:gd name="connsiteX6" fmla="*/ 3364986 w 3894230"/>
              <a:gd name="connsiteY6" fmla="*/ 10287000 h 10287000"/>
              <a:gd name="connsiteX7" fmla="*/ 1437664 w 3894230"/>
              <a:gd name="connsiteY7" fmla="*/ 10287000 h 10287000"/>
              <a:gd name="connsiteX8" fmla="*/ 1248076 w 3894230"/>
              <a:gd name="connsiteY8" fmla="*/ 10287000 h 10287000"/>
              <a:gd name="connsiteX9" fmla="*/ 0 w 3894230"/>
              <a:gd name="connsiteY9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94230" h="10287000">
                <a:moveTo>
                  <a:pt x="0" y="0"/>
                </a:moveTo>
                <a:lnTo>
                  <a:pt x="1248076" y="0"/>
                </a:lnTo>
                <a:lnTo>
                  <a:pt x="1437664" y="0"/>
                </a:lnTo>
                <a:lnTo>
                  <a:pt x="3364986" y="0"/>
                </a:lnTo>
                <a:cubicBezTo>
                  <a:pt x="3657279" y="0"/>
                  <a:pt x="3894230" y="236951"/>
                  <a:pt x="3894230" y="529244"/>
                </a:cubicBezTo>
                <a:lnTo>
                  <a:pt x="3894230" y="9757756"/>
                </a:lnTo>
                <a:cubicBezTo>
                  <a:pt x="3894230" y="10050049"/>
                  <a:pt x="3657279" y="10287000"/>
                  <a:pt x="3364986" y="10287000"/>
                </a:cubicBezTo>
                <a:lnTo>
                  <a:pt x="1437664" y="10287000"/>
                </a:lnTo>
                <a:lnTo>
                  <a:pt x="1248076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C02EF37A-6F73-9FEE-894A-0ADA60B25389}"/>
              </a:ext>
            </a:extLst>
          </p:cNvPr>
          <p:cNvSpPr txBox="1"/>
          <p:nvPr/>
        </p:nvSpPr>
        <p:spPr>
          <a:xfrm>
            <a:off x="11658600" y="3310732"/>
            <a:ext cx="5369075" cy="624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170429" lvl="4" indent="-399415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947F67-D63D-D800-0493-B9A068F1622B}"/>
              </a:ext>
            </a:extLst>
          </p:cNvPr>
          <p:cNvSpPr/>
          <p:nvPr/>
        </p:nvSpPr>
        <p:spPr>
          <a:xfrm>
            <a:off x="-381925" y="11061"/>
            <a:ext cx="1829725" cy="10287000"/>
          </a:xfrm>
          <a:custGeom>
            <a:avLst/>
            <a:gdLst>
              <a:gd name="connsiteX0" fmla="*/ 0 w 3894230"/>
              <a:gd name="connsiteY0" fmla="*/ 0 h 10287000"/>
              <a:gd name="connsiteX1" fmla="*/ 1248076 w 3894230"/>
              <a:gd name="connsiteY1" fmla="*/ 0 h 10287000"/>
              <a:gd name="connsiteX2" fmla="*/ 1437664 w 3894230"/>
              <a:gd name="connsiteY2" fmla="*/ 0 h 10287000"/>
              <a:gd name="connsiteX3" fmla="*/ 3364986 w 3894230"/>
              <a:gd name="connsiteY3" fmla="*/ 0 h 10287000"/>
              <a:gd name="connsiteX4" fmla="*/ 3894230 w 3894230"/>
              <a:gd name="connsiteY4" fmla="*/ 529244 h 10287000"/>
              <a:gd name="connsiteX5" fmla="*/ 3894230 w 3894230"/>
              <a:gd name="connsiteY5" fmla="*/ 9757756 h 10287000"/>
              <a:gd name="connsiteX6" fmla="*/ 3364986 w 3894230"/>
              <a:gd name="connsiteY6" fmla="*/ 10287000 h 10287000"/>
              <a:gd name="connsiteX7" fmla="*/ 1437664 w 3894230"/>
              <a:gd name="connsiteY7" fmla="*/ 10287000 h 10287000"/>
              <a:gd name="connsiteX8" fmla="*/ 1248076 w 3894230"/>
              <a:gd name="connsiteY8" fmla="*/ 10287000 h 10287000"/>
              <a:gd name="connsiteX9" fmla="*/ 0 w 3894230"/>
              <a:gd name="connsiteY9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94230" h="10287000">
                <a:moveTo>
                  <a:pt x="0" y="0"/>
                </a:moveTo>
                <a:lnTo>
                  <a:pt x="1248076" y="0"/>
                </a:lnTo>
                <a:lnTo>
                  <a:pt x="1437664" y="0"/>
                </a:lnTo>
                <a:lnTo>
                  <a:pt x="3364986" y="0"/>
                </a:lnTo>
                <a:cubicBezTo>
                  <a:pt x="3657279" y="0"/>
                  <a:pt x="3894230" y="236951"/>
                  <a:pt x="3894230" y="529244"/>
                </a:cubicBezTo>
                <a:lnTo>
                  <a:pt x="3894230" y="9757756"/>
                </a:lnTo>
                <a:cubicBezTo>
                  <a:pt x="3894230" y="10050049"/>
                  <a:pt x="3657279" y="10287000"/>
                  <a:pt x="3364986" y="10287000"/>
                </a:cubicBezTo>
                <a:lnTo>
                  <a:pt x="1437664" y="10287000"/>
                </a:lnTo>
                <a:lnTo>
                  <a:pt x="1248076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  <p:sp>
        <p:nvSpPr>
          <p:cNvPr id="2" name="TextBox 14">
            <a:extLst>
              <a:ext uri="{FF2B5EF4-FFF2-40B4-BE49-F238E27FC236}">
                <a16:creationId xmlns:a16="http://schemas.microsoft.com/office/drawing/2014/main" id="{4DA6411C-8785-7AE3-426A-2E27DDBAD005}"/>
              </a:ext>
            </a:extLst>
          </p:cNvPr>
          <p:cNvSpPr txBox="1"/>
          <p:nvPr/>
        </p:nvSpPr>
        <p:spPr>
          <a:xfrm>
            <a:off x="2209800" y="2933700"/>
            <a:ext cx="12625348" cy="4994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29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population worldwide continues to be on the rise despite factors militating against this rise. These include reduced fertility, increased mortality, and climate change.  </a:t>
            </a:r>
          </a:p>
          <a:p>
            <a:pPr>
              <a:lnSpc>
                <a:spcPts val="8029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Nigeria, a developing country has also been experiencing this rise despite its economic situation.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26251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OBJECTIVES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4" name="Group 2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NG" dirty="0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31" name="TextBox 14">
            <a:extLst>
              <a:ext uri="{FF2B5EF4-FFF2-40B4-BE49-F238E27FC236}">
                <a16:creationId xmlns:a16="http://schemas.microsoft.com/office/drawing/2014/main" id="{1D122F34-FCCA-04C0-1516-4E1C9BE3C6A9}"/>
              </a:ext>
            </a:extLst>
          </p:cNvPr>
          <p:cNvSpPr txBox="1"/>
          <p:nvPr/>
        </p:nvSpPr>
        <p:spPr>
          <a:xfrm>
            <a:off x="2362200" y="3447390"/>
            <a:ext cx="10793714" cy="8274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ts val="5852"/>
              </a:lnSpc>
              <a:buFont typeface="Wingdings" panose="05000000000000000000" pitchFamily="2" charset="2"/>
              <a:buChar char="v"/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To determine the trend of population growth worldwide in last 60 years.</a:t>
            </a:r>
          </a:p>
          <a:p>
            <a:pPr marL="571500" indent="-571500">
              <a:lnSpc>
                <a:spcPts val="5852"/>
              </a:lnSpc>
              <a:buFont typeface="Wingdings" panose="05000000000000000000" pitchFamily="2" charset="2"/>
              <a:buChar char="v"/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To determine the trend of population growth in Nigeria in last 60 years.</a:t>
            </a:r>
          </a:p>
          <a:p>
            <a:pPr marL="571500" indent="-571500">
              <a:lnSpc>
                <a:spcPts val="5852"/>
              </a:lnSpc>
              <a:buFont typeface="Wingdings" panose="05000000000000000000" pitchFamily="2" charset="2"/>
              <a:buChar char="v"/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To forecast world population in next 30 years.</a:t>
            </a:r>
          </a:p>
          <a:p>
            <a:pPr marL="571500" indent="-571500">
              <a:lnSpc>
                <a:spcPts val="5852"/>
              </a:lnSpc>
              <a:buFont typeface="Wingdings" panose="05000000000000000000" pitchFamily="2" charset="2"/>
              <a:buChar char="v"/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To forecast Nigeria population in next 30 years</a:t>
            </a:r>
          </a:p>
          <a:p>
            <a:pPr marL="571500" indent="-571500" algn="l">
              <a:lnSpc>
                <a:spcPts val="5852"/>
              </a:lnSpc>
              <a:buFont typeface="Wingdings" panose="05000000000000000000" pitchFamily="2" charset="2"/>
              <a:buChar char="v"/>
            </a:pPr>
            <a:endParaRPr lang="en-US" sz="418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5852"/>
              </a:lnSpc>
            </a:pPr>
            <a:endParaRPr lang="en-US" sz="418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571500" indent="-571500" algn="l">
              <a:lnSpc>
                <a:spcPts val="5852"/>
              </a:lnSpc>
              <a:buFont typeface="Wingdings" panose="05000000000000000000" pitchFamily="2" charset="2"/>
              <a:buChar char="v"/>
            </a:pPr>
            <a:endParaRPr lang="en-US" sz="418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E975694-4555-2EC2-B090-9ECFB1DCEDC0}"/>
              </a:ext>
            </a:extLst>
          </p:cNvPr>
          <p:cNvSpPr/>
          <p:nvPr/>
        </p:nvSpPr>
        <p:spPr>
          <a:xfrm>
            <a:off x="-381925" y="11061"/>
            <a:ext cx="1829725" cy="10287000"/>
          </a:xfrm>
          <a:custGeom>
            <a:avLst/>
            <a:gdLst>
              <a:gd name="connsiteX0" fmla="*/ 0 w 3894230"/>
              <a:gd name="connsiteY0" fmla="*/ 0 h 10287000"/>
              <a:gd name="connsiteX1" fmla="*/ 1248076 w 3894230"/>
              <a:gd name="connsiteY1" fmla="*/ 0 h 10287000"/>
              <a:gd name="connsiteX2" fmla="*/ 1437664 w 3894230"/>
              <a:gd name="connsiteY2" fmla="*/ 0 h 10287000"/>
              <a:gd name="connsiteX3" fmla="*/ 3364986 w 3894230"/>
              <a:gd name="connsiteY3" fmla="*/ 0 h 10287000"/>
              <a:gd name="connsiteX4" fmla="*/ 3894230 w 3894230"/>
              <a:gd name="connsiteY4" fmla="*/ 529244 h 10287000"/>
              <a:gd name="connsiteX5" fmla="*/ 3894230 w 3894230"/>
              <a:gd name="connsiteY5" fmla="*/ 9757756 h 10287000"/>
              <a:gd name="connsiteX6" fmla="*/ 3364986 w 3894230"/>
              <a:gd name="connsiteY6" fmla="*/ 10287000 h 10287000"/>
              <a:gd name="connsiteX7" fmla="*/ 1437664 w 3894230"/>
              <a:gd name="connsiteY7" fmla="*/ 10287000 h 10287000"/>
              <a:gd name="connsiteX8" fmla="*/ 1248076 w 3894230"/>
              <a:gd name="connsiteY8" fmla="*/ 10287000 h 10287000"/>
              <a:gd name="connsiteX9" fmla="*/ 0 w 3894230"/>
              <a:gd name="connsiteY9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94230" h="10287000">
                <a:moveTo>
                  <a:pt x="0" y="0"/>
                </a:moveTo>
                <a:lnTo>
                  <a:pt x="1248076" y="0"/>
                </a:lnTo>
                <a:lnTo>
                  <a:pt x="1437664" y="0"/>
                </a:lnTo>
                <a:lnTo>
                  <a:pt x="3364986" y="0"/>
                </a:lnTo>
                <a:cubicBezTo>
                  <a:pt x="3657279" y="0"/>
                  <a:pt x="3894230" y="236951"/>
                  <a:pt x="3894230" y="529244"/>
                </a:cubicBezTo>
                <a:lnTo>
                  <a:pt x="3894230" y="9757756"/>
                </a:lnTo>
                <a:cubicBezTo>
                  <a:pt x="3894230" y="10050049"/>
                  <a:pt x="3657279" y="10287000"/>
                  <a:pt x="3364986" y="10287000"/>
                </a:cubicBezTo>
                <a:lnTo>
                  <a:pt x="1437664" y="10287000"/>
                </a:lnTo>
                <a:lnTo>
                  <a:pt x="1248076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53980" y="2781300"/>
            <a:ext cx="10933420" cy="3959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5192"/>
              </a:lnSpc>
              <a:buFont typeface="Wingdings" panose="05000000000000000000" pitchFamily="2" charset="2"/>
              <a:buChar char="v"/>
            </a:pP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Dataset was downloaded from Kaggle.</a:t>
            </a:r>
          </a:p>
          <a:p>
            <a:pPr marL="571500" indent="-571500" algn="l">
              <a:lnSpc>
                <a:spcPts val="5192"/>
              </a:lnSpc>
              <a:buFont typeface="Wingdings" panose="05000000000000000000" pitchFamily="2" charset="2"/>
              <a:buChar char="v"/>
            </a:pP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analysis was carried out with python.</a:t>
            </a:r>
          </a:p>
          <a:p>
            <a:pPr marL="571500" indent="-571500" algn="l">
              <a:lnSpc>
                <a:spcPts val="5192"/>
              </a:lnSpc>
              <a:buFont typeface="Wingdings" panose="05000000000000000000" pitchFamily="2" charset="2"/>
              <a:buChar char="v"/>
            </a:pP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Essential libraries and dataset were imported into google </a:t>
            </a:r>
            <a:r>
              <a:rPr lang="en-US" sz="3709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colab</a:t>
            </a: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.</a:t>
            </a:r>
          </a:p>
          <a:p>
            <a:pPr marL="571500" indent="-571500" algn="l">
              <a:lnSpc>
                <a:spcPts val="5192"/>
              </a:lnSpc>
              <a:buFont typeface="Wingdings" panose="05000000000000000000" pitchFamily="2" charset="2"/>
              <a:buChar char="v"/>
            </a:pP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cleaning and exploration were done.</a:t>
            </a:r>
          </a:p>
          <a:p>
            <a:pPr marL="571500" indent="-571500" algn="l">
              <a:lnSpc>
                <a:spcPts val="5192"/>
              </a:lnSpc>
              <a:buFont typeface="Wingdings" panose="05000000000000000000" pitchFamily="2" charset="2"/>
              <a:buChar char="v"/>
            </a:pP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was subsequently analyzed.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ACAFC2A-0A86-686B-2949-E66737FF1A76}"/>
              </a:ext>
            </a:extLst>
          </p:cNvPr>
          <p:cNvSpPr/>
          <p:nvPr/>
        </p:nvSpPr>
        <p:spPr>
          <a:xfrm>
            <a:off x="-381925" y="11061"/>
            <a:ext cx="1829725" cy="10287000"/>
          </a:xfrm>
          <a:custGeom>
            <a:avLst/>
            <a:gdLst>
              <a:gd name="connsiteX0" fmla="*/ 0 w 3894230"/>
              <a:gd name="connsiteY0" fmla="*/ 0 h 10287000"/>
              <a:gd name="connsiteX1" fmla="*/ 1248076 w 3894230"/>
              <a:gd name="connsiteY1" fmla="*/ 0 h 10287000"/>
              <a:gd name="connsiteX2" fmla="*/ 1437664 w 3894230"/>
              <a:gd name="connsiteY2" fmla="*/ 0 h 10287000"/>
              <a:gd name="connsiteX3" fmla="*/ 3364986 w 3894230"/>
              <a:gd name="connsiteY3" fmla="*/ 0 h 10287000"/>
              <a:gd name="connsiteX4" fmla="*/ 3894230 w 3894230"/>
              <a:gd name="connsiteY4" fmla="*/ 529244 h 10287000"/>
              <a:gd name="connsiteX5" fmla="*/ 3894230 w 3894230"/>
              <a:gd name="connsiteY5" fmla="*/ 9757756 h 10287000"/>
              <a:gd name="connsiteX6" fmla="*/ 3364986 w 3894230"/>
              <a:gd name="connsiteY6" fmla="*/ 10287000 h 10287000"/>
              <a:gd name="connsiteX7" fmla="*/ 1437664 w 3894230"/>
              <a:gd name="connsiteY7" fmla="*/ 10287000 h 10287000"/>
              <a:gd name="connsiteX8" fmla="*/ 1248076 w 3894230"/>
              <a:gd name="connsiteY8" fmla="*/ 10287000 h 10287000"/>
              <a:gd name="connsiteX9" fmla="*/ 0 w 3894230"/>
              <a:gd name="connsiteY9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94230" h="10287000">
                <a:moveTo>
                  <a:pt x="0" y="0"/>
                </a:moveTo>
                <a:lnTo>
                  <a:pt x="1248076" y="0"/>
                </a:lnTo>
                <a:lnTo>
                  <a:pt x="1437664" y="0"/>
                </a:lnTo>
                <a:lnTo>
                  <a:pt x="3364986" y="0"/>
                </a:lnTo>
                <a:cubicBezTo>
                  <a:pt x="3657279" y="0"/>
                  <a:pt x="3894230" y="236951"/>
                  <a:pt x="3894230" y="529244"/>
                </a:cubicBezTo>
                <a:lnTo>
                  <a:pt x="3894230" y="9757756"/>
                </a:lnTo>
                <a:cubicBezTo>
                  <a:pt x="3894230" y="10050049"/>
                  <a:pt x="3657279" y="10287000"/>
                  <a:pt x="3364986" y="10287000"/>
                </a:cubicBezTo>
                <a:lnTo>
                  <a:pt x="1437664" y="10287000"/>
                </a:lnTo>
                <a:lnTo>
                  <a:pt x="1248076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36347" y="866775"/>
            <a:ext cx="15815306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﻿RESULT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FA46AA-23DD-8E12-00E1-FA2E8FFDECC1}"/>
              </a:ext>
            </a:extLst>
          </p:cNvPr>
          <p:cNvSpPr/>
          <p:nvPr/>
        </p:nvSpPr>
        <p:spPr>
          <a:xfrm>
            <a:off x="-381925" y="11061"/>
            <a:ext cx="1829725" cy="10287000"/>
          </a:xfrm>
          <a:custGeom>
            <a:avLst/>
            <a:gdLst>
              <a:gd name="connsiteX0" fmla="*/ 0 w 3894230"/>
              <a:gd name="connsiteY0" fmla="*/ 0 h 10287000"/>
              <a:gd name="connsiteX1" fmla="*/ 1248076 w 3894230"/>
              <a:gd name="connsiteY1" fmla="*/ 0 h 10287000"/>
              <a:gd name="connsiteX2" fmla="*/ 1437664 w 3894230"/>
              <a:gd name="connsiteY2" fmla="*/ 0 h 10287000"/>
              <a:gd name="connsiteX3" fmla="*/ 3364986 w 3894230"/>
              <a:gd name="connsiteY3" fmla="*/ 0 h 10287000"/>
              <a:gd name="connsiteX4" fmla="*/ 3894230 w 3894230"/>
              <a:gd name="connsiteY4" fmla="*/ 529244 h 10287000"/>
              <a:gd name="connsiteX5" fmla="*/ 3894230 w 3894230"/>
              <a:gd name="connsiteY5" fmla="*/ 9757756 h 10287000"/>
              <a:gd name="connsiteX6" fmla="*/ 3364986 w 3894230"/>
              <a:gd name="connsiteY6" fmla="*/ 10287000 h 10287000"/>
              <a:gd name="connsiteX7" fmla="*/ 1437664 w 3894230"/>
              <a:gd name="connsiteY7" fmla="*/ 10287000 h 10287000"/>
              <a:gd name="connsiteX8" fmla="*/ 1248076 w 3894230"/>
              <a:gd name="connsiteY8" fmla="*/ 10287000 h 10287000"/>
              <a:gd name="connsiteX9" fmla="*/ 0 w 3894230"/>
              <a:gd name="connsiteY9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94230" h="10287000">
                <a:moveTo>
                  <a:pt x="0" y="0"/>
                </a:moveTo>
                <a:lnTo>
                  <a:pt x="1248076" y="0"/>
                </a:lnTo>
                <a:lnTo>
                  <a:pt x="1437664" y="0"/>
                </a:lnTo>
                <a:lnTo>
                  <a:pt x="3364986" y="0"/>
                </a:lnTo>
                <a:cubicBezTo>
                  <a:pt x="3657279" y="0"/>
                  <a:pt x="3894230" y="236951"/>
                  <a:pt x="3894230" y="529244"/>
                </a:cubicBezTo>
                <a:lnTo>
                  <a:pt x="3894230" y="9757756"/>
                </a:lnTo>
                <a:cubicBezTo>
                  <a:pt x="3894230" y="10050049"/>
                  <a:pt x="3657279" y="10287000"/>
                  <a:pt x="3364986" y="10287000"/>
                </a:cubicBezTo>
                <a:lnTo>
                  <a:pt x="1437664" y="10287000"/>
                </a:lnTo>
                <a:lnTo>
                  <a:pt x="1248076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8677E0-F644-EB39-C465-CC73288FC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2810841"/>
            <a:ext cx="728716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6BCE48-699A-F266-921C-569FD337691F}"/>
              </a:ext>
            </a:extLst>
          </p:cNvPr>
          <p:cNvSpPr txBox="1"/>
          <p:nvPr/>
        </p:nvSpPr>
        <p:spPr>
          <a:xfrm>
            <a:off x="1905000" y="8087387"/>
            <a:ext cx="16687800" cy="1998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5358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above charts shows similarity between the trend of population growth worldwide and in Nigeria.</a:t>
            </a:r>
          </a:p>
          <a:p>
            <a:pPr marL="457200" indent="-457200" algn="l">
              <a:lnSpc>
                <a:spcPts val="5358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It can be observed that there has been a sharp rise in population over the past 60 years worldwide whereas in Nigeria, it can be observed as a slopy rise.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FA6B7-D81B-498D-0481-629C74AA6D8C}"/>
              </a:ext>
            </a:extLst>
          </p:cNvPr>
          <p:cNvSpPr txBox="1"/>
          <p:nvPr/>
        </p:nvSpPr>
        <p:spPr>
          <a:xfrm>
            <a:off x="2713383" y="1993655"/>
            <a:ext cx="6155633" cy="579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58"/>
              </a:lnSpc>
            </a:pPr>
            <a:r>
              <a:rPr lang="en-US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Trend of population growth worldwide in last 60 years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EAE6D-C7FF-60F6-FC39-BA0A88E03ADE}"/>
              </a:ext>
            </a:extLst>
          </p:cNvPr>
          <p:cNvSpPr txBox="1"/>
          <p:nvPr/>
        </p:nvSpPr>
        <p:spPr>
          <a:xfrm>
            <a:off x="10700366" y="2027767"/>
            <a:ext cx="6155633" cy="579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58"/>
              </a:lnSpc>
            </a:pPr>
            <a:r>
              <a:rPr lang="en-US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Trend of population growth in Nigeria in last 60 years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FEE1B25-4F3D-C3FF-5E53-3FE20D142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37905"/>
            <a:ext cx="7543800" cy="48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0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36347" y="866775"/>
            <a:ext cx="15815306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﻿RESULT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16453" y="8123904"/>
            <a:ext cx="14935200" cy="19851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58"/>
              </a:lnSpc>
            </a:pPr>
            <a:r>
              <a:rPr lang="en-US" sz="2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percentage of population growth increased between the years 1960 and 1980 and experienced a fall between the years 1980 and  1985.</a:t>
            </a:r>
          </a:p>
          <a:p>
            <a:pPr algn="l">
              <a:lnSpc>
                <a:spcPts val="5358"/>
              </a:lnSpc>
            </a:pPr>
            <a:r>
              <a:rPr lang="en-US" sz="2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This rate of growth has been maintained  since 1985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6EBBF38-C6B8-7D3E-DB8C-F5AF5EBAF352}"/>
              </a:ext>
            </a:extLst>
          </p:cNvPr>
          <p:cNvSpPr/>
          <p:nvPr/>
        </p:nvSpPr>
        <p:spPr>
          <a:xfrm>
            <a:off x="-381925" y="11061"/>
            <a:ext cx="1829725" cy="10287000"/>
          </a:xfrm>
          <a:custGeom>
            <a:avLst/>
            <a:gdLst>
              <a:gd name="connsiteX0" fmla="*/ 0 w 3894230"/>
              <a:gd name="connsiteY0" fmla="*/ 0 h 10287000"/>
              <a:gd name="connsiteX1" fmla="*/ 1248076 w 3894230"/>
              <a:gd name="connsiteY1" fmla="*/ 0 h 10287000"/>
              <a:gd name="connsiteX2" fmla="*/ 1437664 w 3894230"/>
              <a:gd name="connsiteY2" fmla="*/ 0 h 10287000"/>
              <a:gd name="connsiteX3" fmla="*/ 3364986 w 3894230"/>
              <a:gd name="connsiteY3" fmla="*/ 0 h 10287000"/>
              <a:gd name="connsiteX4" fmla="*/ 3894230 w 3894230"/>
              <a:gd name="connsiteY4" fmla="*/ 529244 h 10287000"/>
              <a:gd name="connsiteX5" fmla="*/ 3894230 w 3894230"/>
              <a:gd name="connsiteY5" fmla="*/ 9757756 h 10287000"/>
              <a:gd name="connsiteX6" fmla="*/ 3364986 w 3894230"/>
              <a:gd name="connsiteY6" fmla="*/ 10287000 h 10287000"/>
              <a:gd name="connsiteX7" fmla="*/ 1437664 w 3894230"/>
              <a:gd name="connsiteY7" fmla="*/ 10287000 h 10287000"/>
              <a:gd name="connsiteX8" fmla="*/ 1248076 w 3894230"/>
              <a:gd name="connsiteY8" fmla="*/ 10287000 h 10287000"/>
              <a:gd name="connsiteX9" fmla="*/ 0 w 3894230"/>
              <a:gd name="connsiteY9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94230" h="10287000">
                <a:moveTo>
                  <a:pt x="0" y="0"/>
                </a:moveTo>
                <a:lnTo>
                  <a:pt x="1248076" y="0"/>
                </a:lnTo>
                <a:lnTo>
                  <a:pt x="1437664" y="0"/>
                </a:lnTo>
                <a:lnTo>
                  <a:pt x="3364986" y="0"/>
                </a:lnTo>
                <a:cubicBezTo>
                  <a:pt x="3657279" y="0"/>
                  <a:pt x="3894230" y="236951"/>
                  <a:pt x="3894230" y="529244"/>
                </a:cubicBezTo>
                <a:lnTo>
                  <a:pt x="3894230" y="9757756"/>
                </a:lnTo>
                <a:cubicBezTo>
                  <a:pt x="3894230" y="10050049"/>
                  <a:pt x="3657279" y="10287000"/>
                  <a:pt x="3364986" y="10287000"/>
                </a:cubicBezTo>
                <a:lnTo>
                  <a:pt x="1437664" y="10287000"/>
                </a:lnTo>
                <a:lnTo>
                  <a:pt x="1248076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CA95A2-6503-EF3C-6D46-B83ADBC5E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17751"/>
            <a:ext cx="11963400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25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36347" y="866775"/>
            <a:ext cx="15815306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﻿RESULT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72447" y="7969249"/>
            <a:ext cx="14192620" cy="1998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58"/>
              </a:lnSpc>
            </a:pPr>
            <a:r>
              <a:rPr lang="en-US" sz="2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above charts shows that Nigeria as a country will have a resemblance with the trend of population growth worldwide and likely experience a continuous increase in population over the next 30 years 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6EBBF38-C6B8-7D3E-DB8C-F5AF5EBAF352}"/>
              </a:ext>
            </a:extLst>
          </p:cNvPr>
          <p:cNvSpPr/>
          <p:nvPr/>
        </p:nvSpPr>
        <p:spPr>
          <a:xfrm>
            <a:off x="-381925" y="11061"/>
            <a:ext cx="1829725" cy="10287000"/>
          </a:xfrm>
          <a:custGeom>
            <a:avLst/>
            <a:gdLst>
              <a:gd name="connsiteX0" fmla="*/ 0 w 3894230"/>
              <a:gd name="connsiteY0" fmla="*/ 0 h 10287000"/>
              <a:gd name="connsiteX1" fmla="*/ 1248076 w 3894230"/>
              <a:gd name="connsiteY1" fmla="*/ 0 h 10287000"/>
              <a:gd name="connsiteX2" fmla="*/ 1437664 w 3894230"/>
              <a:gd name="connsiteY2" fmla="*/ 0 h 10287000"/>
              <a:gd name="connsiteX3" fmla="*/ 3364986 w 3894230"/>
              <a:gd name="connsiteY3" fmla="*/ 0 h 10287000"/>
              <a:gd name="connsiteX4" fmla="*/ 3894230 w 3894230"/>
              <a:gd name="connsiteY4" fmla="*/ 529244 h 10287000"/>
              <a:gd name="connsiteX5" fmla="*/ 3894230 w 3894230"/>
              <a:gd name="connsiteY5" fmla="*/ 9757756 h 10287000"/>
              <a:gd name="connsiteX6" fmla="*/ 3364986 w 3894230"/>
              <a:gd name="connsiteY6" fmla="*/ 10287000 h 10287000"/>
              <a:gd name="connsiteX7" fmla="*/ 1437664 w 3894230"/>
              <a:gd name="connsiteY7" fmla="*/ 10287000 h 10287000"/>
              <a:gd name="connsiteX8" fmla="*/ 1248076 w 3894230"/>
              <a:gd name="connsiteY8" fmla="*/ 10287000 h 10287000"/>
              <a:gd name="connsiteX9" fmla="*/ 0 w 3894230"/>
              <a:gd name="connsiteY9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94230" h="10287000">
                <a:moveTo>
                  <a:pt x="0" y="0"/>
                </a:moveTo>
                <a:lnTo>
                  <a:pt x="1248076" y="0"/>
                </a:lnTo>
                <a:lnTo>
                  <a:pt x="1437664" y="0"/>
                </a:lnTo>
                <a:lnTo>
                  <a:pt x="3364986" y="0"/>
                </a:lnTo>
                <a:cubicBezTo>
                  <a:pt x="3657279" y="0"/>
                  <a:pt x="3894230" y="236951"/>
                  <a:pt x="3894230" y="529244"/>
                </a:cubicBezTo>
                <a:lnTo>
                  <a:pt x="3894230" y="9757756"/>
                </a:lnTo>
                <a:cubicBezTo>
                  <a:pt x="3894230" y="10050049"/>
                  <a:pt x="3657279" y="10287000"/>
                  <a:pt x="3364986" y="10287000"/>
                </a:cubicBezTo>
                <a:lnTo>
                  <a:pt x="1437664" y="10287000"/>
                </a:lnTo>
                <a:lnTo>
                  <a:pt x="1248076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B3854C5-71D3-C404-75B0-C7F001966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939" y="2816173"/>
            <a:ext cx="7382867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27B654A-8025-E6AB-971C-0FB672CDF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4" y="2805112"/>
            <a:ext cx="805815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86588C-B2B5-0CEB-8133-55353AD1DC2E}"/>
              </a:ext>
            </a:extLst>
          </p:cNvPr>
          <p:cNvSpPr txBox="1"/>
          <p:nvPr/>
        </p:nvSpPr>
        <p:spPr>
          <a:xfrm>
            <a:off x="2713383" y="1993655"/>
            <a:ext cx="6155633" cy="579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58"/>
              </a:lnSpc>
            </a:pPr>
            <a:r>
              <a:rPr lang="en-US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Forecast of population  worldwide in next 30 years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7410FE-A766-911D-0036-5EF82705479D}"/>
              </a:ext>
            </a:extLst>
          </p:cNvPr>
          <p:cNvSpPr txBox="1"/>
          <p:nvPr/>
        </p:nvSpPr>
        <p:spPr>
          <a:xfrm>
            <a:off x="11052727" y="1986995"/>
            <a:ext cx="6155633" cy="579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58"/>
              </a:lnSpc>
            </a:pPr>
            <a:r>
              <a:rPr lang="en-US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Forecast of population  in Nigeria in next 30 years</a:t>
            </a:r>
          </a:p>
        </p:txBody>
      </p:sp>
    </p:spTree>
    <p:extLst>
      <p:ext uri="{BB962C8B-B14F-4D97-AF65-F5344CB8AC3E}">
        <p14:creationId xmlns:p14="http://schemas.microsoft.com/office/powerpoint/2010/main" val="362448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576</Words>
  <Application>Microsoft Office PowerPoint</Application>
  <PresentationFormat>Custom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</vt:lpstr>
      <vt:lpstr>Open Sans Bold</vt:lpstr>
      <vt:lpstr>Arial</vt:lpstr>
      <vt:lpstr>Calibri</vt:lpstr>
      <vt:lpstr>Alatsi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Olubunmi Kayode</dc:creator>
  <cp:lastModifiedBy>Olubunmi Kayode</cp:lastModifiedBy>
  <cp:revision>5</cp:revision>
  <dcterms:created xsi:type="dcterms:W3CDTF">2006-08-16T00:00:00Z</dcterms:created>
  <dcterms:modified xsi:type="dcterms:W3CDTF">2024-08-23T11:49:16Z</dcterms:modified>
  <dc:identifier>DAGOlOaGraY</dc:identifier>
</cp:coreProperties>
</file>