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4" autoAdjust="0"/>
    <p:restoredTop sz="94660"/>
  </p:normalViewPr>
  <p:slideViewPr>
    <p:cSldViewPr snapToGrid="0">
      <p:cViewPr>
        <p:scale>
          <a:sx n="78" d="100"/>
          <a:sy n="78" d="100"/>
        </p:scale>
        <p:origin x="1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EBD9BD-FC05-4114-AA1A-4CCCF31D9F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B4EC867-835A-4516-8B24-B45AF1DEEAF0}">
      <dgm:prSet/>
      <dgm:spPr/>
      <dgm:t>
        <a:bodyPr/>
        <a:lstStyle/>
        <a:p>
          <a:r>
            <a:rPr lang="en-US" dirty="0"/>
            <a:t>In professional orchestras, everyone listens to and tunes their instruments to a single source of truth: an oboist or a solo musician in the case of a concerto/aria performance.</a:t>
          </a:r>
        </a:p>
      </dgm:t>
    </dgm:pt>
    <dgm:pt modelId="{548721CE-2669-4E4C-8B5F-32EA758955A8}" type="parTrans" cxnId="{80D5AB89-41EB-45EF-A2EE-9005881D07EF}">
      <dgm:prSet/>
      <dgm:spPr/>
      <dgm:t>
        <a:bodyPr/>
        <a:lstStyle/>
        <a:p>
          <a:endParaRPr lang="en-US"/>
        </a:p>
      </dgm:t>
    </dgm:pt>
    <dgm:pt modelId="{F8B8ACAB-98E5-41D2-BACE-BA984A2DB539}" type="sibTrans" cxnId="{80D5AB89-41EB-45EF-A2EE-9005881D07EF}">
      <dgm:prSet/>
      <dgm:spPr/>
      <dgm:t>
        <a:bodyPr/>
        <a:lstStyle/>
        <a:p>
          <a:endParaRPr lang="en-US"/>
        </a:p>
      </dgm:t>
    </dgm:pt>
    <dgm:pt modelId="{6044BA80-C347-49A5-9E63-8AE1420F0933}">
      <dgm:prSet/>
      <dgm:spPr/>
      <dgm:t>
        <a:bodyPr/>
        <a:lstStyle/>
        <a:p>
          <a:r>
            <a:rPr lang="en-US" b="1" i="0" u="none" dirty="0"/>
            <a:t>Just intonation </a:t>
          </a:r>
          <a:r>
            <a:rPr lang="en-US" dirty="0"/>
            <a:t>is natural and is not the same as </a:t>
          </a:r>
          <a:r>
            <a:rPr lang="en-US" b="1" i="0" dirty="0"/>
            <a:t>equal temperament</a:t>
          </a:r>
          <a:r>
            <a:rPr lang="en-US" dirty="0"/>
            <a:t>. Musicians are encouraged to listen closely to each other to achieve perfect, natural harmonies. </a:t>
          </a:r>
        </a:p>
      </dgm:t>
    </dgm:pt>
    <dgm:pt modelId="{478B45DB-71FA-4DBF-9F76-7DFC08320919}" type="parTrans" cxnId="{AEF38270-FF2A-4E40-AFC2-79DFBD59C7B2}">
      <dgm:prSet/>
      <dgm:spPr/>
      <dgm:t>
        <a:bodyPr/>
        <a:lstStyle/>
        <a:p>
          <a:endParaRPr lang="en-US"/>
        </a:p>
      </dgm:t>
    </dgm:pt>
    <dgm:pt modelId="{ADFA9E4B-11CF-429C-87B5-A8903AA2F47E}" type="sibTrans" cxnId="{AEF38270-FF2A-4E40-AFC2-79DFBD59C7B2}">
      <dgm:prSet/>
      <dgm:spPr/>
      <dgm:t>
        <a:bodyPr/>
        <a:lstStyle/>
        <a:p>
          <a:endParaRPr lang="en-US"/>
        </a:p>
      </dgm:t>
    </dgm:pt>
    <dgm:pt modelId="{998F9FA3-8DF0-49E2-BB79-E8B75B930314}">
      <dgm:prSet/>
      <dgm:spPr/>
      <dgm:t>
        <a:bodyPr/>
        <a:lstStyle/>
        <a:p>
          <a:r>
            <a:rPr lang="en-US" dirty="0"/>
            <a:t>This is generally considered infeasible for a piano (and by extension, MIDI instruments) due to the inability to retune notes in the middle of a performance.</a:t>
          </a:r>
        </a:p>
      </dgm:t>
    </dgm:pt>
    <dgm:pt modelId="{E47DA3D6-1909-4082-8478-6E42B6D8DFAA}" type="parTrans" cxnId="{F80FE1BA-C577-47EF-A13E-0801D61DE529}">
      <dgm:prSet/>
      <dgm:spPr/>
      <dgm:t>
        <a:bodyPr/>
        <a:lstStyle/>
        <a:p>
          <a:endParaRPr lang="en-US"/>
        </a:p>
      </dgm:t>
    </dgm:pt>
    <dgm:pt modelId="{528F5E57-A23B-4A7E-951B-050C8F7CE76C}" type="sibTrans" cxnId="{F80FE1BA-C577-47EF-A13E-0801D61DE529}">
      <dgm:prSet/>
      <dgm:spPr/>
      <dgm:t>
        <a:bodyPr/>
        <a:lstStyle/>
        <a:p>
          <a:endParaRPr lang="en-US"/>
        </a:p>
      </dgm:t>
    </dgm:pt>
    <dgm:pt modelId="{9534E6AF-B3FD-4D9F-9BAE-71E6AEA82E37}" type="pres">
      <dgm:prSet presAssocID="{C2EBD9BD-FC05-4114-AA1A-4CCCF31D9FF2}" presName="linear" presStyleCnt="0">
        <dgm:presLayoutVars>
          <dgm:animLvl val="lvl"/>
          <dgm:resizeHandles val="exact"/>
        </dgm:presLayoutVars>
      </dgm:prSet>
      <dgm:spPr/>
    </dgm:pt>
    <dgm:pt modelId="{FC166E79-EB03-467E-9297-6C620DFE6A58}" type="pres">
      <dgm:prSet presAssocID="{CB4EC867-835A-4516-8B24-B45AF1DEEAF0}" presName="parentText" presStyleLbl="node1" presStyleIdx="0" presStyleCnt="3">
        <dgm:presLayoutVars>
          <dgm:chMax val="0"/>
          <dgm:bulletEnabled val="1"/>
        </dgm:presLayoutVars>
      </dgm:prSet>
      <dgm:spPr/>
    </dgm:pt>
    <dgm:pt modelId="{8076463D-BAA3-4A15-901B-E016DE5EA948}" type="pres">
      <dgm:prSet presAssocID="{F8B8ACAB-98E5-41D2-BACE-BA984A2DB539}" presName="spacer" presStyleCnt="0"/>
      <dgm:spPr/>
    </dgm:pt>
    <dgm:pt modelId="{00F6C454-1F81-4165-B57E-CC1C45DB2DC0}" type="pres">
      <dgm:prSet presAssocID="{6044BA80-C347-49A5-9E63-8AE1420F0933}" presName="parentText" presStyleLbl="node1" presStyleIdx="1" presStyleCnt="3">
        <dgm:presLayoutVars>
          <dgm:chMax val="0"/>
          <dgm:bulletEnabled val="1"/>
        </dgm:presLayoutVars>
      </dgm:prSet>
      <dgm:spPr/>
    </dgm:pt>
    <dgm:pt modelId="{E1915D08-014F-4749-868A-D7973846FB7C}" type="pres">
      <dgm:prSet presAssocID="{ADFA9E4B-11CF-429C-87B5-A8903AA2F47E}" presName="spacer" presStyleCnt="0"/>
      <dgm:spPr/>
    </dgm:pt>
    <dgm:pt modelId="{5EFC9625-9854-4E5A-BC84-31EDF281C354}" type="pres">
      <dgm:prSet presAssocID="{998F9FA3-8DF0-49E2-BB79-E8B75B930314}" presName="parentText" presStyleLbl="node1" presStyleIdx="2" presStyleCnt="3">
        <dgm:presLayoutVars>
          <dgm:chMax val="0"/>
          <dgm:bulletEnabled val="1"/>
        </dgm:presLayoutVars>
      </dgm:prSet>
      <dgm:spPr/>
    </dgm:pt>
  </dgm:ptLst>
  <dgm:cxnLst>
    <dgm:cxn modelId="{8D9D6F4A-9941-4D8A-823D-4B1D5B41196E}" type="presOf" srcId="{6044BA80-C347-49A5-9E63-8AE1420F0933}" destId="{00F6C454-1F81-4165-B57E-CC1C45DB2DC0}" srcOrd="0" destOrd="0" presId="urn:microsoft.com/office/officeart/2005/8/layout/vList2"/>
    <dgm:cxn modelId="{AEF38270-FF2A-4E40-AFC2-79DFBD59C7B2}" srcId="{C2EBD9BD-FC05-4114-AA1A-4CCCF31D9FF2}" destId="{6044BA80-C347-49A5-9E63-8AE1420F0933}" srcOrd="1" destOrd="0" parTransId="{478B45DB-71FA-4DBF-9F76-7DFC08320919}" sibTransId="{ADFA9E4B-11CF-429C-87B5-A8903AA2F47E}"/>
    <dgm:cxn modelId="{80D5AB89-41EB-45EF-A2EE-9005881D07EF}" srcId="{C2EBD9BD-FC05-4114-AA1A-4CCCF31D9FF2}" destId="{CB4EC867-835A-4516-8B24-B45AF1DEEAF0}" srcOrd="0" destOrd="0" parTransId="{548721CE-2669-4E4C-8B5F-32EA758955A8}" sibTransId="{F8B8ACAB-98E5-41D2-BACE-BA984A2DB539}"/>
    <dgm:cxn modelId="{474F63AB-CD1C-43FF-88DA-CF9FEA5672EC}" type="presOf" srcId="{CB4EC867-835A-4516-8B24-B45AF1DEEAF0}" destId="{FC166E79-EB03-467E-9297-6C620DFE6A58}" srcOrd="0" destOrd="0" presId="urn:microsoft.com/office/officeart/2005/8/layout/vList2"/>
    <dgm:cxn modelId="{F80FE1BA-C577-47EF-A13E-0801D61DE529}" srcId="{C2EBD9BD-FC05-4114-AA1A-4CCCF31D9FF2}" destId="{998F9FA3-8DF0-49E2-BB79-E8B75B930314}" srcOrd="2" destOrd="0" parTransId="{E47DA3D6-1909-4082-8478-6E42B6D8DFAA}" sibTransId="{528F5E57-A23B-4A7E-951B-050C8F7CE76C}"/>
    <dgm:cxn modelId="{D2A4C8BE-7466-4DFC-9BC0-FB9E9A0AA0A6}" type="presOf" srcId="{998F9FA3-8DF0-49E2-BB79-E8B75B930314}" destId="{5EFC9625-9854-4E5A-BC84-31EDF281C354}" srcOrd="0" destOrd="0" presId="urn:microsoft.com/office/officeart/2005/8/layout/vList2"/>
    <dgm:cxn modelId="{B782DDD8-FC3C-4A19-8BC9-D4E5F987E30A}" type="presOf" srcId="{C2EBD9BD-FC05-4114-AA1A-4CCCF31D9FF2}" destId="{9534E6AF-B3FD-4D9F-9BAE-71E6AEA82E37}" srcOrd="0" destOrd="0" presId="urn:microsoft.com/office/officeart/2005/8/layout/vList2"/>
    <dgm:cxn modelId="{C1C07C48-2FDA-43C9-893D-E7F837EA5A5B}" type="presParOf" srcId="{9534E6AF-B3FD-4D9F-9BAE-71E6AEA82E37}" destId="{FC166E79-EB03-467E-9297-6C620DFE6A58}" srcOrd="0" destOrd="0" presId="urn:microsoft.com/office/officeart/2005/8/layout/vList2"/>
    <dgm:cxn modelId="{E551E046-8E2E-4A1D-B374-17BE0C21119D}" type="presParOf" srcId="{9534E6AF-B3FD-4D9F-9BAE-71E6AEA82E37}" destId="{8076463D-BAA3-4A15-901B-E016DE5EA948}" srcOrd="1" destOrd="0" presId="urn:microsoft.com/office/officeart/2005/8/layout/vList2"/>
    <dgm:cxn modelId="{18E95E11-3625-4CA4-9336-674803EA0310}" type="presParOf" srcId="{9534E6AF-B3FD-4D9F-9BAE-71E6AEA82E37}" destId="{00F6C454-1F81-4165-B57E-CC1C45DB2DC0}" srcOrd="2" destOrd="0" presId="urn:microsoft.com/office/officeart/2005/8/layout/vList2"/>
    <dgm:cxn modelId="{A082584A-0491-4ECB-A33C-136A94D4C86E}" type="presParOf" srcId="{9534E6AF-B3FD-4D9F-9BAE-71E6AEA82E37}" destId="{E1915D08-014F-4749-868A-D7973846FB7C}" srcOrd="3" destOrd="0" presId="urn:microsoft.com/office/officeart/2005/8/layout/vList2"/>
    <dgm:cxn modelId="{B47F0970-7B20-4DF7-8122-EC4D8F743E05}" type="presParOf" srcId="{9534E6AF-B3FD-4D9F-9BAE-71E6AEA82E37}" destId="{5EFC9625-9854-4E5A-BC84-31EDF281C35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44154-4DB7-456B-88D5-64854310795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4C49055-725C-45D2-8FBE-A627329B7F84}">
      <dgm:prSet/>
      <dgm:spPr/>
      <dgm:t>
        <a:bodyPr/>
        <a:lstStyle/>
        <a:p>
          <a:r>
            <a:rPr lang="en-US"/>
            <a:t>My program allows young musicians to have access to well-tuned computer accompaniment that can better suit their needs. </a:t>
          </a:r>
        </a:p>
      </dgm:t>
    </dgm:pt>
    <dgm:pt modelId="{2DB0B7A9-8223-4A81-9747-EB2AB129EA1E}" type="parTrans" cxnId="{462E70A7-72C7-4A8E-99EB-0C04342B9E32}">
      <dgm:prSet/>
      <dgm:spPr/>
      <dgm:t>
        <a:bodyPr/>
        <a:lstStyle/>
        <a:p>
          <a:endParaRPr lang="en-US"/>
        </a:p>
      </dgm:t>
    </dgm:pt>
    <dgm:pt modelId="{98384263-3208-4ED6-AB94-80BD7C7FF1A7}" type="sibTrans" cxnId="{462E70A7-72C7-4A8E-99EB-0C04342B9E32}">
      <dgm:prSet/>
      <dgm:spPr/>
      <dgm:t>
        <a:bodyPr/>
        <a:lstStyle/>
        <a:p>
          <a:endParaRPr lang="en-US"/>
        </a:p>
      </dgm:t>
    </dgm:pt>
    <dgm:pt modelId="{67C3F7B2-0CEC-4E04-BB00-CE6E4EFE038A}">
      <dgm:prSet/>
      <dgm:spPr/>
      <dgm:t>
        <a:bodyPr/>
        <a:lstStyle/>
        <a:p>
          <a:r>
            <a:rPr lang="en-US" dirty="0"/>
            <a:t>My program challenges the computer music industry to avoid settling on equal temperament intonation as being “good enough” for the music world.</a:t>
          </a:r>
        </a:p>
      </dgm:t>
    </dgm:pt>
    <dgm:pt modelId="{24B4A1DC-E335-44A9-9959-B026B61F587E}" type="parTrans" cxnId="{A086CE06-E5C3-4BEF-8F9C-01DD8F966ADB}">
      <dgm:prSet/>
      <dgm:spPr/>
      <dgm:t>
        <a:bodyPr/>
        <a:lstStyle/>
        <a:p>
          <a:endParaRPr lang="en-US"/>
        </a:p>
      </dgm:t>
    </dgm:pt>
    <dgm:pt modelId="{17A5B9CA-555A-4D75-9BF5-B60F5DFFBC15}" type="sibTrans" cxnId="{A086CE06-E5C3-4BEF-8F9C-01DD8F966ADB}">
      <dgm:prSet/>
      <dgm:spPr/>
      <dgm:t>
        <a:bodyPr/>
        <a:lstStyle/>
        <a:p>
          <a:endParaRPr lang="en-US"/>
        </a:p>
      </dgm:t>
    </dgm:pt>
    <dgm:pt modelId="{ECB1ECFB-F049-4860-8652-E2A6208AB3E1}" type="pres">
      <dgm:prSet presAssocID="{BE544154-4DB7-456B-88D5-648543107952}" presName="hierChild1" presStyleCnt="0">
        <dgm:presLayoutVars>
          <dgm:chPref val="1"/>
          <dgm:dir/>
          <dgm:animOne val="branch"/>
          <dgm:animLvl val="lvl"/>
          <dgm:resizeHandles/>
        </dgm:presLayoutVars>
      </dgm:prSet>
      <dgm:spPr/>
    </dgm:pt>
    <dgm:pt modelId="{FAC5E138-C5D2-4E36-BF41-84339B3FF914}" type="pres">
      <dgm:prSet presAssocID="{34C49055-725C-45D2-8FBE-A627329B7F84}" presName="hierRoot1" presStyleCnt="0"/>
      <dgm:spPr/>
    </dgm:pt>
    <dgm:pt modelId="{D0F668A3-6DFD-4242-A920-2D5B22D6B12C}" type="pres">
      <dgm:prSet presAssocID="{34C49055-725C-45D2-8FBE-A627329B7F84}" presName="composite" presStyleCnt="0"/>
      <dgm:spPr/>
    </dgm:pt>
    <dgm:pt modelId="{F13609E7-BE6D-42C5-B2F0-5EB01E10E888}" type="pres">
      <dgm:prSet presAssocID="{34C49055-725C-45D2-8FBE-A627329B7F84}" presName="background" presStyleLbl="node0" presStyleIdx="0" presStyleCnt="2"/>
      <dgm:spPr/>
    </dgm:pt>
    <dgm:pt modelId="{1E4FAB33-5CD5-42BC-A48B-EE76DCEAE950}" type="pres">
      <dgm:prSet presAssocID="{34C49055-725C-45D2-8FBE-A627329B7F84}" presName="text" presStyleLbl="fgAcc0" presStyleIdx="0" presStyleCnt="2">
        <dgm:presLayoutVars>
          <dgm:chPref val="3"/>
        </dgm:presLayoutVars>
      </dgm:prSet>
      <dgm:spPr/>
    </dgm:pt>
    <dgm:pt modelId="{819B0F45-9CEC-4866-B890-E15723614A1F}" type="pres">
      <dgm:prSet presAssocID="{34C49055-725C-45D2-8FBE-A627329B7F84}" presName="hierChild2" presStyleCnt="0"/>
      <dgm:spPr/>
    </dgm:pt>
    <dgm:pt modelId="{1C5F0D37-D761-40E9-BC94-9ABC64F71C8B}" type="pres">
      <dgm:prSet presAssocID="{67C3F7B2-0CEC-4E04-BB00-CE6E4EFE038A}" presName="hierRoot1" presStyleCnt="0"/>
      <dgm:spPr/>
    </dgm:pt>
    <dgm:pt modelId="{086BDAA9-3F4E-4E1E-A848-A383C31F8EA5}" type="pres">
      <dgm:prSet presAssocID="{67C3F7B2-0CEC-4E04-BB00-CE6E4EFE038A}" presName="composite" presStyleCnt="0"/>
      <dgm:spPr/>
    </dgm:pt>
    <dgm:pt modelId="{E396CFF3-CAF5-4112-A7DF-1DE7BCA9654D}" type="pres">
      <dgm:prSet presAssocID="{67C3F7B2-0CEC-4E04-BB00-CE6E4EFE038A}" presName="background" presStyleLbl="node0" presStyleIdx="1" presStyleCnt="2"/>
      <dgm:spPr/>
    </dgm:pt>
    <dgm:pt modelId="{694B136E-1C5A-4A40-BAB4-20168B6D3DA9}" type="pres">
      <dgm:prSet presAssocID="{67C3F7B2-0CEC-4E04-BB00-CE6E4EFE038A}" presName="text" presStyleLbl="fgAcc0" presStyleIdx="1" presStyleCnt="2">
        <dgm:presLayoutVars>
          <dgm:chPref val="3"/>
        </dgm:presLayoutVars>
      </dgm:prSet>
      <dgm:spPr/>
    </dgm:pt>
    <dgm:pt modelId="{313848B5-2000-45D9-B8C9-70967FDBDB17}" type="pres">
      <dgm:prSet presAssocID="{67C3F7B2-0CEC-4E04-BB00-CE6E4EFE038A}" presName="hierChild2" presStyleCnt="0"/>
      <dgm:spPr/>
    </dgm:pt>
  </dgm:ptLst>
  <dgm:cxnLst>
    <dgm:cxn modelId="{A086CE06-E5C3-4BEF-8F9C-01DD8F966ADB}" srcId="{BE544154-4DB7-456B-88D5-648543107952}" destId="{67C3F7B2-0CEC-4E04-BB00-CE6E4EFE038A}" srcOrd="1" destOrd="0" parTransId="{24B4A1DC-E335-44A9-9959-B026B61F587E}" sibTransId="{17A5B9CA-555A-4D75-9BF5-B60F5DFFBC15}"/>
    <dgm:cxn modelId="{04934E0C-2F14-42CB-8254-8229A7BB0FFE}" type="presOf" srcId="{34C49055-725C-45D2-8FBE-A627329B7F84}" destId="{1E4FAB33-5CD5-42BC-A48B-EE76DCEAE950}" srcOrd="0" destOrd="0" presId="urn:microsoft.com/office/officeart/2005/8/layout/hierarchy1"/>
    <dgm:cxn modelId="{9D86E93B-FBBF-4B82-A14B-DF9CDFE2AC43}" type="presOf" srcId="{BE544154-4DB7-456B-88D5-648543107952}" destId="{ECB1ECFB-F049-4860-8652-E2A6208AB3E1}" srcOrd="0" destOrd="0" presId="urn:microsoft.com/office/officeart/2005/8/layout/hierarchy1"/>
    <dgm:cxn modelId="{462E70A7-72C7-4A8E-99EB-0C04342B9E32}" srcId="{BE544154-4DB7-456B-88D5-648543107952}" destId="{34C49055-725C-45D2-8FBE-A627329B7F84}" srcOrd="0" destOrd="0" parTransId="{2DB0B7A9-8223-4A81-9747-EB2AB129EA1E}" sibTransId="{98384263-3208-4ED6-AB94-80BD7C7FF1A7}"/>
    <dgm:cxn modelId="{A92A0EAC-1A12-4187-913A-7C85251A0EC3}" type="presOf" srcId="{67C3F7B2-0CEC-4E04-BB00-CE6E4EFE038A}" destId="{694B136E-1C5A-4A40-BAB4-20168B6D3DA9}" srcOrd="0" destOrd="0" presId="urn:microsoft.com/office/officeart/2005/8/layout/hierarchy1"/>
    <dgm:cxn modelId="{D5C992B1-B53F-4F8F-BF4F-0C2C722A7839}" type="presParOf" srcId="{ECB1ECFB-F049-4860-8652-E2A6208AB3E1}" destId="{FAC5E138-C5D2-4E36-BF41-84339B3FF914}" srcOrd="0" destOrd="0" presId="urn:microsoft.com/office/officeart/2005/8/layout/hierarchy1"/>
    <dgm:cxn modelId="{4AFFFE50-4DD7-4CF9-861C-AA9924D7D36A}" type="presParOf" srcId="{FAC5E138-C5D2-4E36-BF41-84339B3FF914}" destId="{D0F668A3-6DFD-4242-A920-2D5B22D6B12C}" srcOrd="0" destOrd="0" presId="urn:microsoft.com/office/officeart/2005/8/layout/hierarchy1"/>
    <dgm:cxn modelId="{015952D1-A7F1-4549-B577-D38CDF7B8E80}" type="presParOf" srcId="{D0F668A3-6DFD-4242-A920-2D5B22D6B12C}" destId="{F13609E7-BE6D-42C5-B2F0-5EB01E10E888}" srcOrd="0" destOrd="0" presId="urn:microsoft.com/office/officeart/2005/8/layout/hierarchy1"/>
    <dgm:cxn modelId="{BC43CE57-D27E-4F50-A662-BAADF48F3E20}" type="presParOf" srcId="{D0F668A3-6DFD-4242-A920-2D5B22D6B12C}" destId="{1E4FAB33-5CD5-42BC-A48B-EE76DCEAE950}" srcOrd="1" destOrd="0" presId="urn:microsoft.com/office/officeart/2005/8/layout/hierarchy1"/>
    <dgm:cxn modelId="{D1FE2896-A026-40F4-9D99-A1F6F97A6A3D}" type="presParOf" srcId="{FAC5E138-C5D2-4E36-BF41-84339B3FF914}" destId="{819B0F45-9CEC-4866-B890-E15723614A1F}" srcOrd="1" destOrd="0" presId="urn:microsoft.com/office/officeart/2005/8/layout/hierarchy1"/>
    <dgm:cxn modelId="{3F6C08EA-D0B2-4D4F-B4BC-2FCA7215BE1B}" type="presParOf" srcId="{ECB1ECFB-F049-4860-8652-E2A6208AB3E1}" destId="{1C5F0D37-D761-40E9-BC94-9ABC64F71C8B}" srcOrd="1" destOrd="0" presId="urn:microsoft.com/office/officeart/2005/8/layout/hierarchy1"/>
    <dgm:cxn modelId="{BB319ECB-AE2A-4325-A6B7-36475E038B75}" type="presParOf" srcId="{1C5F0D37-D761-40E9-BC94-9ABC64F71C8B}" destId="{086BDAA9-3F4E-4E1E-A848-A383C31F8EA5}" srcOrd="0" destOrd="0" presId="urn:microsoft.com/office/officeart/2005/8/layout/hierarchy1"/>
    <dgm:cxn modelId="{55C3E56F-9D16-42B5-89CC-6E63F6447952}" type="presParOf" srcId="{086BDAA9-3F4E-4E1E-A848-A383C31F8EA5}" destId="{E396CFF3-CAF5-4112-A7DF-1DE7BCA9654D}" srcOrd="0" destOrd="0" presId="urn:microsoft.com/office/officeart/2005/8/layout/hierarchy1"/>
    <dgm:cxn modelId="{C9CA1096-58D1-4B4B-9AB7-542F2E809A76}" type="presParOf" srcId="{086BDAA9-3F4E-4E1E-A848-A383C31F8EA5}" destId="{694B136E-1C5A-4A40-BAB4-20168B6D3DA9}" srcOrd="1" destOrd="0" presId="urn:microsoft.com/office/officeart/2005/8/layout/hierarchy1"/>
    <dgm:cxn modelId="{D075F178-A15D-4433-832B-55EDD796AD73}" type="presParOf" srcId="{1C5F0D37-D761-40E9-BC94-9ABC64F71C8B}" destId="{313848B5-2000-45D9-B8C9-70967FDBDB1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4D1D21-A810-4994-8AC3-F81D8A91218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464CFE5-54E9-48AD-85A3-7C116FBB9BFC}">
      <dgm:prSet/>
      <dgm:spPr/>
      <dgm:t>
        <a:bodyPr/>
        <a:lstStyle/>
        <a:p>
          <a:r>
            <a:rPr lang="en-US"/>
            <a:t>CS 121 – Software Engineering</a:t>
          </a:r>
        </a:p>
      </dgm:t>
    </dgm:pt>
    <dgm:pt modelId="{27D1B2F3-D490-44A5-9E54-2E0F9CEE5DEB}" type="parTrans" cxnId="{2CEE859B-69A4-410E-A2E4-EC7CE2AC0C36}">
      <dgm:prSet/>
      <dgm:spPr/>
      <dgm:t>
        <a:bodyPr/>
        <a:lstStyle/>
        <a:p>
          <a:endParaRPr lang="en-US"/>
        </a:p>
      </dgm:t>
    </dgm:pt>
    <dgm:pt modelId="{4D0C4167-CA50-4C05-9ABE-6589516EC521}" type="sibTrans" cxnId="{2CEE859B-69A4-410E-A2E4-EC7CE2AC0C36}">
      <dgm:prSet/>
      <dgm:spPr/>
      <dgm:t>
        <a:bodyPr/>
        <a:lstStyle/>
        <a:p>
          <a:endParaRPr lang="en-US"/>
        </a:p>
      </dgm:t>
    </dgm:pt>
    <dgm:pt modelId="{D0A2DDB6-D54F-4EE6-A567-81B4B4CF10A3}">
      <dgm:prSet/>
      <dgm:spPr/>
      <dgm:t>
        <a:bodyPr/>
        <a:lstStyle/>
        <a:p>
          <a:r>
            <a:rPr lang="en-US" b="1"/>
            <a:t>This course inspired me to tackle this project in smaller incremental tasks and spend the time to plan out how the implementation would work. It also helped me learn to test all along the way to ensure each portion worked correctly.</a:t>
          </a:r>
          <a:endParaRPr lang="en-US"/>
        </a:p>
      </dgm:t>
    </dgm:pt>
    <dgm:pt modelId="{2C356A01-D616-4A72-978A-2946FFECDDFC}" type="parTrans" cxnId="{A3CFA091-15B4-43DE-95D9-693FB76B7AE0}">
      <dgm:prSet/>
      <dgm:spPr/>
      <dgm:t>
        <a:bodyPr/>
        <a:lstStyle/>
        <a:p>
          <a:endParaRPr lang="en-US"/>
        </a:p>
      </dgm:t>
    </dgm:pt>
    <dgm:pt modelId="{E3D56641-B497-4291-8B49-A8385E2D1C36}" type="sibTrans" cxnId="{A3CFA091-15B4-43DE-95D9-693FB76B7AE0}">
      <dgm:prSet/>
      <dgm:spPr/>
      <dgm:t>
        <a:bodyPr/>
        <a:lstStyle/>
        <a:p>
          <a:endParaRPr lang="en-US"/>
        </a:p>
      </dgm:t>
    </dgm:pt>
    <dgm:pt modelId="{974A08D4-7497-4196-81EE-9A7B0C67847E}">
      <dgm:prSet/>
      <dgm:spPr/>
      <dgm:t>
        <a:bodyPr/>
        <a:lstStyle/>
        <a:p>
          <a:r>
            <a:rPr lang="en-US"/>
            <a:t>CS 160 – Algorithms </a:t>
          </a:r>
        </a:p>
      </dgm:t>
    </dgm:pt>
    <dgm:pt modelId="{73CF9593-F8AE-4FD1-AD5D-19A0D302F35F}" type="parTrans" cxnId="{9B68E831-FAEF-483D-82BC-41DEA79C7946}">
      <dgm:prSet/>
      <dgm:spPr/>
      <dgm:t>
        <a:bodyPr/>
        <a:lstStyle/>
        <a:p>
          <a:endParaRPr lang="en-US"/>
        </a:p>
      </dgm:t>
    </dgm:pt>
    <dgm:pt modelId="{F0AD90A8-D42A-4821-87BB-A2997457799C}" type="sibTrans" cxnId="{9B68E831-FAEF-483D-82BC-41DEA79C7946}">
      <dgm:prSet/>
      <dgm:spPr/>
      <dgm:t>
        <a:bodyPr/>
        <a:lstStyle/>
        <a:p>
          <a:endParaRPr lang="en-US"/>
        </a:p>
      </dgm:t>
    </dgm:pt>
    <dgm:pt modelId="{AB3C8970-01F0-452D-8834-C669E7159F23}">
      <dgm:prSet/>
      <dgm:spPr/>
      <dgm:t>
        <a:bodyPr/>
        <a:lstStyle/>
        <a:p>
          <a:r>
            <a:rPr lang="en-US" b="1"/>
            <a:t>Dynamic Programming was a methodology I kept in mind when designing the process for identifying notes and how they’re related to each other.</a:t>
          </a:r>
          <a:endParaRPr lang="en-US"/>
        </a:p>
      </dgm:t>
    </dgm:pt>
    <dgm:pt modelId="{CA761EFF-4FB9-451D-9240-ACB68CAD79E1}" type="parTrans" cxnId="{D0AD239A-E318-4CD6-A598-08D9610E6CC8}">
      <dgm:prSet/>
      <dgm:spPr/>
      <dgm:t>
        <a:bodyPr/>
        <a:lstStyle/>
        <a:p>
          <a:endParaRPr lang="en-US"/>
        </a:p>
      </dgm:t>
    </dgm:pt>
    <dgm:pt modelId="{144EE9A7-F233-4C7C-A1C6-98DE088A6734}" type="sibTrans" cxnId="{D0AD239A-E318-4CD6-A598-08D9610E6CC8}">
      <dgm:prSet/>
      <dgm:spPr/>
      <dgm:t>
        <a:bodyPr/>
        <a:lstStyle/>
        <a:p>
          <a:endParaRPr lang="en-US"/>
        </a:p>
      </dgm:t>
    </dgm:pt>
    <dgm:pt modelId="{CA30DF3B-7E50-466B-9625-8F304CF611A5}">
      <dgm:prSet/>
      <dgm:spPr/>
      <dgm:t>
        <a:bodyPr/>
        <a:lstStyle/>
        <a:p>
          <a:r>
            <a:rPr lang="en-US"/>
            <a:t>CS 170 – Computation Theory</a:t>
          </a:r>
        </a:p>
      </dgm:t>
    </dgm:pt>
    <dgm:pt modelId="{5A48ACA0-F9F1-49D5-BB60-C8A41EE553E2}" type="parTrans" cxnId="{00AE69ED-582B-4074-A22E-3D542037FB61}">
      <dgm:prSet/>
      <dgm:spPr/>
      <dgm:t>
        <a:bodyPr/>
        <a:lstStyle/>
        <a:p>
          <a:endParaRPr lang="en-US"/>
        </a:p>
      </dgm:t>
    </dgm:pt>
    <dgm:pt modelId="{524A66F6-2AA8-4546-BB2C-C64404296330}" type="sibTrans" cxnId="{00AE69ED-582B-4074-A22E-3D542037FB61}">
      <dgm:prSet/>
      <dgm:spPr/>
      <dgm:t>
        <a:bodyPr/>
        <a:lstStyle/>
        <a:p>
          <a:endParaRPr lang="en-US"/>
        </a:p>
      </dgm:t>
    </dgm:pt>
    <dgm:pt modelId="{A5308979-8098-444A-9AAA-96A5CD454393}">
      <dgm:prSet/>
      <dgm:spPr/>
      <dgm:t>
        <a:bodyPr/>
        <a:lstStyle/>
        <a:p>
          <a:r>
            <a:rPr lang="en-US" b="1"/>
            <a:t>My project consists of many separate time-consuming steps. I worked to reduce the time complexity of each step to avoid code that runs slowly in O(n^2) time.</a:t>
          </a:r>
          <a:endParaRPr lang="en-US"/>
        </a:p>
      </dgm:t>
    </dgm:pt>
    <dgm:pt modelId="{E03C703D-C4F5-4363-B955-B2E255C17773}" type="parTrans" cxnId="{AB30B850-AC1F-42DD-9B00-28AE2EA429D4}">
      <dgm:prSet/>
      <dgm:spPr/>
      <dgm:t>
        <a:bodyPr/>
        <a:lstStyle/>
        <a:p>
          <a:endParaRPr lang="en-US"/>
        </a:p>
      </dgm:t>
    </dgm:pt>
    <dgm:pt modelId="{85245D15-7AB9-459D-9D4C-FD32F994E603}" type="sibTrans" cxnId="{AB30B850-AC1F-42DD-9B00-28AE2EA429D4}">
      <dgm:prSet/>
      <dgm:spPr/>
      <dgm:t>
        <a:bodyPr/>
        <a:lstStyle/>
        <a:p>
          <a:endParaRPr lang="en-US"/>
        </a:p>
      </dgm:t>
    </dgm:pt>
    <dgm:pt modelId="{2ACC6AC0-0084-4EBA-A0A8-84941467771B}">
      <dgm:prSet/>
      <dgm:spPr/>
      <dgm:t>
        <a:bodyPr/>
        <a:lstStyle/>
        <a:p>
          <a:r>
            <a:rPr lang="en-US"/>
            <a:t>CS 135 – Machine Learning</a:t>
          </a:r>
        </a:p>
      </dgm:t>
    </dgm:pt>
    <dgm:pt modelId="{A5F01B65-CE9D-4203-AEBB-7D9C53D8A1A2}" type="parTrans" cxnId="{8FC9F385-A25F-45A9-B72C-A3E30AEAE466}">
      <dgm:prSet/>
      <dgm:spPr/>
      <dgm:t>
        <a:bodyPr/>
        <a:lstStyle/>
        <a:p>
          <a:endParaRPr lang="en-US"/>
        </a:p>
      </dgm:t>
    </dgm:pt>
    <dgm:pt modelId="{78FC13DA-04D6-4CB9-9D04-18A7C43A63CF}" type="sibTrans" cxnId="{8FC9F385-A25F-45A9-B72C-A3E30AEAE466}">
      <dgm:prSet/>
      <dgm:spPr/>
      <dgm:t>
        <a:bodyPr/>
        <a:lstStyle/>
        <a:p>
          <a:endParaRPr lang="en-US"/>
        </a:p>
      </dgm:t>
    </dgm:pt>
    <dgm:pt modelId="{C4A5D717-FACE-4842-9FD6-2A470C622816}">
      <dgm:prSet/>
      <dgm:spPr/>
      <dgm:t>
        <a:bodyPr/>
        <a:lstStyle/>
        <a:p>
          <a:r>
            <a:rPr lang="en-US" b="1"/>
            <a:t>While I was unable to gather the data necessary for a tuning analysis model, I know that such a model is feasible and would greatly improve the tuning analysis in my project.</a:t>
          </a:r>
          <a:endParaRPr lang="en-US"/>
        </a:p>
      </dgm:t>
    </dgm:pt>
    <dgm:pt modelId="{8A95BF20-5E27-47B3-8155-9DF02C99E506}" type="parTrans" cxnId="{61837452-0BBD-4ACB-A7CE-590092CA1AEE}">
      <dgm:prSet/>
      <dgm:spPr/>
      <dgm:t>
        <a:bodyPr/>
        <a:lstStyle/>
        <a:p>
          <a:endParaRPr lang="en-US"/>
        </a:p>
      </dgm:t>
    </dgm:pt>
    <dgm:pt modelId="{4E929422-AE00-46E9-BD31-933F3E3B6364}" type="sibTrans" cxnId="{61837452-0BBD-4ACB-A7CE-590092CA1AEE}">
      <dgm:prSet/>
      <dgm:spPr/>
      <dgm:t>
        <a:bodyPr/>
        <a:lstStyle/>
        <a:p>
          <a:endParaRPr lang="en-US"/>
        </a:p>
      </dgm:t>
    </dgm:pt>
    <dgm:pt modelId="{A37407BB-ADC3-49DA-93CF-90914494A174}" type="pres">
      <dgm:prSet presAssocID="{774D1D21-A810-4994-8AC3-F81D8A91218A}" presName="Name0" presStyleCnt="0">
        <dgm:presLayoutVars>
          <dgm:dir/>
          <dgm:animLvl val="lvl"/>
          <dgm:resizeHandles val="exact"/>
        </dgm:presLayoutVars>
      </dgm:prSet>
      <dgm:spPr/>
    </dgm:pt>
    <dgm:pt modelId="{34162923-75A5-438B-8AEA-23E92D7F1A4B}" type="pres">
      <dgm:prSet presAssocID="{2464CFE5-54E9-48AD-85A3-7C116FBB9BFC}" presName="linNode" presStyleCnt="0"/>
      <dgm:spPr/>
    </dgm:pt>
    <dgm:pt modelId="{27FF441E-4153-4B67-8E4E-50E78F19DB1A}" type="pres">
      <dgm:prSet presAssocID="{2464CFE5-54E9-48AD-85A3-7C116FBB9BFC}" presName="parentText" presStyleLbl="node1" presStyleIdx="0" presStyleCnt="4">
        <dgm:presLayoutVars>
          <dgm:chMax val="1"/>
          <dgm:bulletEnabled val="1"/>
        </dgm:presLayoutVars>
      </dgm:prSet>
      <dgm:spPr/>
    </dgm:pt>
    <dgm:pt modelId="{F38A34CD-963B-411C-BCDE-7D542C9BEEF0}" type="pres">
      <dgm:prSet presAssocID="{2464CFE5-54E9-48AD-85A3-7C116FBB9BFC}" presName="descendantText" presStyleLbl="alignAccFollowNode1" presStyleIdx="0" presStyleCnt="4">
        <dgm:presLayoutVars>
          <dgm:bulletEnabled val="1"/>
        </dgm:presLayoutVars>
      </dgm:prSet>
      <dgm:spPr/>
    </dgm:pt>
    <dgm:pt modelId="{8EF02302-8123-4C52-8110-07231E971897}" type="pres">
      <dgm:prSet presAssocID="{4D0C4167-CA50-4C05-9ABE-6589516EC521}" presName="sp" presStyleCnt="0"/>
      <dgm:spPr/>
    </dgm:pt>
    <dgm:pt modelId="{B5E189EA-15DE-42C2-99AE-B1C8DA20ADAE}" type="pres">
      <dgm:prSet presAssocID="{974A08D4-7497-4196-81EE-9A7B0C67847E}" presName="linNode" presStyleCnt="0"/>
      <dgm:spPr/>
    </dgm:pt>
    <dgm:pt modelId="{B64C8E1B-CD06-4AF2-9EFC-4D04E01B0C96}" type="pres">
      <dgm:prSet presAssocID="{974A08D4-7497-4196-81EE-9A7B0C67847E}" presName="parentText" presStyleLbl="node1" presStyleIdx="1" presStyleCnt="4">
        <dgm:presLayoutVars>
          <dgm:chMax val="1"/>
          <dgm:bulletEnabled val="1"/>
        </dgm:presLayoutVars>
      </dgm:prSet>
      <dgm:spPr/>
    </dgm:pt>
    <dgm:pt modelId="{64E9C121-FC96-4F9E-B949-91FC92399C81}" type="pres">
      <dgm:prSet presAssocID="{974A08D4-7497-4196-81EE-9A7B0C67847E}" presName="descendantText" presStyleLbl="alignAccFollowNode1" presStyleIdx="1" presStyleCnt="4">
        <dgm:presLayoutVars>
          <dgm:bulletEnabled val="1"/>
        </dgm:presLayoutVars>
      </dgm:prSet>
      <dgm:spPr/>
    </dgm:pt>
    <dgm:pt modelId="{FD6459A6-6020-415D-BF19-E733C5CF9F6C}" type="pres">
      <dgm:prSet presAssocID="{F0AD90A8-D42A-4821-87BB-A2997457799C}" presName="sp" presStyleCnt="0"/>
      <dgm:spPr/>
    </dgm:pt>
    <dgm:pt modelId="{FF7C5D39-9A23-479A-B08A-5A28C803C017}" type="pres">
      <dgm:prSet presAssocID="{CA30DF3B-7E50-466B-9625-8F304CF611A5}" presName="linNode" presStyleCnt="0"/>
      <dgm:spPr/>
    </dgm:pt>
    <dgm:pt modelId="{D49D46AF-6631-49F2-9650-5C3F88F05CC8}" type="pres">
      <dgm:prSet presAssocID="{CA30DF3B-7E50-466B-9625-8F304CF611A5}" presName="parentText" presStyleLbl="node1" presStyleIdx="2" presStyleCnt="4">
        <dgm:presLayoutVars>
          <dgm:chMax val="1"/>
          <dgm:bulletEnabled val="1"/>
        </dgm:presLayoutVars>
      </dgm:prSet>
      <dgm:spPr/>
    </dgm:pt>
    <dgm:pt modelId="{B6BD5C0E-1655-4CC3-ACE4-1E4137A0AF7B}" type="pres">
      <dgm:prSet presAssocID="{CA30DF3B-7E50-466B-9625-8F304CF611A5}" presName="descendantText" presStyleLbl="alignAccFollowNode1" presStyleIdx="2" presStyleCnt="4">
        <dgm:presLayoutVars>
          <dgm:bulletEnabled val="1"/>
        </dgm:presLayoutVars>
      </dgm:prSet>
      <dgm:spPr/>
    </dgm:pt>
    <dgm:pt modelId="{6D8204A8-5E75-463C-B9E2-ED31EAE7457B}" type="pres">
      <dgm:prSet presAssocID="{524A66F6-2AA8-4546-BB2C-C64404296330}" presName="sp" presStyleCnt="0"/>
      <dgm:spPr/>
    </dgm:pt>
    <dgm:pt modelId="{5EA2E39A-5EDD-420D-91A5-764DD648952D}" type="pres">
      <dgm:prSet presAssocID="{2ACC6AC0-0084-4EBA-A0A8-84941467771B}" presName="linNode" presStyleCnt="0"/>
      <dgm:spPr/>
    </dgm:pt>
    <dgm:pt modelId="{7E8F2DC1-D2F6-47AD-A276-635C5DB29A6D}" type="pres">
      <dgm:prSet presAssocID="{2ACC6AC0-0084-4EBA-A0A8-84941467771B}" presName="parentText" presStyleLbl="node1" presStyleIdx="3" presStyleCnt="4">
        <dgm:presLayoutVars>
          <dgm:chMax val="1"/>
          <dgm:bulletEnabled val="1"/>
        </dgm:presLayoutVars>
      </dgm:prSet>
      <dgm:spPr/>
    </dgm:pt>
    <dgm:pt modelId="{1BBC92EB-F4B2-4B58-9CC3-42EE0C1DA49B}" type="pres">
      <dgm:prSet presAssocID="{2ACC6AC0-0084-4EBA-A0A8-84941467771B}" presName="descendantText" presStyleLbl="alignAccFollowNode1" presStyleIdx="3" presStyleCnt="4">
        <dgm:presLayoutVars>
          <dgm:bulletEnabled val="1"/>
        </dgm:presLayoutVars>
      </dgm:prSet>
      <dgm:spPr/>
    </dgm:pt>
  </dgm:ptLst>
  <dgm:cxnLst>
    <dgm:cxn modelId="{9B68E831-FAEF-483D-82BC-41DEA79C7946}" srcId="{774D1D21-A810-4994-8AC3-F81D8A91218A}" destId="{974A08D4-7497-4196-81EE-9A7B0C67847E}" srcOrd="1" destOrd="0" parTransId="{73CF9593-F8AE-4FD1-AD5D-19A0D302F35F}" sibTransId="{F0AD90A8-D42A-4821-87BB-A2997457799C}"/>
    <dgm:cxn modelId="{AB30B850-AC1F-42DD-9B00-28AE2EA429D4}" srcId="{CA30DF3B-7E50-466B-9625-8F304CF611A5}" destId="{A5308979-8098-444A-9AAA-96A5CD454393}" srcOrd="0" destOrd="0" parTransId="{E03C703D-C4F5-4363-B955-B2E255C17773}" sibTransId="{85245D15-7AB9-459D-9D4C-FD32F994E603}"/>
    <dgm:cxn modelId="{61837452-0BBD-4ACB-A7CE-590092CA1AEE}" srcId="{2ACC6AC0-0084-4EBA-A0A8-84941467771B}" destId="{C4A5D717-FACE-4842-9FD6-2A470C622816}" srcOrd="0" destOrd="0" parTransId="{8A95BF20-5E27-47B3-8155-9DF02C99E506}" sibTransId="{4E929422-AE00-46E9-BD31-933F3E3B6364}"/>
    <dgm:cxn modelId="{8FC9F385-A25F-45A9-B72C-A3E30AEAE466}" srcId="{774D1D21-A810-4994-8AC3-F81D8A91218A}" destId="{2ACC6AC0-0084-4EBA-A0A8-84941467771B}" srcOrd="3" destOrd="0" parTransId="{A5F01B65-CE9D-4203-AEBB-7D9C53D8A1A2}" sibTransId="{78FC13DA-04D6-4CB9-9D04-18A7C43A63CF}"/>
    <dgm:cxn modelId="{A3CFA091-15B4-43DE-95D9-693FB76B7AE0}" srcId="{2464CFE5-54E9-48AD-85A3-7C116FBB9BFC}" destId="{D0A2DDB6-D54F-4EE6-A567-81B4B4CF10A3}" srcOrd="0" destOrd="0" parTransId="{2C356A01-D616-4A72-978A-2946FFECDDFC}" sibTransId="{E3D56641-B497-4291-8B49-A8385E2D1C36}"/>
    <dgm:cxn modelId="{D0AD239A-E318-4CD6-A598-08D9610E6CC8}" srcId="{974A08D4-7497-4196-81EE-9A7B0C67847E}" destId="{AB3C8970-01F0-452D-8834-C669E7159F23}" srcOrd="0" destOrd="0" parTransId="{CA761EFF-4FB9-451D-9240-ACB68CAD79E1}" sibTransId="{144EE9A7-F233-4C7C-A1C6-98DE088A6734}"/>
    <dgm:cxn modelId="{2CEE859B-69A4-410E-A2E4-EC7CE2AC0C36}" srcId="{774D1D21-A810-4994-8AC3-F81D8A91218A}" destId="{2464CFE5-54E9-48AD-85A3-7C116FBB9BFC}" srcOrd="0" destOrd="0" parTransId="{27D1B2F3-D490-44A5-9E54-2E0F9CEE5DEB}" sibTransId="{4D0C4167-CA50-4C05-9ABE-6589516EC521}"/>
    <dgm:cxn modelId="{86BF85A4-D0BB-4EEF-AD52-CCCE137E87EC}" type="presOf" srcId="{2464CFE5-54E9-48AD-85A3-7C116FBB9BFC}" destId="{27FF441E-4153-4B67-8E4E-50E78F19DB1A}" srcOrd="0" destOrd="0" presId="urn:microsoft.com/office/officeart/2005/8/layout/vList5"/>
    <dgm:cxn modelId="{30CF9CAB-3FBC-40F6-979E-95081DF021C7}" type="presOf" srcId="{774D1D21-A810-4994-8AC3-F81D8A91218A}" destId="{A37407BB-ADC3-49DA-93CF-90914494A174}" srcOrd="0" destOrd="0" presId="urn:microsoft.com/office/officeart/2005/8/layout/vList5"/>
    <dgm:cxn modelId="{03ACD3BE-061E-4BD2-90A6-1D3A428F912E}" type="presOf" srcId="{AB3C8970-01F0-452D-8834-C669E7159F23}" destId="{64E9C121-FC96-4F9E-B949-91FC92399C81}" srcOrd="0" destOrd="0" presId="urn:microsoft.com/office/officeart/2005/8/layout/vList5"/>
    <dgm:cxn modelId="{32EA22C5-FA0E-40E1-BD80-1E117AC32DB7}" type="presOf" srcId="{CA30DF3B-7E50-466B-9625-8F304CF611A5}" destId="{D49D46AF-6631-49F2-9650-5C3F88F05CC8}" srcOrd="0" destOrd="0" presId="urn:microsoft.com/office/officeart/2005/8/layout/vList5"/>
    <dgm:cxn modelId="{644168D5-4A00-4781-AA6D-146D46F2E844}" type="presOf" srcId="{C4A5D717-FACE-4842-9FD6-2A470C622816}" destId="{1BBC92EB-F4B2-4B58-9CC3-42EE0C1DA49B}" srcOrd="0" destOrd="0" presId="urn:microsoft.com/office/officeart/2005/8/layout/vList5"/>
    <dgm:cxn modelId="{758C70D9-F7CA-44F5-B964-85E9C472E11D}" type="presOf" srcId="{D0A2DDB6-D54F-4EE6-A567-81B4B4CF10A3}" destId="{F38A34CD-963B-411C-BCDE-7D542C9BEEF0}" srcOrd="0" destOrd="0" presId="urn:microsoft.com/office/officeart/2005/8/layout/vList5"/>
    <dgm:cxn modelId="{C2647CEB-0E7A-41CD-9846-3365BEFB23AD}" type="presOf" srcId="{A5308979-8098-444A-9AAA-96A5CD454393}" destId="{B6BD5C0E-1655-4CC3-ACE4-1E4137A0AF7B}" srcOrd="0" destOrd="0" presId="urn:microsoft.com/office/officeart/2005/8/layout/vList5"/>
    <dgm:cxn modelId="{2BAB90EC-7767-416A-BEBF-AFB98A264231}" type="presOf" srcId="{2ACC6AC0-0084-4EBA-A0A8-84941467771B}" destId="{7E8F2DC1-D2F6-47AD-A276-635C5DB29A6D}" srcOrd="0" destOrd="0" presId="urn:microsoft.com/office/officeart/2005/8/layout/vList5"/>
    <dgm:cxn modelId="{00AE69ED-582B-4074-A22E-3D542037FB61}" srcId="{774D1D21-A810-4994-8AC3-F81D8A91218A}" destId="{CA30DF3B-7E50-466B-9625-8F304CF611A5}" srcOrd="2" destOrd="0" parTransId="{5A48ACA0-F9F1-49D5-BB60-C8A41EE553E2}" sibTransId="{524A66F6-2AA8-4546-BB2C-C64404296330}"/>
    <dgm:cxn modelId="{2BD205F0-1ACE-4CED-85DD-65AE9974E941}" type="presOf" srcId="{974A08D4-7497-4196-81EE-9A7B0C67847E}" destId="{B64C8E1B-CD06-4AF2-9EFC-4D04E01B0C96}" srcOrd="0" destOrd="0" presId="urn:microsoft.com/office/officeart/2005/8/layout/vList5"/>
    <dgm:cxn modelId="{01358E57-CE81-4A30-80A4-B23DE07D72EC}" type="presParOf" srcId="{A37407BB-ADC3-49DA-93CF-90914494A174}" destId="{34162923-75A5-438B-8AEA-23E92D7F1A4B}" srcOrd="0" destOrd="0" presId="urn:microsoft.com/office/officeart/2005/8/layout/vList5"/>
    <dgm:cxn modelId="{2EA2340A-8EA6-4D1C-8265-01CE7A434482}" type="presParOf" srcId="{34162923-75A5-438B-8AEA-23E92D7F1A4B}" destId="{27FF441E-4153-4B67-8E4E-50E78F19DB1A}" srcOrd="0" destOrd="0" presId="urn:microsoft.com/office/officeart/2005/8/layout/vList5"/>
    <dgm:cxn modelId="{6D46E18D-148C-401D-B053-B79C6E07EB30}" type="presParOf" srcId="{34162923-75A5-438B-8AEA-23E92D7F1A4B}" destId="{F38A34CD-963B-411C-BCDE-7D542C9BEEF0}" srcOrd="1" destOrd="0" presId="urn:microsoft.com/office/officeart/2005/8/layout/vList5"/>
    <dgm:cxn modelId="{2B38172B-8734-4AB7-9EBD-6B1C80ED2B32}" type="presParOf" srcId="{A37407BB-ADC3-49DA-93CF-90914494A174}" destId="{8EF02302-8123-4C52-8110-07231E971897}" srcOrd="1" destOrd="0" presId="urn:microsoft.com/office/officeart/2005/8/layout/vList5"/>
    <dgm:cxn modelId="{6A710944-D75C-4D65-BEA5-304A159A4DBF}" type="presParOf" srcId="{A37407BB-ADC3-49DA-93CF-90914494A174}" destId="{B5E189EA-15DE-42C2-99AE-B1C8DA20ADAE}" srcOrd="2" destOrd="0" presId="urn:microsoft.com/office/officeart/2005/8/layout/vList5"/>
    <dgm:cxn modelId="{E56F671B-27D7-4422-8A31-0E37C168B02F}" type="presParOf" srcId="{B5E189EA-15DE-42C2-99AE-B1C8DA20ADAE}" destId="{B64C8E1B-CD06-4AF2-9EFC-4D04E01B0C96}" srcOrd="0" destOrd="0" presId="urn:microsoft.com/office/officeart/2005/8/layout/vList5"/>
    <dgm:cxn modelId="{EF8D8C6D-73DA-40C0-A2C8-7B308DF37D12}" type="presParOf" srcId="{B5E189EA-15DE-42C2-99AE-B1C8DA20ADAE}" destId="{64E9C121-FC96-4F9E-B949-91FC92399C81}" srcOrd="1" destOrd="0" presId="urn:microsoft.com/office/officeart/2005/8/layout/vList5"/>
    <dgm:cxn modelId="{12AEEF5C-C5E6-4BA0-820D-8D5E874F4EC6}" type="presParOf" srcId="{A37407BB-ADC3-49DA-93CF-90914494A174}" destId="{FD6459A6-6020-415D-BF19-E733C5CF9F6C}" srcOrd="3" destOrd="0" presId="urn:microsoft.com/office/officeart/2005/8/layout/vList5"/>
    <dgm:cxn modelId="{0EBEFCD1-34A1-4D07-BD83-19C82A830A01}" type="presParOf" srcId="{A37407BB-ADC3-49DA-93CF-90914494A174}" destId="{FF7C5D39-9A23-479A-B08A-5A28C803C017}" srcOrd="4" destOrd="0" presId="urn:microsoft.com/office/officeart/2005/8/layout/vList5"/>
    <dgm:cxn modelId="{0B75DFDD-4408-4A41-945D-B606EF9661A9}" type="presParOf" srcId="{FF7C5D39-9A23-479A-B08A-5A28C803C017}" destId="{D49D46AF-6631-49F2-9650-5C3F88F05CC8}" srcOrd="0" destOrd="0" presId="urn:microsoft.com/office/officeart/2005/8/layout/vList5"/>
    <dgm:cxn modelId="{0D47DD83-E9C1-4578-82E5-9E52D4739911}" type="presParOf" srcId="{FF7C5D39-9A23-479A-B08A-5A28C803C017}" destId="{B6BD5C0E-1655-4CC3-ACE4-1E4137A0AF7B}" srcOrd="1" destOrd="0" presId="urn:microsoft.com/office/officeart/2005/8/layout/vList5"/>
    <dgm:cxn modelId="{EFE72230-A19F-414F-9ED1-89D42EA734AF}" type="presParOf" srcId="{A37407BB-ADC3-49DA-93CF-90914494A174}" destId="{6D8204A8-5E75-463C-B9E2-ED31EAE7457B}" srcOrd="5" destOrd="0" presId="urn:microsoft.com/office/officeart/2005/8/layout/vList5"/>
    <dgm:cxn modelId="{4AD94D84-2AAE-4482-872F-F2C7D1880446}" type="presParOf" srcId="{A37407BB-ADC3-49DA-93CF-90914494A174}" destId="{5EA2E39A-5EDD-420D-91A5-764DD648952D}" srcOrd="6" destOrd="0" presId="urn:microsoft.com/office/officeart/2005/8/layout/vList5"/>
    <dgm:cxn modelId="{A53FDCDD-13FB-4E9A-BFD8-C5983BDFC3BC}" type="presParOf" srcId="{5EA2E39A-5EDD-420D-91A5-764DD648952D}" destId="{7E8F2DC1-D2F6-47AD-A276-635C5DB29A6D}" srcOrd="0" destOrd="0" presId="urn:microsoft.com/office/officeart/2005/8/layout/vList5"/>
    <dgm:cxn modelId="{8FF6C9B6-A704-4B7E-846A-EA312EA82DE7}" type="presParOf" srcId="{5EA2E39A-5EDD-420D-91A5-764DD648952D}" destId="{1BBC92EB-F4B2-4B58-9CC3-42EE0C1DA49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68034E-0DE5-4A39-B68C-ABCC51ADCBF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213EFD6-C56A-46F9-A995-23378B57E2C8}">
      <dgm:prSet/>
      <dgm:spPr/>
      <dgm:t>
        <a:bodyPr/>
        <a:lstStyle/>
        <a:p>
          <a:r>
            <a:rPr lang="en-US" dirty="0"/>
            <a:t>I learned a lot about the importance of planning and designing when building a larger scale project. I saved a lot of time and trouble due to already having a solid plan for the execution of my goals.</a:t>
          </a:r>
        </a:p>
      </dgm:t>
    </dgm:pt>
    <dgm:pt modelId="{CAE1089F-39A0-48AC-A1B4-9BCFEC47DB28}" type="parTrans" cxnId="{BDE159C2-47BD-4429-9795-2173CC43E567}">
      <dgm:prSet/>
      <dgm:spPr/>
      <dgm:t>
        <a:bodyPr/>
        <a:lstStyle/>
        <a:p>
          <a:endParaRPr lang="en-US"/>
        </a:p>
      </dgm:t>
    </dgm:pt>
    <dgm:pt modelId="{1A9A3B9C-7B9D-4F9F-A562-686F795B47DB}" type="sibTrans" cxnId="{BDE159C2-47BD-4429-9795-2173CC43E567}">
      <dgm:prSet/>
      <dgm:spPr/>
      <dgm:t>
        <a:bodyPr/>
        <a:lstStyle/>
        <a:p>
          <a:endParaRPr lang="en-US"/>
        </a:p>
      </dgm:t>
    </dgm:pt>
    <dgm:pt modelId="{3E5B400F-B284-4F89-8E98-98263FCA0206}">
      <dgm:prSet/>
      <dgm:spPr/>
      <dgm:t>
        <a:bodyPr/>
        <a:lstStyle/>
        <a:p>
          <a:r>
            <a:rPr lang="en-US"/>
            <a:t>I learned a lot about interacting with new software libraries that I have never used before. Most of the ones in this project have very little support outside of a limited documentation site, which left a lot of initial questions unanswered.</a:t>
          </a:r>
        </a:p>
      </dgm:t>
    </dgm:pt>
    <dgm:pt modelId="{39954FCE-21A1-455B-BA84-88D6E39664CF}" type="parTrans" cxnId="{BC448385-CE53-49C6-9B2C-4E2D1FEF1196}">
      <dgm:prSet/>
      <dgm:spPr/>
      <dgm:t>
        <a:bodyPr/>
        <a:lstStyle/>
        <a:p>
          <a:endParaRPr lang="en-US"/>
        </a:p>
      </dgm:t>
    </dgm:pt>
    <dgm:pt modelId="{652677F9-BCC3-40DD-A73B-A47160381931}" type="sibTrans" cxnId="{BC448385-CE53-49C6-9B2C-4E2D1FEF1196}">
      <dgm:prSet/>
      <dgm:spPr/>
      <dgm:t>
        <a:bodyPr/>
        <a:lstStyle/>
        <a:p>
          <a:endParaRPr lang="en-US"/>
        </a:p>
      </dgm:t>
    </dgm:pt>
    <dgm:pt modelId="{D232CDCA-A22C-402A-AACC-013545C49AAA}" type="pres">
      <dgm:prSet presAssocID="{4568034E-0DE5-4A39-B68C-ABCC51ADCBFA}" presName="linear" presStyleCnt="0">
        <dgm:presLayoutVars>
          <dgm:animLvl val="lvl"/>
          <dgm:resizeHandles val="exact"/>
        </dgm:presLayoutVars>
      </dgm:prSet>
      <dgm:spPr/>
    </dgm:pt>
    <dgm:pt modelId="{D534E70C-68AE-4E61-AEBB-C602C37365BF}" type="pres">
      <dgm:prSet presAssocID="{D213EFD6-C56A-46F9-A995-23378B57E2C8}" presName="parentText" presStyleLbl="node1" presStyleIdx="0" presStyleCnt="2">
        <dgm:presLayoutVars>
          <dgm:chMax val="0"/>
          <dgm:bulletEnabled val="1"/>
        </dgm:presLayoutVars>
      </dgm:prSet>
      <dgm:spPr/>
    </dgm:pt>
    <dgm:pt modelId="{756E5FEF-5342-45A6-8D41-5FE7B78249A1}" type="pres">
      <dgm:prSet presAssocID="{1A9A3B9C-7B9D-4F9F-A562-686F795B47DB}" presName="spacer" presStyleCnt="0"/>
      <dgm:spPr/>
    </dgm:pt>
    <dgm:pt modelId="{95BE490B-2FB5-456C-8D5F-052EE36BBB68}" type="pres">
      <dgm:prSet presAssocID="{3E5B400F-B284-4F89-8E98-98263FCA0206}" presName="parentText" presStyleLbl="node1" presStyleIdx="1" presStyleCnt="2">
        <dgm:presLayoutVars>
          <dgm:chMax val="0"/>
          <dgm:bulletEnabled val="1"/>
        </dgm:presLayoutVars>
      </dgm:prSet>
      <dgm:spPr/>
    </dgm:pt>
  </dgm:ptLst>
  <dgm:cxnLst>
    <dgm:cxn modelId="{B1B46F5B-2410-4452-A21A-4AE6FB99F6CD}" type="presOf" srcId="{4568034E-0DE5-4A39-B68C-ABCC51ADCBFA}" destId="{D232CDCA-A22C-402A-AACC-013545C49AAA}" srcOrd="0" destOrd="0" presId="urn:microsoft.com/office/officeart/2005/8/layout/vList2"/>
    <dgm:cxn modelId="{73384D7D-BDFD-41EE-913A-A85E267F6795}" type="presOf" srcId="{D213EFD6-C56A-46F9-A995-23378B57E2C8}" destId="{D534E70C-68AE-4E61-AEBB-C602C37365BF}" srcOrd="0" destOrd="0" presId="urn:microsoft.com/office/officeart/2005/8/layout/vList2"/>
    <dgm:cxn modelId="{BC448385-CE53-49C6-9B2C-4E2D1FEF1196}" srcId="{4568034E-0DE5-4A39-B68C-ABCC51ADCBFA}" destId="{3E5B400F-B284-4F89-8E98-98263FCA0206}" srcOrd="1" destOrd="0" parTransId="{39954FCE-21A1-455B-BA84-88D6E39664CF}" sibTransId="{652677F9-BCC3-40DD-A73B-A47160381931}"/>
    <dgm:cxn modelId="{BDE159C2-47BD-4429-9795-2173CC43E567}" srcId="{4568034E-0DE5-4A39-B68C-ABCC51ADCBFA}" destId="{D213EFD6-C56A-46F9-A995-23378B57E2C8}" srcOrd="0" destOrd="0" parTransId="{CAE1089F-39A0-48AC-A1B4-9BCFEC47DB28}" sibTransId="{1A9A3B9C-7B9D-4F9F-A562-686F795B47DB}"/>
    <dgm:cxn modelId="{E09F7BDA-6AC7-4D87-B4BE-636DB9E9DAEC}" type="presOf" srcId="{3E5B400F-B284-4F89-8E98-98263FCA0206}" destId="{95BE490B-2FB5-456C-8D5F-052EE36BBB68}" srcOrd="0" destOrd="0" presId="urn:microsoft.com/office/officeart/2005/8/layout/vList2"/>
    <dgm:cxn modelId="{07A9C176-5753-434F-B199-2D33018B9E78}" type="presParOf" srcId="{D232CDCA-A22C-402A-AACC-013545C49AAA}" destId="{D534E70C-68AE-4E61-AEBB-C602C37365BF}" srcOrd="0" destOrd="0" presId="urn:microsoft.com/office/officeart/2005/8/layout/vList2"/>
    <dgm:cxn modelId="{6A53AB1B-B952-4C28-B31F-96C4FBC610EA}" type="presParOf" srcId="{D232CDCA-A22C-402A-AACC-013545C49AAA}" destId="{756E5FEF-5342-45A6-8D41-5FE7B78249A1}" srcOrd="1" destOrd="0" presId="urn:microsoft.com/office/officeart/2005/8/layout/vList2"/>
    <dgm:cxn modelId="{53993255-F47D-4F09-A689-6236B70EB750}" type="presParOf" srcId="{D232CDCA-A22C-402A-AACC-013545C49AAA}" destId="{95BE490B-2FB5-456C-8D5F-052EE36BBB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2CBD50-6536-48ED-85C7-990D7EF4F11F}"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E1F176AB-4005-46DE-AB61-C88A1F7C4894}">
      <dgm:prSet/>
      <dgm:spPr/>
      <dgm:t>
        <a:bodyPr/>
        <a:lstStyle/>
        <a:p>
          <a:r>
            <a:rPr lang="en-US"/>
            <a:t>I wish I had a better tone-generating library to use in place of Nsound. While Nsound was very helpful, I always felt held back by the limited API and documentation for it. </a:t>
          </a:r>
        </a:p>
      </dgm:t>
    </dgm:pt>
    <dgm:pt modelId="{8D4430BB-0196-44B8-B4A6-FB8E4000AAF7}" type="parTrans" cxnId="{CE03B888-FBE6-433E-B0D3-50B43DA4750B}">
      <dgm:prSet/>
      <dgm:spPr/>
      <dgm:t>
        <a:bodyPr/>
        <a:lstStyle/>
        <a:p>
          <a:endParaRPr lang="en-US"/>
        </a:p>
      </dgm:t>
    </dgm:pt>
    <dgm:pt modelId="{0C8ED194-2B3F-4D8B-AFF3-3889A9E93032}" type="sibTrans" cxnId="{CE03B888-FBE6-433E-B0D3-50B43DA4750B}">
      <dgm:prSet/>
      <dgm:spPr/>
      <dgm:t>
        <a:bodyPr/>
        <a:lstStyle/>
        <a:p>
          <a:endParaRPr lang="en-US"/>
        </a:p>
      </dgm:t>
    </dgm:pt>
    <dgm:pt modelId="{ABC67CE2-9B96-463F-95AB-CA7990913474}">
      <dgm:prSet/>
      <dgm:spPr/>
      <dgm:t>
        <a:bodyPr/>
        <a:lstStyle/>
        <a:p>
          <a:r>
            <a:rPr lang="en-US" dirty="0"/>
            <a:t>I wish I had spent more time investigating other programming languages to use in place of Python. While Python works well, the execution of my program is slow. Adding future phases will slow down the end result significantly.</a:t>
          </a:r>
        </a:p>
      </dgm:t>
    </dgm:pt>
    <dgm:pt modelId="{F3AC0BD6-DCA5-444B-9DA1-079B19B0CD47}" type="parTrans" cxnId="{3800ADF2-9E4C-4C23-903E-F4EF3200CB74}">
      <dgm:prSet/>
      <dgm:spPr/>
      <dgm:t>
        <a:bodyPr/>
        <a:lstStyle/>
        <a:p>
          <a:endParaRPr lang="en-US"/>
        </a:p>
      </dgm:t>
    </dgm:pt>
    <dgm:pt modelId="{E702CBD7-A4F1-48B6-BAFC-B25A2ACF6B18}" type="sibTrans" cxnId="{3800ADF2-9E4C-4C23-903E-F4EF3200CB74}">
      <dgm:prSet/>
      <dgm:spPr/>
      <dgm:t>
        <a:bodyPr/>
        <a:lstStyle/>
        <a:p>
          <a:endParaRPr lang="en-US"/>
        </a:p>
      </dgm:t>
    </dgm:pt>
    <dgm:pt modelId="{1305ADD1-A665-4459-985A-555E38433036}" type="pres">
      <dgm:prSet presAssocID="{372CBD50-6536-48ED-85C7-990D7EF4F11F}" presName="vert0" presStyleCnt="0">
        <dgm:presLayoutVars>
          <dgm:dir/>
          <dgm:animOne val="branch"/>
          <dgm:animLvl val="lvl"/>
        </dgm:presLayoutVars>
      </dgm:prSet>
      <dgm:spPr/>
    </dgm:pt>
    <dgm:pt modelId="{9576A1D2-0F76-4D7A-B7D5-631EE51ABCAC}" type="pres">
      <dgm:prSet presAssocID="{E1F176AB-4005-46DE-AB61-C88A1F7C4894}" presName="thickLine" presStyleLbl="alignNode1" presStyleIdx="0" presStyleCnt="2"/>
      <dgm:spPr/>
    </dgm:pt>
    <dgm:pt modelId="{38EF89C5-577C-42F2-8AAC-1A3607F55CB2}" type="pres">
      <dgm:prSet presAssocID="{E1F176AB-4005-46DE-AB61-C88A1F7C4894}" presName="horz1" presStyleCnt="0"/>
      <dgm:spPr/>
    </dgm:pt>
    <dgm:pt modelId="{9A9804F6-3685-43C9-A6B6-B92184F0075B}" type="pres">
      <dgm:prSet presAssocID="{E1F176AB-4005-46DE-AB61-C88A1F7C4894}" presName="tx1" presStyleLbl="revTx" presStyleIdx="0" presStyleCnt="2"/>
      <dgm:spPr/>
    </dgm:pt>
    <dgm:pt modelId="{A7D82756-C2DE-4473-8B37-BD9CB47C14F5}" type="pres">
      <dgm:prSet presAssocID="{E1F176AB-4005-46DE-AB61-C88A1F7C4894}" presName="vert1" presStyleCnt="0"/>
      <dgm:spPr/>
    </dgm:pt>
    <dgm:pt modelId="{66562673-BBA7-47EC-ABE8-546F04ABA940}" type="pres">
      <dgm:prSet presAssocID="{ABC67CE2-9B96-463F-95AB-CA7990913474}" presName="thickLine" presStyleLbl="alignNode1" presStyleIdx="1" presStyleCnt="2"/>
      <dgm:spPr/>
    </dgm:pt>
    <dgm:pt modelId="{440DFEE0-D54B-4B9E-A6CD-178BA04024DF}" type="pres">
      <dgm:prSet presAssocID="{ABC67CE2-9B96-463F-95AB-CA7990913474}" presName="horz1" presStyleCnt="0"/>
      <dgm:spPr/>
    </dgm:pt>
    <dgm:pt modelId="{1449A027-C161-4A9C-BC9A-D9283B5C7462}" type="pres">
      <dgm:prSet presAssocID="{ABC67CE2-9B96-463F-95AB-CA7990913474}" presName="tx1" presStyleLbl="revTx" presStyleIdx="1" presStyleCnt="2"/>
      <dgm:spPr/>
    </dgm:pt>
    <dgm:pt modelId="{A00EB6AE-5FAA-4B5F-A57E-77AA4A65099E}" type="pres">
      <dgm:prSet presAssocID="{ABC67CE2-9B96-463F-95AB-CA7990913474}" presName="vert1" presStyleCnt="0"/>
      <dgm:spPr/>
    </dgm:pt>
  </dgm:ptLst>
  <dgm:cxnLst>
    <dgm:cxn modelId="{2CCC8D19-5416-4940-AC1E-72BD408BE1DB}" type="presOf" srcId="{372CBD50-6536-48ED-85C7-990D7EF4F11F}" destId="{1305ADD1-A665-4459-985A-555E38433036}" srcOrd="0" destOrd="0" presId="urn:microsoft.com/office/officeart/2008/layout/LinedList"/>
    <dgm:cxn modelId="{F927CF19-7947-4D5F-AAB3-7B40032904FF}" type="presOf" srcId="{ABC67CE2-9B96-463F-95AB-CA7990913474}" destId="{1449A027-C161-4A9C-BC9A-D9283B5C7462}" srcOrd="0" destOrd="0" presId="urn:microsoft.com/office/officeart/2008/layout/LinedList"/>
    <dgm:cxn modelId="{CE03B888-FBE6-433E-B0D3-50B43DA4750B}" srcId="{372CBD50-6536-48ED-85C7-990D7EF4F11F}" destId="{E1F176AB-4005-46DE-AB61-C88A1F7C4894}" srcOrd="0" destOrd="0" parTransId="{8D4430BB-0196-44B8-B4A6-FB8E4000AAF7}" sibTransId="{0C8ED194-2B3F-4D8B-AFF3-3889A9E93032}"/>
    <dgm:cxn modelId="{0A417EE9-5EF7-4921-81DF-B35CF149FAD1}" type="presOf" srcId="{E1F176AB-4005-46DE-AB61-C88A1F7C4894}" destId="{9A9804F6-3685-43C9-A6B6-B92184F0075B}" srcOrd="0" destOrd="0" presId="urn:microsoft.com/office/officeart/2008/layout/LinedList"/>
    <dgm:cxn modelId="{3800ADF2-9E4C-4C23-903E-F4EF3200CB74}" srcId="{372CBD50-6536-48ED-85C7-990D7EF4F11F}" destId="{ABC67CE2-9B96-463F-95AB-CA7990913474}" srcOrd="1" destOrd="0" parTransId="{F3AC0BD6-DCA5-444B-9DA1-079B19B0CD47}" sibTransId="{E702CBD7-A4F1-48B6-BAFC-B25A2ACF6B18}"/>
    <dgm:cxn modelId="{6CB6D1E4-5F85-4D5A-9611-392CA140435B}" type="presParOf" srcId="{1305ADD1-A665-4459-985A-555E38433036}" destId="{9576A1D2-0F76-4D7A-B7D5-631EE51ABCAC}" srcOrd="0" destOrd="0" presId="urn:microsoft.com/office/officeart/2008/layout/LinedList"/>
    <dgm:cxn modelId="{A8EE8C01-9517-49A0-BB0E-E2022709F7B3}" type="presParOf" srcId="{1305ADD1-A665-4459-985A-555E38433036}" destId="{38EF89C5-577C-42F2-8AAC-1A3607F55CB2}" srcOrd="1" destOrd="0" presId="urn:microsoft.com/office/officeart/2008/layout/LinedList"/>
    <dgm:cxn modelId="{399727F7-DF24-450B-B113-8DFDB42B0EDF}" type="presParOf" srcId="{38EF89C5-577C-42F2-8AAC-1A3607F55CB2}" destId="{9A9804F6-3685-43C9-A6B6-B92184F0075B}" srcOrd="0" destOrd="0" presId="urn:microsoft.com/office/officeart/2008/layout/LinedList"/>
    <dgm:cxn modelId="{4542B114-06B2-4D71-82A6-D2587392BC37}" type="presParOf" srcId="{38EF89C5-577C-42F2-8AAC-1A3607F55CB2}" destId="{A7D82756-C2DE-4473-8B37-BD9CB47C14F5}" srcOrd="1" destOrd="0" presId="urn:microsoft.com/office/officeart/2008/layout/LinedList"/>
    <dgm:cxn modelId="{A3C7D496-3361-4094-AE75-3F3D61112808}" type="presParOf" srcId="{1305ADD1-A665-4459-985A-555E38433036}" destId="{66562673-BBA7-47EC-ABE8-546F04ABA940}" srcOrd="2" destOrd="0" presId="urn:microsoft.com/office/officeart/2008/layout/LinedList"/>
    <dgm:cxn modelId="{4EB0E77F-519F-412C-ADA5-9A0AFAADC187}" type="presParOf" srcId="{1305ADD1-A665-4459-985A-555E38433036}" destId="{440DFEE0-D54B-4B9E-A6CD-178BA04024DF}" srcOrd="3" destOrd="0" presId="urn:microsoft.com/office/officeart/2008/layout/LinedList"/>
    <dgm:cxn modelId="{A221C796-0C88-4B79-8A26-75B6C3DBD24D}" type="presParOf" srcId="{440DFEE0-D54B-4B9E-A6CD-178BA04024DF}" destId="{1449A027-C161-4A9C-BC9A-D9283B5C7462}" srcOrd="0" destOrd="0" presId="urn:microsoft.com/office/officeart/2008/layout/LinedList"/>
    <dgm:cxn modelId="{4BFA701C-749C-47E1-9FB2-5D7EFED8AB8D}" type="presParOf" srcId="{440DFEE0-D54B-4B9E-A6CD-178BA04024DF}" destId="{A00EB6AE-5FAA-4B5F-A57E-77AA4A6509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2FF5BF-8C1C-4439-A48F-F2F93D6D18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F4EF51-7D77-486A-8C6C-4AF30591ACBE}">
      <dgm:prSet/>
      <dgm:spPr/>
      <dgm:t>
        <a:bodyPr/>
        <a:lstStyle/>
        <a:p>
          <a:r>
            <a:rPr lang="en-US" dirty="0"/>
            <a:t>Software Engineers do a LOT more than just write code! I spent way more time planning and testing my project than I did writing code in Python. </a:t>
          </a:r>
        </a:p>
      </dgm:t>
    </dgm:pt>
    <dgm:pt modelId="{EDD66D68-93A5-4D10-8245-74CA87389155}" type="parTrans" cxnId="{56942A0E-80B0-4E9B-B734-D1766B72DE3F}">
      <dgm:prSet/>
      <dgm:spPr/>
      <dgm:t>
        <a:bodyPr/>
        <a:lstStyle/>
        <a:p>
          <a:endParaRPr lang="en-US"/>
        </a:p>
      </dgm:t>
    </dgm:pt>
    <dgm:pt modelId="{208B31C8-6663-46E2-8400-9E06A9E0C25B}" type="sibTrans" cxnId="{56942A0E-80B0-4E9B-B734-D1766B72DE3F}">
      <dgm:prSet/>
      <dgm:spPr/>
      <dgm:t>
        <a:bodyPr/>
        <a:lstStyle/>
        <a:p>
          <a:endParaRPr lang="en-US"/>
        </a:p>
      </dgm:t>
    </dgm:pt>
    <dgm:pt modelId="{9EC4C9C8-2898-464A-B795-A85C55C7FDF6}">
      <dgm:prSet/>
      <dgm:spPr/>
      <dgm:t>
        <a:bodyPr/>
        <a:lstStyle/>
        <a:p>
          <a:r>
            <a:rPr lang="en-US" dirty="0"/>
            <a:t>It’s critical to be able to prove to my peers and superiors that a solution works. It is not enough to just verbally assure them it does, you must convince them.</a:t>
          </a:r>
        </a:p>
      </dgm:t>
    </dgm:pt>
    <dgm:pt modelId="{AF3AABD3-0419-44D8-80B0-24F30961BE41}" type="parTrans" cxnId="{F4668CFA-2C69-48F4-9188-96583E0E98E4}">
      <dgm:prSet/>
      <dgm:spPr/>
      <dgm:t>
        <a:bodyPr/>
        <a:lstStyle/>
        <a:p>
          <a:endParaRPr lang="en-US"/>
        </a:p>
      </dgm:t>
    </dgm:pt>
    <dgm:pt modelId="{E71E3058-48D1-4A7A-B248-8269678BA096}" type="sibTrans" cxnId="{F4668CFA-2C69-48F4-9188-96583E0E98E4}">
      <dgm:prSet/>
      <dgm:spPr/>
      <dgm:t>
        <a:bodyPr/>
        <a:lstStyle/>
        <a:p>
          <a:endParaRPr lang="en-US"/>
        </a:p>
      </dgm:t>
    </dgm:pt>
    <dgm:pt modelId="{A83A92ED-4146-4355-B0CF-F2C0E35655C0}" type="pres">
      <dgm:prSet presAssocID="{7B2FF5BF-8C1C-4439-A48F-F2F93D6D18F6}" presName="root" presStyleCnt="0">
        <dgm:presLayoutVars>
          <dgm:dir/>
          <dgm:resizeHandles val="exact"/>
        </dgm:presLayoutVars>
      </dgm:prSet>
      <dgm:spPr/>
    </dgm:pt>
    <dgm:pt modelId="{C21C0702-F3D2-4D63-9E27-F93BBE183A53}" type="pres">
      <dgm:prSet presAssocID="{A0F4EF51-7D77-486A-8C6C-4AF30591ACBE}" presName="compNode" presStyleCnt="0"/>
      <dgm:spPr/>
    </dgm:pt>
    <dgm:pt modelId="{36CF18CE-6691-4737-A011-B5EAB19B72C8}" type="pres">
      <dgm:prSet presAssocID="{A0F4EF51-7D77-486A-8C6C-4AF30591ACBE}" presName="bgRect" presStyleLbl="bgShp" presStyleIdx="0" presStyleCnt="2"/>
      <dgm:spPr/>
    </dgm:pt>
    <dgm:pt modelId="{53EEC747-67DB-48B0-84A3-DA93B4768F67}" type="pres">
      <dgm:prSet presAssocID="{A0F4EF51-7D77-486A-8C6C-4AF30591AC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5B78795-0515-4B1B-A211-480A63A37CF9}" type="pres">
      <dgm:prSet presAssocID="{A0F4EF51-7D77-486A-8C6C-4AF30591ACBE}" presName="spaceRect" presStyleCnt="0"/>
      <dgm:spPr/>
    </dgm:pt>
    <dgm:pt modelId="{A8B2004E-3CF0-45DB-904D-75BD35B4A069}" type="pres">
      <dgm:prSet presAssocID="{A0F4EF51-7D77-486A-8C6C-4AF30591ACBE}" presName="parTx" presStyleLbl="revTx" presStyleIdx="0" presStyleCnt="2">
        <dgm:presLayoutVars>
          <dgm:chMax val="0"/>
          <dgm:chPref val="0"/>
        </dgm:presLayoutVars>
      </dgm:prSet>
      <dgm:spPr/>
    </dgm:pt>
    <dgm:pt modelId="{9E45BFA2-849B-4037-ADD3-A245D5AE1153}" type="pres">
      <dgm:prSet presAssocID="{208B31C8-6663-46E2-8400-9E06A9E0C25B}" presName="sibTrans" presStyleCnt="0"/>
      <dgm:spPr/>
    </dgm:pt>
    <dgm:pt modelId="{7A024E6F-CDED-4FBF-868B-B9DF7EF397C6}" type="pres">
      <dgm:prSet presAssocID="{9EC4C9C8-2898-464A-B795-A85C55C7FDF6}" presName="compNode" presStyleCnt="0"/>
      <dgm:spPr/>
    </dgm:pt>
    <dgm:pt modelId="{50D88C0F-E3D3-448F-BB3C-445327F14051}" type="pres">
      <dgm:prSet presAssocID="{9EC4C9C8-2898-464A-B795-A85C55C7FDF6}" presName="bgRect" presStyleLbl="bgShp" presStyleIdx="1" presStyleCnt="2"/>
      <dgm:spPr/>
    </dgm:pt>
    <dgm:pt modelId="{538C4417-E6E6-41B4-A8F9-22048106D5F4}" type="pres">
      <dgm:prSet presAssocID="{9EC4C9C8-2898-464A-B795-A85C55C7FDF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58D84064-B946-41E6-9068-00CAE486CB87}" type="pres">
      <dgm:prSet presAssocID="{9EC4C9C8-2898-464A-B795-A85C55C7FDF6}" presName="spaceRect" presStyleCnt="0"/>
      <dgm:spPr/>
    </dgm:pt>
    <dgm:pt modelId="{0CB38BF2-6CDB-4CEE-9B20-97182FA768D4}" type="pres">
      <dgm:prSet presAssocID="{9EC4C9C8-2898-464A-B795-A85C55C7FDF6}" presName="parTx" presStyleLbl="revTx" presStyleIdx="1" presStyleCnt="2">
        <dgm:presLayoutVars>
          <dgm:chMax val="0"/>
          <dgm:chPref val="0"/>
        </dgm:presLayoutVars>
      </dgm:prSet>
      <dgm:spPr/>
    </dgm:pt>
  </dgm:ptLst>
  <dgm:cxnLst>
    <dgm:cxn modelId="{56942A0E-80B0-4E9B-B734-D1766B72DE3F}" srcId="{7B2FF5BF-8C1C-4439-A48F-F2F93D6D18F6}" destId="{A0F4EF51-7D77-486A-8C6C-4AF30591ACBE}" srcOrd="0" destOrd="0" parTransId="{EDD66D68-93A5-4D10-8245-74CA87389155}" sibTransId="{208B31C8-6663-46E2-8400-9E06A9E0C25B}"/>
    <dgm:cxn modelId="{60D3A91D-F219-46C4-B305-155450E4C73D}" type="presOf" srcId="{A0F4EF51-7D77-486A-8C6C-4AF30591ACBE}" destId="{A8B2004E-3CF0-45DB-904D-75BD35B4A069}" srcOrd="0" destOrd="0" presId="urn:microsoft.com/office/officeart/2018/2/layout/IconVerticalSolidList"/>
    <dgm:cxn modelId="{5B86F924-3451-4F8A-B7A3-724BEF87A3DB}" type="presOf" srcId="{9EC4C9C8-2898-464A-B795-A85C55C7FDF6}" destId="{0CB38BF2-6CDB-4CEE-9B20-97182FA768D4}" srcOrd="0" destOrd="0" presId="urn:microsoft.com/office/officeart/2018/2/layout/IconVerticalSolidList"/>
    <dgm:cxn modelId="{7DD2ACD6-9A91-4BE5-BFA1-7578DFCFC4F5}" type="presOf" srcId="{7B2FF5BF-8C1C-4439-A48F-F2F93D6D18F6}" destId="{A83A92ED-4146-4355-B0CF-F2C0E35655C0}" srcOrd="0" destOrd="0" presId="urn:microsoft.com/office/officeart/2018/2/layout/IconVerticalSolidList"/>
    <dgm:cxn modelId="{F4668CFA-2C69-48F4-9188-96583E0E98E4}" srcId="{7B2FF5BF-8C1C-4439-A48F-F2F93D6D18F6}" destId="{9EC4C9C8-2898-464A-B795-A85C55C7FDF6}" srcOrd="1" destOrd="0" parTransId="{AF3AABD3-0419-44D8-80B0-24F30961BE41}" sibTransId="{E71E3058-48D1-4A7A-B248-8269678BA096}"/>
    <dgm:cxn modelId="{3BA77285-C7A1-4810-A839-24BA75465330}" type="presParOf" srcId="{A83A92ED-4146-4355-B0CF-F2C0E35655C0}" destId="{C21C0702-F3D2-4D63-9E27-F93BBE183A53}" srcOrd="0" destOrd="0" presId="urn:microsoft.com/office/officeart/2018/2/layout/IconVerticalSolidList"/>
    <dgm:cxn modelId="{58A865DA-A2BF-47DB-9430-C28BA8B66523}" type="presParOf" srcId="{C21C0702-F3D2-4D63-9E27-F93BBE183A53}" destId="{36CF18CE-6691-4737-A011-B5EAB19B72C8}" srcOrd="0" destOrd="0" presId="urn:microsoft.com/office/officeart/2018/2/layout/IconVerticalSolidList"/>
    <dgm:cxn modelId="{B833E3CF-88D0-45A2-A914-F7CA08597ECC}" type="presParOf" srcId="{C21C0702-F3D2-4D63-9E27-F93BBE183A53}" destId="{53EEC747-67DB-48B0-84A3-DA93B4768F67}" srcOrd="1" destOrd="0" presId="urn:microsoft.com/office/officeart/2018/2/layout/IconVerticalSolidList"/>
    <dgm:cxn modelId="{2D460D90-A444-4BA0-9805-1286D93B0962}" type="presParOf" srcId="{C21C0702-F3D2-4D63-9E27-F93BBE183A53}" destId="{35B78795-0515-4B1B-A211-480A63A37CF9}" srcOrd="2" destOrd="0" presId="urn:microsoft.com/office/officeart/2018/2/layout/IconVerticalSolidList"/>
    <dgm:cxn modelId="{3FF507DA-B45D-442B-A15F-F67B9CF9E12A}" type="presParOf" srcId="{C21C0702-F3D2-4D63-9E27-F93BBE183A53}" destId="{A8B2004E-3CF0-45DB-904D-75BD35B4A069}" srcOrd="3" destOrd="0" presId="urn:microsoft.com/office/officeart/2018/2/layout/IconVerticalSolidList"/>
    <dgm:cxn modelId="{C362A615-E479-462E-9B21-F3A1AAB0C4EF}" type="presParOf" srcId="{A83A92ED-4146-4355-B0CF-F2C0E35655C0}" destId="{9E45BFA2-849B-4037-ADD3-A245D5AE1153}" srcOrd="1" destOrd="0" presId="urn:microsoft.com/office/officeart/2018/2/layout/IconVerticalSolidList"/>
    <dgm:cxn modelId="{CFF52862-43CF-4F77-8A35-4FC84474DA9D}" type="presParOf" srcId="{A83A92ED-4146-4355-B0CF-F2C0E35655C0}" destId="{7A024E6F-CDED-4FBF-868B-B9DF7EF397C6}" srcOrd="2" destOrd="0" presId="urn:microsoft.com/office/officeart/2018/2/layout/IconVerticalSolidList"/>
    <dgm:cxn modelId="{4513E7F9-8E86-4DCE-B33A-63B38655486D}" type="presParOf" srcId="{7A024E6F-CDED-4FBF-868B-B9DF7EF397C6}" destId="{50D88C0F-E3D3-448F-BB3C-445327F14051}" srcOrd="0" destOrd="0" presId="urn:microsoft.com/office/officeart/2018/2/layout/IconVerticalSolidList"/>
    <dgm:cxn modelId="{54B79A29-9143-4EA9-97F5-2B6B45666D5D}" type="presParOf" srcId="{7A024E6F-CDED-4FBF-868B-B9DF7EF397C6}" destId="{538C4417-E6E6-41B4-A8F9-22048106D5F4}" srcOrd="1" destOrd="0" presId="urn:microsoft.com/office/officeart/2018/2/layout/IconVerticalSolidList"/>
    <dgm:cxn modelId="{4B07ED43-73B3-443E-B6EA-B76435681AA9}" type="presParOf" srcId="{7A024E6F-CDED-4FBF-868B-B9DF7EF397C6}" destId="{58D84064-B946-41E6-9068-00CAE486CB87}" srcOrd="2" destOrd="0" presId="urn:microsoft.com/office/officeart/2018/2/layout/IconVerticalSolidList"/>
    <dgm:cxn modelId="{2307138E-FB79-4E3C-95A2-B8D79E76BD31}" type="presParOf" srcId="{7A024E6F-CDED-4FBF-868B-B9DF7EF397C6}" destId="{0CB38BF2-6CDB-4CEE-9B20-97182FA768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66E79-EB03-467E-9297-6C620DFE6A58}">
      <dsp:nvSpPr>
        <dsp:cNvPr id="0" name=""/>
        <dsp:cNvSpPr/>
      </dsp:nvSpPr>
      <dsp:spPr>
        <a:xfrm>
          <a:off x="0" y="25876"/>
          <a:ext cx="5226334"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In professional orchestras, everyone listens to and tunes their instruments to a single source of truth: an oboist or a solo musician in the case of a concerto/aria performance.</a:t>
          </a:r>
        </a:p>
      </dsp:txBody>
      <dsp:txXfrm>
        <a:off x="54830" y="80706"/>
        <a:ext cx="5116674" cy="1013540"/>
      </dsp:txXfrm>
    </dsp:sp>
    <dsp:sp modelId="{00F6C454-1F81-4165-B57E-CC1C45DB2DC0}">
      <dsp:nvSpPr>
        <dsp:cNvPr id="0" name=""/>
        <dsp:cNvSpPr/>
      </dsp:nvSpPr>
      <dsp:spPr>
        <a:xfrm>
          <a:off x="0" y="1195156"/>
          <a:ext cx="5226334"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none" kern="1200" dirty="0"/>
            <a:t>Just intonation </a:t>
          </a:r>
          <a:r>
            <a:rPr lang="en-US" sz="1600" kern="1200" dirty="0"/>
            <a:t>is natural and is not the same as </a:t>
          </a:r>
          <a:r>
            <a:rPr lang="en-US" sz="1600" b="1" i="0" kern="1200" dirty="0"/>
            <a:t>equal temperament</a:t>
          </a:r>
          <a:r>
            <a:rPr lang="en-US" sz="1600" kern="1200" dirty="0"/>
            <a:t>. Musicians are encouraged to listen closely to each other to achieve perfect, natural harmonies. </a:t>
          </a:r>
        </a:p>
      </dsp:txBody>
      <dsp:txXfrm>
        <a:off x="54830" y="1249986"/>
        <a:ext cx="5116674" cy="1013540"/>
      </dsp:txXfrm>
    </dsp:sp>
    <dsp:sp modelId="{5EFC9625-9854-4E5A-BC84-31EDF281C354}">
      <dsp:nvSpPr>
        <dsp:cNvPr id="0" name=""/>
        <dsp:cNvSpPr/>
      </dsp:nvSpPr>
      <dsp:spPr>
        <a:xfrm>
          <a:off x="0" y="2364437"/>
          <a:ext cx="5226334"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This is generally considered infeasible for a piano (and by extension, MIDI instruments) due to the inability to retune notes in the middle of a performance.</a:t>
          </a:r>
        </a:p>
      </dsp:txBody>
      <dsp:txXfrm>
        <a:off x="54830" y="2419267"/>
        <a:ext cx="5116674" cy="1013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609E7-BE6D-42C5-B2F0-5EB01E10E888}">
      <dsp:nvSpPr>
        <dsp:cNvPr id="0" name=""/>
        <dsp:cNvSpPr/>
      </dsp:nvSpPr>
      <dsp:spPr>
        <a:xfrm>
          <a:off x="88698" y="780"/>
          <a:ext cx="4225190" cy="2682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FAB33-5CD5-42BC-A48B-EE76DCEAE950}">
      <dsp:nvSpPr>
        <dsp:cNvPr id="0" name=""/>
        <dsp:cNvSpPr/>
      </dsp:nvSpPr>
      <dsp:spPr>
        <a:xfrm>
          <a:off x="558164" y="446773"/>
          <a:ext cx="4225190" cy="26829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My program allows young musicians to have access to well-tuned computer accompaniment that can better suit their needs. </a:t>
          </a:r>
        </a:p>
      </dsp:txBody>
      <dsp:txXfrm>
        <a:off x="636746" y="525355"/>
        <a:ext cx="4068026" cy="2525831"/>
      </dsp:txXfrm>
    </dsp:sp>
    <dsp:sp modelId="{E396CFF3-CAF5-4112-A7DF-1DE7BCA9654D}">
      <dsp:nvSpPr>
        <dsp:cNvPr id="0" name=""/>
        <dsp:cNvSpPr/>
      </dsp:nvSpPr>
      <dsp:spPr>
        <a:xfrm>
          <a:off x="5252820" y="780"/>
          <a:ext cx="4225190" cy="2682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B136E-1C5A-4A40-BAB4-20168B6D3DA9}">
      <dsp:nvSpPr>
        <dsp:cNvPr id="0" name=""/>
        <dsp:cNvSpPr/>
      </dsp:nvSpPr>
      <dsp:spPr>
        <a:xfrm>
          <a:off x="5722285" y="446773"/>
          <a:ext cx="4225190" cy="26829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My program challenges the computer music industry to avoid settling on equal temperament intonation as being “good enough” for the music world.</a:t>
          </a:r>
        </a:p>
      </dsp:txBody>
      <dsp:txXfrm>
        <a:off x="5800867" y="525355"/>
        <a:ext cx="4068026" cy="2525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34CD-963B-411C-BCDE-7D542C9BEEF0}">
      <dsp:nvSpPr>
        <dsp:cNvPr id="0" name=""/>
        <dsp:cNvSpPr/>
      </dsp:nvSpPr>
      <dsp:spPr>
        <a:xfrm rot="5400000">
          <a:off x="6427757" y="-2759383"/>
          <a:ext cx="676625" cy="636806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This course inspired me to tackle this project in smaller incremental tasks and spend the time to plan out how the implementation would work. It also helped me learn to test all along the way to ensure each portion worked correctly.</a:t>
          </a:r>
          <a:endParaRPr lang="en-US" sz="1300" kern="1200"/>
        </a:p>
      </dsp:txBody>
      <dsp:txXfrm rot="-5400000">
        <a:off x="3582037" y="119367"/>
        <a:ext cx="6335035" cy="610565"/>
      </dsp:txXfrm>
    </dsp:sp>
    <dsp:sp modelId="{27FF441E-4153-4B67-8E4E-50E78F19DB1A}">
      <dsp:nvSpPr>
        <dsp:cNvPr id="0" name=""/>
        <dsp:cNvSpPr/>
      </dsp:nvSpPr>
      <dsp:spPr>
        <a:xfrm>
          <a:off x="0" y="1758"/>
          <a:ext cx="3582037" cy="845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CS 121 – Software Engineering</a:t>
          </a:r>
        </a:p>
      </dsp:txBody>
      <dsp:txXfrm>
        <a:off x="41288" y="43046"/>
        <a:ext cx="3499461" cy="763206"/>
      </dsp:txXfrm>
    </dsp:sp>
    <dsp:sp modelId="{64E9C121-FC96-4F9E-B949-91FC92399C81}">
      <dsp:nvSpPr>
        <dsp:cNvPr id="0" name=""/>
        <dsp:cNvSpPr/>
      </dsp:nvSpPr>
      <dsp:spPr>
        <a:xfrm rot="5400000">
          <a:off x="6427757" y="-1871311"/>
          <a:ext cx="676625" cy="636806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Dynamic Programming was a methodology I kept in mind when designing the process for identifying notes and how they’re related to each other.</a:t>
          </a:r>
          <a:endParaRPr lang="en-US" sz="1300" kern="1200"/>
        </a:p>
      </dsp:txBody>
      <dsp:txXfrm rot="-5400000">
        <a:off x="3582037" y="1007439"/>
        <a:ext cx="6335035" cy="610565"/>
      </dsp:txXfrm>
    </dsp:sp>
    <dsp:sp modelId="{B64C8E1B-CD06-4AF2-9EFC-4D04E01B0C96}">
      <dsp:nvSpPr>
        <dsp:cNvPr id="0" name=""/>
        <dsp:cNvSpPr/>
      </dsp:nvSpPr>
      <dsp:spPr>
        <a:xfrm>
          <a:off x="0" y="889830"/>
          <a:ext cx="3582037" cy="845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CS 160 – Algorithms </a:t>
          </a:r>
        </a:p>
      </dsp:txBody>
      <dsp:txXfrm>
        <a:off x="41288" y="931118"/>
        <a:ext cx="3499461" cy="763206"/>
      </dsp:txXfrm>
    </dsp:sp>
    <dsp:sp modelId="{B6BD5C0E-1655-4CC3-ACE4-1E4137A0AF7B}">
      <dsp:nvSpPr>
        <dsp:cNvPr id="0" name=""/>
        <dsp:cNvSpPr/>
      </dsp:nvSpPr>
      <dsp:spPr>
        <a:xfrm rot="5400000">
          <a:off x="6427757" y="-983240"/>
          <a:ext cx="676625" cy="636806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My project consists of many separate time-consuming steps. I worked to reduce the time complexity of each step to avoid code that runs slowly in O(n^2) time.</a:t>
          </a:r>
          <a:endParaRPr lang="en-US" sz="1300" kern="1200"/>
        </a:p>
      </dsp:txBody>
      <dsp:txXfrm rot="-5400000">
        <a:off x="3582037" y="1895510"/>
        <a:ext cx="6335035" cy="610565"/>
      </dsp:txXfrm>
    </dsp:sp>
    <dsp:sp modelId="{D49D46AF-6631-49F2-9650-5C3F88F05CC8}">
      <dsp:nvSpPr>
        <dsp:cNvPr id="0" name=""/>
        <dsp:cNvSpPr/>
      </dsp:nvSpPr>
      <dsp:spPr>
        <a:xfrm>
          <a:off x="0" y="1777901"/>
          <a:ext cx="3582037" cy="845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CS 170 – Computation Theory</a:t>
          </a:r>
        </a:p>
      </dsp:txBody>
      <dsp:txXfrm>
        <a:off x="41288" y="1819189"/>
        <a:ext cx="3499461" cy="763206"/>
      </dsp:txXfrm>
    </dsp:sp>
    <dsp:sp modelId="{1BBC92EB-F4B2-4B58-9CC3-42EE0C1DA49B}">
      <dsp:nvSpPr>
        <dsp:cNvPr id="0" name=""/>
        <dsp:cNvSpPr/>
      </dsp:nvSpPr>
      <dsp:spPr>
        <a:xfrm rot="5400000">
          <a:off x="6427757" y="-95168"/>
          <a:ext cx="676625" cy="636806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While I was unable to gather the data necessary for a tuning analysis model, I know that such a model is feasible and would greatly improve the tuning analysis in my project.</a:t>
          </a:r>
          <a:endParaRPr lang="en-US" sz="1300" kern="1200"/>
        </a:p>
      </dsp:txBody>
      <dsp:txXfrm rot="-5400000">
        <a:off x="3582037" y="2783582"/>
        <a:ext cx="6335035" cy="610565"/>
      </dsp:txXfrm>
    </dsp:sp>
    <dsp:sp modelId="{7E8F2DC1-D2F6-47AD-A276-635C5DB29A6D}">
      <dsp:nvSpPr>
        <dsp:cNvPr id="0" name=""/>
        <dsp:cNvSpPr/>
      </dsp:nvSpPr>
      <dsp:spPr>
        <a:xfrm>
          <a:off x="0" y="2665973"/>
          <a:ext cx="3582037" cy="845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CS 135 – Machine Learning</a:t>
          </a:r>
        </a:p>
      </dsp:txBody>
      <dsp:txXfrm>
        <a:off x="41288" y="2707261"/>
        <a:ext cx="3499461" cy="763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4E70C-68AE-4E61-AEBB-C602C37365BF}">
      <dsp:nvSpPr>
        <dsp:cNvPr id="0" name=""/>
        <dsp:cNvSpPr/>
      </dsp:nvSpPr>
      <dsp:spPr>
        <a:xfrm>
          <a:off x="0" y="5786"/>
          <a:ext cx="6205912" cy="24675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 learned a lot about the importance of planning and designing when building a larger scale project. I saved a lot of time and trouble due to already having a solid plan for the execution of my goals.</a:t>
          </a:r>
        </a:p>
      </dsp:txBody>
      <dsp:txXfrm>
        <a:off x="120455" y="126241"/>
        <a:ext cx="5965002" cy="2226619"/>
      </dsp:txXfrm>
    </dsp:sp>
    <dsp:sp modelId="{95BE490B-2FB5-456C-8D5F-052EE36BBB68}">
      <dsp:nvSpPr>
        <dsp:cNvPr id="0" name=""/>
        <dsp:cNvSpPr/>
      </dsp:nvSpPr>
      <dsp:spPr>
        <a:xfrm>
          <a:off x="0" y="2542436"/>
          <a:ext cx="6205912" cy="2467529"/>
        </a:xfrm>
        <a:prstGeom prst="roundRect">
          <a:avLst/>
        </a:prstGeom>
        <a:solidFill>
          <a:schemeClr val="accent2">
            <a:hueOff val="-838013"/>
            <a:satOff val="-8950"/>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 learned a lot about interacting with new software libraries that I have never used before. Most of the ones in this project have very little support outside of a limited documentation site, which left a lot of initial questions unanswered.</a:t>
          </a:r>
        </a:p>
      </dsp:txBody>
      <dsp:txXfrm>
        <a:off x="120455" y="2662891"/>
        <a:ext cx="5965002" cy="22266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6A1D2-0F76-4D7A-B7D5-631EE51ABCAC}">
      <dsp:nvSpPr>
        <dsp:cNvPr id="0" name=""/>
        <dsp:cNvSpPr/>
      </dsp:nvSpPr>
      <dsp:spPr>
        <a:xfrm>
          <a:off x="0" y="0"/>
          <a:ext cx="62059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804F6-3685-43C9-A6B6-B92184F0075B}">
      <dsp:nvSpPr>
        <dsp:cNvPr id="0" name=""/>
        <dsp:cNvSpPr/>
      </dsp:nvSpPr>
      <dsp:spPr>
        <a:xfrm>
          <a:off x="0" y="0"/>
          <a:ext cx="6205912" cy="2507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 wish I had a better tone-generating library to use in place of Nsound. While Nsound was very helpful, I always felt held back by the limited API and documentation for it. </a:t>
          </a:r>
        </a:p>
      </dsp:txBody>
      <dsp:txXfrm>
        <a:off x="0" y="0"/>
        <a:ext cx="6205912" cy="2507876"/>
      </dsp:txXfrm>
    </dsp:sp>
    <dsp:sp modelId="{66562673-BBA7-47EC-ABE8-546F04ABA940}">
      <dsp:nvSpPr>
        <dsp:cNvPr id="0" name=""/>
        <dsp:cNvSpPr/>
      </dsp:nvSpPr>
      <dsp:spPr>
        <a:xfrm>
          <a:off x="0" y="2507876"/>
          <a:ext cx="62059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49A027-C161-4A9C-BC9A-D9283B5C7462}">
      <dsp:nvSpPr>
        <dsp:cNvPr id="0" name=""/>
        <dsp:cNvSpPr/>
      </dsp:nvSpPr>
      <dsp:spPr>
        <a:xfrm>
          <a:off x="0" y="2507876"/>
          <a:ext cx="6205912" cy="2507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 wish I had spent more time investigating other programming languages to use in place of Python. While Python works well, the execution of my program is slow. Adding future phases will slow down the end result significantly.</a:t>
          </a:r>
        </a:p>
      </dsp:txBody>
      <dsp:txXfrm>
        <a:off x="0" y="2507876"/>
        <a:ext cx="6205912" cy="25078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F18CE-6691-4737-A011-B5EAB19B72C8}">
      <dsp:nvSpPr>
        <dsp:cNvPr id="0" name=""/>
        <dsp:cNvSpPr/>
      </dsp:nvSpPr>
      <dsp:spPr>
        <a:xfrm>
          <a:off x="0" y="835363"/>
          <a:ext cx="5787020" cy="1542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EEC747-67DB-48B0-84A3-DA93B4768F67}">
      <dsp:nvSpPr>
        <dsp:cNvPr id="0" name=""/>
        <dsp:cNvSpPr/>
      </dsp:nvSpPr>
      <dsp:spPr>
        <a:xfrm>
          <a:off x="466518" y="1182360"/>
          <a:ext cx="848215" cy="8482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B2004E-3CF0-45DB-904D-75BD35B4A069}">
      <dsp:nvSpPr>
        <dsp:cNvPr id="0" name=""/>
        <dsp:cNvSpPr/>
      </dsp:nvSpPr>
      <dsp:spPr>
        <a:xfrm>
          <a:off x="1781252" y="835363"/>
          <a:ext cx="4005767" cy="1542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17" tIns="163217" rIns="163217" bIns="163217" numCol="1" spcCol="1270" anchor="ctr" anchorCtr="0">
          <a:noAutofit/>
        </a:bodyPr>
        <a:lstStyle/>
        <a:p>
          <a:pPr marL="0" lvl="0" indent="0" algn="l" defTabSz="755650">
            <a:lnSpc>
              <a:spcPct val="90000"/>
            </a:lnSpc>
            <a:spcBef>
              <a:spcPct val="0"/>
            </a:spcBef>
            <a:spcAft>
              <a:spcPct val="35000"/>
            </a:spcAft>
            <a:buNone/>
          </a:pPr>
          <a:r>
            <a:rPr lang="en-US" sz="1700" kern="1200" dirty="0"/>
            <a:t>Software Engineers do a LOT more than just write code! I spent way more time planning and testing my project than I did writing code in Python. </a:t>
          </a:r>
        </a:p>
      </dsp:txBody>
      <dsp:txXfrm>
        <a:off x="1781252" y="835363"/>
        <a:ext cx="4005767" cy="1542210"/>
      </dsp:txXfrm>
    </dsp:sp>
    <dsp:sp modelId="{50D88C0F-E3D3-448F-BB3C-445327F14051}">
      <dsp:nvSpPr>
        <dsp:cNvPr id="0" name=""/>
        <dsp:cNvSpPr/>
      </dsp:nvSpPr>
      <dsp:spPr>
        <a:xfrm>
          <a:off x="0" y="2763126"/>
          <a:ext cx="5787020" cy="1542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C4417-E6E6-41B4-A8F9-22048106D5F4}">
      <dsp:nvSpPr>
        <dsp:cNvPr id="0" name=""/>
        <dsp:cNvSpPr/>
      </dsp:nvSpPr>
      <dsp:spPr>
        <a:xfrm>
          <a:off x="466518" y="3110123"/>
          <a:ext cx="848215" cy="8482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B38BF2-6CDB-4CEE-9B20-97182FA768D4}">
      <dsp:nvSpPr>
        <dsp:cNvPr id="0" name=""/>
        <dsp:cNvSpPr/>
      </dsp:nvSpPr>
      <dsp:spPr>
        <a:xfrm>
          <a:off x="1781252" y="2763126"/>
          <a:ext cx="4005767" cy="1542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17" tIns="163217" rIns="163217" bIns="163217" numCol="1" spcCol="1270" anchor="ctr" anchorCtr="0">
          <a:noAutofit/>
        </a:bodyPr>
        <a:lstStyle/>
        <a:p>
          <a:pPr marL="0" lvl="0" indent="0" algn="l" defTabSz="755650">
            <a:lnSpc>
              <a:spcPct val="90000"/>
            </a:lnSpc>
            <a:spcBef>
              <a:spcPct val="0"/>
            </a:spcBef>
            <a:spcAft>
              <a:spcPct val="35000"/>
            </a:spcAft>
            <a:buNone/>
          </a:pPr>
          <a:r>
            <a:rPr lang="en-US" sz="1700" kern="1200" dirty="0"/>
            <a:t>It’s critical to be able to prove to my peers and superiors that a solution works. It is not enough to just verbally assure them it does, you must convince them.</a:t>
          </a:r>
        </a:p>
      </dsp:txBody>
      <dsp:txXfrm>
        <a:off x="1781252" y="2763126"/>
        <a:ext cx="4005767" cy="15422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4/30/2024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63070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3251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6823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1062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0084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549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4070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7541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5851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8684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4/30/2024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086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4/30/2024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0457252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5D817-1E4D-6B2F-243F-29E70A1C6031}"/>
              </a:ext>
            </a:extLst>
          </p:cNvPr>
          <p:cNvSpPr>
            <a:spLocks noGrp="1"/>
          </p:cNvSpPr>
          <p:nvPr>
            <p:ph type="ctrTitle"/>
          </p:nvPr>
        </p:nvSpPr>
        <p:spPr>
          <a:xfrm>
            <a:off x="1742037" y="4115941"/>
            <a:ext cx="8657450" cy="1124073"/>
          </a:xfrm>
        </p:spPr>
        <p:txBody>
          <a:bodyPr anchor="b">
            <a:normAutofit/>
          </a:bodyPr>
          <a:lstStyle/>
          <a:p>
            <a:r>
              <a:rPr lang="en-US" dirty="0"/>
              <a:t>Capstone Project: Final Presentation</a:t>
            </a:r>
          </a:p>
        </p:txBody>
      </p:sp>
      <p:sp>
        <p:nvSpPr>
          <p:cNvPr id="3" name="Subtitle 2">
            <a:extLst>
              <a:ext uri="{FF2B5EF4-FFF2-40B4-BE49-F238E27FC236}">
                <a16:creationId xmlns:a16="http://schemas.microsoft.com/office/drawing/2014/main" id="{A7A3F035-A8B0-D943-5657-99F9816DA7A4}"/>
              </a:ext>
            </a:extLst>
          </p:cNvPr>
          <p:cNvSpPr>
            <a:spLocks noGrp="1"/>
          </p:cNvSpPr>
          <p:nvPr>
            <p:ph type="subTitle" idx="1"/>
          </p:nvPr>
        </p:nvSpPr>
        <p:spPr>
          <a:xfrm>
            <a:off x="1742037" y="5362074"/>
            <a:ext cx="8657450" cy="681942"/>
          </a:xfrm>
        </p:spPr>
        <p:txBody>
          <a:bodyPr anchor="t">
            <a:normAutofit/>
          </a:bodyPr>
          <a:lstStyle/>
          <a:p>
            <a:pPr>
              <a:lnSpc>
                <a:spcPct val="110000"/>
              </a:lnSpc>
            </a:pPr>
            <a:r>
              <a:rPr lang="en-US" sz="1400" dirty="0"/>
              <a:t>Gavin Grooms</a:t>
            </a:r>
          </a:p>
          <a:p>
            <a:pPr>
              <a:lnSpc>
                <a:spcPct val="110000"/>
              </a:lnSpc>
            </a:pPr>
            <a:r>
              <a:rPr lang="en-US" sz="1400" dirty="0"/>
              <a:t>Tufts University, Spring 2024</a:t>
            </a:r>
          </a:p>
        </p:txBody>
      </p:sp>
      <p:sp>
        <p:nvSpPr>
          <p:cNvPr id="11" name="Freeform: Shape 10">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62A1B35-AA32-6BAF-0BA9-2A1E6311289F}"/>
              </a:ext>
            </a:extLst>
          </p:cNvPr>
          <p:cNvPicPr>
            <a:picLocks noChangeAspect="1"/>
          </p:cNvPicPr>
          <p:nvPr/>
        </p:nvPicPr>
        <p:blipFill rotWithShape="1">
          <a:blip r:embed="rId2"/>
          <a:srcRect t="25057" r="-1" b="25912"/>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13" name="Rectangle 12">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456454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929C1E-D8F4-4A72-B3A3-525B158C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E71DDB-85B9-975F-D616-317BB5016927}"/>
              </a:ext>
            </a:extLst>
          </p:cNvPr>
          <p:cNvSpPr>
            <a:spLocks noGrp="1"/>
          </p:cNvSpPr>
          <p:nvPr>
            <p:ph type="title"/>
          </p:nvPr>
        </p:nvSpPr>
        <p:spPr>
          <a:xfrm>
            <a:off x="1077363" y="1597960"/>
            <a:ext cx="3266037" cy="3720352"/>
          </a:xfrm>
        </p:spPr>
        <p:txBody>
          <a:bodyPr anchor="b">
            <a:normAutofit/>
          </a:bodyPr>
          <a:lstStyle/>
          <a:p>
            <a:r>
              <a:rPr lang="en-US" sz="2800"/>
              <a:t>Things I learned about Engineers</a:t>
            </a:r>
          </a:p>
        </p:txBody>
      </p:sp>
      <p:sp>
        <p:nvSpPr>
          <p:cNvPr id="11" name="Freeform: Shape 10">
            <a:extLst>
              <a:ext uri="{FF2B5EF4-FFF2-40B4-BE49-F238E27FC236}">
                <a16:creationId xmlns:a16="http://schemas.microsoft.com/office/drawing/2014/main" id="{4688C57F-18E6-4B7B-896C-59DF44273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8B9D1783-4D7E-000E-8B1A-7162A715C4F3}"/>
              </a:ext>
            </a:extLst>
          </p:cNvPr>
          <p:cNvGraphicFramePr>
            <a:graphicFrameLocks noGrp="1"/>
          </p:cNvGraphicFramePr>
          <p:nvPr>
            <p:ph idx="1"/>
            <p:extLst>
              <p:ext uri="{D42A27DB-BD31-4B8C-83A1-F6EECF244321}">
                <p14:modId xmlns:p14="http://schemas.microsoft.com/office/powerpoint/2010/main" val="3501911091"/>
              </p:ext>
            </p:extLst>
          </p:nvPr>
        </p:nvGraphicFramePr>
        <p:xfrm>
          <a:off x="5190565" y="809625"/>
          <a:ext cx="5787020" cy="514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78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E035D-E2EB-DBCD-5EBB-FD69E19918AE}"/>
              </a:ext>
            </a:extLst>
          </p:cNvPr>
          <p:cNvSpPr>
            <a:spLocks noGrp="1"/>
          </p:cNvSpPr>
          <p:nvPr>
            <p:ph type="title"/>
          </p:nvPr>
        </p:nvSpPr>
        <p:spPr>
          <a:xfrm>
            <a:off x="1077362" y="720435"/>
            <a:ext cx="4855352" cy="1507375"/>
          </a:xfrm>
        </p:spPr>
        <p:txBody>
          <a:bodyPr>
            <a:normAutofit/>
          </a:bodyPr>
          <a:lstStyle/>
          <a:p>
            <a:r>
              <a:rPr lang="en-US" dirty="0"/>
              <a:t>What is the problem?</a:t>
            </a:r>
          </a:p>
        </p:txBody>
      </p:sp>
      <p:sp>
        <p:nvSpPr>
          <p:cNvPr id="3" name="Content Placeholder 2">
            <a:extLst>
              <a:ext uri="{FF2B5EF4-FFF2-40B4-BE49-F238E27FC236}">
                <a16:creationId xmlns:a16="http://schemas.microsoft.com/office/drawing/2014/main" id="{7BF8FF40-F7D2-8F85-4445-1B1B31A68B5D}"/>
              </a:ext>
            </a:extLst>
          </p:cNvPr>
          <p:cNvSpPr>
            <a:spLocks noGrp="1"/>
          </p:cNvSpPr>
          <p:nvPr>
            <p:ph idx="1"/>
          </p:nvPr>
        </p:nvSpPr>
        <p:spPr>
          <a:xfrm>
            <a:off x="1077362" y="2427316"/>
            <a:ext cx="4855352" cy="3513514"/>
          </a:xfrm>
        </p:spPr>
        <p:txBody>
          <a:bodyPr>
            <a:normAutofit fontScale="92500" lnSpcReduction="10000"/>
          </a:bodyPr>
          <a:lstStyle/>
          <a:p>
            <a:pPr>
              <a:lnSpc>
                <a:spcPct val="110000"/>
              </a:lnSpc>
            </a:pPr>
            <a:r>
              <a:rPr lang="en-US" sz="1400"/>
              <a:t>In the music industry, students and individuals looking to make personal recordings for auditions or other endeavors must either hire an accompanist, fit their tuning and style to computerized recordings, or play without accompaniment.</a:t>
            </a:r>
          </a:p>
          <a:p>
            <a:pPr>
              <a:lnSpc>
                <a:spcPct val="110000"/>
              </a:lnSpc>
            </a:pPr>
            <a:r>
              <a:rPr lang="en-US" sz="1400"/>
              <a:t>Authentic, well-tuned accompaniment is expensive, whether that’s through a human accompanist or advanced computer tuning. </a:t>
            </a:r>
          </a:p>
          <a:p>
            <a:pPr lvl="1">
              <a:lnSpc>
                <a:spcPct val="110000"/>
              </a:lnSpc>
            </a:pPr>
            <a:r>
              <a:rPr lang="en-US" sz="1400"/>
              <a:t>A pianist can cost around $60/hour for human accompaniment. </a:t>
            </a:r>
          </a:p>
          <a:p>
            <a:pPr lvl="1">
              <a:lnSpc>
                <a:spcPct val="110000"/>
              </a:lnSpc>
            </a:pPr>
            <a:r>
              <a:rPr lang="en-US" sz="1400"/>
              <a:t>Auto-tune software usually involves tuning the human user and not the accompaniment, leading to an inauthentic performance. This is generally unacceptable outside of popular music.</a:t>
            </a:r>
          </a:p>
          <a:p>
            <a:pPr lvl="1">
              <a:lnSpc>
                <a:spcPct val="110000"/>
              </a:lnSpc>
            </a:pPr>
            <a:r>
              <a:rPr lang="en-US" sz="1400"/>
              <a:t>Performing with a recording forces a soloist to forgo their individual interpretation of a piece.</a:t>
            </a:r>
          </a:p>
          <a:p>
            <a:pPr marL="0" indent="0">
              <a:lnSpc>
                <a:spcPct val="110000"/>
              </a:lnSpc>
              <a:buNone/>
            </a:pPr>
            <a:endParaRPr lang="en-US" sz="1400"/>
          </a:p>
        </p:txBody>
      </p:sp>
      <p:sp>
        <p:nvSpPr>
          <p:cNvPr id="11" name="Freeform: Shape 10">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lack piano and chair at the corner">
            <a:extLst>
              <a:ext uri="{FF2B5EF4-FFF2-40B4-BE49-F238E27FC236}">
                <a16:creationId xmlns:a16="http://schemas.microsoft.com/office/drawing/2014/main" id="{3951C2A5-5677-7B23-6674-5F5BAB7C265E}"/>
              </a:ext>
            </a:extLst>
          </p:cNvPr>
          <p:cNvPicPr>
            <a:picLocks noChangeAspect="1"/>
          </p:cNvPicPr>
          <p:nvPr/>
        </p:nvPicPr>
        <p:blipFill rotWithShape="1">
          <a:blip r:embed="rId2"/>
          <a:srcRect l="3900" r="45283"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200161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643D-D935-54F1-B68F-EE86AFE3AC28}"/>
              </a:ext>
            </a:extLst>
          </p:cNvPr>
          <p:cNvSpPr>
            <a:spLocks noGrp="1"/>
          </p:cNvSpPr>
          <p:nvPr>
            <p:ph type="title"/>
          </p:nvPr>
        </p:nvSpPr>
        <p:spPr/>
        <p:txBody>
          <a:bodyPr/>
          <a:lstStyle/>
          <a:p>
            <a:r>
              <a:rPr lang="en-US" dirty="0"/>
              <a:t>Why not tune the user?</a:t>
            </a:r>
          </a:p>
        </p:txBody>
      </p:sp>
      <p:graphicFrame>
        <p:nvGraphicFramePr>
          <p:cNvPr id="6" name="Content Placeholder 2">
            <a:extLst>
              <a:ext uri="{FF2B5EF4-FFF2-40B4-BE49-F238E27FC236}">
                <a16:creationId xmlns:a16="http://schemas.microsoft.com/office/drawing/2014/main" id="{79F3875A-41F3-2502-8F7F-FCE743BB6525}"/>
              </a:ext>
            </a:extLst>
          </p:cNvPr>
          <p:cNvGraphicFramePr>
            <a:graphicFrameLocks noGrp="1"/>
          </p:cNvGraphicFramePr>
          <p:nvPr>
            <p:ph idx="1"/>
            <p:extLst>
              <p:ext uri="{D42A27DB-BD31-4B8C-83A1-F6EECF244321}">
                <p14:modId xmlns:p14="http://schemas.microsoft.com/office/powerpoint/2010/main" val="475166358"/>
              </p:ext>
            </p:extLst>
          </p:nvPr>
        </p:nvGraphicFramePr>
        <p:xfrm>
          <a:off x="1077363" y="2427316"/>
          <a:ext cx="5226334" cy="3513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Pin by Mike Mashburn on Guitar Chords &amp; Music Theory | Just intonation, Music theory, Music ...">
            <a:extLst>
              <a:ext uri="{FF2B5EF4-FFF2-40B4-BE49-F238E27FC236}">
                <a16:creationId xmlns:a16="http://schemas.microsoft.com/office/drawing/2014/main" id="{D73AAB3E-E5B0-ECA0-5BF8-300742D883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9564" y="1474122"/>
            <a:ext cx="5033822" cy="429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6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5496D-49A0-5DC4-51C4-AAF371AE7564}"/>
              </a:ext>
            </a:extLst>
          </p:cNvPr>
          <p:cNvSpPr>
            <a:spLocks noGrp="1"/>
          </p:cNvSpPr>
          <p:nvPr>
            <p:ph type="title"/>
          </p:nvPr>
        </p:nvSpPr>
        <p:spPr>
          <a:xfrm>
            <a:off x="1077361" y="720435"/>
            <a:ext cx="6397165" cy="1507375"/>
          </a:xfrm>
        </p:spPr>
        <p:txBody>
          <a:bodyPr>
            <a:normAutofit/>
          </a:bodyPr>
          <a:lstStyle/>
          <a:p>
            <a:r>
              <a:rPr lang="en-US" dirty="0"/>
              <a:t>My Solution</a:t>
            </a:r>
          </a:p>
        </p:txBody>
      </p:sp>
      <p:sp>
        <p:nvSpPr>
          <p:cNvPr id="3" name="Content Placeholder 2">
            <a:extLst>
              <a:ext uri="{FF2B5EF4-FFF2-40B4-BE49-F238E27FC236}">
                <a16:creationId xmlns:a16="http://schemas.microsoft.com/office/drawing/2014/main" id="{2631B2DF-CD83-9CB7-6B0D-2C57006D46A4}"/>
              </a:ext>
            </a:extLst>
          </p:cNvPr>
          <p:cNvSpPr>
            <a:spLocks noGrp="1"/>
          </p:cNvSpPr>
          <p:nvPr>
            <p:ph idx="1"/>
          </p:nvPr>
        </p:nvSpPr>
        <p:spPr>
          <a:xfrm>
            <a:off x="1077361" y="2427316"/>
            <a:ext cx="6397165" cy="3513514"/>
          </a:xfrm>
        </p:spPr>
        <p:txBody>
          <a:bodyPr>
            <a:normAutofit/>
          </a:bodyPr>
          <a:lstStyle/>
          <a:p>
            <a:r>
              <a:rPr lang="en-US" dirty="0"/>
              <a:t>We know exactly what frequencies produce perfect harmonies, so all we need to do is identify where those harmonies are in the music. </a:t>
            </a:r>
          </a:p>
          <a:p>
            <a:r>
              <a:rPr lang="en-US" dirty="0"/>
              <a:t>My project reads a MIDI file and streams it out to an audio file format with natural harmonies.</a:t>
            </a:r>
          </a:p>
          <a:p>
            <a:pPr lvl="1"/>
            <a:r>
              <a:rPr lang="en-US" dirty="0"/>
              <a:t>Naïve analysis is performed on all individual notes in the MIDI file to determine whether clear harmonies exist. </a:t>
            </a:r>
          </a:p>
          <a:p>
            <a:pPr lvl="1"/>
            <a:r>
              <a:rPr lang="en-US" dirty="0"/>
              <a:t>Notes that are identified as belonging to a chord have their output frequencies adjusted to align with natural tuning. </a:t>
            </a:r>
          </a:p>
        </p:txBody>
      </p:sp>
      <p:sp>
        <p:nvSpPr>
          <p:cNvPr id="11" name="Rectangle 10">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5" name="Picture 4" descr="Close up of song composition">
            <a:extLst>
              <a:ext uri="{FF2B5EF4-FFF2-40B4-BE49-F238E27FC236}">
                <a16:creationId xmlns:a16="http://schemas.microsoft.com/office/drawing/2014/main" id="{6E6CF766-58AA-E603-283F-56742A76BE62}"/>
              </a:ext>
            </a:extLst>
          </p:cNvPr>
          <p:cNvPicPr>
            <a:picLocks noChangeAspect="1"/>
          </p:cNvPicPr>
          <p:nvPr/>
        </p:nvPicPr>
        <p:blipFill rotWithShape="1">
          <a:blip r:embed="rId2"/>
          <a:srcRect l="8863" r="15398" b="2"/>
          <a:stretch/>
        </p:blipFill>
        <p:spPr>
          <a:xfrm>
            <a:off x="8696640" y="3396062"/>
            <a:ext cx="3496111" cy="3461938"/>
          </a:xfrm>
          <a:prstGeom prst="rect">
            <a:avLst/>
          </a:prstGeom>
        </p:spPr>
      </p:pic>
    </p:spTree>
    <p:extLst>
      <p:ext uri="{BB962C8B-B14F-4D97-AF65-F5344CB8AC3E}">
        <p14:creationId xmlns:p14="http://schemas.microsoft.com/office/powerpoint/2010/main" val="237772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1" name="Rectangle 30">
            <a:extLst>
              <a:ext uri="{FF2B5EF4-FFF2-40B4-BE49-F238E27FC236}">
                <a16:creationId xmlns:a16="http://schemas.microsoft.com/office/drawing/2014/main" id="{5FDBEA07-A1D3-4F9E-859B-DE0EDC864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87B83-CF96-4EE7-950F-863990226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58" y="-55810"/>
            <a:ext cx="6859721" cy="6967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Freeform: Shape 34">
            <a:extLst>
              <a:ext uri="{FF2B5EF4-FFF2-40B4-BE49-F238E27FC236}">
                <a16:creationId xmlns:a16="http://schemas.microsoft.com/office/drawing/2014/main" id="{407ADFB6-F59B-415B-9EC6-BDB61786C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516" y="-50314"/>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15BF4E8-AA44-8F93-4A4A-9710A0D72A96}"/>
              </a:ext>
            </a:extLst>
          </p:cNvPr>
          <p:cNvSpPr>
            <a:spLocks noGrp="1"/>
          </p:cNvSpPr>
          <p:nvPr>
            <p:ph type="title"/>
          </p:nvPr>
        </p:nvSpPr>
        <p:spPr>
          <a:xfrm>
            <a:off x="1084728" y="2844177"/>
            <a:ext cx="4272646" cy="1916084"/>
          </a:xfrm>
        </p:spPr>
        <p:txBody>
          <a:bodyPr vert="horz" lIns="91440" tIns="45720" rIns="91440" bIns="45720" rtlCol="0" anchor="b">
            <a:normAutofit/>
          </a:bodyPr>
          <a:lstStyle/>
          <a:p>
            <a:r>
              <a:rPr lang="en-US" dirty="0"/>
              <a:t>DEMO</a:t>
            </a:r>
          </a:p>
        </p:txBody>
      </p:sp>
      <p:sp>
        <p:nvSpPr>
          <p:cNvPr id="37" name="Rectangle 36">
            <a:extLst>
              <a:ext uri="{FF2B5EF4-FFF2-40B4-BE49-F238E27FC236}">
                <a16:creationId xmlns:a16="http://schemas.microsoft.com/office/drawing/2014/main" id="{B19BE792-26DE-40FA-A8C8-F3D6378FC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88933" y="-21461"/>
            <a:ext cx="1703094" cy="17460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
            <a:extLst>
              <a:ext uri="{FF2B5EF4-FFF2-40B4-BE49-F238E27FC236}">
                <a16:creationId xmlns:a16="http://schemas.microsoft.com/office/drawing/2014/main" id="{11CBEA76-37A2-4726-8123-EBCACA12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88055" y="-22336"/>
            <a:ext cx="1704847" cy="1746021"/>
          </a:xfrm>
          <a:custGeom>
            <a:avLst/>
            <a:gdLst>
              <a:gd name="connsiteX0" fmla="*/ 0 w 3488602"/>
              <a:gd name="connsiteY0" fmla="*/ 0 h 3433573"/>
              <a:gd name="connsiteX1" fmla="*/ 3488602 w 3488602"/>
              <a:gd name="connsiteY1" fmla="*/ 0 h 3433573"/>
              <a:gd name="connsiteX2" fmla="*/ 3488602 w 3488602"/>
              <a:gd name="connsiteY2" fmla="*/ 3433573 h 3433573"/>
              <a:gd name="connsiteX3" fmla="*/ 0 w 3488602"/>
              <a:gd name="connsiteY3" fmla="*/ 3433573 h 3433573"/>
              <a:gd name="connsiteX4" fmla="*/ 0 w 3488602"/>
              <a:gd name="connsiteY4" fmla="*/ 0 h 3433573"/>
              <a:gd name="connsiteX0" fmla="*/ 0 w 3488602"/>
              <a:gd name="connsiteY0" fmla="*/ 0 h 3433573"/>
              <a:gd name="connsiteX1" fmla="*/ 3488602 w 3488602"/>
              <a:gd name="connsiteY1" fmla="*/ 0 h 3433573"/>
              <a:gd name="connsiteX2" fmla="*/ 0 w 3488602"/>
              <a:gd name="connsiteY2" fmla="*/ 3433573 h 3433573"/>
              <a:gd name="connsiteX3" fmla="*/ 0 w 3488602"/>
              <a:gd name="connsiteY3" fmla="*/ 0 h 3433573"/>
            </a:gdLst>
            <a:ahLst/>
            <a:cxnLst>
              <a:cxn ang="0">
                <a:pos x="connsiteX0" y="connsiteY0"/>
              </a:cxn>
              <a:cxn ang="0">
                <a:pos x="connsiteX1" y="connsiteY1"/>
              </a:cxn>
              <a:cxn ang="0">
                <a:pos x="connsiteX2" y="connsiteY2"/>
              </a:cxn>
              <a:cxn ang="0">
                <a:pos x="connsiteX3" y="connsiteY3"/>
              </a:cxn>
            </a:cxnLst>
            <a:rect l="l" t="t" r="r" b="b"/>
            <a:pathLst>
              <a:path w="3488602" h="3433573">
                <a:moveTo>
                  <a:pt x="0" y="0"/>
                </a:moveTo>
                <a:lnTo>
                  <a:pt x="3488602" y="0"/>
                </a:lnTo>
                <a:lnTo>
                  <a:pt x="0" y="3433573"/>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CDDA81B4-3959-48A2-823E-19B014A03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78388" y="1692178"/>
            <a:ext cx="1724184" cy="17460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5B8CC051-49B8-488A-B0AD-50A29E1D3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968949" y="1703064"/>
            <a:ext cx="1744539" cy="862967"/>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A49FB65E-C02E-4FD7-B476-0B213C638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968949" y="2566032"/>
            <a:ext cx="1744539" cy="862967"/>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7" name="Rectangle 46">
            <a:extLst>
              <a:ext uri="{FF2B5EF4-FFF2-40B4-BE49-F238E27FC236}">
                <a16:creationId xmlns:a16="http://schemas.microsoft.com/office/drawing/2014/main" id="{FB7EBD78-005D-4F93-BEA0-95DF292B3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38250" y="-24765"/>
            <a:ext cx="3427285" cy="347680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8CB81301-287D-4882-AD9B-E44D8E122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4500" y="178410"/>
            <a:ext cx="3070455" cy="30704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122F9F7-A178-468E-AF59-8DD67246E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22799" y="4271951"/>
            <a:ext cx="3435362" cy="1746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76420B0A-CC71-4BD3-BA69-E9B2B6F1E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6122814" y="4271933"/>
            <a:ext cx="3435331" cy="1746022"/>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5" name="Rectangle 54">
            <a:extLst>
              <a:ext uri="{FF2B5EF4-FFF2-40B4-BE49-F238E27FC236}">
                <a16:creationId xmlns:a16="http://schemas.microsoft.com/office/drawing/2014/main" id="{E5048351-EA66-4465-9CB8-25B4C5E68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34228" y="3406574"/>
            <a:ext cx="3435330" cy="34768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3">
            <a:extLst>
              <a:ext uri="{FF2B5EF4-FFF2-40B4-BE49-F238E27FC236}">
                <a16:creationId xmlns:a16="http://schemas.microsoft.com/office/drawing/2014/main" id="{BC467846-2355-4572-AC5B-89B9FFFBA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457" y="3427799"/>
            <a:ext cx="3484541" cy="3434283"/>
          </a:xfrm>
          <a:custGeom>
            <a:avLst/>
            <a:gdLst>
              <a:gd name="connsiteX0" fmla="*/ 0 w 3488602"/>
              <a:gd name="connsiteY0" fmla="*/ 0 h 3433573"/>
              <a:gd name="connsiteX1" fmla="*/ 3488602 w 3488602"/>
              <a:gd name="connsiteY1" fmla="*/ 0 h 3433573"/>
              <a:gd name="connsiteX2" fmla="*/ 3488602 w 3488602"/>
              <a:gd name="connsiteY2" fmla="*/ 3433573 h 3433573"/>
              <a:gd name="connsiteX3" fmla="*/ 0 w 3488602"/>
              <a:gd name="connsiteY3" fmla="*/ 3433573 h 3433573"/>
              <a:gd name="connsiteX4" fmla="*/ 0 w 3488602"/>
              <a:gd name="connsiteY4" fmla="*/ 0 h 3433573"/>
              <a:gd name="connsiteX0" fmla="*/ 0 w 3488602"/>
              <a:gd name="connsiteY0" fmla="*/ 0 h 3433573"/>
              <a:gd name="connsiteX1" fmla="*/ 3488602 w 3488602"/>
              <a:gd name="connsiteY1" fmla="*/ 0 h 3433573"/>
              <a:gd name="connsiteX2" fmla="*/ 0 w 3488602"/>
              <a:gd name="connsiteY2" fmla="*/ 3433573 h 3433573"/>
              <a:gd name="connsiteX3" fmla="*/ 0 w 3488602"/>
              <a:gd name="connsiteY3" fmla="*/ 0 h 3433573"/>
            </a:gdLst>
            <a:ahLst/>
            <a:cxnLst>
              <a:cxn ang="0">
                <a:pos x="connsiteX0" y="connsiteY0"/>
              </a:cxn>
              <a:cxn ang="0">
                <a:pos x="connsiteX1" y="connsiteY1"/>
              </a:cxn>
              <a:cxn ang="0">
                <a:pos x="connsiteX2" y="connsiteY2"/>
              </a:cxn>
              <a:cxn ang="0">
                <a:pos x="connsiteX3" y="connsiteY3"/>
              </a:cxn>
            </a:cxnLst>
            <a:rect l="l" t="t" r="r" b="b"/>
            <a:pathLst>
              <a:path w="3488602" h="3433573">
                <a:moveTo>
                  <a:pt x="0" y="0"/>
                </a:moveTo>
                <a:lnTo>
                  <a:pt x="3488602" y="0"/>
                </a:lnTo>
                <a:lnTo>
                  <a:pt x="0" y="343357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555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1951E2-8F97-4C6F-9735-8234E367F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12E83-8D32-81BB-B998-3CFA95F37213}"/>
              </a:ext>
            </a:extLst>
          </p:cNvPr>
          <p:cNvSpPr>
            <a:spLocks noGrp="1"/>
          </p:cNvSpPr>
          <p:nvPr>
            <p:ph type="title"/>
          </p:nvPr>
        </p:nvSpPr>
        <p:spPr>
          <a:xfrm>
            <a:off x="1077362" y="447676"/>
            <a:ext cx="10037276" cy="885824"/>
          </a:xfrm>
        </p:spPr>
        <p:txBody>
          <a:bodyPr anchor="ctr">
            <a:normAutofit/>
          </a:bodyPr>
          <a:lstStyle/>
          <a:p>
            <a:pPr algn="ctr"/>
            <a:r>
              <a:rPr lang="en-US" sz="2800"/>
              <a:t>Potential Impact</a:t>
            </a:r>
          </a:p>
        </p:txBody>
      </p:sp>
      <p:sp>
        <p:nvSpPr>
          <p:cNvPr id="11" name="Rectangle 10">
            <a:extLst>
              <a:ext uri="{FF2B5EF4-FFF2-40B4-BE49-F238E27FC236}">
                <a16:creationId xmlns:a16="http://schemas.microsoft.com/office/drawing/2014/main" id="{02FF53E3-0DDC-4270-9698-6F5D68343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08339"/>
            <a:ext cx="12192000" cy="51496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475243-1AA9-95B6-A793-43414FDA8643}"/>
              </a:ext>
            </a:extLst>
          </p:cNvPr>
          <p:cNvGraphicFramePr>
            <a:graphicFrameLocks noGrp="1"/>
          </p:cNvGraphicFramePr>
          <p:nvPr>
            <p:ph idx="1"/>
            <p:extLst>
              <p:ext uri="{D42A27DB-BD31-4B8C-83A1-F6EECF244321}">
                <p14:modId xmlns:p14="http://schemas.microsoft.com/office/powerpoint/2010/main" val="1632855428"/>
              </p:ext>
            </p:extLst>
          </p:nvPr>
        </p:nvGraphicFramePr>
        <p:xfrm>
          <a:off x="1077913" y="2809875"/>
          <a:ext cx="10036175" cy="313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11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F2E3-3700-C564-2C8F-1D4BC2D5F2C3}"/>
              </a:ext>
            </a:extLst>
          </p:cNvPr>
          <p:cNvSpPr>
            <a:spLocks noGrp="1"/>
          </p:cNvSpPr>
          <p:nvPr>
            <p:ph type="title"/>
          </p:nvPr>
        </p:nvSpPr>
        <p:spPr/>
        <p:txBody>
          <a:bodyPr/>
          <a:lstStyle/>
          <a:p>
            <a:r>
              <a:rPr lang="en-US" dirty="0"/>
              <a:t>Valuable Coursework at Tufts</a:t>
            </a:r>
          </a:p>
        </p:txBody>
      </p:sp>
      <p:graphicFrame>
        <p:nvGraphicFramePr>
          <p:cNvPr id="5" name="Content Placeholder 2">
            <a:extLst>
              <a:ext uri="{FF2B5EF4-FFF2-40B4-BE49-F238E27FC236}">
                <a16:creationId xmlns:a16="http://schemas.microsoft.com/office/drawing/2014/main" id="{564042BC-5303-8FA0-3681-B3AACBC63E88}"/>
              </a:ext>
            </a:extLst>
          </p:cNvPr>
          <p:cNvGraphicFramePr>
            <a:graphicFrameLocks noGrp="1"/>
          </p:cNvGraphicFramePr>
          <p:nvPr>
            <p:ph idx="1"/>
          </p:nvPr>
        </p:nvGraphicFramePr>
        <p:xfrm>
          <a:off x="1077362" y="2427316"/>
          <a:ext cx="9950103" cy="3513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28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C08158-5BFB-475E-AFFD-3119675BE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5923A5-3EA5-4A1F-8FB1-6E9E4AC9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29852"/>
            <a:ext cx="6736976" cy="332814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850567E-9970-49B5-8036-68DF198AB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14824" cy="6864873"/>
          </a:xfrm>
          <a:custGeom>
            <a:avLst/>
            <a:gdLst>
              <a:gd name="connsiteX0" fmla="*/ 0 w 3414824"/>
              <a:gd name="connsiteY0" fmla="*/ 3376141 h 6864873"/>
              <a:gd name="connsiteX1" fmla="*/ 3414824 w 3414824"/>
              <a:gd name="connsiteY1" fmla="*/ 3376141 h 6864873"/>
              <a:gd name="connsiteX2" fmla="*/ 0 w 3414824"/>
              <a:gd name="connsiteY2" fmla="*/ 6864873 h 6864873"/>
              <a:gd name="connsiteX3" fmla="*/ 2 w 3414824"/>
              <a:gd name="connsiteY3" fmla="*/ 0 h 6864873"/>
              <a:gd name="connsiteX4" fmla="*/ 3414824 w 3414824"/>
              <a:gd name="connsiteY4" fmla="*/ 0 h 6864873"/>
              <a:gd name="connsiteX5" fmla="*/ 3414824 w 3414824"/>
              <a:gd name="connsiteY5" fmla="*/ 3376140 h 6864873"/>
              <a:gd name="connsiteX6" fmla="*/ 2 w 3414824"/>
              <a:gd name="connsiteY6" fmla="*/ 3376140 h 686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824" h="6864873">
                <a:moveTo>
                  <a:pt x="0" y="3376141"/>
                </a:moveTo>
                <a:lnTo>
                  <a:pt x="3414824" y="3376141"/>
                </a:lnTo>
                <a:cubicBezTo>
                  <a:pt x="3414824" y="5302914"/>
                  <a:pt x="1885955" y="6864873"/>
                  <a:pt x="0" y="6864873"/>
                </a:cubicBezTo>
                <a:close/>
                <a:moveTo>
                  <a:pt x="2" y="0"/>
                </a:moveTo>
                <a:lnTo>
                  <a:pt x="3414824" y="0"/>
                </a:lnTo>
                <a:lnTo>
                  <a:pt x="3414824" y="3376140"/>
                </a:lnTo>
                <a:lnTo>
                  <a:pt x="2" y="337614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5946D85-B719-FB98-89DC-01722E334C52}"/>
              </a:ext>
            </a:extLst>
          </p:cNvPr>
          <p:cNvSpPr>
            <a:spLocks noGrp="1"/>
          </p:cNvSpPr>
          <p:nvPr>
            <p:ph type="title"/>
          </p:nvPr>
        </p:nvSpPr>
        <p:spPr>
          <a:xfrm>
            <a:off x="752476" y="1597958"/>
            <a:ext cx="2401165" cy="2491904"/>
          </a:xfrm>
        </p:spPr>
        <p:txBody>
          <a:bodyPr anchor="t">
            <a:normAutofit/>
          </a:bodyPr>
          <a:lstStyle/>
          <a:p>
            <a:r>
              <a:rPr lang="en-US" sz="2400"/>
              <a:t>Lessons Learned</a:t>
            </a:r>
          </a:p>
        </p:txBody>
      </p:sp>
      <p:sp>
        <p:nvSpPr>
          <p:cNvPr id="15" name="Freeform: Shape 14">
            <a:extLst>
              <a:ext uri="{FF2B5EF4-FFF2-40B4-BE49-F238E27FC236}">
                <a16:creationId xmlns:a16="http://schemas.microsoft.com/office/drawing/2014/main" id="{252F6D40-1969-431D-97A1-D6439AD90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4823" y="-6876"/>
            <a:ext cx="8777176" cy="6871754"/>
          </a:xfrm>
          <a:custGeom>
            <a:avLst/>
            <a:gdLst>
              <a:gd name="connsiteX0" fmla="*/ 0 w 8777176"/>
              <a:gd name="connsiteY0" fmla="*/ 0 h 6871754"/>
              <a:gd name="connsiteX1" fmla="*/ 3414822 w 8777176"/>
              <a:gd name="connsiteY1" fmla="*/ 0 h 6871754"/>
              <a:gd name="connsiteX2" fmla="*/ 3414822 w 8777176"/>
              <a:gd name="connsiteY2" fmla="*/ 6875 h 6871754"/>
              <a:gd name="connsiteX3" fmla="*/ 8777176 w 8777176"/>
              <a:gd name="connsiteY3" fmla="*/ 6875 h 6871754"/>
              <a:gd name="connsiteX4" fmla="*/ 8777176 w 8777176"/>
              <a:gd name="connsiteY4" fmla="*/ 6871754 h 6871754"/>
              <a:gd name="connsiteX5" fmla="*/ 3251085 w 8777176"/>
              <a:gd name="connsiteY5" fmla="*/ 6871754 h 6871754"/>
              <a:gd name="connsiteX6" fmla="*/ 3251085 w 8777176"/>
              <a:gd name="connsiteY6" fmla="*/ 6860643 h 6871754"/>
              <a:gd name="connsiteX7" fmla="*/ 3239098 w 8777176"/>
              <a:gd name="connsiteY7" fmla="*/ 6860334 h 6871754"/>
              <a:gd name="connsiteX8" fmla="*/ 0 w 8777176"/>
              <a:gd name="connsiteY8" fmla="*/ 3376141 h 6871754"/>
              <a:gd name="connsiteX9" fmla="*/ 3251085 w 8777176"/>
              <a:gd name="connsiteY9" fmla="*/ 3376141 h 6871754"/>
              <a:gd name="connsiteX10" fmla="*/ 3251085 w 8777176"/>
              <a:gd name="connsiteY10" fmla="*/ 3376140 h 6871754"/>
              <a:gd name="connsiteX11" fmla="*/ 0 w 8777176"/>
              <a:gd name="connsiteY11" fmla="*/ 3376140 h 68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77176" h="6871754">
                <a:moveTo>
                  <a:pt x="0" y="0"/>
                </a:moveTo>
                <a:lnTo>
                  <a:pt x="3414822" y="0"/>
                </a:lnTo>
                <a:lnTo>
                  <a:pt x="3414822" y="6875"/>
                </a:lnTo>
                <a:lnTo>
                  <a:pt x="8777176" y="6875"/>
                </a:lnTo>
                <a:lnTo>
                  <a:pt x="8777176" y="6871754"/>
                </a:lnTo>
                <a:lnTo>
                  <a:pt x="3251085" y="6871754"/>
                </a:lnTo>
                <a:lnTo>
                  <a:pt x="3251085" y="6860643"/>
                </a:lnTo>
                <a:lnTo>
                  <a:pt x="3239098" y="6860334"/>
                </a:lnTo>
                <a:cubicBezTo>
                  <a:pt x="1434808" y="6766895"/>
                  <a:pt x="0" y="5242703"/>
                  <a:pt x="0" y="3376141"/>
                </a:cubicBezTo>
                <a:lnTo>
                  <a:pt x="3251085" y="3376141"/>
                </a:lnTo>
                <a:lnTo>
                  <a:pt x="3251085" y="3376140"/>
                </a:lnTo>
                <a:lnTo>
                  <a:pt x="0" y="33761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521E058D-DCFA-00B8-0ACD-85AF5F9995EE}"/>
              </a:ext>
            </a:extLst>
          </p:cNvPr>
          <p:cNvGraphicFramePr>
            <a:graphicFrameLocks noGrp="1"/>
          </p:cNvGraphicFramePr>
          <p:nvPr>
            <p:ph idx="1"/>
            <p:extLst>
              <p:ext uri="{D42A27DB-BD31-4B8C-83A1-F6EECF244321}">
                <p14:modId xmlns:p14="http://schemas.microsoft.com/office/powerpoint/2010/main" val="502856412"/>
              </p:ext>
            </p:extLst>
          </p:nvPr>
        </p:nvGraphicFramePr>
        <p:xfrm>
          <a:off x="4908175" y="773206"/>
          <a:ext cx="6205913" cy="5015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08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C08158-5BFB-475E-AFFD-3119675BE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5923A5-3EA5-4A1F-8FB1-6E9E4AC9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29852"/>
            <a:ext cx="6736976" cy="332814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850567E-9970-49B5-8036-68DF198AB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14824" cy="6864873"/>
          </a:xfrm>
          <a:custGeom>
            <a:avLst/>
            <a:gdLst>
              <a:gd name="connsiteX0" fmla="*/ 0 w 3414824"/>
              <a:gd name="connsiteY0" fmla="*/ 3376141 h 6864873"/>
              <a:gd name="connsiteX1" fmla="*/ 3414824 w 3414824"/>
              <a:gd name="connsiteY1" fmla="*/ 3376141 h 6864873"/>
              <a:gd name="connsiteX2" fmla="*/ 0 w 3414824"/>
              <a:gd name="connsiteY2" fmla="*/ 6864873 h 6864873"/>
              <a:gd name="connsiteX3" fmla="*/ 2 w 3414824"/>
              <a:gd name="connsiteY3" fmla="*/ 0 h 6864873"/>
              <a:gd name="connsiteX4" fmla="*/ 3414824 w 3414824"/>
              <a:gd name="connsiteY4" fmla="*/ 0 h 6864873"/>
              <a:gd name="connsiteX5" fmla="*/ 3414824 w 3414824"/>
              <a:gd name="connsiteY5" fmla="*/ 3376140 h 6864873"/>
              <a:gd name="connsiteX6" fmla="*/ 2 w 3414824"/>
              <a:gd name="connsiteY6" fmla="*/ 3376140 h 686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824" h="6864873">
                <a:moveTo>
                  <a:pt x="0" y="3376141"/>
                </a:moveTo>
                <a:lnTo>
                  <a:pt x="3414824" y="3376141"/>
                </a:lnTo>
                <a:cubicBezTo>
                  <a:pt x="3414824" y="5302914"/>
                  <a:pt x="1885955" y="6864873"/>
                  <a:pt x="0" y="6864873"/>
                </a:cubicBezTo>
                <a:close/>
                <a:moveTo>
                  <a:pt x="2" y="0"/>
                </a:moveTo>
                <a:lnTo>
                  <a:pt x="3414824" y="0"/>
                </a:lnTo>
                <a:lnTo>
                  <a:pt x="3414824" y="3376140"/>
                </a:lnTo>
                <a:lnTo>
                  <a:pt x="2" y="337614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DDFA79-8347-5F9D-4602-4DFD056F4CB9}"/>
              </a:ext>
            </a:extLst>
          </p:cNvPr>
          <p:cNvSpPr>
            <a:spLocks noGrp="1"/>
          </p:cNvSpPr>
          <p:nvPr>
            <p:ph type="title"/>
          </p:nvPr>
        </p:nvSpPr>
        <p:spPr>
          <a:xfrm>
            <a:off x="752476" y="1597958"/>
            <a:ext cx="2401165" cy="2491904"/>
          </a:xfrm>
        </p:spPr>
        <p:txBody>
          <a:bodyPr anchor="t">
            <a:normAutofit/>
          </a:bodyPr>
          <a:lstStyle/>
          <a:p>
            <a:r>
              <a:rPr lang="en-US" sz="2400"/>
              <a:t>Things I wish I did differently</a:t>
            </a:r>
          </a:p>
        </p:txBody>
      </p:sp>
      <p:sp>
        <p:nvSpPr>
          <p:cNvPr id="15" name="Freeform: Shape 14">
            <a:extLst>
              <a:ext uri="{FF2B5EF4-FFF2-40B4-BE49-F238E27FC236}">
                <a16:creationId xmlns:a16="http://schemas.microsoft.com/office/drawing/2014/main" id="{252F6D40-1969-431D-97A1-D6439AD90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4823" y="-6876"/>
            <a:ext cx="8777176" cy="6871754"/>
          </a:xfrm>
          <a:custGeom>
            <a:avLst/>
            <a:gdLst>
              <a:gd name="connsiteX0" fmla="*/ 0 w 8777176"/>
              <a:gd name="connsiteY0" fmla="*/ 0 h 6871754"/>
              <a:gd name="connsiteX1" fmla="*/ 3414822 w 8777176"/>
              <a:gd name="connsiteY1" fmla="*/ 0 h 6871754"/>
              <a:gd name="connsiteX2" fmla="*/ 3414822 w 8777176"/>
              <a:gd name="connsiteY2" fmla="*/ 6875 h 6871754"/>
              <a:gd name="connsiteX3" fmla="*/ 8777176 w 8777176"/>
              <a:gd name="connsiteY3" fmla="*/ 6875 h 6871754"/>
              <a:gd name="connsiteX4" fmla="*/ 8777176 w 8777176"/>
              <a:gd name="connsiteY4" fmla="*/ 6871754 h 6871754"/>
              <a:gd name="connsiteX5" fmla="*/ 3251085 w 8777176"/>
              <a:gd name="connsiteY5" fmla="*/ 6871754 h 6871754"/>
              <a:gd name="connsiteX6" fmla="*/ 3251085 w 8777176"/>
              <a:gd name="connsiteY6" fmla="*/ 6860643 h 6871754"/>
              <a:gd name="connsiteX7" fmla="*/ 3239098 w 8777176"/>
              <a:gd name="connsiteY7" fmla="*/ 6860334 h 6871754"/>
              <a:gd name="connsiteX8" fmla="*/ 0 w 8777176"/>
              <a:gd name="connsiteY8" fmla="*/ 3376141 h 6871754"/>
              <a:gd name="connsiteX9" fmla="*/ 3251085 w 8777176"/>
              <a:gd name="connsiteY9" fmla="*/ 3376141 h 6871754"/>
              <a:gd name="connsiteX10" fmla="*/ 3251085 w 8777176"/>
              <a:gd name="connsiteY10" fmla="*/ 3376140 h 6871754"/>
              <a:gd name="connsiteX11" fmla="*/ 0 w 8777176"/>
              <a:gd name="connsiteY11" fmla="*/ 3376140 h 68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77176" h="6871754">
                <a:moveTo>
                  <a:pt x="0" y="0"/>
                </a:moveTo>
                <a:lnTo>
                  <a:pt x="3414822" y="0"/>
                </a:lnTo>
                <a:lnTo>
                  <a:pt x="3414822" y="6875"/>
                </a:lnTo>
                <a:lnTo>
                  <a:pt x="8777176" y="6875"/>
                </a:lnTo>
                <a:lnTo>
                  <a:pt x="8777176" y="6871754"/>
                </a:lnTo>
                <a:lnTo>
                  <a:pt x="3251085" y="6871754"/>
                </a:lnTo>
                <a:lnTo>
                  <a:pt x="3251085" y="6860643"/>
                </a:lnTo>
                <a:lnTo>
                  <a:pt x="3239098" y="6860334"/>
                </a:lnTo>
                <a:cubicBezTo>
                  <a:pt x="1434808" y="6766895"/>
                  <a:pt x="0" y="5242703"/>
                  <a:pt x="0" y="3376141"/>
                </a:cubicBezTo>
                <a:lnTo>
                  <a:pt x="3251085" y="3376141"/>
                </a:lnTo>
                <a:lnTo>
                  <a:pt x="3251085" y="3376140"/>
                </a:lnTo>
                <a:lnTo>
                  <a:pt x="0" y="33761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F8037E9-F926-D0F5-84EC-77A186E80F41}"/>
              </a:ext>
            </a:extLst>
          </p:cNvPr>
          <p:cNvGraphicFramePr>
            <a:graphicFrameLocks noGrp="1"/>
          </p:cNvGraphicFramePr>
          <p:nvPr>
            <p:ph idx="1"/>
            <p:extLst>
              <p:ext uri="{D42A27DB-BD31-4B8C-83A1-F6EECF244321}">
                <p14:modId xmlns:p14="http://schemas.microsoft.com/office/powerpoint/2010/main" val="3456878544"/>
              </p:ext>
            </p:extLst>
          </p:nvPr>
        </p:nvGraphicFramePr>
        <p:xfrm>
          <a:off x="4908175" y="773206"/>
          <a:ext cx="6205913" cy="5015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840325"/>
      </p:ext>
    </p:extLst>
  </p:cSld>
  <p:clrMapOvr>
    <a:masterClrMapping/>
  </p:clrMapOvr>
</p:sld>
</file>

<file path=ppt/theme/theme1.xml><?xml version="1.0" encoding="utf-8"?>
<a:theme xmlns:a="http://schemas.openxmlformats.org/drawingml/2006/main" name="Blocks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54</TotalTime>
  <Words>756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Avenir Next LT Pro Light</vt:lpstr>
      <vt:lpstr>BlocksVTI</vt:lpstr>
      <vt:lpstr>Capstone Project: Final Presentation</vt:lpstr>
      <vt:lpstr>What is the problem?</vt:lpstr>
      <vt:lpstr>Why not tune the user?</vt:lpstr>
      <vt:lpstr>My Solution</vt:lpstr>
      <vt:lpstr>DEMO</vt:lpstr>
      <vt:lpstr>Potential Impact</vt:lpstr>
      <vt:lpstr>Valuable Coursework at Tufts</vt:lpstr>
      <vt:lpstr>Lessons Learned</vt:lpstr>
      <vt:lpstr>Things I wish I did differently</vt:lpstr>
      <vt:lpstr>Things I learned about Engineers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Final Presentation</dc:title>
  <dc:creator>Gavin Grooms</dc:creator>
  <cp:lastModifiedBy>Gavin Grooms</cp:lastModifiedBy>
  <cp:revision>1</cp:revision>
  <dcterms:created xsi:type="dcterms:W3CDTF">2024-05-01T00:05:31Z</dcterms:created>
  <dcterms:modified xsi:type="dcterms:W3CDTF">2024-05-01T01:00:12Z</dcterms:modified>
</cp:coreProperties>
</file>