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32" r:id="rId4"/>
  </p:sldMasterIdLst>
  <p:notesMasterIdLst>
    <p:notesMasterId r:id="rId29"/>
  </p:notesMasterIdLst>
  <p:sldIdLst>
    <p:sldId id="256" r:id="rId5"/>
    <p:sldId id="290" r:id="rId6"/>
    <p:sldId id="276" r:id="rId7"/>
    <p:sldId id="260" r:id="rId8"/>
    <p:sldId id="263" r:id="rId9"/>
    <p:sldId id="262" r:id="rId10"/>
    <p:sldId id="264" r:id="rId11"/>
    <p:sldId id="278" r:id="rId12"/>
    <p:sldId id="265" r:id="rId13"/>
    <p:sldId id="279" r:id="rId14"/>
    <p:sldId id="268" r:id="rId15"/>
    <p:sldId id="280" r:id="rId16"/>
    <p:sldId id="270" r:id="rId17"/>
    <p:sldId id="284" r:id="rId18"/>
    <p:sldId id="271" r:id="rId19"/>
    <p:sldId id="282" r:id="rId20"/>
    <p:sldId id="283" r:id="rId21"/>
    <p:sldId id="286" r:id="rId22"/>
    <p:sldId id="285" r:id="rId23"/>
    <p:sldId id="273" r:id="rId24"/>
    <p:sldId id="275" r:id="rId25"/>
    <p:sldId id="288" r:id="rId26"/>
    <p:sldId id="277"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226"/>
    <a:srgbClr val="657555"/>
    <a:srgbClr val="2C3C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2" d="100"/>
          <a:sy n="82" d="100"/>
        </p:scale>
        <p:origin x="90"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Books percentage</a:t>
            </a:r>
          </a:p>
        </c:rich>
      </c:tx>
      <c:layout>
        <c:manualLayout>
          <c:xMode val="edge"/>
          <c:yMode val="edge"/>
          <c:x val="0.30274449406303777"/>
          <c:y val="2.821716997788707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4954516790439615"/>
          <c:y val="0.22651496861173034"/>
          <c:w val="0.47575220774484717"/>
          <c:h val="0.71840655356513317"/>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B1F-47DC-9791-1E3B3869A44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B1F-47DC-9791-1E3B3869A44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B1F-47DC-9791-1E3B3869A44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B1F-47DC-9791-1E3B3869A44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6B1F-47DC-9791-1E3B3869A44E}"/>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6B1F-47DC-9791-1E3B3869A44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Sheet1!$A$2:$A$7</c:f>
              <c:strCache>
                <c:ptCount val="6"/>
                <c:pt idx="0">
                  <c:v>Study</c:v>
                </c:pt>
                <c:pt idx="1">
                  <c:v>History</c:v>
                </c:pt>
                <c:pt idx="2">
                  <c:v>Stories</c:v>
                </c:pt>
                <c:pt idx="3">
                  <c:v>Novels</c:v>
                </c:pt>
                <c:pt idx="4">
                  <c:v>Religious</c:v>
                </c:pt>
                <c:pt idx="5">
                  <c:v>Litrature</c:v>
                </c:pt>
              </c:strCache>
            </c:strRef>
          </c:cat>
          <c:val>
            <c:numRef>
              <c:f>Sheet1!$B$2:$B$7</c:f>
              <c:numCache>
                <c:formatCode>General</c:formatCode>
                <c:ptCount val="6"/>
                <c:pt idx="0">
                  <c:v>1.5</c:v>
                </c:pt>
                <c:pt idx="1">
                  <c:v>3.5</c:v>
                </c:pt>
                <c:pt idx="2">
                  <c:v>4</c:v>
                </c:pt>
                <c:pt idx="3">
                  <c:v>3</c:v>
                </c:pt>
                <c:pt idx="4">
                  <c:v>1</c:v>
                </c:pt>
                <c:pt idx="5">
                  <c:v>0.5</c:v>
                </c:pt>
              </c:numCache>
            </c:numRef>
          </c:val>
          <c:extLst>
            <c:ext xmlns:c16="http://schemas.microsoft.com/office/drawing/2014/chart" uri="{C3380CC4-5D6E-409C-BE32-E72D297353CC}">
              <c16:uniqueId val="{0000000C-6B1F-47DC-9791-1E3B3869A44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6E302-901B-4EC5-8063-F4475DEAA8C8}" type="datetimeFigureOut">
              <a:rPr lang="en-US" smtClean="0"/>
              <a:t>5/28/2022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B3765-1535-41FB-A927-AAD2D1E85382}" type="slidenum">
              <a:rPr lang="en-US" smtClean="0"/>
              <a:t>‹#›</a:t>
            </a:fld>
            <a:endParaRPr lang="en-US" dirty="0"/>
          </a:p>
        </p:txBody>
      </p:sp>
    </p:spTree>
    <p:extLst>
      <p:ext uri="{BB962C8B-B14F-4D97-AF65-F5344CB8AC3E}">
        <p14:creationId xmlns:p14="http://schemas.microsoft.com/office/powerpoint/2010/main" val="317015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CAFE9EF-BFD3-43EA-A868-783EE64D3026}"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5477187"/>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96B060-2D6F-430E-A017-FCCC5AF2AC19}"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8318741"/>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96B060-2D6F-430E-A017-FCCC5AF2AC19}"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3500205"/>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96B060-2D6F-430E-A017-FCCC5AF2AC19}"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763627"/>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96B060-2D6F-430E-A017-FCCC5AF2AC19}"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2943714"/>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96B060-2D6F-430E-A017-FCCC5AF2AC19}"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6471170"/>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A7E8C0-DCD6-4618-824E-E5B47E37F774}"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147859"/>
      </p:ext>
    </p:extLst>
  </p:cSld>
  <p:clrMapOvr>
    <a:masterClrMapping/>
  </p:clrMapOvr>
  <p:transition spd="slow">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C6133B-A04A-40C7-999B-6B964B69F57E}"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9342090"/>
      </p:ext>
    </p:extLst>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466FB9-D28B-49B1-96AA-2DC4A0B82672}"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4465957"/>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63742-95DB-4727-9E2D-E67133874C57}" type="datetime1">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733492"/>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F4C757-AC18-4BD4-B58D-C09C7F56266E}" type="datetime1">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9010150"/>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A06CBA-D419-41FA-8B3E-D17E24A5F335}" type="datetime1">
              <a:rPr lang="en-US" smtClean="0"/>
              <a:t>5/28/2022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4605069"/>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24B8EF-695A-4D91-86E6-BD3ABF986DC6}" type="datetime1">
              <a:rPr lang="en-US" smtClean="0"/>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4370813"/>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9A1DA-1075-4AB6-9AFC-9045E23C9F15}" type="datetime1">
              <a:rPr lang="en-US" smtClean="0"/>
              <a:t>5/28/2022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6520100"/>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423360-0F07-4AD4-AAF8-61579BDE5A02}" type="datetime1">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3486061"/>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35D3E4-AEF6-4C0D-955F-4975ADE12833}" type="datetime1">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2356729"/>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96B060-2D6F-430E-A017-FCCC5AF2AC19}" type="datetime1">
              <a:rPr lang="en-US" smtClean="0"/>
              <a:t>5/28/2022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931456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ransition spd="slow">
    <p:wipe/>
  </p:transition>
  <p:timing>
    <p:tnLst>
      <p:par>
        <p:cTn id="1" dur="indefinite" restart="never" nodeType="tmRoot"/>
      </p:par>
    </p:tnLst>
  </p:timing>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samphina.com.ng/design-implementation-electronic-library-system/" TargetMode="External"/><Relationship Id="rId3" Type="http://schemas.openxmlformats.org/officeDocument/2006/relationships/hyperlink" Target="https://www.slideshare.net/jimmykhan/library-mangement-system-project-srs-documentationdoc" TargetMode="External"/><Relationship Id="rId7" Type="http://schemas.openxmlformats.org/officeDocument/2006/relationships/hyperlink" Target="https://hbr.org/1985/07/how-information-gives-you-competitive-advantage" TargetMode="External"/><Relationship Id="rId2" Type="http://schemas.openxmlformats.org/officeDocument/2006/relationships/hyperlink" Target="https://www.academia.edu/33632232/LIBRARY_MANAGEMENT_SYSTEM" TargetMode="External"/><Relationship Id="rId1" Type="http://schemas.openxmlformats.org/officeDocument/2006/relationships/slideLayout" Target="../slideLayouts/slideLayout2.xml"/><Relationship Id="rId6" Type="http://schemas.openxmlformats.org/officeDocument/2006/relationships/hyperlink" Target="https://www.ashishvegan.com/techvegan/libray-management-system-free-source-code-download.php" TargetMode="External"/><Relationship Id="rId5" Type="http://schemas.openxmlformats.org/officeDocument/2006/relationships/hyperlink" Target="https://opentext.wsu.edu/tchlrn445/chapter/chapter-6-supporting-student-problem-solving/" TargetMode="External"/><Relationship Id="rId10" Type="http://schemas.openxmlformats.org/officeDocument/2006/relationships/hyperlink" Target="https://www.brainspire.com/blog/technology-and-society-how-technology-changed-our-lives" TargetMode="External"/><Relationship Id="rId4" Type="http://schemas.openxmlformats.org/officeDocument/2006/relationships/hyperlink" Target="https://www.academia.edu/25553795/Library_Management_system_Problem_and_its_Background_Problem_and_its_Background" TargetMode="External"/><Relationship Id="rId9" Type="http://schemas.openxmlformats.org/officeDocument/2006/relationships/hyperlink" Target="https://github.com/ulokwevincent/LIBRARY-MANAGEMENT-SYSTEN"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emerald.com/insight/search?q=Ritu%20Gupta" TargetMode="External"/><Relationship Id="rId3" Type="http://schemas.openxmlformats.org/officeDocument/2006/relationships/hyperlink" Target="https://www.emerald.com/insight/search?q=Shailendra%20Kumar" TargetMode="External"/><Relationship Id="rId7" Type="http://schemas.openxmlformats.org/officeDocument/2006/relationships/hyperlink" Target="https://www.emerald.com/insight/search?q=B.M.%20Gupta" TargetMode="External"/><Relationship Id="rId2" Type="http://schemas.openxmlformats.org/officeDocument/2006/relationships/hyperlink" Target="https://www.emerald.com/insight/search?q=Namrata%20Rai" TargetMode="External"/><Relationship Id="rId1" Type="http://schemas.openxmlformats.org/officeDocument/2006/relationships/slideLayout" Target="../slideLayouts/slideLayout2.xml"/><Relationship Id="rId6" Type="http://schemas.openxmlformats.org/officeDocument/2006/relationships/hyperlink" Target="https://www.emerald.com/insight/search?q=Dinesh%20K.%20Gupta" TargetMode="External"/><Relationship Id="rId5" Type="http://schemas.openxmlformats.org/officeDocument/2006/relationships/hyperlink" Target="https://www.emerald.com/insight/search?q=R.A.%20Awoyemi" TargetMode="External"/><Relationship Id="rId4" Type="http://schemas.openxmlformats.org/officeDocument/2006/relationships/hyperlink" Target="https://www.emerald.com/insight/search?q=R.A.%20Egunjob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36B6-A233-459A-95E5-DFBD46F360BC}"/>
              </a:ext>
            </a:extLst>
          </p:cNvPr>
          <p:cNvSpPr>
            <a:spLocks noGrp="1"/>
          </p:cNvSpPr>
          <p:nvPr>
            <p:ph type="ctrTitle"/>
          </p:nvPr>
        </p:nvSpPr>
        <p:spPr>
          <a:xfrm>
            <a:off x="683639" y="2206239"/>
            <a:ext cx="11284789" cy="1641490"/>
          </a:xfrm>
        </p:spPr>
        <p:txBody>
          <a:bodyPr>
            <a:normAutofit/>
          </a:bodyPr>
          <a:lstStyle/>
          <a:p>
            <a:pPr algn="l"/>
            <a:r>
              <a:rPr lang="en-US" sz="4800" b="1" dirty="0" smtClean="0">
                <a:latin typeface="Times New Roman" panose="02020603050405020304" pitchFamily="18" charset="0"/>
                <a:cs typeface="Times New Roman" panose="02020603050405020304" pitchFamily="18" charset="0"/>
              </a:rPr>
              <a:t>Library Management</a:t>
            </a:r>
            <a:r>
              <a:rPr lang="en-US" sz="4800" b="1" dirty="0">
                <a:latin typeface="Times New Roman" panose="02020603050405020304" pitchFamily="18" charset="0"/>
                <a:cs typeface="Times New Roman" panose="02020603050405020304" pitchFamily="18" charset="0"/>
              </a:rPr>
              <a:t> </a:t>
            </a:r>
            <a:r>
              <a:rPr lang="en-US" sz="4800" b="1" dirty="0" smtClean="0">
                <a:latin typeface="Times New Roman" panose="02020603050405020304" pitchFamily="18" charset="0"/>
                <a:cs typeface="Times New Roman" panose="02020603050405020304" pitchFamily="18" charset="0"/>
              </a:rPr>
              <a:t>System  Using </a:t>
            </a:r>
            <a:br>
              <a:rPr lang="en-US" sz="4800" b="1" dirty="0" smtClean="0">
                <a:latin typeface="Times New Roman" panose="02020603050405020304" pitchFamily="18" charset="0"/>
                <a:cs typeface="Times New Roman" panose="02020603050405020304" pitchFamily="18" charset="0"/>
              </a:rPr>
            </a:br>
            <a:r>
              <a:rPr lang="en-US" sz="4800" b="1" dirty="0" smtClean="0">
                <a:latin typeface="Times New Roman" panose="02020603050405020304" pitchFamily="18" charset="0"/>
                <a:cs typeface="Times New Roman" panose="02020603050405020304" pitchFamily="18" charset="0"/>
              </a:rPr>
              <a:t>C++ </a:t>
            </a:r>
            <a:endParaRPr lang="en-US"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16A0C15-5BB2-41A2-BD46-E18F635D59B0}"/>
              </a:ext>
            </a:extLst>
          </p:cNvPr>
          <p:cNvSpPr>
            <a:spLocks noGrp="1"/>
          </p:cNvSpPr>
          <p:nvPr>
            <p:ph type="subTitle" idx="1"/>
          </p:nvPr>
        </p:nvSpPr>
        <p:spPr>
          <a:xfrm>
            <a:off x="683639" y="4346432"/>
            <a:ext cx="10474910" cy="2049718"/>
          </a:xfrm>
        </p:spPr>
        <p:txBody>
          <a:bodyPr>
            <a:normAutofit/>
          </a:bodyPr>
          <a:lstStyle/>
          <a:p>
            <a:pPr algn="l"/>
            <a:r>
              <a:rPr lang="en-US" sz="1600" dirty="0" smtClean="0"/>
              <a:t>Presented  by:</a:t>
            </a:r>
          </a:p>
          <a:p>
            <a:pPr algn="l"/>
            <a:r>
              <a:rPr lang="en-US" dirty="0" smtClean="0"/>
              <a:t>	 Abdul Malik   </a:t>
            </a:r>
          </a:p>
          <a:p>
            <a:pPr algn="l" rtl="1"/>
            <a:r>
              <a:rPr lang="en-US" dirty="0" smtClean="0"/>
              <a:t>			       Muhammad </a:t>
            </a:r>
            <a:r>
              <a:rPr lang="en-US" dirty="0" err="1" smtClean="0"/>
              <a:t>Panah</a:t>
            </a:r>
            <a:endParaRPr lang="en-US" dirty="0"/>
          </a:p>
          <a:p>
            <a:pPr algn="l" rtl="1"/>
            <a:r>
              <a:rPr lang="en-US" dirty="0" smtClean="0"/>
              <a:t>   </a:t>
            </a:r>
            <a:r>
              <a:rPr lang="en-US" dirty="0" err="1" smtClean="0"/>
              <a:t>Anum</a:t>
            </a:r>
            <a:r>
              <a:rPr lang="en-US" dirty="0" smtClean="0"/>
              <a:t> </a:t>
            </a:r>
            <a:r>
              <a:rPr lang="en-US" dirty="0" err="1" smtClean="0"/>
              <a:t>Abid</a:t>
            </a:r>
            <a:r>
              <a:rPr lang="en-US" dirty="0" smtClean="0"/>
              <a:t>	   </a:t>
            </a:r>
          </a:p>
          <a:p>
            <a:pPr algn="l" rtl="1"/>
            <a:r>
              <a:rPr lang="en-US" dirty="0" smtClean="0"/>
              <a:t>     </a:t>
            </a:r>
            <a:r>
              <a:rPr lang="en-US" dirty="0" smtClean="0"/>
              <a:t>  </a:t>
            </a:r>
            <a:r>
              <a:rPr lang="en-US" dirty="0" smtClean="0"/>
              <a:t>Manal </a:t>
            </a:r>
            <a:r>
              <a:rPr lang="en-US" dirty="0" err="1" smtClean="0"/>
              <a:t>Anwaar</a:t>
            </a:r>
            <a:r>
              <a:rPr lang="en-US" dirty="0"/>
              <a:t> </a:t>
            </a:r>
          </a:p>
        </p:txBody>
      </p:sp>
    </p:spTree>
    <p:extLst>
      <p:ext uri="{BB962C8B-B14F-4D97-AF65-F5344CB8AC3E}">
        <p14:creationId xmlns:p14="http://schemas.microsoft.com/office/powerpoint/2010/main" val="354975067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53123741"/>
              </p:ext>
            </p:extLst>
          </p:nvPr>
        </p:nvGraphicFramePr>
        <p:xfrm>
          <a:off x="618718" y="372208"/>
          <a:ext cx="9029373" cy="6180992"/>
        </p:xfrm>
        <a:graphic>
          <a:graphicData uri="http://schemas.openxmlformats.org/drawingml/2006/table">
            <a:tbl>
              <a:tblPr rtl="1" firstRow="1" lastCol="1" bandRow="1">
                <a:tableStyleId>{BC89EF96-8CEA-46FF-86C4-4CE0E7609802}</a:tableStyleId>
              </a:tblPr>
              <a:tblGrid>
                <a:gridCol w="2289849">
                  <a:extLst>
                    <a:ext uri="{9D8B030D-6E8A-4147-A177-3AD203B41FA5}">
                      <a16:colId xmlns:a16="http://schemas.microsoft.com/office/drawing/2014/main" val="2315065065"/>
                    </a:ext>
                  </a:extLst>
                </a:gridCol>
                <a:gridCol w="2598654">
                  <a:extLst>
                    <a:ext uri="{9D8B030D-6E8A-4147-A177-3AD203B41FA5}">
                      <a16:colId xmlns:a16="http://schemas.microsoft.com/office/drawing/2014/main" val="1457587528"/>
                    </a:ext>
                  </a:extLst>
                </a:gridCol>
                <a:gridCol w="1832962">
                  <a:extLst>
                    <a:ext uri="{9D8B030D-6E8A-4147-A177-3AD203B41FA5}">
                      <a16:colId xmlns:a16="http://schemas.microsoft.com/office/drawing/2014/main" val="2302553694"/>
                    </a:ext>
                  </a:extLst>
                </a:gridCol>
                <a:gridCol w="2307908">
                  <a:extLst>
                    <a:ext uri="{9D8B030D-6E8A-4147-A177-3AD203B41FA5}">
                      <a16:colId xmlns:a16="http://schemas.microsoft.com/office/drawing/2014/main" val="1582680056"/>
                    </a:ext>
                  </a:extLst>
                </a:gridCol>
              </a:tblGrid>
              <a:tr h="1254065">
                <a:tc>
                  <a:txBody>
                    <a:bodyPr/>
                    <a:lstStyle/>
                    <a:p>
                      <a:pPr marL="0" marR="0" algn="l" defTabSz="457200" rtl="1" eaLnBrk="1" latinLnBrk="0" hangingPunct="1">
                        <a:lnSpc>
                          <a:spcPct val="107000"/>
                        </a:lnSpc>
                        <a:spcBef>
                          <a:spcPts val="0"/>
                        </a:spcBef>
                        <a:spcAft>
                          <a:spcPts val="0"/>
                        </a:spcAft>
                      </a:pPr>
                      <a:r>
                        <a:rPr lang="ar-SA" sz="1100" b="0" u="none" kern="1200" dirty="0">
                          <a:solidFill>
                            <a:schemeClr val="bg2">
                              <a:lumMod val="50000"/>
                            </a:schemeClr>
                          </a:solidFill>
                          <a:effectLst/>
                          <a:latin typeface="+mj-lt"/>
                        </a:rPr>
                        <a:t>NOT FOUND</a:t>
                      </a:r>
                      <a:endParaRPr lang="en-US" sz="1100" b="0" u="none" kern="1200" dirty="0">
                        <a:solidFill>
                          <a:schemeClr val="bg2">
                            <a:lumMod val="50000"/>
                          </a:schemeClr>
                        </a:solidFill>
                        <a:effectLst/>
                        <a:latin typeface="+mj-lt"/>
                        <a:ea typeface="+mn-ea"/>
                        <a:cs typeface="+mn-cs"/>
                      </a:endParaRPr>
                    </a:p>
                  </a:txBody>
                  <a:tcPr marL="64885" marR="64885" marT="0" marB="0">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tc>
                  <a:txBody>
                    <a:bodyPr/>
                    <a:lstStyle/>
                    <a:p>
                      <a:pPr marL="0" marR="0" algn="l" defTabSz="457200" rtl="1" eaLnBrk="1" latinLnBrk="0" hangingPunct="1">
                        <a:lnSpc>
                          <a:spcPct val="107000"/>
                        </a:lnSpc>
                        <a:spcBef>
                          <a:spcPts val="0"/>
                        </a:spcBef>
                        <a:spcAft>
                          <a:spcPts val="0"/>
                        </a:spcAft>
                      </a:pPr>
                      <a:r>
                        <a:rPr lang="en-US" sz="1100" b="0" u="none" kern="1200" dirty="0">
                          <a:solidFill>
                            <a:schemeClr val="bg2">
                              <a:lumMod val="50000"/>
                            </a:schemeClr>
                          </a:solidFill>
                          <a:effectLst/>
                          <a:latin typeface="+mj-lt"/>
                        </a:rPr>
                        <a:t>The task of evaluating integrated library systems is necessary to</a:t>
                      </a:r>
                      <a:br>
                        <a:rPr lang="en-US" sz="1100" b="0" u="none" kern="1200" dirty="0">
                          <a:solidFill>
                            <a:schemeClr val="bg2">
                              <a:lumMod val="50000"/>
                            </a:schemeClr>
                          </a:solidFill>
                          <a:effectLst/>
                          <a:latin typeface="+mj-lt"/>
                        </a:rPr>
                      </a:br>
                      <a:r>
                        <a:rPr lang="en-US" sz="1100" b="0" u="none" kern="1200" dirty="0">
                          <a:solidFill>
                            <a:schemeClr val="bg2">
                              <a:lumMod val="50000"/>
                            </a:schemeClr>
                          </a:solidFill>
                          <a:effectLst/>
                          <a:latin typeface="+mj-lt"/>
                        </a:rPr>
                        <a:t>choose the most appropriate library management system that will</a:t>
                      </a:r>
                      <a:br>
                        <a:rPr lang="en-US" sz="1100" b="0" u="none" kern="1200" dirty="0">
                          <a:solidFill>
                            <a:schemeClr val="bg2">
                              <a:lumMod val="50000"/>
                            </a:schemeClr>
                          </a:solidFill>
                          <a:effectLst/>
                          <a:latin typeface="+mj-lt"/>
                        </a:rPr>
                      </a:br>
                      <a:r>
                        <a:rPr lang="en-US" sz="1100" b="0" u="none" kern="1200" dirty="0">
                          <a:solidFill>
                            <a:schemeClr val="bg2">
                              <a:lumMod val="50000"/>
                            </a:schemeClr>
                          </a:solidFill>
                          <a:effectLst/>
                          <a:latin typeface="+mj-lt"/>
                        </a:rPr>
                        <a:t>answer the needs of the library in automating its operations</a:t>
                      </a:r>
                      <a:endParaRPr lang="en-US" sz="1100" b="0" u="none" kern="1200" dirty="0">
                        <a:solidFill>
                          <a:schemeClr val="bg2">
                            <a:lumMod val="50000"/>
                          </a:schemeClr>
                        </a:solidFill>
                        <a:effectLst/>
                        <a:latin typeface="+mj-lt"/>
                        <a:ea typeface="+mn-ea"/>
                        <a:cs typeface="+mn-cs"/>
                      </a:endParaRPr>
                    </a:p>
                  </a:txBody>
                  <a:tcPr marL="64885" marR="64885" marT="0" marB="0">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tc>
                  <a:txBody>
                    <a:bodyPr/>
                    <a:lstStyle/>
                    <a:p>
                      <a:pPr marL="0" marR="0" algn="l" defTabSz="457200" rtl="1" eaLnBrk="1" latinLnBrk="0" hangingPunct="1">
                        <a:lnSpc>
                          <a:spcPct val="107000"/>
                        </a:lnSpc>
                        <a:spcBef>
                          <a:spcPts val="0"/>
                        </a:spcBef>
                        <a:spcAft>
                          <a:spcPts val="0"/>
                        </a:spcAft>
                      </a:pPr>
                      <a:r>
                        <a:rPr lang="en-US" sz="1100" b="0" u="none" kern="1200" dirty="0">
                          <a:solidFill>
                            <a:schemeClr val="bg2">
                              <a:lumMod val="50000"/>
                            </a:schemeClr>
                          </a:solidFill>
                          <a:effectLst/>
                          <a:latin typeface="+mj-lt"/>
                        </a:rPr>
                        <a:t>Integrated Library Management Systems (ILMS) - Open Source</a:t>
                      </a:r>
                      <a:br>
                        <a:rPr lang="en-US" sz="1100" b="0" u="none" kern="1200" dirty="0">
                          <a:solidFill>
                            <a:schemeClr val="bg2">
                              <a:lumMod val="50000"/>
                            </a:schemeClr>
                          </a:solidFill>
                          <a:effectLst/>
                          <a:latin typeface="+mj-lt"/>
                        </a:rPr>
                      </a:br>
                      <a:r>
                        <a:rPr lang="en-US" sz="1100" b="0" u="none" kern="1200" dirty="0">
                          <a:solidFill>
                            <a:schemeClr val="bg2">
                              <a:lumMod val="50000"/>
                            </a:schemeClr>
                          </a:solidFill>
                          <a:effectLst/>
                          <a:latin typeface="+mj-lt"/>
                        </a:rPr>
                        <a:t>and Commercial Software</a:t>
                      </a:r>
                      <a:endParaRPr lang="en-US" sz="1100" b="0" u="none" kern="1200" dirty="0">
                        <a:solidFill>
                          <a:schemeClr val="bg2">
                            <a:lumMod val="50000"/>
                          </a:schemeClr>
                        </a:solidFill>
                        <a:effectLst/>
                        <a:latin typeface="+mj-lt"/>
                        <a:ea typeface="+mn-ea"/>
                        <a:cs typeface="+mn-cs"/>
                      </a:endParaRPr>
                    </a:p>
                  </a:txBody>
                  <a:tcPr marL="64885" marR="64885" marT="0" marB="0">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tc>
                  <a:txBody>
                    <a:bodyPr/>
                    <a:lstStyle/>
                    <a:p>
                      <a:pPr marL="0" marR="0" algn="l" defTabSz="457200" rtl="1" eaLnBrk="1" latinLnBrk="0" hangingPunct="1">
                        <a:lnSpc>
                          <a:spcPct val="107000"/>
                        </a:lnSpc>
                        <a:spcBef>
                          <a:spcPts val="0"/>
                        </a:spcBef>
                        <a:spcAft>
                          <a:spcPts val="0"/>
                        </a:spcAft>
                      </a:pPr>
                      <a:r>
                        <a:rPr lang="en-US" sz="1100" b="1" u="none" kern="1200" dirty="0" err="1">
                          <a:solidFill>
                            <a:schemeClr val="bg2">
                              <a:lumMod val="50000"/>
                            </a:schemeClr>
                          </a:solidFill>
                          <a:effectLst/>
                          <a:latin typeface="+mj-lt"/>
                        </a:rPr>
                        <a:t>Thuraiyappah</a:t>
                      </a:r>
                      <a:r>
                        <a:rPr lang="en-US" sz="1100" b="1" u="none" kern="1200" dirty="0">
                          <a:solidFill>
                            <a:schemeClr val="bg2">
                              <a:lumMod val="50000"/>
                            </a:schemeClr>
                          </a:solidFill>
                          <a:effectLst/>
                          <a:latin typeface="+mj-lt"/>
                        </a:rPr>
                        <a:t> </a:t>
                      </a:r>
                      <a:r>
                        <a:rPr lang="en-US" sz="1100" b="1" u="none" kern="1200" dirty="0" err="1">
                          <a:solidFill>
                            <a:schemeClr val="bg2">
                              <a:lumMod val="50000"/>
                            </a:schemeClr>
                          </a:solidFill>
                          <a:effectLst/>
                          <a:latin typeface="+mj-lt"/>
                        </a:rPr>
                        <a:t>Pratheepan</a:t>
                      </a:r>
                      <a:r>
                        <a:rPr lang="en-US" sz="1100" b="1" u="none" kern="1200" dirty="0">
                          <a:solidFill>
                            <a:schemeClr val="bg2">
                              <a:lumMod val="50000"/>
                            </a:schemeClr>
                          </a:solidFill>
                          <a:effectLst/>
                          <a:latin typeface="+mj-lt"/>
                        </a:rPr>
                        <a:t>, 2016</a:t>
                      </a:r>
                      <a:endParaRPr lang="en-US" sz="1100" b="1" u="none" kern="1200" dirty="0">
                        <a:solidFill>
                          <a:schemeClr val="bg2">
                            <a:lumMod val="50000"/>
                          </a:schemeClr>
                        </a:solidFill>
                        <a:effectLst/>
                        <a:latin typeface="+mj-lt"/>
                        <a:ea typeface="+mn-ea"/>
                        <a:cs typeface="+mn-cs"/>
                      </a:endParaRPr>
                    </a:p>
                  </a:txBody>
                  <a:tcPr marL="64885" marR="64885" marT="0" marB="0">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914187524"/>
                  </a:ext>
                </a:extLst>
              </a:tr>
              <a:tr h="793240">
                <a:tc>
                  <a:txBody>
                    <a:bodyPr/>
                    <a:lstStyle/>
                    <a:p>
                      <a:pPr marL="0" marR="0" algn="l" defTabSz="457200" rtl="1" eaLnBrk="1" latinLnBrk="0" hangingPunct="1">
                        <a:lnSpc>
                          <a:spcPct val="107000"/>
                        </a:lnSpc>
                        <a:spcBef>
                          <a:spcPts val="0"/>
                        </a:spcBef>
                        <a:spcAft>
                          <a:spcPts val="0"/>
                        </a:spcAft>
                      </a:pPr>
                      <a:r>
                        <a:rPr lang="en-US" sz="1100" b="0" u="none" kern="1200" dirty="0">
                          <a:solidFill>
                            <a:schemeClr val="bg2">
                              <a:lumMod val="50000"/>
                            </a:schemeClr>
                          </a:solidFill>
                          <a:effectLst/>
                          <a:latin typeface="+mj-lt"/>
                        </a:rPr>
                        <a:t>The major obstacle to library automation in Nigeria has been poor funding. This paper is an eye opener.</a:t>
                      </a:r>
                      <a:endParaRPr lang="en-US" sz="1100" b="0" u="none" kern="1200" dirty="0">
                        <a:solidFill>
                          <a:schemeClr val="bg2">
                            <a:lumMod val="50000"/>
                          </a:schemeClr>
                        </a:solidFill>
                        <a:effectLst/>
                        <a:latin typeface="+mj-lt"/>
                        <a:ea typeface="+mn-ea"/>
                        <a:cs typeface="+mn-cs"/>
                      </a:endParaRPr>
                    </a:p>
                  </a:txBody>
                  <a:tcPr marL="64885" marR="64885" marT="0" marB="0">
                    <a:lnL w="12700" cmpd="sng">
                      <a:noFill/>
                    </a:lnL>
                    <a:lnR w="12700" cmpd="sng">
                      <a:noFill/>
                    </a:lnR>
                    <a:lnT w="254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marL="0" marR="0" algn="l" defTabSz="457200" rtl="1" eaLnBrk="1" latinLnBrk="0" hangingPunct="1">
                        <a:lnSpc>
                          <a:spcPct val="107000"/>
                        </a:lnSpc>
                        <a:spcBef>
                          <a:spcPts val="0"/>
                        </a:spcBef>
                        <a:spcAft>
                          <a:spcPts val="0"/>
                        </a:spcAft>
                      </a:pPr>
                      <a:r>
                        <a:rPr lang="en-US" sz="1100" b="0" u="none" kern="1200" dirty="0">
                          <a:solidFill>
                            <a:schemeClr val="bg2">
                              <a:lumMod val="50000"/>
                            </a:schemeClr>
                          </a:solidFill>
                          <a:effectLst/>
                          <a:latin typeface="+mj-lt"/>
                        </a:rPr>
                        <a:t>Library automation will address the problem of manual processing of materials. It will further mean less drudgery.</a:t>
                      </a:r>
                      <a:endParaRPr lang="en-US" sz="1100" b="0" u="none" kern="1200" dirty="0">
                        <a:solidFill>
                          <a:schemeClr val="bg2">
                            <a:lumMod val="50000"/>
                          </a:schemeClr>
                        </a:solidFill>
                        <a:effectLst/>
                        <a:latin typeface="+mj-lt"/>
                        <a:ea typeface="+mn-ea"/>
                        <a:cs typeface="+mn-cs"/>
                      </a:endParaRPr>
                    </a:p>
                  </a:txBody>
                  <a:tcPr marL="64885" marR="64885" marT="0" marB="0">
                    <a:lnL w="12700" cmpd="sng">
                      <a:noFill/>
                    </a:lnL>
                    <a:lnR w="12700" cmpd="sng">
                      <a:noFill/>
                    </a:lnR>
                    <a:lnT w="254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marL="0" marR="0" algn="l" defTabSz="457200" rtl="1" eaLnBrk="1" latinLnBrk="0" hangingPunct="1">
                        <a:lnSpc>
                          <a:spcPct val="107000"/>
                        </a:lnSpc>
                        <a:spcBef>
                          <a:spcPts val="0"/>
                        </a:spcBef>
                        <a:spcAft>
                          <a:spcPts val="0"/>
                        </a:spcAft>
                      </a:pPr>
                      <a:r>
                        <a:rPr lang="en-US" sz="1100" b="0" u="none" kern="1200" dirty="0">
                          <a:solidFill>
                            <a:schemeClr val="bg2">
                              <a:lumMod val="50000"/>
                            </a:schemeClr>
                          </a:solidFill>
                          <a:effectLst/>
                          <a:latin typeface="+mj-lt"/>
                        </a:rPr>
                        <a:t>Library automation with Koha</a:t>
                      </a:r>
                    </a:p>
                    <a:p>
                      <a:pPr marL="0" marR="0" algn="l" defTabSz="457200" rtl="1" eaLnBrk="1" latinLnBrk="0" hangingPunct="1">
                        <a:lnSpc>
                          <a:spcPct val="107000"/>
                        </a:lnSpc>
                        <a:spcBef>
                          <a:spcPts val="0"/>
                        </a:spcBef>
                        <a:spcAft>
                          <a:spcPts val="0"/>
                        </a:spcAft>
                      </a:pPr>
                      <a:r>
                        <a:rPr lang="ar-SA" sz="1100" b="0" u="none" kern="1200" dirty="0">
                          <a:solidFill>
                            <a:schemeClr val="bg2">
                              <a:lumMod val="50000"/>
                            </a:schemeClr>
                          </a:solidFill>
                          <a:effectLst/>
                          <a:latin typeface="+mj-lt"/>
                        </a:rPr>
                        <a:t> </a:t>
                      </a:r>
                      <a:endParaRPr lang="en-US" sz="1100" b="0" u="none" kern="1200" dirty="0">
                        <a:solidFill>
                          <a:schemeClr val="bg2">
                            <a:lumMod val="50000"/>
                          </a:schemeClr>
                        </a:solidFill>
                        <a:effectLst/>
                        <a:latin typeface="+mj-lt"/>
                        <a:ea typeface="+mn-ea"/>
                        <a:cs typeface="+mn-cs"/>
                      </a:endParaRPr>
                    </a:p>
                  </a:txBody>
                  <a:tcPr marL="64885" marR="64885" marT="0" marB="0">
                    <a:lnL w="12700" cmpd="sng">
                      <a:noFill/>
                    </a:lnL>
                    <a:lnR w="12700" cmpd="sng">
                      <a:noFill/>
                    </a:lnR>
                    <a:lnT w="25400" cmpd="sng">
                      <a:noFill/>
                    </a:lnT>
                    <a:lnB w="12700" cmpd="sng">
                      <a:noFill/>
                    </a:lnB>
                    <a:lnTlToBr w="12700" cmpd="sng">
                      <a:noFill/>
                      <a:prstDash val="solid"/>
                    </a:lnTlToBr>
                    <a:lnBlToTr w="12700" cmpd="sng">
                      <a:noFill/>
                      <a:prstDash val="solid"/>
                    </a:lnBlToTr>
                    <a:solidFill>
                      <a:schemeClr val="tx1">
                        <a:lumMod val="95000"/>
                      </a:schemeClr>
                    </a:solidFill>
                  </a:tcPr>
                </a:tc>
                <a:tc>
                  <a:txBody>
                    <a:bodyPr/>
                    <a:lstStyle/>
                    <a:p>
                      <a:pPr marL="0" marR="0" algn="l" defTabSz="457200" rtl="1" eaLnBrk="1" latinLnBrk="0" hangingPunct="1">
                        <a:lnSpc>
                          <a:spcPct val="107000"/>
                        </a:lnSpc>
                        <a:spcBef>
                          <a:spcPts val="0"/>
                        </a:spcBef>
                        <a:spcAft>
                          <a:spcPts val="0"/>
                        </a:spcAft>
                      </a:pPr>
                      <a:r>
                        <a:rPr lang="en-US" sz="1100" b="1" u="none" kern="1200" dirty="0" smtClean="0">
                          <a:solidFill>
                            <a:schemeClr val="bg2">
                              <a:lumMod val="50000"/>
                            </a:schemeClr>
                          </a:solidFill>
                          <a:effectLst/>
                          <a:latin typeface="+mj-lt"/>
                        </a:rPr>
                        <a:t>R.A </a:t>
                      </a:r>
                      <a:r>
                        <a:rPr lang="en-US" sz="1100" b="1" u="none" kern="1200" dirty="0" err="1" smtClean="0">
                          <a:solidFill>
                            <a:schemeClr val="bg2">
                              <a:lumMod val="50000"/>
                            </a:schemeClr>
                          </a:solidFill>
                          <a:effectLst/>
                          <a:latin typeface="+mj-lt"/>
                        </a:rPr>
                        <a:t>Egunjobi</a:t>
                      </a:r>
                      <a:r>
                        <a:rPr lang="en-US" sz="1100" b="1" u="none" kern="1200" dirty="0" smtClean="0">
                          <a:solidFill>
                            <a:schemeClr val="bg2">
                              <a:lumMod val="50000"/>
                            </a:schemeClr>
                          </a:solidFill>
                          <a:effectLst/>
                          <a:latin typeface="+mj-lt"/>
                        </a:rPr>
                        <a:t>, R.A. </a:t>
                      </a:r>
                      <a:r>
                        <a:rPr lang="en-US" sz="1100" b="1" u="none" kern="1200" dirty="0" err="1" smtClean="0">
                          <a:solidFill>
                            <a:schemeClr val="bg2">
                              <a:lumMod val="50000"/>
                            </a:schemeClr>
                          </a:solidFill>
                          <a:effectLst/>
                          <a:latin typeface="+mj-lt"/>
                        </a:rPr>
                        <a:t>Awoyemi</a:t>
                      </a:r>
                      <a:r>
                        <a:rPr lang="en-US" sz="1100" b="1" u="none" kern="1200" dirty="0" smtClean="0">
                          <a:solidFill>
                            <a:schemeClr val="bg2">
                              <a:lumMod val="50000"/>
                            </a:schemeClr>
                          </a:solidFill>
                          <a:effectLst/>
                          <a:latin typeface="+mj-lt"/>
                        </a:rPr>
                        <a:t>, 2012</a:t>
                      </a:r>
                      <a:endParaRPr lang="en-US" sz="1100" b="1" u="none" kern="1200" dirty="0">
                        <a:solidFill>
                          <a:schemeClr val="bg2">
                            <a:lumMod val="50000"/>
                          </a:schemeClr>
                        </a:solidFill>
                        <a:effectLst/>
                        <a:latin typeface="+mj-lt"/>
                        <a:ea typeface="+mn-ea"/>
                        <a:cs typeface="+mn-cs"/>
                      </a:endParaRPr>
                    </a:p>
                  </a:txBody>
                  <a:tcPr marL="64885" marR="64885" marT="0" marB="0">
                    <a:lnL w="12700" cmpd="sng">
                      <a:noFill/>
                    </a:lnL>
                    <a:lnR w="12700" cmpd="sng">
                      <a:noFill/>
                    </a:lnR>
                    <a:lnT w="254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221863350"/>
                  </a:ext>
                </a:extLst>
              </a:tr>
              <a:tr h="1657940">
                <a:tc>
                  <a:txBody>
                    <a:bodyPr/>
                    <a:lstStyle/>
                    <a:p>
                      <a:pPr marL="0" marR="0" lvl="0" indent="0" algn="l" defTabSz="457200" rtl="1" eaLnBrk="1" fontAlgn="auto" latinLnBrk="0" hangingPunct="1">
                        <a:lnSpc>
                          <a:spcPct val="107000"/>
                        </a:lnSpc>
                        <a:spcBef>
                          <a:spcPts val="0"/>
                        </a:spcBef>
                        <a:spcAft>
                          <a:spcPts val="0"/>
                        </a:spcAft>
                        <a:buClrTx/>
                        <a:buSzTx/>
                        <a:buFontTx/>
                        <a:buNone/>
                        <a:tabLst/>
                        <a:defRPr/>
                      </a:pPr>
                      <a:r>
                        <a:rPr lang="en-US" sz="1100" b="0" u="none" kern="1200" dirty="0" smtClean="0">
                          <a:solidFill>
                            <a:schemeClr val="bg2">
                              <a:lumMod val="50000"/>
                            </a:schemeClr>
                          </a:solidFill>
                          <a:effectLst/>
                          <a:latin typeface="+mj-lt"/>
                        </a:rPr>
                        <a:t>In spite of the efforts by the Kenneth Dike library system in the past ten years to establish itself in the forefront of library automation in Nigeria and keep abreast of developments in the application of ICT to library services and operations.</a:t>
                      </a:r>
                    </a:p>
                    <a:p>
                      <a:pPr marL="0" marR="0" algn="l" defTabSz="457200" rtl="1" eaLnBrk="1" latinLnBrk="0" hangingPunct="1">
                        <a:lnSpc>
                          <a:spcPct val="107000"/>
                        </a:lnSpc>
                        <a:spcBef>
                          <a:spcPts val="0"/>
                        </a:spcBef>
                        <a:spcAft>
                          <a:spcPts val="0"/>
                        </a:spcAft>
                      </a:pPr>
                      <a:endParaRPr lang="en-US" sz="1100" b="0" u="none" kern="1200" dirty="0">
                        <a:solidFill>
                          <a:schemeClr val="bg2">
                            <a:lumMod val="50000"/>
                          </a:schemeClr>
                        </a:solidFill>
                        <a:effectLst/>
                        <a:latin typeface="+mj-lt"/>
                        <a:ea typeface="+mn-ea"/>
                        <a:cs typeface="+mn-cs"/>
                      </a:endParaRPr>
                    </a:p>
                  </a:txBody>
                  <a:tcPr marL="64885" marR="64885"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lvl="0" indent="0" algn="l" defTabSz="457200" rtl="1" eaLnBrk="1" fontAlgn="auto" latinLnBrk="0" hangingPunct="1">
                        <a:lnSpc>
                          <a:spcPct val="107000"/>
                        </a:lnSpc>
                        <a:spcBef>
                          <a:spcPts val="0"/>
                        </a:spcBef>
                        <a:spcAft>
                          <a:spcPts val="0"/>
                        </a:spcAft>
                        <a:buClrTx/>
                        <a:buSzTx/>
                        <a:buFontTx/>
                        <a:buNone/>
                        <a:tabLst/>
                        <a:defRPr/>
                      </a:pPr>
                      <a:r>
                        <a:rPr lang="en-US" sz="1100" b="0" u="none" kern="1200" dirty="0" smtClean="0">
                          <a:solidFill>
                            <a:schemeClr val="bg2">
                              <a:lumMod val="50000"/>
                            </a:schemeClr>
                          </a:solidFill>
                          <a:effectLst/>
                          <a:latin typeface="+mj-lt"/>
                        </a:rPr>
                        <a:t>Project planning and control determines to a very large extent the success of any project. Automation however, is a project that requires careful planning close monitoring of progress, failures.; an~ new</a:t>
                      </a:r>
                      <a:br>
                        <a:rPr lang="en-US" sz="1100" b="0" u="none" kern="1200" dirty="0" smtClean="0">
                          <a:solidFill>
                            <a:schemeClr val="bg2">
                              <a:lumMod val="50000"/>
                            </a:schemeClr>
                          </a:solidFill>
                          <a:effectLst/>
                          <a:latin typeface="+mj-lt"/>
                        </a:rPr>
                      </a:br>
                      <a:r>
                        <a:rPr lang="en-US" sz="1100" b="0" u="none" kern="1200" dirty="0" smtClean="0">
                          <a:solidFill>
                            <a:schemeClr val="bg2">
                              <a:lumMod val="50000"/>
                            </a:schemeClr>
                          </a:solidFill>
                          <a:effectLst/>
                          <a:latin typeface="+mj-lt"/>
                        </a:rPr>
                        <a:t>challenges </a:t>
                      </a:r>
                    </a:p>
                    <a:p>
                      <a:pPr marL="0" marR="0" algn="l" defTabSz="457200" rtl="1" eaLnBrk="1" latinLnBrk="0" hangingPunct="1">
                        <a:lnSpc>
                          <a:spcPct val="107000"/>
                        </a:lnSpc>
                        <a:spcBef>
                          <a:spcPts val="0"/>
                        </a:spcBef>
                        <a:spcAft>
                          <a:spcPts val="0"/>
                        </a:spcAft>
                      </a:pPr>
                      <a:endParaRPr lang="en-US" sz="1100" b="0" u="none" kern="1200" dirty="0">
                        <a:solidFill>
                          <a:schemeClr val="bg2">
                            <a:lumMod val="50000"/>
                          </a:schemeClr>
                        </a:solidFill>
                        <a:effectLst/>
                        <a:latin typeface="+mj-lt"/>
                        <a:ea typeface="+mn-ea"/>
                        <a:cs typeface="+mn-cs"/>
                      </a:endParaRPr>
                    </a:p>
                  </a:txBody>
                  <a:tcPr marL="64885" marR="64885"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lvl="0" indent="0" algn="l" defTabSz="457200" rtl="1" eaLnBrk="1" fontAlgn="auto" latinLnBrk="0" hangingPunct="1">
                        <a:lnSpc>
                          <a:spcPct val="107000"/>
                        </a:lnSpc>
                        <a:spcBef>
                          <a:spcPts val="0"/>
                        </a:spcBef>
                        <a:spcAft>
                          <a:spcPts val="0"/>
                        </a:spcAft>
                        <a:buClrTx/>
                        <a:buSzTx/>
                        <a:buFontTx/>
                        <a:buNone/>
                        <a:tabLst/>
                        <a:defRPr/>
                      </a:pPr>
                      <a:r>
                        <a:rPr lang="en-US" sz="1100" b="0" u="none" kern="1200" dirty="0" smtClean="0">
                          <a:solidFill>
                            <a:schemeClr val="bg2">
                              <a:lumMod val="50000"/>
                            </a:schemeClr>
                          </a:solidFill>
                          <a:effectLst/>
                          <a:latin typeface="+mj-lt"/>
                        </a:rPr>
                        <a:t>Library Automation In Nigeria  The Kenneth Dike  Library  Experience</a:t>
                      </a:r>
                    </a:p>
                    <a:p>
                      <a:pPr marL="0" marR="0" algn="l" defTabSz="457200" rtl="1" eaLnBrk="1" latinLnBrk="0" hangingPunct="1">
                        <a:lnSpc>
                          <a:spcPct val="107000"/>
                        </a:lnSpc>
                        <a:spcBef>
                          <a:spcPts val="0"/>
                        </a:spcBef>
                        <a:spcAft>
                          <a:spcPts val="0"/>
                        </a:spcAft>
                      </a:pPr>
                      <a:endParaRPr lang="en-US" sz="1100" b="0" u="none" kern="1200" dirty="0">
                        <a:solidFill>
                          <a:schemeClr val="bg2">
                            <a:lumMod val="50000"/>
                          </a:schemeClr>
                        </a:solidFill>
                        <a:effectLst/>
                        <a:latin typeface="+mj-lt"/>
                        <a:ea typeface="+mn-ea"/>
                        <a:cs typeface="+mn-cs"/>
                      </a:endParaRPr>
                    </a:p>
                  </a:txBody>
                  <a:tcPr marL="64885" marR="64885"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lvl="0" indent="0" algn="l" defTabSz="457200" rtl="1" eaLnBrk="1" fontAlgn="auto" latinLnBrk="0" hangingPunct="1">
                        <a:lnSpc>
                          <a:spcPct val="107000"/>
                        </a:lnSpc>
                        <a:spcBef>
                          <a:spcPts val="0"/>
                        </a:spcBef>
                        <a:spcAft>
                          <a:spcPts val="0"/>
                        </a:spcAft>
                        <a:buClrTx/>
                        <a:buSzTx/>
                        <a:buFontTx/>
                        <a:buNone/>
                        <a:tabLst/>
                        <a:defRPr/>
                      </a:pPr>
                      <a:r>
                        <a:rPr lang="en-US" sz="1100" b="1" u="none" kern="1200" dirty="0" err="1" smtClean="0">
                          <a:solidFill>
                            <a:schemeClr val="bg2">
                              <a:lumMod val="50000"/>
                            </a:schemeClr>
                          </a:solidFill>
                          <a:effectLst/>
                          <a:latin typeface="+mj-lt"/>
                        </a:rPr>
                        <a:t>Fataki</a:t>
                      </a:r>
                      <a:r>
                        <a:rPr lang="en-US" sz="1100" b="1" u="none" kern="1200" dirty="0" smtClean="0">
                          <a:solidFill>
                            <a:schemeClr val="bg2">
                              <a:lumMod val="50000"/>
                            </a:schemeClr>
                          </a:solidFill>
                          <a:effectLst/>
                          <a:latin typeface="+mj-lt"/>
                        </a:rPr>
                        <a:t>, </a:t>
                      </a:r>
                      <a:r>
                        <a:rPr lang="en-US" sz="1100" b="1" u="none" kern="1200" dirty="0" err="1" smtClean="0">
                          <a:solidFill>
                            <a:schemeClr val="bg2">
                              <a:lumMod val="50000"/>
                            </a:schemeClr>
                          </a:solidFill>
                          <a:effectLst/>
                          <a:latin typeface="+mj-lt"/>
                        </a:rPr>
                        <a:t>Olayinka</a:t>
                      </a:r>
                      <a:r>
                        <a:rPr lang="en-US" sz="1100" b="1" u="none" kern="1200" dirty="0" smtClean="0">
                          <a:solidFill>
                            <a:schemeClr val="bg2">
                              <a:lumMod val="50000"/>
                            </a:schemeClr>
                          </a:solidFill>
                          <a:effectLst/>
                          <a:latin typeface="+mj-lt"/>
                        </a:rPr>
                        <a:t> C. , 2017</a:t>
                      </a:r>
                    </a:p>
                    <a:p>
                      <a:pPr marL="0" marR="0" algn="l" defTabSz="457200" rtl="1" eaLnBrk="1" latinLnBrk="0" hangingPunct="1">
                        <a:lnSpc>
                          <a:spcPct val="107000"/>
                        </a:lnSpc>
                        <a:spcBef>
                          <a:spcPts val="0"/>
                        </a:spcBef>
                        <a:spcAft>
                          <a:spcPts val="0"/>
                        </a:spcAft>
                      </a:pPr>
                      <a:endParaRPr lang="en-US" sz="1100" b="0" u="none" kern="1200" dirty="0">
                        <a:solidFill>
                          <a:schemeClr val="bg2">
                            <a:lumMod val="50000"/>
                          </a:schemeClr>
                        </a:solidFill>
                        <a:effectLst/>
                        <a:latin typeface="+mj-lt"/>
                        <a:ea typeface="+mn-ea"/>
                        <a:cs typeface="+mn-cs"/>
                      </a:endParaRPr>
                    </a:p>
                  </a:txBody>
                  <a:tcPr marL="64885" marR="64885"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139406194"/>
                  </a:ext>
                </a:extLst>
              </a:tr>
              <a:tr h="2475747">
                <a:tc>
                  <a:txBody>
                    <a:bodyPr/>
                    <a:lstStyle/>
                    <a:p>
                      <a:pPr marL="0" marR="0" algn="l" rtl="1">
                        <a:lnSpc>
                          <a:spcPct val="107000"/>
                        </a:lnSpc>
                        <a:spcBef>
                          <a:spcPts val="0"/>
                        </a:spcBef>
                        <a:spcAft>
                          <a:spcPts val="0"/>
                        </a:spcAft>
                      </a:pPr>
                      <a:r>
                        <a:rPr lang="en-US" sz="1100" b="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This article is based on a case study of library automation at the University of Botswana. The results may not therefore be widely replicated. Besides, the article did not delve deep into technology acceptance and diffusion of innovation issues that could illuminate further the case study.</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gn="l" rtl="1">
                        <a:lnSpc>
                          <a:spcPct val="107000"/>
                        </a:lnSpc>
                        <a:spcBef>
                          <a:spcPts val="0"/>
                        </a:spcBef>
                        <a:spcAft>
                          <a:spcPts val="0"/>
                        </a:spcAft>
                      </a:pPr>
                      <a:r>
                        <a:rPr lang="en-US" sz="1100" b="0" u="none"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t>This article is based on practical experiences of library automation at the University of Botswana and its impact on services, and human and physical resources. Previous studies on this subject at the university only covered migration from one system to another and the technical perspectives of the process of library automation. This study is broad in scope covering both technical and managerial processes of managing change in the context of library automation at the University of Botswana.</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gn="l" rtl="1">
                        <a:lnSpc>
                          <a:spcPct val="107000"/>
                        </a:lnSpc>
                        <a:spcBef>
                          <a:spcPts val="0"/>
                        </a:spcBef>
                        <a:spcAft>
                          <a:spcPts val="800"/>
                        </a:spcAft>
                      </a:pPr>
                      <a:r>
                        <a:rPr lang="en-US" sz="1100" dirty="0">
                          <a:solidFill>
                            <a:schemeClr val="bg2">
                              <a:lumMod val="50000"/>
                            </a:schemeClr>
                          </a:solidFill>
                          <a:effectLst/>
                          <a:latin typeface="+mj-lt"/>
                          <a:ea typeface="Calibri" panose="020F0502020204030204" pitchFamily="34" charset="0"/>
                          <a:cs typeface="Arial" panose="020B0604020202020204" pitchFamily="34" charset="0"/>
                        </a:rPr>
                        <a:t>Library automation in sub Saharan Africa: case study of the University of Botswana</a:t>
                      </a:r>
                    </a:p>
                  </a:txBody>
                  <a:tcPr marL="114300" marR="1143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gn="l" defTabSz="457200" rtl="1" eaLnBrk="1" latinLnBrk="0" hangingPunct="1">
                        <a:lnSpc>
                          <a:spcPct val="107000"/>
                        </a:lnSpc>
                        <a:spcBef>
                          <a:spcPts val="0"/>
                        </a:spcBef>
                        <a:spcAft>
                          <a:spcPts val="0"/>
                        </a:spcAft>
                      </a:pPr>
                      <a:r>
                        <a:rPr lang="en-US" sz="1100" b="1" dirty="0" smtClean="0">
                          <a:solidFill>
                            <a:schemeClr val="bg2">
                              <a:lumMod val="50000"/>
                            </a:schemeClr>
                          </a:solidFill>
                        </a:rPr>
                        <a:t>Stephen </a:t>
                      </a:r>
                      <a:r>
                        <a:rPr lang="en-US" sz="1100" b="1" dirty="0" err="1" smtClean="0">
                          <a:solidFill>
                            <a:schemeClr val="bg2">
                              <a:lumMod val="50000"/>
                            </a:schemeClr>
                          </a:solidFill>
                        </a:rPr>
                        <a:t>Mudogo</a:t>
                      </a:r>
                      <a:r>
                        <a:rPr lang="en-US" sz="1100" b="1" dirty="0" smtClean="0">
                          <a:solidFill>
                            <a:schemeClr val="bg2">
                              <a:lumMod val="50000"/>
                            </a:schemeClr>
                          </a:solidFill>
                        </a:rPr>
                        <a:t> </a:t>
                      </a:r>
                      <a:r>
                        <a:rPr lang="en-US" sz="1100" b="1" dirty="0" err="1" smtClean="0">
                          <a:solidFill>
                            <a:schemeClr val="bg2">
                              <a:lumMod val="50000"/>
                            </a:schemeClr>
                          </a:solidFill>
                        </a:rPr>
                        <a:t>Mutula</a:t>
                      </a:r>
                      <a:r>
                        <a:rPr lang="en-US" sz="1100" b="1" dirty="0" smtClean="0">
                          <a:solidFill>
                            <a:schemeClr val="bg2">
                              <a:lumMod val="50000"/>
                            </a:schemeClr>
                          </a:solidFill>
                        </a:rPr>
                        <a:t>, 2012</a:t>
                      </a:r>
                      <a:endParaRPr lang="en-US" sz="1100" b="1" dirty="0">
                        <a:solidFill>
                          <a:schemeClr val="bg2">
                            <a:lumMod val="50000"/>
                          </a:schemeClr>
                        </a:solidFill>
                      </a:endParaRPr>
                    </a:p>
                  </a:txBody>
                  <a:tcPr marL="64885" marR="64885"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69911007"/>
                  </a:ext>
                </a:extLst>
              </a:tr>
            </a:tbl>
          </a:graphicData>
        </a:graphic>
      </p:graphicFrame>
    </p:spTree>
    <p:extLst>
      <p:ext uri="{BB962C8B-B14F-4D97-AF65-F5344CB8AC3E}">
        <p14:creationId xmlns:p14="http://schemas.microsoft.com/office/powerpoint/2010/main" val="263583737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19" y="89081"/>
            <a:ext cx="10272623" cy="1101366"/>
          </a:xfrm>
        </p:spPr>
        <p:txBody>
          <a:bodyPr>
            <a:normAutofit/>
          </a:bodyPr>
          <a:lstStyle/>
          <a:p>
            <a:r>
              <a:rPr lang="en-US" sz="6000" dirty="0">
                <a:latin typeface="Times New Roman" panose="02020603050405020304" pitchFamily="18" charset="0"/>
                <a:cs typeface="Times New Roman" panose="02020603050405020304" pitchFamily="18" charset="0"/>
              </a:rPr>
              <a:t>Proposed </a:t>
            </a:r>
            <a:r>
              <a:rPr lang="en-US" sz="6000" dirty="0" smtClean="0">
                <a:latin typeface="Times New Roman" panose="02020603050405020304" pitchFamily="18" charset="0"/>
                <a:cs typeface="Times New Roman" panose="02020603050405020304" pitchFamily="18" charset="0"/>
              </a:rPr>
              <a:t>Methodology</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2319" y="1704934"/>
            <a:ext cx="8743094" cy="3933865"/>
          </a:xfrm>
        </p:spPr>
        <p:txBody>
          <a:bodyPr>
            <a:noAutofit/>
          </a:bodyPr>
          <a:lstStyle/>
          <a:p>
            <a:r>
              <a:rPr lang="en-US" sz="2400" dirty="0">
                <a:latin typeface="Arial" panose="020B0604020202020204" pitchFamily="34" charset="0"/>
                <a:cs typeface="Arial" panose="020B0604020202020204" pitchFamily="34" charset="0"/>
              </a:rPr>
              <a:t>The project library management system is targeted towards the management of a modern </a:t>
            </a:r>
            <a:r>
              <a:rPr lang="en-US" sz="2400" dirty="0" smtClean="0">
                <a:latin typeface="Arial" panose="020B0604020202020204" pitchFamily="34" charset="0"/>
                <a:cs typeface="Arial" panose="020B0604020202020204" pitchFamily="34" charset="0"/>
              </a:rPr>
              <a:t>library.</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Proper </a:t>
            </a:r>
            <a:r>
              <a:rPr lang="en-US" sz="2400" dirty="0">
                <a:latin typeface="Arial" panose="020B0604020202020204" pitchFamily="34" charset="0"/>
                <a:cs typeface="Arial" panose="020B0604020202020204" pitchFamily="34" charset="0"/>
              </a:rPr>
              <a:t>management of books are possible through an easy to interface for the library </a:t>
            </a:r>
            <a:r>
              <a:rPr lang="en-US" sz="2400" dirty="0" smtClean="0">
                <a:latin typeface="Arial" panose="020B0604020202020204" pitchFamily="34" charset="0"/>
                <a:cs typeface="Arial" panose="020B0604020202020204" pitchFamily="34" charset="0"/>
              </a:rPr>
              <a:t>staff.</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proposed library management system in this proposal will be computerized management system developed to maintain all the daily work of </a:t>
            </a:r>
            <a:r>
              <a:rPr lang="en-US" sz="2400" dirty="0" smtClean="0">
                <a:latin typeface="Arial" panose="020B0604020202020204" pitchFamily="34" charset="0"/>
                <a:cs typeface="Arial" panose="020B0604020202020204" pitchFamily="34" charset="0"/>
              </a:rPr>
              <a:t>library.</a:t>
            </a:r>
          </a:p>
        </p:txBody>
      </p:sp>
    </p:spTree>
    <p:extLst>
      <p:ext uri="{BB962C8B-B14F-4D97-AF65-F5344CB8AC3E}">
        <p14:creationId xmlns:p14="http://schemas.microsoft.com/office/powerpoint/2010/main" val="2029390904"/>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solidFill>
                  <a:srgbClr val="90C226"/>
                </a:solidFill>
                <a:latin typeface="Times New Roman" panose="02020603050405020304" pitchFamily="18" charset="0"/>
                <a:cs typeface="Times New Roman" panose="02020603050405020304" pitchFamily="18" charset="0"/>
              </a:rPr>
              <a:t>Main </a:t>
            </a:r>
            <a:r>
              <a:rPr lang="en-US" sz="6000" dirty="0" smtClean="0">
                <a:solidFill>
                  <a:srgbClr val="90C226"/>
                </a:solidFill>
                <a:latin typeface="Times New Roman" panose="02020603050405020304" pitchFamily="18" charset="0"/>
                <a:cs typeface="Times New Roman" panose="02020603050405020304" pitchFamily="18" charset="0"/>
              </a:rPr>
              <a:t>modules</a:t>
            </a:r>
            <a:endParaRPr lang="en-US" sz="6000" dirty="0">
              <a:solidFill>
                <a:srgbClr val="90C226"/>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b="1" dirty="0" smtClean="0">
                <a:solidFill>
                  <a:srgbClr val="90C226"/>
                </a:solidFill>
                <a:latin typeface="Arial" panose="020B0604020202020204" pitchFamily="34" charset="0"/>
                <a:cs typeface="Arial" panose="020B0604020202020204" pitchFamily="34" charset="0"/>
              </a:rPr>
              <a:t>Book </a:t>
            </a:r>
            <a:r>
              <a:rPr lang="en-US" sz="2000" b="1" dirty="0">
                <a:solidFill>
                  <a:srgbClr val="90C226"/>
                </a:solidFill>
                <a:latin typeface="Arial" panose="020B0604020202020204" pitchFamily="34" charset="0"/>
                <a:cs typeface="Arial" panose="020B0604020202020204" pitchFamily="34" charset="0"/>
              </a:rPr>
              <a:t>management</a:t>
            </a:r>
            <a:r>
              <a:rPr lang="en-US" sz="2000" dirty="0">
                <a:solidFill>
                  <a:srgbClr val="90C226"/>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to manage the books in the issue and also the reference sections, their classification, department wise distribution, single title calculations etc</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b="1" dirty="0">
                <a:solidFill>
                  <a:srgbClr val="90C226"/>
                </a:solidFill>
                <a:latin typeface="Arial" panose="020B0604020202020204" pitchFamily="34" charset="0"/>
                <a:cs typeface="Arial" panose="020B0604020202020204" pitchFamily="34" charset="0"/>
              </a:rPr>
              <a:t>Reporting:</a:t>
            </a:r>
            <a:r>
              <a:rPr lang="en-US" sz="2000" dirty="0">
                <a:solidFill>
                  <a:srgbClr val="90C226"/>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several reports in </a:t>
            </a:r>
            <a:r>
              <a:rPr lang="en-US" sz="2000" dirty="0" smtClean="0">
                <a:latin typeface="Arial" panose="020B0604020202020204" pitchFamily="34" charset="0"/>
                <a:cs typeface="Arial" panose="020B0604020202020204" pitchFamily="34" charset="0"/>
              </a:rPr>
              <a:t>different </a:t>
            </a:r>
            <a:r>
              <a:rPr lang="en-US" sz="2000" dirty="0">
                <a:latin typeface="Arial" panose="020B0604020202020204" pitchFamily="34" charset="0"/>
                <a:cs typeface="Arial" panose="020B0604020202020204" pitchFamily="34" charset="0"/>
              </a:rPr>
              <a:t>formats will be prepared and submitted to the respective authorities. Every user would be able to find out their historical point of view.</a:t>
            </a:r>
          </a:p>
          <a:p>
            <a:endParaRPr lang="en-US" dirty="0"/>
          </a:p>
        </p:txBody>
      </p:sp>
    </p:spTree>
    <p:extLst>
      <p:ext uri="{BB962C8B-B14F-4D97-AF65-F5344CB8AC3E}">
        <p14:creationId xmlns:p14="http://schemas.microsoft.com/office/powerpoint/2010/main" val="154065320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683" y="123585"/>
            <a:ext cx="9315091" cy="790816"/>
          </a:xfrm>
        </p:spPr>
        <p:txBody>
          <a:bodyPr>
            <a:normAutofit fontScale="90000"/>
          </a:bodyPr>
          <a:lstStyle/>
          <a:p>
            <a:r>
              <a:rPr lang="en-US" sz="6600" dirty="0" smtClean="0">
                <a:latin typeface="Times New Roman" panose="02020603050405020304" pitchFamily="18" charset="0"/>
                <a:cs typeface="Times New Roman" panose="02020603050405020304" pitchFamily="18" charset="0"/>
              </a:rPr>
              <a:t>Flow chart </a:t>
            </a:r>
            <a:endParaRPr lang="en-US" sz="66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4683" y="1175484"/>
            <a:ext cx="9968486" cy="5541839"/>
          </a:xfrm>
          <a:prstGeom prst="rect">
            <a:avLst/>
          </a:prstGeom>
        </p:spPr>
      </p:pic>
    </p:spTree>
    <p:extLst>
      <p:ext uri="{BB962C8B-B14F-4D97-AF65-F5344CB8AC3E}">
        <p14:creationId xmlns:p14="http://schemas.microsoft.com/office/powerpoint/2010/main" val="224473026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70343"/>
          </a:xfrm>
        </p:spPr>
        <p:txBody>
          <a:bodyPr>
            <a:normAutofit/>
          </a:bodyPr>
          <a:lstStyle/>
          <a:p>
            <a:r>
              <a:rPr lang="en-US" sz="5400" dirty="0">
                <a:latin typeface="Times New Roman" panose="02020603050405020304" pitchFamily="18" charset="0"/>
                <a:cs typeface="Times New Roman" panose="02020603050405020304" pitchFamily="18" charset="0"/>
              </a:rPr>
              <a:t>Outputs </a:t>
            </a:r>
            <a:r>
              <a:rPr lang="en-US" sz="5400" dirty="0" smtClean="0">
                <a:latin typeface="Times New Roman" panose="02020603050405020304" pitchFamily="18" charset="0"/>
                <a:cs typeface="Times New Roman" panose="02020603050405020304" pitchFamily="18" charset="0"/>
              </a:rPr>
              <a:t> (</a:t>
            </a:r>
            <a:r>
              <a:rPr lang="en-US" sz="5400" dirty="0" smtClean="0">
                <a:latin typeface="Times New Roman" panose="02020603050405020304" pitchFamily="18" charset="0"/>
                <a:cs typeface="Times New Roman" panose="02020603050405020304" pitchFamily="18" charset="0"/>
              </a:rPr>
              <a:t>1/6)</a:t>
            </a:r>
            <a:endParaRPr lang="en-US" sz="5400" dirty="0"/>
          </a:p>
        </p:txBody>
      </p:sp>
      <p:sp>
        <p:nvSpPr>
          <p:cNvPr id="3" name="Content Placeholder 2"/>
          <p:cNvSpPr>
            <a:spLocks noGrp="1"/>
          </p:cNvSpPr>
          <p:nvPr>
            <p:ph idx="1"/>
          </p:nvPr>
        </p:nvSpPr>
        <p:spPr>
          <a:xfrm>
            <a:off x="677334" y="1858910"/>
            <a:ext cx="8596668" cy="3880773"/>
          </a:xfrm>
        </p:spPr>
        <p:txBody>
          <a:bodyPr/>
          <a:lstStyle/>
          <a:p>
            <a:r>
              <a:rPr lang="en-US" sz="2000" dirty="0" smtClean="0"/>
              <a:t>Code:</a:t>
            </a:r>
          </a:p>
          <a:p>
            <a:endParaRPr lang="en-US" dirty="0"/>
          </a:p>
        </p:txBody>
      </p:sp>
      <p:pic>
        <p:nvPicPr>
          <p:cNvPr id="4" name="Picture 3"/>
          <p:cNvPicPr/>
          <p:nvPr/>
        </p:nvPicPr>
        <p:blipFill rotWithShape="1">
          <a:blip r:embed="rId2"/>
          <a:srcRect l="12647" t="11673" r="2909" b="9041"/>
          <a:stretch/>
        </p:blipFill>
        <p:spPr bwMode="auto">
          <a:xfrm>
            <a:off x="2354875" y="1858910"/>
            <a:ext cx="6683617" cy="46549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7831871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057" y="340851"/>
            <a:ext cx="10515600" cy="1138687"/>
          </a:xfrm>
        </p:spPr>
        <p:txBody>
          <a:bodyPr>
            <a:normAutofit/>
          </a:bodyPr>
          <a:lstStyle/>
          <a:p>
            <a:r>
              <a:rPr lang="en-US" sz="5400" dirty="0" smtClean="0">
                <a:latin typeface="Times New Roman" panose="02020603050405020304" pitchFamily="18" charset="0"/>
                <a:cs typeface="Times New Roman" panose="02020603050405020304" pitchFamily="18" charset="0"/>
              </a:rPr>
              <a:t>Outputs (2/6)</a:t>
            </a:r>
            <a:endParaRPr lang="en-US" sz="5400" dirty="0">
              <a:latin typeface="Times New Roman" panose="02020603050405020304" pitchFamily="18" charset="0"/>
              <a:cs typeface="Times New Roman" panose="02020603050405020304" pitchFamily="18" charset="0"/>
            </a:endParaRPr>
          </a:p>
        </p:txBody>
      </p:sp>
      <p:pic>
        <p:nvPicPr>
          <p:cNvPr id="5" name="Picture 4"/>
          <p:cNvPicPr/>
          <p:nvPr/>
        </p:nvPicPr>
        <p:blipFill rotWithShape="1">
          <a:blip r:embed="rId2"/>
          <a:srcRect l="192" t="2607" r="61672" b="80788"/>
          <a:stretch/>
        </p:blipFill>
        <p:spPr bwMode="auto">
          <a:xfrm>
            <a:off x="3938954" y="1817076"/>
            <a:ext cx="7526215" cy="4583724"/>
          </a:xfrm>
          <a:prstGeom prst="rect">
            <a:avLst/>
          </a:prstGeom>
          <a:ln>
            <a:noFill/>
          </a:ln>
          <a:extLst>
            <a:ext uri="{53640926-AAD7-44D8-BBD7-CCE9431645EC}">
              <a14:shadowObscured xmlns:a14="http://schemas.microsoft.com/office/drawing/2010/main"/>
            </a:ext>
          </a:extLst>
        </p:spPr>
      </p:pic>
      <p:sp>
        <p:nvSpPr>
          <p:cNvPr id="3" name="Content Placeholder 2"/>
          <p:cNvSpPr>
            <a:spLocks noGrp="1"/>
          </p:cNvSpPr>
          <p:nvPr>
            <p:ph idx="1"/>
          </p:nvPr>
        </p:nvSpPr>
        <p:spPr>
          <a:xfrm>
            <a:off x="689057" y="1715111"/>
            <a:ext cx="8596668" cy="3880773"/>
          </a:xfrm>
        </p:spPr>
        <p:txBody>
          <a:bodyPr>
            <a:normAutofit/>
          </a:bodyPr>
          <a:lstStyle/>
          <a:p>
            <a:pPr marL="0" indent="0">
              <a:buNone/>
            </a:pPr>
            <a:r>
              <a:rPr lang="en-US" sz="2400" b="1" dirty="0" smtClean="0">
                <a:solidFill>
                  <a:srgbClr val="90C226"/>
                </a:solidFill>
              </a:rPr>
              <a:t>Main Screen: </a:t>
            </a:r>
          </a:p>
          <a:p>
            <a:pPr marL="0" indent="0">
              <a:buNone/>
            </a:pPr>
            <a:r>
              <a:rPr lang="en-US" sz="2000" dirty="0" smtClean="0"/>
              <a:t>It shows Project name</a:t>
            </a:r>
          </a:p>
          <a:p>
            <a:pPr marL="0" indent="0">
              <a:buNone/>
            </a:pPr>
            <a:r>
              <a:rPr lang="en-US" sz="2000" dirty="0"/>
              <a:t>a</a:t>
            </a:r>
            <a:r>
              <a:rPr lang="en-US" sz="2000" dirty="0" smtClean="0"/>
              <a:t>nd members who created</a:t>
            </a:r>
          </a:p>
          <a:p>
            <a:pPr marL="0" indent="0">
              <a:buNone/>
            </a:pPr>
            <a:r>
              <a:rPr lang="en-US" sz="2000" dirty="0" smtClean="0"/>
              <a:t>this project</a:t>
            </a:r>
            <a:endParaRPr lang="en-US" sz="2000" dirty="0"/>
          </a:p>
        </p:txBody>
      </p:sp>
    </p:spTree>
    <p:extLst>
      <p:ext uri="{BB962C8B-B14F-4D97-AF65-F5344CB8AC3E}">
        <p14:creationId xmlns:p14="http://schemas.microsoft.com/office/powerpoint/2010/main" val="1639025227"/>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7908"/>
            <a:ext cx="8596668" cy="1113692"/>
          </a:xfrm>
        </p:spPr>
        <p:txBody>
          <a:bodyPr>
            <a:normAutofit/>
          </a:bodyPr>
          <a:lstStyle/>
          <a:p>
            <a:r>
              <a:rPr lang="en-US" sz="5400" dirty="0">
                <a:latin typeface="Times New Roman" panose="02020603050405020304" pitchFamily="18" charset="0"/>
                <a:cs typeface="Times New Roman" panose="02020603050405020304" pitchFamily="18" charset="0"/>
              </a:rPr>
              <a:t>Outputs </a:t>
            </a:r>
            <a:r>
              <a:rPr lang="en-US" sz="5400" dirty="0" smtClean="0">
                <a:latin typeface="Times New Roman" panose="02020603050405020304" pitchFamily="18" charset="0"/>
                <a:cs typeface="Times New Roman" panose="02020603050405020304" pitchFamily="18" charset="0"/>
              </a:rPr>
              <a:t>(3/6)</a:t>
            </a:r>
            <a:endParaRPr lang="en-US" sz="5400" dirty="0"/>
          </a:p>
        </p:txBody>
      </p:sp>
      <p:sp>
        <p:nvSpPr>
          <p:cNvPr id="3" name="Content Placeholder 2"/>
          <p:cNvSpPr>
            <a:spLocks noGrp="1"/>
          </p:cNvSpPr>
          <p:nvPr>
            <p:ph idx="1"/>
          </p:nvPr>
        </p:nvSpPr>
        <p:spPr>
          <a:xfrm>
            <a:off x="677334" y="1578708"/>
            <a:ext cx="8596668" cy="3880773"/>
          </a:xfrm>
        </p:spPr>
        <p:txBody>
          <a:bodyPr/>
          <a:lstStyle/>
          <a:p>
            <a:pPr marL="0" indent="0">
              <a:buNone/>
            </a:pPr>
            <a:r>
              <a:rPr lang="en-US" sz="2400" dirty="0" smtClean="0">
                <a:solidFill>
                  <a:srgbClr val="90C226"/>
                </a:solidFill>
              </a:rPr>
              <a:t>Add Books:</a:t>
            </a:r>
          </a:p>
          <a:p>
            <a:pPr marL="0" indent="0">
              <a:buNone/>
            </a:pPr>
            <a:r>
              <a:rPr lang="en-US" dirty="0" smtClean="0"/>
              <a:t>First it asks How many books you</a:t>
            </a:r>
          </a:p>
          <a:p>
            <a:pPr marL="0" indent="0">
              <a:buNone/>
            </a:pPr>
            <a:r>
              <a:rPr lang="en-US" dirty="0"/>
              <a:t>w</a:t>
            </a:r>
            <a:r>
              <a:rPr lang="en-US" dirty="0" smtClean="0"/>
              <a:t>ant to add, then it take input </a:t>
            </a:r>
          </a:p>
          <a:p>
            <a:pPr marL="0" indent="0">
              <a:buNone/>
            </a:pPr>
            <a:r>
              <a:rPr lang="en-US" dirty="0"/>
              <a:t>b</a:t>
            </a:r>
            <a:r>
              <a:rPr lang="en-US" dirty="0" smtClean="0"/>
              <a:t>ook name and author name</a:t>
            </a:r>
          </a:p>
          <a:p>
            <a:pPr marL="0" indent="0">
              <a:buNone/>
            </a:pPr>
            <a:r>
              <a:rPr lang="en-US" dirty="0"/>
              <a:t>a</a:t>
            </a:r>
            <a:r>
              <a:rPr lang="en-US" dirty="0" smtClean="0"/>
              <a:t>nd reference no is auto generated.</a:t>
            </a:r>
            <a:endParaRPr lang="en-US" dirty="0"/>
          </a:p>
        </p:txBody>
      </p:sp>
      <p:pic>
        <p:nvPicPr>
          <p:cNvPr id="4" name="Picture 3"/>
          <p:cNvPicPr>
            <a:picLocks noChangeAspect="1"/>
          </p:cNvPicPr>
          <p:nvPr/>
        </p:nvPicPr>
        <p:blipFill rotWithShape="1">
          <a:blip r:embed="rId2"/>
          <a:srcRect l="96" t="22536" r="50577" b="31911"/>
          <a:stretch/>
        </p:blipFill>
        <p:spPr>
          <a:xfrm>
            <a:off x="4724400" y="1371600"/>
            <a:ext cx="6893169" cy="5092615"/>
          </a:xfrm>
          <a:prstGeom prst="rect">
            <a:avLst/>
          </a:prstGeom>
        </p:spPr>
      </p:pic>
    </p:spTree>
    <p:extLst>
      <p:ext uri="{BB962C8B-B14F-4D97-AF65-F5344CB8AC3E}">
        <p14:creationId xmlns:p14="http://schemas.microsoft.com/office/powerpoint/2010/main" val="304458049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3290"/>
            <a:ext cx="8596668" cy="906220"/>
          </a:xfrm>
        </p:spPr>
        <p:txBody>
          <a:bodyPr>
            <a:noAutofit/>
          </a:bodyPr>
          <a:lstStyle/>
          <a:p>
            <a:r>
              <a:rPr lang="en-US" sz="5400" dirty="0">
                <a:latin typeface="Times New Roman" panose="02020603050405020304" pitchFamily="18" charset="0"/>
                <a:cs typeface="Times New Roman" panose="02020603050405020304" pitchFamily="18" charset="0"/>
              </a:rPr>
              <a:t>Outputs</a:t>
            </a:r>
            <a:r>
              <a:rPr lang="en-US" sz="5400" dirty="0" smtClean="0">
                <a:latin typeface="Times New Roman" panose="02020603050405020304" pitchFamily="18" charset="0"/>
                <a:cs typeface="Times New Roman" panose="02020603050405020304" pitchFamily="18" charset="0"/>
              </a:rPr>
              <a:t> (4/6)</a:t>
            </a:r>
            <a:endParaRPr lang="en-US" sz="54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77334" y="1515820"/>
            <a:ext cx="8596668" cy="3880773"/>
          </a:xfrm>
        </p:spPr>
        <p:txBody>
          <a:bodyPr/>
          <a:lstStyle/>
          <a:p>
            <a:pPr marL="0" indent="0">
              <a:buNone/>
            </a:pPr>
            <a:r>
              <a:rPr lang="en-US" sz="2400" dirty="0" smtClean="0">
                <a:solidFill>
                  <a:srgbClr val="90C226"/>
                </a:solidFill>
              </a:rPr>
              <a:t>Deleting a book:</a:t>
            </a:r>
          </a:p>
          <a:p>
            <a:pPr marL="0" indent="0">
              <a:buNone/>
            </a:pPr>
            <a:r>
              <a:rPr lang="en-US" dirty="0" smtClean="0"/>
              <a:t>It first asked for reference no of book and </a:t>
            </a:r>
            <a:r>
              <a:rPr lang="en-US" dirty="0" smtClean="0"/>
              <a:t>then it deletes </a:t>
            </a:r>
            <a:r>
              <a:rPr lang="en-US" dirty="0" smtClean="0"/>
              <a:t>it.</a:t>
            </a:r>
            <a:endParaRPr lang="en-US" dirty="0"/>
          </a:p>
        </p:txBody>
      </p:sp>
      <p:pic>
        <p:nvPicPr>
          <p:cNvPr id="8" name="Content Placeholder 3"/>
          <p:cNvPicPr>
            <a:picLocks noChangeAspect="1"/>
          </p:cNvPicPr>
          <p:nvPr/>
        </p:nvPicPr>
        <p:blipFill rotWithShape="1">
          <a:blip r:embed="rId2"/>
          <a:srcRect l="133" t="23587" r="61391" b="37159"/>
          <a:stretch/>
        </p:blipFill>
        <p:spPr>
          <a:xfrm>
            <a:off x="844061" y="2749261"/>
            <a:ext cx="4607169" cy="3760263"/>
          </a:xfrm>
          <a:prstGeom prst="rect">
            <a:avLst/>
          </a:prstGeom>
        </p:spPr>
      </p:pic>
      <p:pic>
        <p:nvPicPr>
          <p:cNvPr id="9" name="Picture 8"/>
          <p:cNvPicPr>
            <a:picLocks noChangeAspect="1"/>
          </p:cNvPicPr>
          <p:nvPr/>
        </p:nvPicPr>
        <p:blipFill rotWithShape="1">
          <a:blip r:embed="rId3"/>
          <a:srcRect l="289" t="30589" r="64038" b="40805"/>
          <a:stretch/>
        </p:blipFill>
        <p:spPr>
          <a:xfrm>
            <a:off x="5617957" y="2840200"/>
            <a:ext cx="5719830" cy="3669324"/>
          </a:xfrm>
          <a:prstGeom prst="rect">
            <a:avLst/>
          </a:prstGeom>
        </p:spPr>
      </p:pic>
    </p:spTree>
    <p:extLst>
      <p:ext uri="{BB962C8B-B14F-4D97-AF65-F5344CB8AC3E}">
        <p14:creationId xmlns:p14="http://schemas.microsoft.com/office/powerpoint/2010/main" val="229267636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8967"/>
            <a:ext cx="8596668" cy="1077802"/>
          </a:xfrm>
        </p:spPr>
        <p:txBody>
          <a:bodyPr>
            <a:normAutofit/>
          </a:bodyPr>
          <a:lstStyle/>
          <a:p>
            <a:r>
              <a:rPr lang="en-US" sz="5400" dirty="0">
                <a:latin typeface="Times New Roman" panose="02020603050405020304" pitchFamily="18" charset="0"/>
                <a:cs typeface="Times New Roman" panose="02020603050405020304" pitchFamily="18" charset="0"/>
              </a:rPr>
              <a:t>Outputs </a:t>
            </a:r>
            <a:r>
              <a:rPr lang="en-US" sz="5400" dirty="0" smtClean="0">
                <a:latin typeface="Times New Roman" panose="02020603050405020304" pitchFamily="18" charset="0"/>
                <a:cs typeface="Times New Roman" panose="02020603050405020304" pitchFamily="18" charset="0"/>
              </a:rPr>
              <a:t>(5/6)</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06769"/>
            <a:ext cx="9345897" cy="3880773"/>
          </a:xfrm>
        </p:spPr>
        <p:txBody>
          <a:bodyPr/>
          <a:lstStyle/>
          <a:p>
            <a:pPr marL="0" indent="0">
              <a:buNone/>
            </a:pPr>
            <a:r>
              <a:rPr lang="en-US" sz="2400" dirty="0" smtClean="0">
                <a:solidFill>
                  <a:srgbClr val="90C226"/>
                </a:solidFill>
              </a:rPr>
              <a:t>Editing book:</a:t>
            </a:r>
          </a:p>
          <a:p>
            <a:pPr marL="0" indent="0">
              <a:buNone/>
            </a:pPr>
            <a:r>
              <a:rPr lang="en-US" dirty="0" smtClean="0"/>
              <a:t>First asked for ref no, then asks what do you want to edit (Book name or author name)</a:t>
            </a:r>
            <a:endParaRPr lang="en-US" dirty="0"/>
          </a:p>
        </p:txBody>
      </p:sp>
      <p:pic>
        <p:nvPicPr>
          <p:cNvPr id="5" name="Picture 4"/>
          <p:cNvPicPr>
            <a:picLocks noChangeAspect="1"/>
          </p:cNvPicPr>
          <p:nvPr/>
        </p:nvPicPr>
        <p:blipFill rotWithShape="1">
          <a:blip r:embed="rId2"/>
          <a:srcRect t="26502" r="62981" b="39123"/>
          <a:stretch/>
        </p:blipFill>
        <p:spPr>
          <a:xfrm>
            <a:off x="677334" y="2506636"/>
            <a:ext cx="5652451" cy="4198963"/>
          </a:xfrm>
          <a:prstGeom prst="rect">
            <a:avLst/>
          </a:prstGeom>
        </p:spPr>
      </p:pic>
      <p:pic>
        <p:nvPicPr>
          <p:cNvPr id="6" name="Picture 5"/>
          <p:cNvPicPr>
            <a:picLocks noChangeAspect="1"/>
          </p:cNvPicPr>
          <p:nvPr/>
        </p:nvPicPr>
        <p:blipFill rotWithShape="1">
          <a:blip r:embed="rId3"/>
          <a:srcRect t="58306" r="72351" b="24340"/>
          <a:stretch/>
        </p:blipFill>
        <p:spPr>
          <a:xfrm>
            <a:off x="6437016" y="2741098"/>
            <a:ext cx="5412279" cy="2717654"/>
          </a:xfrm>
          <a:prstGeom prst="rect">
            <a:avLst/>
          </a:prstGeom>
        </p:spPr>
      </p:pic>
    </p:spTree>
    <p:extLst>
      <p:ext uri="{BB962C8B-B14F-4D97-AF65-F5344CB8AC3E}">
        <p14:creationId xmlns:p14="http://schemas.microsoft.com/office/powerpoint/2010/main" val="405782021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9631"/>
            <a:ext cx="8596668" cy="1320800"/>
          </a:xfrm>
        </p:spPr>
        <p:txBody>
          <a:bodyPr>
            <a:normAutofit/>
          </a:bodyPr>
          <a:lstStyle/>
          <a:p>
            <a:r>
              <a:rPr lang="en-US" sz="5400" dirty="0">
                <a:latin typeface="Times New Roman" panose="02020603050405020304" pitchFamily="18" charset="0"/>
                <a:cs typeface="Times New Roman" panose="02020603050405020304" pitchFamily="18" charset="0"/>
              </a:rPr>
              <a:t>Outputs </a:t>
            </a:r>
            <a:r>
              <a:rPr lang="en-US" sz="5400" dirty="0" smtClean="0">
                <a:latin typeface="Times New Roman" panose="02020603050405020304" pitchFamily="18" charset="0"/>
                <a:cs typeface="Times New Roman" panose="02020603050405020304" pitchFamily="18" charset="0"/>
              </a:rPr>
              <a:t>(6/6)</a:t>
            </a:r>
            <a:endParaRPr lang="en-US" sz="5400" dirty="0"/>
          </a:p>
        </p:txBody>
      </p:sp>
      <p:sp>
        <p:nvSpPr>
          <p:cNvPr id="3" name="Content Placeholder 2"/>
          <p:cNvSpPr>
            <a:spLocks noGrp="1"/>
          </p:cNvSpPr>
          <p:nvPr>
            <p:ph idx="1"/>
          </p:nvPr>
        </p:nvSpPr>
        <p:spPr>
          <a:xfrm>
            <a:off x="677334" y="1590431"/>
            <a:ext cx="8596668" cy="3880773"/>
          </a:xfrm>
        </p:spPr>
        <p:txBody>
          <a:bodyPr>
            <a:normAutofit/>
          </a:bodyPr>
          <a:lstStyle/>
          <a:p>
            <a:pPr marL="0" indent="0">
              <a:buNone/>
            </a:pPr>
            <a:r>
              <a:rPr lang="en-US" sz="2000" dirty="0" smtClean="0">
                <a:solidFill>
                  <a:srgbClr val="90C226"/>
                </a:solidFill>
              </a:rPr>
              <a:t>Displaying all books:</a:t>
            </a:r>
            <a:endParaRPr lang="en-US" sz="2000" dirty="0">
              <a:solidFill>
                <a:srgbClr val="90C226"/>
              </a:solidFill>
            </a:endParaRPr>
          </a:p>
        </p:txBody>
      </p:sp>
      <p:pic>
        <p:nvPicPr>
          <p:cNvPr id="4" name="Picture 3"/>
          <p:cNvPicPr>
            <a:picLocks noChangeAspect="1"/>
          </p:cNvPicPr>
          <p:nvPr/>
        </p:nvPicPr>
        <p:blipFill rotWithShape="1">
          <a:blip r:embed="rId2"/>
          <a:srcRect l="-112" t="55865" r="61805" b="14872"/>
          <a:stretch/>
        </p:blipFill>
        <p:spPr>
          <a:xfrm>
            <a:off x="1934308" y="2165077"/>
            <a:ext cx="7022121" cy="4291300"/>
          </a:xfrm>
          <a:prstGeom prst="rect">
            <a:avLst/>
          </a:prstGeom>
        </p:spPr>
      </p:pic>
    </p:spTree>
    <p:extLst>
      <p:ext uri="{BB962C8B-B14F-4D97-AF65-F5344CB8AC3E}">
        <p14:creationId xmlns:p14="http://schemas.microsoft.com/office/powerpoint/2010/main" val="100765866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3077"/>
            <a:ext cx="8596668" cy="1043354"/>
          </a:xfrm>
        </p:spPr>
        <p:txBody>
          <a:bodyPr>
            <a:normAutofit/>
          </a:bodyPr>
          <a:lstStyle/>
          <a:p>
            <a:r>
              <a:rPr lang="en-US" sz="5400" dirty="0" smtClean="0">
                <a:latin typeface="Times New Roman" panose="02020603050405020304" pitchFamily="18" charset="0"/>
                <a:cs typeface="Times New Roman" panose="02020603050405020304" pitchFamily="18" charset="0"/>
              </a:rPr>
              <a:t>Abstract</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57204"/>
            <a:ext cx="8596668" cy="4849811"/>
          </a:xfrm>
        </p:spPr>
        <p:txBody>
          <a:bodyPr/>
          <a:lstStyle/>
          <a:p>
            <a:r>
              <a:rPr lang="en-US" sz="1600" dirty="0"/>
              <a:t>The system aims at the maintenance and management of the different libraries that are available in the different parts of the world. It mainly takes care of the library management at the core area of the database. The system provides the information on how many books are present in library, how many have been borrowed and how many books can be bought. The readers can use software and register themselves with the required information that is expected by the system</a:t>
            </a:r>
            <a:r>
              <a:rPr lang="en-US" sz="1600" dirty="0" smtClean="0"/>
              <a:t>.</a:t>
            </a:r>
          </a:p>
          <a:p>
            <a:r>
              <a:rPr lang="en-US" sz="1600" dirty="0"/>
              <a:t>The Library Management System is an application for assisting a librarian in managing a book library in a university. The system would provide basic set of features to add/update members, add/update books, and manage check in specifications for the systems based on the client’s statement of need.</a:t>
            </a:r>
          </a:p>
          <a:p>
            <a:r>
              <a:rPr lang="en-US" sz="1600" dirty="0"/>
              <a:t>Library management system is a typical management Information system its Development include the establishment and maintenance of back-end database and front-end application development aspects. For the former require the establishment of data consistency and integrity of the strong data security and good libraries. As for the latter requires the application fully functional, easy to use and so on.</a:t>
            </a:r>
          </a:p>
          <a:p>
            <a:endParaRPr lang="en-US" dirty="0"/>
          </a:p>
        </p:txBody>
      </p:sp>
    </p:spTree>
    <p:extLst>
      <p:ext uri="{BB962C8B-B14F-4D97-AF65-F5344CB8AC3E}">
        <p14:creationId xmlns:p14="http://schemas.microsoft.com/office/powerpoint/2010/main" val="243036460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061" y="385541"/>
            <a:ext cx="10473906" cy="1092739"/>
          </a:xfrm>
        </p:spPr>
        <p:txBody>
          <a:bodyPr>
            <a:normAutofit/>
          </a:bodyPr>
          <a:lstStyle/>
          <a:p>
            <a:r>
              <a:rPr lang="en-US" sz="6000" dirty="0" smtClean="0">
                <a:latin typeface="Times New Roman" panose="02020603050405020304" pitchFamily="18" charset="0"/>
                <a:cs typeface="Times New Roman" panose="02020603050405020304" pitchFamily="18" charset="0"/>
              </a:rPr>
              <a:t>Graph and </a:t>
            </a:r>
            <a:r>
              <a:rPr lang="en-US" sz="6000" dirty="0" smtClean="0">
                <a:latin typeface="Times New Roman" panose="02020603050405020304" pitchFamily="18" charset="0"/>
                <a:cs typeface="Times New Roman" panose="02020603050405020304" pitchFamily="18" charset="0"/>
              </a:rPr>
              <a:t>Histogram</a:t>
            </a:r>
            <a:endParaRPr lang="en-US" sz="6000" dirty="0">
              <a:latin typeface="Times New Roman" panose="02020603050405020304" pitchFamily="18" charset="0"/>
              <a:cs typeface="Times New Roman" panose="02020603050405020304" pitchFamily="18" charset="0"/>
            </a:endParaRPr>
          </a:p>
        </p:txBody>
      </p:sp>
      <p:graphicFrame>
        <p:nvGraphicFramePr>
          <p:cNvPr id="3" name="Chart 2"/>
          <p:cNvGraphicFramePr/>
          <p:nvPr>
            <p:extLst>
              <p:ext uri="{D42A27DB-BD31-4B8C-83A1-F6EECF244321}">
                <p14:modId xmlns:p14="http://schemas.microsoft.com/office/powerpoint/2010/main" val="1714440939"/>
              </p:ext>
            </p:extLst>
          </p:nvPr>
        </p:nvGraphicFramePr>
        <p:xfrm>
          <a:off x="1730315" y="1691640"/>
          <a:ext cx="7392838" cy="48957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81863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Conclusion </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rebuchet MS (Body)"/>
                <a:cs typeface="Times New Roman" panose="02020603050405020304" pitchFamily="18" charset="0"/>
              </a:rPr>
              <a:t>The Library Management System allows the user to store the book </a:t>
            </a:r>
            <a:r>
              <a:rPr lang="en-US" sz="2200" dirty="0" smtClean="0">
                <a:latin typeface="Trebuchet MS (Body)"/>
                <a:cs typeface="Times New Roman" panose="02020603050405020304" pitchFamily="18" charset="0"/>
              </a:rPr>
              <a:t>details.</a:t>
            </a:r>
          </a:p>
          <a:p>
            <a:r>
              <a:rPr lang="en-US" sz="2200" dirty="0" smtClean="0">
                <a:latin typeface="Trebuchet MS (Body)"/>
                <a:cs typeface="Times New Roman" panose="02020603050405020304" pitchFamily="18" charset="0"/>
              </a:rPr>
              <a:t>This </a:t>
            </a:r>
            <a:r>
              <a:rPr lang="en-US" sz="2200" dirty="0">
                <a:latin typeface="Trebuchet MS (Body)"/>
                <a:cs typeface="Times New Roman" panose="02020603050405020304" pitchFamily="18" charset="0"/>
              </a:rPr>
              <a:t>software allows storing the details of all the data related to </a:t>
            </a:r>
            <a:r>
              <a:rPr lang="en-US" sz="2200" dirty="0" smtClean="0">
                <a:latin typeface="Trebuchet MS (Body)"/>
                <a:cs typeface="Times New Roman" panose="02020603050405020304" pitchFamily="18" charset="0"/>
              </a:rPr>
              <a:t>library books. </a:t>
            </a:r>
            <a:endParaRPr lang="en-US" sz="2200" dirty="0" smtClean="0">
              <a:latin typeface="Trebuchet MS (Body)"/>
              <a:cs typeface="Times New Roman" panose="02020603050405020304" pitchFamily="18" charset="0"/>
            </a:endParaRPr>
          </a:p>
          <a:p>
            <a:r>
              <a:rPr lang="en-US" sz="2200" dirty="0">
                <a:latin typeface="Trebuchet MS (Body)"/>
                <a:cs typeface="Times New Roman" panose="02020603050405020304" pitchFamily="18" charset="0"/>
              </a:rPr>
              <a:t>The implementation of the system will reduce data entry time and provide readily calculated reports</a:t>
            </a:r>
            <a:r>
              <a:rPr lang="en-US" sz="2200" dirty="0" smtClean="0">
                <a:latin typeface="Trebuchet MS (Body)"/>
                <a:cs typeface="Times New Roman" panose="02020603050405020304" pitchFamily="18" charset="0"/>
              </a:rPr>
              <a:t>.</a:t>
            </a:r>
          </a:p>
          <a:p>
            <a:r>
              <a:rPr lang="en-US" sz="2200" dirty="0">
                <a:latin typeface="Trebuchet MS (Body)"/>
                <a:cs typeface="Times New Roman" panose="02020603050405020304" pitchFamily="18" charset="0"/>
              </a:rPr>
              <a:t>The software keeps track of all the info about the books and their complete details.</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561143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3360"/>
            <a:ext cx="8596668" cy="914400"/>
          </a:xfrm>
        </p:spPr>
        <p:txBody>
          <a:bodyPr>
            <a:normAutofit/>
          </a:bodyPr>
          <a:lstStyle/>
          <a:p>
            <a:r>
              <a:rPr lang="en-US" sz="5400" dirty="0" smtClean="0">
                <a:latin typeface="Times New Roman" panose="02020603050405020304" pitchFamily="18" charset="0"/>
                <a:cs typeface="Times New Roman" panose="02020603050405020304" pitchFamily="18" charset="0"/>
              </a:rPr>
              <a:t>References</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27760"/>
            <a:ext cx="11148906" cy="5196840"/>
          </a:xfrm>
        </p:spPr>
        <p:txBody>
          <a:bodyPr/>
          <a:lstStyle/>
          <a:p>
            <a:r>
              <a:rPr lang="en-US" dirty="0">
                <a:solidFill>
                  <a:schemeClr val="tx1"/>
                </a:solidFill>
                <a:hlinkClick r:id="rId2"/>
              </a:rPr>
              <a:t>https://www.academia.edu/33632232/LIBRARY_MANAGEMENT_SYSTEM</a:t>
            </a:r>
            <a:endParaRPr lang="en-US" dirty="0">
              <a:solidFill>
                <a:schemeClr val="tx1"/>
              </a:solidFill>
            </a:endParaRPr>
          </a:p>
          <a:p>
            <a:r>
              <a:rPr lang="en-US" dirty="0">
                <a:solidFill>
                  <a:schemeClr val="tx1"/>
                </a:solidFill>
                <a:hlinkClick r:id="rId3"/>
              </a:rPr>
              <a:t>https://www.slideshare.net/jimmykhan/library-mangement-system-project-srs-documentationdoc</a:t>
            </a:r>
            <a:endParaRPr lang="en-US" dirty="0">
              <a:solidFill>
                <a:schemeClr val="tx1"/>
              </a:solidFill>
            </a:endParaRPr>
          </a:p>
          <a:p>
            <a:r>
              <a:rPr lang="en-US" dirty="0">
                <a:solidFill>
                  <a:schemeClr val="tx1"/>
                </a:solidFill>
                <a:hlinkClick r:id="rId4"/>
              </a:rPr>
              <a:t>https://www.academia.edu/25553795/Library_Management_system_Problem_and_its_Background_Problem_and_its_Background</a:t>
            </a:r>
            <a:endParaRPr lang="en-US" dirty="0">
              <a:solidFill>
                <a:schemeClr val="tx1"/>
              </a:solidFill>
            </a:endParaRPr>
          </a:p>
          <a:p>
            <a:r>
              <a:rPr lang="en-US" dirty="0">
                <a:solidFill>
                  <a:schemeClr val="tx1"/>
                </a:solidFill>
                <a:hlinkClick r:id="rId5"/>
              </a:rPr>
              <a:t>https://opentext.wsu.edu/tchlrn445/chapter/chapter-6-supporting-student-problem-solving/</a:t>
            </a:r>
            <a:endParaRPr lang="en-US" dirty="0">
              <a:solidFill>
                <a:schemeClr val="tx1"/>
              </a:solidFill>
            </a:endParaRPr>
          </a:p>
          <a:p>
            <a:r>
              <a:rPr lang="en-US" dirty="0">
                <a:solidFill>
                  <a:schemeClr val="tx1"/>
                </a:solidFill>
                <a:hlinkClick r:id="rId6"/>
              </a:rPr>
              <a:t>https://www.ashishvegan.com/techvegan/libray-management-system-free-source-code-download.php</a:t>
            </a:r>
            <a:endParaRPr lang="en-US" dirty="0">
              <a:solidFill>
                <a:schemeClr val="tx1"/>
              </a:solidFill>
            </a:endParaRPr>
          </a:p>
          <a:p>
            <a:r>
              <a:rPr lang="en-US" dirty="0">
                <a:solidFill>
                  <a:schemeClr val="tx1"/>
                </a:solidFill>
                <a:hlinkClick r:id="rId7"/>
              </a:rPr>
              <a:t>https://hbr.org/1985/07/how-information-gives-you-competitive-advantage</a:t>
            </a:r>
            <a:endParaRPr lang="en-US" dirty="0">
              <a:solidFill>
                <a:schemeClr val="tx1"/>
              </a:solidFill>
            </a:endParaRPr>
          </a:p>
          <a:p>
            <a:r>
              <a:rPr lang="en-US" dirty="0">
                <a:solidFill>
                  <a:schemeClr val="tx1"/>
                </a:solidFill>
                <a:hlinkClick r:id="rId8"/>
              </a:rPr>
              <a:t>https://samphina.com.ng/design-implementation-electronic-library-system/</a:t>
            </a:r>
            <a:endParaRPr lang="en-US" dirty="0">
              <a:solidFill>
                <a:schemeClr val="tx1"/>
              </a:solidFill>
            </a:endParaRPr>
          </a:p>
          <a:p>
            <a:r>
              <a:rPr lang="en-US" dirty="0">
                <a:solidFill>
                  <a:schemeClr val="tx1"/>
                </a:solidFill>
                <a:hlinkClick r:id="rId9"/>
              </a:rPr>
              <a:t>https://github.com/ulokwevincent/LIBRARY-MANAGEMENT-SYSTEN</a:t>
            </a:r>
            <a:endParaRPr lang="en-US" dirty="0">
              <a:solidFill>
                <a:schemeClr val="tx1"/>
              </a:solidFill>
            </a:endParaRPr>
          </a:p>
          <a:p>
            <a:r>
              <a:rPr lang="en-US" dirty="0">
                <a:solidFill>
                  <a:schemeClr val="tx1"/>
                </a:solidFill>
                <a:hlinkClick r:id="rId10"/>
              </a:rPr>
              <a:t>https://www.brainspire.com/blog/technology-and-society-how-technology-changed-our-lives</a:t>
            </a:r>
            <a:endParaRPr lang="en-US" dirty="0">
              <a:solidFill>
                <a:schemeClr val="tx1"/>
              </a:solidFill>
            </a:endParaRPr>
          </a:p>
          <a:p>
            <a:r>
              <a:rPr lang="en-US" u="sng" dirty="0">
                <a:solidFill>
                  <a:srgbClr val="90C226"/>
                </a:solidFill>
              </a:rPr>
              <a:t>https://www.academia.edu/80060770/The_role_of_the_IHS_library_in_supporting_a_distance_learning_programme_a_practical_assignment_based_on_the_experience_of_the_Institute_for_Housing_and_Urban_Development_Studies_IHS_</a:t>
            </a:r>
          </a:p>
          <a:p>
            <a:endParaRPr lang="en-US" dirty="0"/>
          </a:p>
        </p:txBody>
      </p:sp>
    </p:spTree>
    <p:extLst>
      <p:ext uri="{BB962C8B-B14F-4D97-AF65-F5344CB8AC3E}">
        <p14:creationId xmlns:p14="http://schemas.microsoft.com/office/powerpoint/2010/main" val="28942264"/>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3595332" y="5425440"/>
            <a:ext cx="8596668" cy="1320800"/>
          </a:xfrm>
        </p:spPr>
        <p:txBody>
          <a:bodyPr>
            <a:normAutofit/>
          </a:bodyPr>
          <a:lstStyle/>
          <a:p>
            <a:r>
              <a:rPr lang="en-US" sz="6000" dirty="0" smtClean="0">
                <a:solidFill>
                  <a:schemeClr val="tx1">
                    <a:lumMod val="95000"/>
                  </a:schemeClr>
                </a:solidFill>
              </a:rPr>
              <a:t>FOR LISTENING</a:t>
            </a:r>
            <a:endParaRPr lang="en-US" sz="6000" dirty="0">
              <a:solidFill>
                <a:schemeClr val="tx1">
                  <a:lumMod val="95000"/>
                </a:schemeClr>
              </a:solidFill>
            </a:endParaRPr>
          </a:p>
        </p:txBody>
      </p:sp>
    </p:spTree>
    <p:extLst>
      <p:ext uri="{BB962C8B-B14F-4D97-AF65-F5344CB8AC3E}">
        <p14:creationId xmlns:p14="http://schemas.microsoft.com/office/powerpoint/2010/main" val="1541632927"/>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colorTemperature colorTemp="1500"/>
                    </a14:imgEffect>
                    <a14:imgEffect>
                      <a14:saturation sat="400000"/>
                    </a14:imgEffect>
                  </a14:imgLayer>
                </a14:imgProps>
              </a:ext>
            </a:extLst>
          </a:blip>
          <a:srcRect/>
          <a:stretch>
            <a:fillRect l="-11000" r="-11000"/>
          </a:stretch>
        </a:blipFill>
        <a:effectLst/>
      </p:bgPr>
    </p:bg>
    <p:spTree>
      <p:nvGrpSpPr>
        <p:cNvPr id="1" name=""/>
        <p:cNvGrpSpPr/>
        <p:nvPr/>
      </p:nvGrpSpPr>
      <p:grpSpPr>
        <a:xfrm>
          <a:off x="0" y="0"/>
          <a:ext cx="0" cy="0"/>
          <a:chOff x="0" y="0"/>
          <a:chExt cx="0" cy="0"/>
        </a:xfrm>
      </p:grpSpPr>
      <p:sp>
        <p:nvSpPr>
          <p:cNvPr id="8" name="Content Placeholder 7"/>
          <p:cNvSpPr>
            <a:spLocks noGrp="1"/>
          </p:cNvSpPr>
          <p:nvPr>
            <p:ph idx="1"/>
          </p:nvPr>
        </p:nvSpPr>
        <p:spPr>
          <a:xfrm>
            <a:off x="454595" y="2754488"/>
            <a:ext cx="9814819" cy="3880773"/>
          </a:xfrm>
        </p:spPr>
        <p:txBody>
          <a:bodyPr>
            <a:normAutofit/>
          </a:bodyPr>
          <a:lstStyle/>
          <a:p>
            <a:pPr marL="0" indent="0">
              <a:buNone/>
            </a:pPr>
            <a:r>
              <a:rPr lang="en-US" sz="9600" dirty="0" smtClean="0">
                <a:solidFill>
                  <a:schemeClr val="bg2"/>
                </a:solidFill>
              </a:rPr>
              <a:t>Any Questions</a:t>
            </a:r>
            <a:endParaRPr lang="en-US" sz="9600" dirty="0">
              <a:solidFill>
                <a:schemeClr val="bg2"/>
              </a:solidFill>
            </a:endParaRPr>
          </a:p>
        </p:txBody>
      </p:sp>
    </p:spTree>
    <p:extLst>
      <p:ext uri="{BB962C8B-B14F-4D97-AF65-F5344CB8AC3E}">
        <p14:creationId xmlns:p14="http://schemas.microsoft.com/office/powerpoint/2010/main" val="139984270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C4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0486" y="381515"/>
            <a:ext cx="10515600" cy="992816"/>
          </a:xfrm>
        </p:spPr>
        <p:txBody>
          <a:bodyPr>
            <a:normAutofit fontScale="90000"/>
          </a:bodyPr>
          <a:lstStyle/>
          <a:p>
            <a:r>
              <a:rPr lang="en-US" sz="5300" dirty="0">
                <a:latin typeface="Times New Roman" panose="02020603050405020304" pitchFamily="18" charset="0"/>
                <a:cs typeface="Times New Roman" panose="02020603050405020304" pitchFamily="18" charset="0"/>
              </a:rPr>
              <a:t>TABLE OF CONTENT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00486" y="1688122"/>
            <a:ext cx="11602529" cy="4518849"/>
          </a:xfrm>
        </p:spPr>
        <p:txBody>
          <a:bodyPr numCol="2">
            <a:noAutofit/>
          </a:bodyPr>
          <a:lstStyle/>
          <a:p>
            <a:r>
              <a:rPr lang="en-US" sz="2800" dirty="0" smtClean="0">
                <a:latin typeface="Agency FB" panose="020B0503020202020204" pitchFamily="34" charset="0"/>
                <a:cs typeface="Arial" panose="020B0604020202020204" pitchFamily="34" charset="0"/>
              </a:rPr>
              <a:t>Introduction</a:t>
            </a:r>
          </a:p>
          <a:p>
            <a:r>
              <a:rPr lang="en-US" sz="2800" dirty="0" smtClean="0">
                <a:latin typeface="Agency FB" panose="020B0503020202020204" pitchFamily="34" charset="0"/>
                <a:cs typeface="Arial" panose="020B0604020202020204" pitchFamily="34" charset="0"/>
              </a:rPr>
              <a:t>Aims and Objectives</a:t>
            </a:r>
            <a:endParaRPr lang="en-US" sz="2800" dirty="0" smtClean="0">
              <a:latin typeface="Agency FB" panose="020B0503020202020204" pitchFamily="34" charset="0"/>
              <a:cs typeface="Arial" panose="020B0604020202020204" pitchFamily="34" charset="0"/>
            </a:endParaRPr>
          </a:p>
          <a:p>
            <a:r>
              <a:rPr lang="en-US" sz="2800" dirty="0" smtClean="0">
                <a:latin typeface="Agency FB" panose="020B0503020202020204" pitchFamily="34" charset="0"/>
                <a:cs typeface="Arial" panose="020B0604020202020204" pitchFamily="34" charset="0"/>
              </a:rPr>
              <a:t>Problem </a:t>
            </a:r>
            <a:r>
              <a:rPr lang="en-US" sz="2800" dirty="0">
                <a:latin typeface="Agency FB" panose="020B0503020202020204" pitchFamily="34" charset="0"/>
                <a:cs typeface="Arial" panose="020B0604020202020204" pitchFamily="34" charset="0"/>
              </a:rPr>
              <a:t>Statement</a:t>
            </a:r>
            <a:r>
              <a:rPr lang="en-US" sz="2800" dirty="0" smtClean="0">
                <a:latin typeface="Agency FB" panose="020B0503020202020204" pitchFamily="34" charset="0"/>
                <a:cs typeface="Arial" panose="020B0604020202020204" pitchFamily="34" charset="0"/>
              </a:rPr>
              <a:t>:</a:t>
            </a:r>
          </a:p>
          <a:p>
            <a:r>
              <a:rPr lang="en-US" sz="2800" dirty="0" smtClean="0">
                <a:latin typeface="Agency FB" panose="020B0503020202020204" pitchFamily="34" charset="0"/>
                <a:cs typeface="Arial" panose="020B0604020202020204" pitchFamily="34" charset="0"/>
              </a:rPr>
              <a:t>Scope</a:t>
            </a:r>
          </a:p>
          <a:p>
            <a:r>
              <a:rPr lang="en-US" sz="2800" dirty="0">
                <a:latin typeface="Agency FB" panose="020B0503020202020204" pitchFamily="34" charset="0"/>
                <a:cs typeface="Arial" panose="020B0604020202020204" pitchFamily="34" charset="0"/>
              </a:rPr>
              <a:t>Literature </a:t>
            </a:r>
            <a:r>
              <a:rPr lang="en-US" sz="2800" dirty="0" smtClean="0">
                <a:latin typeface="Agency FB" panose="020B0503020202020204" pitchFamily="34" charset="0"/>
                <a:cs typeface="Arial" panose="020B0604020202020204" pitchFamily="34" charset="0"/>
              </a:rPr>
              <a:t>Review</a:t>
            </a:r>
          </a:p>
          <a:p>
            <a:r>
              <a:rPr lang="en-US" sz="2800" dirty="0">
                <a:latin typeface="Agency FB" panose="020B0503020202020204" pitchFamily="34" charset="0"/>
                <a:cs typeface="Arial" panose="020B0604020202020204" pitchFamily="34" charset="0"/>
              </a:rPr>
              <a:t>Proposed Methodology</a:t>
            </a:r>
            <a:r>
              <a:rPr lang="en-US" sz="2800" dirty="0" smtClean="0">
                <a:latin typeface="Agency FB" panose="020B0503020202020204" pitchFamily="34" charset="0"/>
                <a:cs typeface="Arial" panose="020B0604020202020204" pitchFamily="34" charset="0"/>
              </a:rPr>
              <a:t>:</a:t>
            </a:r>
          </a:p>
          <a:p>
            <a:r>
              <a:rPr lang="en-US" sz="2800" dirty="0">
                <a:latin typeface="Agency FB" panose="020B0503020202020204" pitchFamily="34" charset="0"/>
                <a:cs typeface="Arial" panose="020B0604020202020204" pitchFamily="34" charset="0"/>
              </a:rPr>
              <a:t>Expectations of the Models </a:t>
            </a:r>
            <a:r>
              <a:rPr lang="en-US" sz="2800" dirty="0" smtClean="0">
                <a:latin typeface="Agency FB" panose="020B0503020202020204" pitchFamily="34" charset="0"/>
                <a:cs typeface="Arial" panose="020B0604020202020204" pitchFamily="34" charset="0"/>
              </a:rPr>
              <a:t>Used</a:t>
            </a:r>
          </a:p>
          <a:p>
            <a:r>
              <a:rPr lang="en-US" sz="2800" dirty="0">
                <a:latin typeface="Agency FB" panose="020B0503020202020204" pitchFamily="34" charset="0"/>
                <a:cs typeface="Arial" panose="020B0604020202020204" pitchFamily="34" charset="0"/>
              </a:rPr>
              <a:t>Flow chart </a:t>
            </a:r>
            <a:endParaRPr lang="en-US" sz="2800" dirty="0" smtClean="0">
              <a:latin typeface="Agency FB" panose="020B0503020202020204" pitchFamily="34" charset="0"/>
              <a:cs typeface="Arial" panose="020B0604020202020204" pitchFamily="34" charset="0"/>
            </a:endParaRPr>
          </a:p>
          <a:p>
            <a:r>
              <a:rPr lang="en-US" sz="2800" dirty="0">
                <a:latin typeface="Agency FB" panose="020B0503020202020204" pitchFamily="34" charset="0"/>
                <a:cs typeface="Arial" panose="020B0604020202020204" pitchFamily="34" charset="0"/>
              </a:rPr>
              <a:t>Out puts </a:t>
            </a:r>
            <a:endParaRPr lang="en-US" sz="2800" dirty="0" smtClean="0">
              <a:latin typeface="Agency FB" panose="020B0503020202020204" pitchFamily="34" charset="0"/>
              <a:cs typeface="Arial" panose="020B0604020202020204" pitchFamily="34" charset="0"/>
            </a:endParaRPr>
          </a:p>
          <a:p>
            <a:r>
              <a:rPr lang="en-US" sz="2800" dirty="0">
                <a:latin typeface="Agency FB" panose="020B0503020202020204" pitchFamily="34" charset="0"/>
                <a:cs typeface="Arial" panose="020B0604020202020204" pitchFamily="34" charset="0"/>
              </a:rPr>
              <a:t>GRAPH AND </a:t>
            </a:r>
            <a:r>
              <a:rPr lang="en-US" sz="2800" dirty="0" smtClean="0">
                <a:latin typeface="Agency FB" panose="020B0503020202020204" pitchFamily="34" charset="0"/>
                <a:cs typeface="Arial" panose="020B0604020202020204" pitchFamily="34" charset="0"/>
              </a:rPr>
              <a:t>HISTOGRAM</a:t>
            </a:r>
          </a:p>
          <a:p>
            <a:r>
              <a:rPr lang="en-US" sz="2800" dirty="0" smtClean="0">
                <a:latin typeface="Agency FB" panose="020B0503020202020204" pitchFamily="34" charset="0"/>
                <a:cs typeface="Arial" panose="020B0604020202020204" pitchFamily="34" charset="0"/>
              </a:rPr>
              <a:t>Conclusion </a:t>
            </a:r>
          </a:p>
          <a:p>
            <a:endParaRPr lang="en-US" sz="2400" b="1"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11378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6861"/>
            <a:ext cx="8596668" cy="1320800"/>
          </a:xfrm>
        </p:spPr>
        <p:txBody>
          <a:bodyPr>
            <a:normAutofit/>
          </a:bodyPr>
          <a:lstStyle/>
          <a:p>
            <a:r>
              <a:rPr lang="en-US" sz="6000" dirty="0" smtClean="0">
                <a:latin typeface="Times New Roman" panose="02020603050405020304" pitchFamily="18" charset="0"/>
                <a:cs typeface="Times New Roman" panose="02020603050405020304" pitchFamily="18" charset="0"/>
              </a:rPr>
              <a:t> Introduction</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0707" y="1668584"/>
            <a:ext cx="8926678" cy="4626933"/>
          </a:xfrm>
        </p:spPr>
        <p:txBody>
          <a:bodyPr>
            <a:noAutofit/>
          </a:bodyPr>
          <a:lstStyle/>
          <a:p>
            <a:r>
              <a:rPr lang="en-US" sz="2400" dirty="0" smtClean="0">
                <a:latin typeface="Arial" panose="020B0604020202020204" pitchFamily="34" charset="0"/>
                <a:cs typeface="Arial" panose="020B0604020202020204" pitchFamily="34" charset="0"/>
              </a:rPr>
              <a:t>Library </a:t>
            </a:r>
            <a:r>
              <a:rPr lang="en-US" sz="2400" dirty="0" smtClean="0">
                <a:latin typeface="Arial" panose="020B0604020202020204" pitchFamily="34" charset="0"/>
                <a:cs typeface="Arial" panose="020B0604020202020204" pitchFamily="34" charset="0"/>
              </a:rPr>
              <a:t>Management system is a </a:t>
            </a:r>
            <a:r>
              <a:rPr lang="en-US" sz="2400" dirty="0">
                <a:latin typeface="Arial" panose="020B0604020202020204" pitchFamily="34" charset="0"/>
                <a:cs typeface="Arial" panose="020B0604020202020204" pitchFamily="34" charset="0"/>
              </a:rPr>
              <a:t>software for monitoring and controlling the </a:t>
            </a:r>
            <a:r>
              <a:rPr lang="en-US" sz="2400" dirty="0" smtClean="0">
                <a:latin typeface="Arial" panose="020B0604020202020204" pitchFamily="34" charset="0"/>
                <a:cs typeface="Arial" panose="020B0604020202020204" pitchFamily="34" charset="0"/>
              </a:rPr>
              <a:t>management</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in a </a:t>
            </a:r>
            <a:r>
              <a:rPr lang="en-US" sz="2400" dirty="0" smtClean="0">
                <a:latin typeface="Arial" panose="020B0604020202020204" pitchFamily="34" charset="0"/>
                <a:cs typeface="Arial" panose="020B0604020202020204" pitchFamily="34" charset="0"/>
              </a:rPr>
              <a:t>library.</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project “Library Management System” is developed in C++, which mainly focuses on basic operations in a library like adding new books, </a:t>
            </a:r>
            <a:r>
              <a:rPr lang="en-US" sz="2400" dirty="0" smtClean="0">
                <a:latin typeface="Arial" panose="020B0604020202020204" pitchFamily="34" charset="0"/>
                <a:cs typeface="Arial" panose="020B0604020202020204" pitchFamily="34" charset="0"/>
              </a:rPr>
              <a:t>updating information</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and</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searching </a:t>
            </a:r>
            <a:r>
              <a:rPr lang="en-US" sz="2400" dirty="0" smtClean="0">
                <a:latin typeface="Arial" panose="020B0604020202020204" pitchFamily="34" charset="0"/>
                <a:cs typeface="Arial" panose="020B0604020202020204" pitchFamily="34" charset="0"/>
              </a:rPr>
              <a:t>books.</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In </a:t>
            </a:r>
            <a:r>
              <a:rPr lang="en-US" sz="2400" dirty="0">
                <a:latin typeface="Arial" panose="020B0604020202020204" pitchFamily="34" charset="0"/>
                <a:cs typeface="Arial" panose="020B0604020202020204" pitchFamily="34" charset="0"/>
              </a:rPr>
              <a:t>this project </a:t>
            </a:r>
            <a:r>
              <a:rPr lang="en-US" sz="2400" dirty="0" smtClean="0">
                <a:latin typeface="Arial" panose="020B0604020202020204" pitchFamily="34" charset="0"/>
                <a:cs typeface="Arial" panose="020B0604020202020204" pitchFamily="34" charset="0"/>
              </a:rPr>
              <a:t>librarian can arrange all the books conveniently to access them easily.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81233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1310"/>
            <a:ext cx="10515600" cy="1325563"/>
          </a:xfrm>
        </p:spPr>
        <p:txBody>
          <a:bodyPr>
            <a:normAutofit/>
          </a:bodyPr>
          <a:lstStyle/>
          <a:p>
            <a:r>
              <a:rPr lang="en-US" dirty="0" smtClean="0">
                <a:latin typeface="Times New Roman" panose="02020603050405020304" pitchFamily="18" charset="0"/>
                <a:cs typeface="Times New Roman" panose="02020603050405020304" pitchFamily="18" charset="0"/>
              </a:rPr>
              <a:t> </a:t>
            </a:r>
            <a:r>
              <a:rPr lang="en-US" sz="6000" dirty="0">
                <a:latin typeface="Times New Roman" panose="02020603050405020304" pitchFamily="18" charset="0"/>
                <a:cs typeface="Times New Roman" panose="02020603050405020304" pitchFamily="18" charset="0"/>
              </a:rPr>
              <a:t>Aims and </a:t>
            </a:r>
            <a:r>
              <a:rPr lang="en-US" sz="6000" dirty="0" smtClean="0">
                <a:latin typeface="Times New Roman" panose="02020603050405020304" pitchFamily="18" charset="0"/>
                <a:cs typeface="Times New Roman" panose="02020603050405020304" pitchFamily="18" charset="0"/>
              </a:rPr>
              <a:t>Objectives</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400" dirty="0">
                <a:latin typeface="Arial" panose="020B0604020202020204" pitchFamily="34" charset="0"/>
                <a:cs typeface="Arial" panose="020B0604020202020204" pitchFamily="34" charset="0"/>
              </a:rPr>
              <a:t>To design, develop, and implement a library system that will speed up library transactions processes</a:t>
            </a:r>
            <a:r>
              <a:rPr lang="en-US" sz="2400" dirty="0" smtClean="0">
                <a:latin typeface="Arial" panose="020B0604020202020204" pitchFamily="34" charset="0"/>
                <a:cs typeface="Arial" panose="020B0604020202020204" pitchFamily="34" charset="0"/>
              </a:rPr>
              <a:t>.</a:t>
            </a:r>
          </a:p>
          <a:p>
            <a:pPr lvl="0"/>
            <a:endParaRPr lang="en-US"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To design and develop a less time consumed in browsing the availability of the books</a:t>
            </a:r>
            <a:r>
              <a:rPr lang="en-US" sz="2400" dirty="0" smtClean="0">
                <a:latin typeface="Arial" panose="020B0604020202020204" pitchFamily="34" charset="0"/>
                <a:cs typeface="Arial" panose="020B0604020202020204" pitchFamily="34" charset="0"/>
              </a:rPr>
              <a:t>.</a:t>
            </a:r>
          </a:p>
          <a:p>
            <a:pPr lvl="0"/>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To design and develop a computerized based system for faster and easier reports</a:t>
            </a:r>
          </a:p>
        </p:txBody>
      </p:sp>
    </p:spTree>
    <p:extLst>
      <p:ext uri="{BB962C8B-B14F-4D97-AF65-F5344CB8AC3E}">
        <p14:creationId xmlns:p14="http://schemas.microsoft.com/office/powerpoint/2010/main" val="50161502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30" y="205264"/>
            <a:ext cx="10082842" cy="1207698"/>
          </a:xfrm>
        </p:spPr>
        <p:txBody>
          <a:bodyPr>
            <a:noAutofit/>
          </a:bodyPr>
          <a:lstStyle/>
          <a:p>
            <a:r>
              <a:rPr lang="en-US" sz="6000" dirty="0" smtClean="0">
                <a:latin typeface="Times New Roman" panose="02020603050405020304" pitchFamily="18" charset="0"/>
                <a:cs typeface="Times New Roman" panose="02020603050405020304" pitchFamily="18" charset="0"/>
              </a:rPr>
              <a:t> </a:t>
            </a:r>
            <a:r>
              <a:rPr lang="en-US" sz="6000" dirty="0">
                <a:latin typeface="Times New Roman" panose="02020603050405020304" pitchFamily="18" charset="0"/>
                <a:cs typeface="Times New Roman" panose="02020603050405020304" pitchFamily="18" charset="0"/>
              </a:rPr>
              <a:t>Problem </a:t>
            </a:r>
            <a:r>
              <a:rPr lang="en-US" sz="6000" dirty="0" smtClean="0">
                <a:latin typeface="Times New Roman" panose="02020603050405020304" pitchFamily="18" charset="0"/>
                <a:cs typeface="Times New Roman" panose="02020603050405020304" pitchFamily="18" charset="0"/>
              </a:rPr>
              <a:t>Statement</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7430" y="1442601"/>
            <a:ext cx="9118232" cy="5269192"/>
          </a:xfrm>
        </p:spPr>
        <p:txBody>
          <a:bodyPr>
            <a:noAutofit/>
          </a:bodyPr>
          <a:lstStyle/>
          <a:p>
            <a:r>
              <a:rPr lang="en-US" sz="2000" dirty="0" smtClean="0">
                <a:latin typeface="Arial" panose="020B0604020202020204" pitchFamily="34" charset="0"/>
                <a:cs typeface="Arial" panose="020B0604020202020204" pitchFamily="34" charset="0"/>
              </a:rPr>
              <a:t>Librarians often find it difficult to arrange all the books in order.</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answer for this problem is the enhancement of technology by developing the Library Management </a:t>
            </a:r>
            <a:r>
              <a:rPr lang="en-US" sz="2000" dirty="0" smtClean="0">
                <a:latin typeface="Arial" panose="020B0604020202020204" pitchFamily="34" charset="0"/>
                <a:cs typeface="Arial" panose="020B0604020202020204" pitchFamily="34" charset="0"/>
              </a:rPr>
              <a:t>System.</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efficiency of a library lies on how the books and other materials are arranged and how easily one can get the books of their </a:t>
            </a:r>
            <a:r>
              <a:rPr lang="en-US" sz="2000" dirty="0" smtClean="0">
                <a:latin typeface="Arial" panose="020B0604020202020204" pitchFamily="34" charset="0"/>
                <a:cs typeface="Arial" panose="020B0604020202020204" pitchFamily="34" charset="0"/>
              </a:rPr>
              <a:t>choice. Generally</a:t>
            </a:r>
            <a:r>
              <a:rPr lang="en-US" sz="2000" dirty="0">
                <a:latin typeface="Arial" panose="020B0604020202020204" pitchFamily="34" charset="0"/>
                <a:cs typeface="Arial" panose="020B0604020202020204" pitchFamily="34" charset="0"/>
              </a:rPr>
              <a:t>, what we see nowadays is the manual library management system whose process of operation is very much hectic</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What we are doing is that we are proposing a computerized library management system, which provide better and efficient service to the library </a:t>
            </a:r>
            <a:r>
              <a:rPr lang="en-US" sz="2000" dirty="0" smtClean="0">
                <a:latin typeface="Arial" panose="020B0604020202020204" pitchFamily="34" charset="0"/>
                <a:cs typeface="Arial" panose="020B0604020202020204" pitchFamily="34" charset="0"/>
              </a:rPr>
              <a:t>members.</a:t>
            </a:r>
          </a:p>
          <a:p>
            <a:pPr marL="0"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842656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8923"/>
            <a:ext cx="8596668" cy="1078523"/>
          </a:xfrm>
        </p:spPr>
        <p:txBody>
          <a:bodyPr>
            <a:normAutofit/>
          </a:bodyPr>
          <a:lstStyle/>
          <a:p>
            <a:r>
              <a:rPr lang="en-US" sz="6000" dirty="0" smtClean="0">
                <a:latin typeface="Times New Roman" panose="02020603050405020304" pitchFamily="18" charset="0"/>
                <a:cs typeface="Times New Roman" panose="02020603050405020304" pitchFamily="18" charset="0"/>
              </a:rPr>
              <a:t>Scope</a:t>
            </a:r>
            <a:r>
              <a:rPr lang="en-US" sz="6000" dirty="0" smtClean="0">
                <a:latin typeface="Agency FB" panose="020B0503020202020204" pitchFamily="34" charset="0"/>
              </a:rPr>
              <a:t> </a:t>
            </a:r>
            <a:endParaRPr lang="en-US" sz="6000" dirty="0">
              <a:latin typeface="Agency FB" panose="020B0503020202020204" pitchFamily="34" charset="0"/>
            </a:endParaRPr>
          </a:p>
        </p:txBody>
      </p:sp>
      <p:sp>
        <p:nvSpPr>
          <p:cNvPr id="3" name="Content Placeholder 2"/>
          <p:cNvSpPr>
            <a:spLocks noGrp="1"/>
          </p:cNvSpPr>
          <p:nvPr>
            <p:ph idx="1"/>
          </p:nvPr>
        </p:nvSpPr>
        <p:spPr>
          <a:xfrm>
            <a:off x="677334" y="1832342"/>
            <a:ext cx="8596668" cy="3880773"/>
          </a:xfrm>
        </p:spPr>
        <p:txBody>
          <a:bodyPr>
            <a:normAutofit/>
          </a:bodyPr>
          <a:lstStyle/>
          <a:p>
            <a:pPr marL="0" indent="0" rtl="1">
              <a:buNone/>
            </a:pPr>
            <a:r>
              <a:rPr lang="en-US" sz="2000" dirty="0" smtClean="0"/>
              <a:t>The system will let the user to do the following:</a:t>
            </a:r>
          </a:p>
          <a:p>
            <a:pPr lvl="0"/>
            <a:r>
              <a:rPr lang="en-US" dirty="0" smtClean="0"/>
              <a:t>Add Books.</a:t>
            </a:r>
          </a:p>
          <a:p>
            <a:pPr lvl="0"/>
            <a:r>
              <a:rPr lang="en-US" dirty="0" smtClean="0"/>
              <a:t>Edit Books.</a:t>
            </a:r>
          </a:p>
          <a:p>
            <a:pPr lvl="0"/>
            <a:r>
              <a:rPr lang="en-US" dirty="0" smtClean="0"/>
              <a:t>See all Books.</a:t>
            </a:r>
          </a:p>
          <a:p>
            <a:pPr lvl="0"/>
            <a:r>
              <a:rPr lang="en-US" dirty="0" smtClean="0"/>
              <a:t>Delete a Book.</a:t>
            </a:r>
          </a:p>
          <a:p>
            <a:pPr lvl="0"/>
            <a:endParaRPr lang="en-US" dirty="0" smtClean="0"/>
          </a:p>
          <a:p>
            <a:pPr marL="0" lvl="0" indent="0">
              <a:buNone/>
            </a:pPr>
            <a:r>
              <a:rPr lang="en-US" sz="2400" dirty="0" smtClean="0">
                <a:solidFill>
                  <a:srgbClr val="92D050"/>
                </a:solidFill>
              </a:rPr>
              <a:t>Limitations:</a:t>
            </a:r>
          </a:p>
          <a:p>
            <a:r>
              <a:rPr lang="en-US" sz="1900" dirty="0" smtClean="0"/>
              <a:t>This Proposed system will not cover online reservation. The system is not a web-based.</a:t>
            </a:r>
            <a:endParaRPr lang="en-US" sz="1900" dirty="0"/>
          </a:p>
          <a:p>
            <a:endParaRPr lang="en-US" dirty="0"/>
          </a:p>
        </p:txBody>
      </p:sp>
    </p:spTree>
    <p:extLst>
      <p:ext uri="{BB962C8B-B14F-4D97-AF65-F5344CB8AC3E}">
        <p14:creationId xmlns:p14="http://schemas.microsoft.com/office/powerpoint/2010/main" val="181046486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8246"/>
            <a:ext cx="8596668" cy="914400"/>
          </a:xfrm>
        </p:spPr>
        <p:txBody>
          <a:bodyPr>
            <a:noAutofit/>
          </a:bodyPr>
          <a:lstStyle/>
          <a:p>
            <a:r>
              <a:rPr lang="en-US" sz="6000" dirty="0" smtClean="0">
                <a:solidFill>
                  <a:srgbClr val="90C226"/>
                </a:solidFill>
                <a:latin typeface="Times New Roman" panose="02020603050405020304" pitchFamily="18" charset="0"/>
                <a:cs typeface="Times New Roman" panose="02020603050405020304" pitchFamily="18" charset="0"/>
              </a:rPr>
              <a:t>Literature</a:t>
            </a:r>
            <a:r>
              <a:rPr lang="en-US" sz="6000" dirty="0" smtClean="0">
                <a:latin typeface="Times New Roman" panose="02020603050405020304" pitchFamily="18" charset="0"/>
                <a:cs typeface="Times New Roman" panose="02020603050405020304" pitchFamily="18" charset="0"/>
              </a:rPr>
              <a:t> Review</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29508"/>
            <a:ext cx="8982481" cy="4396154"/>
          </a:xfrm>
        </p:spPr>
        <p:txBody>
          <a:bodyPr/>
          <a:lstStyle/>
          <a:p>
            <a:r>
              <a:rPr lang="en-US" dirty="0"/>
              <a:t>Comparative features of integrated library management software systems (</a:t>
            </a:r>
            <a:r>
              <a:rPr lang="en-US" dirty="0" err="1">
                <a:hlinkClick r:id="rId2"/>
              </a:rPr>
              <a:t>Namrata</a:t>
            </a:r>
            <a:r>
              <a:rPr lang="en-US" u="sng" dirty="0">
                <a:hlinkClick r:id="rId2"/>
              </a:rPr>
              <a:t> Rai, </a:t>
            </a:r>
            <a:r>
              <a:rPr lang="en-US" dirty="0" err="1">
                <a:hlinkClick r:id="rId3"/>
              </a:rPr>
              <a:t>Shailendra</a:t>
            </a:r>
            <a:r>
              <a:rPr lang="en-US" u="sng" dirty="0">
                <a:hlinkClick r:id="rId3"/>
              </a:rPr>
              <a:t> Kumar</a:t>
            </a:r>
            <a:r>
              <a:rPr lang="en-US" dirty="0"/>
              <a:t>, 2011)</a:t>
            </a:r>
          </a:p>
          <a:p>
            <a:r>
              <a:rPr lang="en-US" dirty="0" smtClean="0"/>
              <a:t>Library </a:t>
            </a:r>
            <a:r>
              <a:rPr lang="en-US" dirty="0"/>
              <a:t>automation with </a:t>
            </a:r>
            <a:r>
              <a:rPr lang="en-US" dirty="0" err="1"/>
              <a:t>koha</a:t>
            </a:r>
            <a:r>
              <a:rPr lang="en-US" dirty="0"/>
              <a:t> (</a:t>
            </a:r>
            <a:r>
              <a:rPr lang="en-US" dirty="0">
                <a:hlinkClick r:id="rId4"/>
              </a:rPr>
              <a:t>R.A.</a:t>
            </a:r>
            <a:r>
              <a:rPr lang="en-US" u="sng" dirty="0">
                <a:hlinkClick r:id="rId4"/>
              </a:rPr>
              <a:t> </a:t>
            </a:r>
            <a:r>
              <a:rPr lang="en-US" u="sng" dirty="0" err="1">
                <a:hlinkClick r:id="rId4"/>
              </a:rPr>
              <a:t>Egunjobi</a:t>
            </a:r>
            <a:r>
              <a:rPr lang="en-US" u="sng" dirty="0">
                <a:hlinkClick r:id="rId4"/>
              </a:rPr>
              <a:t>, </a:t>
            </a:r>
            <a:r>
              <a:rPr lang="en-US" dirty="0">
                <a:hlinkClick r:id="rId5"/>
              </a:rPr>
              <a:t>R.A.</a:t>
            </a:r>
            <a:r>
              <a:rPr lang="en-US" u="sng" dirty="0">
                <a:hlinkClick r:id="rId5"/>
              </a:rPr>
              <a:t> </a:t>
            </a:r>
            <a:r>
              <a:rPr lang="en-US" u="sng" dirty="0" err="1">
                <a:hlinkClick r:id="rId5"/>
              </a:rPr>
              <a:t>Awoyemi</a:t>
            </a:r>
            <a:r>
              <a:rPr lang="en-US" dirty="0"/>
              <a:t>, 2012)</a:t>
            </a:r>
          </a:p>
          <a:p>
            <a:r>
              <a:rPr lang="en-US" dirty="0"/>
              <a:t>Impact of Library Automation in the Development Era (</a:t>
            </a:r>
            <a:r>
              <a:rPr lang="en-US" dirty="0" err="1">
                <a:solidFill>
                  <a:srgbClr val="92D050"/>
                </a:solidFill>
              </a:rPr>
              <a:t>Shabana</a:t>
            </a:r>
            <a:r>
              <a:rPr lang="en-US" dirty="0">
                <a:solidFill>
                  <a:srgbClr val="92D050"/>
                </a:solidFill>
              </a:rPr>
              <a:t> </a:t>
            </a:r>
            <a:r>
              <a:rPr lang="en-US" dirty="0" err="1">
                <a:solidFill>
                  <a:srgbClr val="92D050"/>
                </a:solidFill>
              </a:rPr>
              <a:t>Tabusum</a:t>
            </a:r>
            <a:r>
              <a:rPr lang="en-US" dirty="0">
                <a:solidFill>
                  <a:srgbClr val="92D050"/>
                </a:solidFill>
              </a:rPr>
              <a:t>, </a:t>
            </a:r>
            <a:r>
              <a:rPr lang="en-US" dirty="0"/>
              <a:t>2013)</a:t>
            </a:r>
          </a:p>
          <a:p>
            <a:r>
              <a:rPr lang="en-US" dirty="0"/>
              <a:t>Integrated Library Management Systems (ILMS) (</a:t>
            </a:r>
            <a:r>
              <a:rPr lang="en-US" dirty="0" err="1">
                <a:solidFill>
                  <a:srgbClr val="92D050"/>
                </a:solidFill>
              </a:rPr>
              <a:t>Thuraiyappah</a:t>
            </a:r>
            <a:r>
              <a:rPr lang="en-US" dirty="0">
                <a:solidFill>
                  <a:srgbClr val="92D050"/>
                </a:solidFill>
              </a:rPr>
              <a:t> </a:t>
            </a:r>
            <a:r>
              <a:rPr lang="en-US" dirty="0" err="1">
                <a:solidFill>
                  <a:srgbClr val="92D050"/>
                </a:solidFill>
              </a:rPr>
              <a:t>Pratheepan</a:t>
            </a:r>
            <a:r>
              <a:rPr lang="en-US" dirty="0">
                <a:solidFill>
                  <a:srgbClr val="92D050"/>
                </a:solidFill>
              </a:rPr>
              <a:t>, </a:t>
            </a:r>
            <a:r>
              <a:rPr lang="en-US" dirty="0"/>
              <a:t>2016)</a:t>
            </a:r>
          </a:p>
          <a:p>
            <a:r>
              <a:rPr lang="en-US" dirty="0" smtClean="0"/>
              <a:t>Global library marketing research (</a:t>
            </a:r>
            <a:r>
              <a:rPr lang="en-US" u="sng" dirty="0">
                <a:hlinkClick r:id="rId6"/>
              </a:rPr>
              <a:t>Dinesh K. Gupta, </a:t>
            </a:r>
            <a:r>
              <a:rPr lang="en-US" u="sng" dirty="0">
                <a:hlinkClick r:id="rId7"/>
              </a:rPr>
              <a:t>B.M. Gupta, </a:t>
            </a:r>
            <a:r>
              <a:rPr lang="en-US" u="sng" dirty="0" err="1">
                <a:hlinkClick r:id="rId8"/>
              </a:rPr>
              <a:t>Ritu</a:t>
            </a:r>
            <a:r>
              <a:rPr lang="en-US" u="sng" dirty="0">
                <a:hlinkClick r:id="rId8"/>
              </a:rPr>
              <a:t> Gupta</a:t>
            </a:r>
            <a:r>
              <a:rPr lang="en-US" dirty="0"/>
              <a:t>, 2016-2017</a:t>
            </a:r>
            <a:r>
              <a:rPr lang="en-US" dirty="0" smtClean="0"/>
              <a:t>)</a:t>
            </a:r>
          </a:p>
          <a:p>
            <a:r>
              <a:rPr lang="en-US" dirty="0"/>
              <a:t>Library Automation In Nigeria  The Kenneth Dike  Library  Experience (</a:t>
            </a:r>
            <a:r>
              <a:rPr lang="en-US" dirty="0" err="1">
                <a:solidFill>
                  <a:srgbClr val="92D050"/>
                </a:solidFill>
              </a:rPr>
              <a:t>Fataki</a:t>
            </a:r>
            <a:r>
              <a:rPr lang="en-US" dirty="0"/>
              <a:t>, </a:t>
            </a:r>
            <a:r>
              <a:rPr lang="en-US" dirty="0" err="1">
                <a:solidFill>
                  <a:srgbClr val="92D050"/>
                </a:solidFill>
              </a:rPr>
              <a:t>Olayinka</a:t>
            </a:r>
            <a:r>
              <a:rPr lang="en-US" dirty="0"/>
              <a:t> </a:t>
            </a:r>
            <a:r>
              <a:rPr lang="en-US" dirty="0">
                <a:solidFill>
                  <a:srgbClr val="92D050"/>
                </a:solidFill>
              </a:rPr>
              <a:t>C</a:t>
            </a:r>
            <a:r>
              <a:rPr lang="en-US" dirty="0"/>
              <a:t>. , 2017)</a:t>
            </a:r>
          </a:p>
          <a:p>
            <a:r>
              <a:rPr lang="en-US" dirty="0" smtClean="0"/>
              <a:t>University </a:t>
            </a:r>
            <a:r>
              <a:rPr lang="en-US" dirty="0"/>
              <a:t>Library Management Based on Improved Collaborative (</a:t>
            </a:r>
            <a:r>
              <a:rPr lang="en-US" dirty="0" err="1">
                <a:solidFill>
                  <a:srgbClr val="92D050"/>
                </a:solidFill>
              </a:rPr>
              <a:t>Yangdi</a:t>
            </a:r>
            <a:r>
              <a:rPr lang="en-US" dirty="0">
                <a:solidFill>
                  <a:srgbClr val="92D050"/>
                </a:solidFill>
              </a:rPr>
              <a:t> Lia</a:t>
            </a:r>
            <a:r>
              <a:rPr lang="en-US" dirty="0"/>
              <a:t>, 2018)</a:t>
            </a:r>
          </a:p>
          <a:p>
            <a:endParaRPr lang="en-US" dirty="0" smtClean="0"/>
          </a:p>
          <a:p>
            <a:endParaRPr lang="en-US" dirty="0"/>
          </a:p>
        </p:txBody>
      </p:sp>
    </p:spTree>
    <p:extLst>
      <p:ext uri="{BB962C8B-B14F-4D97-AF65-F5344CB8AC3E}">
        <p14:creationId xmlns:p14="http://schemas.microsoft.com/office/powerpoint/2010/main" val="321083839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947" y="167921"/>
            <a:ext cx="10005204" cy="1277559"/>
          </a:xfrm>
        </p:spPr>
        <p:txBody>
          <a:bodyPr>
            <a:noAutofit/>
          </a:bodyPr>
          <a:lstStyle/>
          <a:p>
            <a:r>
              <a:rPr lang="en-US" sz="6000" dirty="0">
                <a:latin typeface="Times New Roman" panose="02020603050405020304" pitchFamily="18" charset="0"/>
                <a:cs typeface="Times New Roman" panose="02020603050405020304" pitchFamily="18" charset="0"/>
              </a:rPr>
              <a:t>Literature Review </a:t>
            </a:r>
            <a:r>
              <a:rPr lang="en-US" sz="6000" dirty="0" smtClean="0">
                <a:latin typeface="Times New Roman" panose="02020603050405020304" pitchFamily="18" charset="0"/>
                <a:cs typeface="Times New Roman" panose="02020603050405020304" pitchFamily="18" charset="0"/>
              </a:rPr>
              <a:t>Matrix</a:t>
            </a:r>
            <a:endParaRPr lang="en-US" sz="60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63499234"/>
              </p:ext>
            </p:extLst>
          </p:nvPr>
        </p:nvGraphicFramePr>
        <p:xfrm>
          <a:off x="789162" y="1445480"/>
          <a:ext cx="9425022" cy="5124373"/>
        </p:xfrm>
        <a:graphic>
          <a:graphicData uri="http://schemas.openxmlformats.org/drawingml/2006/table">
            <a:tbl>
              <a:tblPr rtl="1" firstRow="1" lastCol="1" bandRow="1">
                <a:tableStyleId>{B301B821-A1FF-4177-AEE7-76D212191A09}</a:tableStyleId>
              </a:tblPr>
              <a:tblGrid>
                <a:gridCol w="2390185">
                  <a:extLst>
                    <a:ext uri="{9D8B030D-6E8A-4147-A177-3AD203B41FA5}">
                      <a16:colId xmlns:a16="http://schemas.microsoft.com/office/drawing/2014/main" val="1534104923"/>
                    </a:ext>
                  </a:extLst>
                </a:gridCol>
                <a:gridCol w="2712522">
                  <a:extLst>
                    <a:ext uri="{9D8B030D-6E8A-4147-A177-3AD203B41FA5}">
                      <a16:colId xmlns:a16="http://schemas.microsoft.com/office/drawing/2014/main" val="890100488"/>
                    </a:ext>
                  </a:extLst>
                </a:gridCol>
                <a:gridCol w="1913279">
                  <a:extLst>
                    <a:ext uri="{9D8B030D-6E8A-4147-A177-3AD203B41FA5}">
                      <a16:colId xmlns:a16="http://schemas.microsoft.com/office/drawing/2014/main" val="2856076550"/>
                    </a:ext>
                  </a:extLst>
                </a:gridCol>
                <a:gridCol w="2409036">
                  <a:extLst>
                    <a:ext uri="{9D8B030D-6E8A-4147-A177-3AD203B41FA5}">
                      <a16:colId xmlns:a16="http://schemas.microsoft.com/office/drawing/2014/main" val="3194745658"/>
                    </a:ext>
                  </a:extLst>
                </a:gridCol>
              </a:tblGrid>
              <a:tr h="781328">
                <a:tc>
                  <a:txBody>
                    <a:bodyPr/>
                    <a:lstStyle/>
                    <a:p>
                      <a:pPr marL="0" marR="0" algn="ctr" rtl="1">
                        <a:lnSpc>
                          <a:spcPct val="107000"/>
                        </a:lnSpc>
                        <a:spcBef>
                          <a:spcPts val="0"/>
                        </a:spcBef>
                        <a:spcAft>
                          <a:spcPts val="0"/>
                        </a:spcAft>
                      </a:pPr>
                      <a:r>
                        <a:rPr lang="ar-SA" sz="1600">
                          <a:effectLst/>
                        </a:rPr>
                        <a:t>Limitations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ctr" rtl="1">
                        <a:lnSpc>
                          <a:spcPct val="107000"/>
                        </a:lnSpc>
                        <a:spcBef>
                          <a:spcPts val="0"/>
                        </a:spcBef>
                        <a:spcAft>
                          <a:spcPts val="0"/>
                        </a:spcAft>
                      </a:pPr>
                      <a:r>
                        <a:rPr lang="ar-SA" sz="1600">
                          <a:effectLst/>
                        </a:rPr>
                        <a:t>Strength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ctr" rtl="1">
                        <a:lnSpc>
                          <a:spcPct val="107000"/>
                        </a:lnSpc>
                        <a:spcBef>
                          <a:spcPts val="0"/>
                        </a:spcBef>
                        <a:spcAft>
                          <a:spcPts val="0"/>
                        </a:spcAft>
                      </a:pPr>
                      <a:r>
                        <a:rPr lang="ar-SA" sz="16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ctr" rtl="1">
                        <a:lnSpc>
                          <a:spcPct val="107000"/>
                        </a:lnSpc>
                        <a:spcBef>
                          <a:spcPts val="0"/>
                        </a:spcBef>
                        <a:spcAft>
                          <a:spcPts val="0"/>
                        </a:spcAft>
                      </a:pPr>
                      <a:r>
                        <a:rPr lang="ar-SA" sz="1600" dirty="0">
                          <a:effectLst/>
                        </a:rPr>
                        <a:t>Author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4039975"/>
                  </a:ext>
                </a:extLst>
              </a:tr>
              <a:tr h="1190467">
                <a:tc>
                  <a:txBody>
                    <a:bodyPr/>
                    <a:lstStyle/>
                    <a:p>
                      <a:pPr marL="0" marR="0" algn="l" rtl="1">
                        <a:lnSpc>
                          <a:spcPct val="107000"/>
                        </a:lnSpc>
                        <a:spcBef>
                          <a:spcPts val="0"/>
                        </a:spcBef>
                        <a:spcAft>
                          <a:spcPts val="0"/>
                        </a:spcAft>
                      </a:pPr>
                      <a:r>
                        <a:rPr lang="en-US" sz="1100">
                          <a:effectLst/>
                        </a:rPr>
                        <a:t> NOT FOUND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l" rtl="1">
                        <a:lnSpc>
                          <a:spcPct val="107000"/>
                        </a:lnSpc>
                        <a:spcBef>
                          <a:spcPts val="0"/>
                        </a:spcBef>
                        <a:spcAft>
                          <a:spcPts val="0"/>
                        </a:spcAft>
                      </a:pPr>
                      <a:r>
                        <a:rPr lang="en-US" sz="1100">
                          <a:effectLst/>
                        </a:rPr>
                        <a:t>To find out the hidden valueable information or some associations rules of a large amount of information in current library books management system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l" rtl="1">
                        <a:lnSpc>
                          <a:spcPct val="107000"/>
                        </a:lnSpc>
                        <a:spcBef>
                          <a:spcPts val="0"/>
                        </a:spcBef>
                        <a:spcAft>
                          <a:spcPts val="0"/>
                        </a:spcAft>
                      </a:pPr>
                      <a:r>
                        <a:rPr lang="en-US" sz="1100" dirty="0">
                          <a:effectLst/>
                        </a:rPr>
                        <a:t>University Library Management Based on Improved Collaborative Filtering Association Rules Algorithm</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l" rtl="1">
                        <a:lnSpc>
                          <a:spcPct val="107000"/>
                        </a:lnSpc>
                        <a:spcBef>
                          <a:spcPts val="0"/>
                        </a:spcBef>
                        <a:spcAft>
                          <a:spcPts val="0"/>
                        </a:spcAft>
                      </a:pPr>
                      <a:r>
                        <a:rPr lang="en-US" sz="1100" dirty="0" err="1">
                          <a:effectLst/>
                        </a:rPr>
                        <a:t>Yangdi</a:t>
                      </a:r>
                      <a:r>
                        <a:rPr lang="en-US" sz="1100" dirty="0">
                          <a:effectLst/>
                        </a:rPr>
                        <a:t> Lia, 2018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997047"/>
                  </a:ext>
                </a:extLst>
              </a:tr>
              <a:tr h="1670540">
                <a:tc>
                  <a:txBody>
                    <a:bodyPr/>
                    <a:lstStyle/>
                    <a:p>
                      <a:pPr marL="0" marR="0" algn="l" rtl="1">
                        <a:lnSpc>
                          <a:spcPct val="107000"/>
                        </a:lnSpc>
                        <a:spcBef>
                          <a:spcPts val="0"/>
                        </a:spcBef>
                        <a:spcAft>
                          <a:spcPts val="0"/>
                        </a:spcAft>
                      </a:pPr>
                      <a:r>
                        <a:rPr lang="en-US" sz="1100">
                          <a:effectLst/>
                        </a:rPr>
                        <a:t>The resulting model has potential applications such as in the structuring analysis of academic library performance, mapping future directions of development and for exploring variations across the sector and internationally.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l" rtl="1">
                        <a:lnSpc>
                          <a:spcPct val="107000"/>
                        </a:lnSpc>
                        <a:spcBef>
                          <a:spcPts val="0"/>
                        </a:spcBef>
                        <a:spcAft>
                          <a:spcPts val="0"/>
                        </a:spcAft>
                      </a:pPr>
                      <a:r>
                        <a:rPr lang="en-US" sz="1100" dirty="0" err="1">
                          <a:effectLst/>
                        </a:rPr>
                        <a:t>conceptualise</a:t>
                      </a:r>
                      <a:r>
                        <a:rPr lang="en-US" sz="1100" dirty="0">
                          <a:effectLst/>
                        </a:rPr>
                        <a:t> the issues of alignment for changing academic libraries by using and extending McKinsey’s 7S model.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l" rtl="0">
                        <a:lnSpc>
                          <a:spcPct val="107000"/>
                        </a:lnSpc>
                        <a:spcBef>
                          <a:spcPts val="0"/>
                        </a:spcBef>
                        <a:spcAft>
                          <a:spcPts val="0"/>
                        </a:spcAft>
                      </a:pPr>
                      <a:r>
                        <a:rPr lang="en-US" sz="1100" dirty="0">
                          <a:effectLst/>
                        </a:rPr>
                        <a:t>7S model to understand strategic alignment in academic libraries</a:t>
                      </a:r>
                    </a:p>
                    <a:p>
                      <a:pPr marL="0" marR="0" algn="r" rtl="1">
                        <a:lnSpc>
                          <a:spcPct val="107000"/>
                        </a:lnSpc>
                        <a:spcBef>
                          <a:spcPts val="0"/>
                        </a:spcBef>
                        <a:spcAft>
                          <a:spcPts val="0"/>
                        </a:spcAft>
                      </a:pPr>
                      <a:r>
                        <a:rPr lang="ar-SA"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l" rtl="1">
                        <a:lnSpc>
                          <a:spcPct val="107000"/>
                        </a:lnSpc>
                        <a:spcBef>
                          <a:spcPts val="0"/>
                        </a:spcBef>
                        <a:spcAft>
                          <a:spcPts val="0"/>
                        </a:spcAft>
                      </a:pPr>
                      <a:r>
                        <a:rPr lang="en-US" sz="1100" dirty="0">
                          <a:effectLst/>
                        </a:rPr>
                        <a:t>McKinsey, 2018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12878489"/>
                  </a:ext>
                </a:extLst>
              </a:tr>
              <a:tr h="1482038">
                <a:tc>
                  <a:txBody>
                    <a:bodyPr/>
                    <a:lstStyle/>
                    <a:p>
                      <a:pPr marL="0" marR="0" algn="l" rtl="1">
                        <a:lnSpc>
                          <a:spcPct val="107000"/>
                        </a:lnSpc>
                        <a:spcBef>
                          <a:spcPts val="0"/>
                        </a:spcBef>
                        <a:spcAft>
                          <a:spcPts val="0"/>
                        </a:spcAft>
                      </a:pPr>
                      <a:r>
                        <a:rPr lang="en-US" sz="1100" dirty="0">
                          <a:effectLst/>
                        </a:rPr>
                        <a:t>The paper provides a helpful inspiration for Big Data mining and software development, which will improve their efficiency and insight on users’ behavior and psychology.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l" rtl="1">
                        <a:lnSpc>
                          <a:spcPct val="107000"/>
                        </a:lnSpc>
                        <a:spcBef>
                          <a:spcPts val="0"/>
                        </a:spcBef>
                        <a:spcAft>
                          <a:spcPts val="0"/>
                        </a:spcAft>
                      </a:pPr>
                      <a:r>
                        <a:rPr lang="en-US" sz="1100" dirty="0">
                          <a:effectLst/>
                        </a:rPr>
                        <a:t>The paper proposes a framework to help users understand others’ behavior, which will aid them better take part in group and community with more contribution and delightedness.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l" rtl="1">
                        <a:lnSpc>
                          <a:spcPct val="107000"/>
                        </a:lnSpc>
                        <a:spcBef>
                          <a:spcPts val="0"/>
                        </a:spcBef>
                        <a:spcAft>
                          <a:spcPts val="0"/>
                        </a:spcAft>
                      </a:pPr>
                      <a:r>
                        <a:rPr lang="en-US" sz="1100" dirty="0">
                          <a:effectLst/>
                        </a:rPr>
                        <a:t>Library personalized recommendation service method based on improved association rules</a:t>
                      </a:r>
                    </a:p>
                    <a:p>
                      <a:pPr marL="0" marR="0" algn="l" rtl="1">
                        <a:lnSpc>
                          <a:spcPct val="107000"/>
                        </a:lnSpc>
                        <a:spcBef>
                          <a:spcPts val="0"/>
                        </a:spcBef>
                        <a:spcAft>
                          <a:spcPts val="0"/>
                        </a:spcAft>
                      </a:pPr>
                      <a:r>
                        <a:rPr lang="ar-SA"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l" rtl="1">
                        <a:lnSpc>
                          <a:spcPct val="107000"/>
                        </a:lnSpc>
                        <a:spcBef>
                          <a:spcPts val="0"/>
                        </a:spcBef>
                        <a:spcAft>
                          <a:spcPts val="0"/>
                        </a:spcAft>
                      </a:pPr>
                      <a:r>
                        <a:rPr lang="en-US" sz="1100" u="sng" dirty="0" err="1" smtClean="0">
                          <a:solidFill>
                            <a:schemeClr val="bg2">
                              <a:lumMod val="50000"/>
                            </a:schemeClr>
                          </a:solidFill>
                          <a:effectLst/>
                        </a:rPr>
                        <a:t>Kaigang</a:t>
                      </a:r>
                      <a:r>
                        <a:rPr lang="en-US" sz="1100" u="sng" baseline="0" dirty="0" smtClean="0">
                          <a:solidFill>
                            <a:schemeClr val="bg2">
                              <a:lumMod val="50000"/>
                            </a:schemeClr>
                          </a:solidFill>
                          <a:effectLst/>
                        </a:rPr>
                        <a:t> </a:t>
                      </a:r>
                      <a:r>
                        <a:rPr lang="en-US" sz="1100" u="sng" baseline="0" dirty="0" err="1" smtClean="0">
                          <a:solidFill>
                            <a:schemeClr val="bg2">
                              <a:lumMod val="50000"/>
                            </a:schemeClr>
                          </a:solidFill>
                          <a:effectLst/>
                        </a:rPr>
                        <a:t>Yai</a:t>
                      </a:r>
                      <a:r>
                        <a:rPr lang="en-US" sz="1100" u="sng" dirty="0" smtClean="0">
                          <a:solidFill>
                            <a:schemeClr val="bg1"/>
                          </a:solidFill>
                          <a:effectLst/>
                        </a:rPr>
                        <a:t>, </a:t>
                      </a:r>
                      <a:r>
                        <a:rPr lang="en-US" sz="1100" u="sng" dirty="0">
                          <a:solidFill>
                            <a:schemeClr val="bg1"/>
                          </a:solidFill>
                          <a:effectLst/>
                        </a:rPr>
                        <a:t>2017</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7414" marR="67414"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08410402"/>
                  </a:ext>
                </a:extLst>
              </a:tr>
            </a:tbl>
          </a:graphicData>
        </a:graphic>
      </p:graphicFrame>
    </p:spTree>
    <p:extLst>
      <p:ext uri="{BB962C8B-B14F-4D97-AF65-F5344CB8AC3E}">
        <p14:creationId xmlns:p14="http://schemas.microsoft.com/office/powerpoint/2010/main" val="320749681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6CE1C2-24FF-4125-B61C-AD39973FCD09}">
  <ds:schemaRefs>
    <ds:schemaRef ds:uri="http://schemas.microsoft.com/sharepoint/v3/contenttype/forms"/>
  </ds:schemaRefs>
</ds:datastoreItem>
</file>

<file path=customXml/itemProps2.xml><?xml version="1.0" encoding="utf-8"?>
<ds:datastoreItem xmlns:ds="http://schemas.openxmlformats.org/officeDocument/2006/customXml" ds:itemID="{5AF23494-F630-4E01-81EA-AA2F2975971E}">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CC083022-B7D0-4DE3-9976-6A91422D94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1507</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Agency FB</vt:lpstr>
      <vt:lpstr>Arial</vt:lpstr>
      <vt:lpstr>Calibri</vt:lpstr>
      <vt:lpstr>Times New Roman</vt:lpstr>
      <vt:lpstr>Trebuchet MS</vt:lpstr>
      <vt:lpstr>Trebuchet MS (Body)</vt:lpstr>
      <vt:lpstr>Wingdings 3</vt:lpstr>
      <vt:lpstr>Facet</vt:lpstr>
      <vt:lpstr>Library Management System  Using  C++ </vt:lpstr>
      <vt:lpstr>Abstract</vt:lpstr>
      <vt:lpstr>TABLE OF CONTENT  </vt:lpstr>
      <vt:lpstr> Introduction</vt:lpstr>
      <vt:lpstr> Aims and Objectives</vt:lpstr>
      <vt:lpstr> Problem Statement</vt:lpstr>
      <vt:lpstr>Scope </vt:lpstr>
      <vt:lpstr>Literature Review</vt:lpstr>
      <vt:lpstr>Literature Review Matrix</vt:lpstr>
      <vt:lpstr>PowerPoint Presentation</vt:lpstr>
      <vt:lpstr>Proposed Methodology</vt:lpstr>
      <vt:lpstr>Main modules</vt:lpstr>
      <vt:lpstr>Flow chart </vt:lpstr>
      <vt:lpstr>Outputs  (1/6)</vt:lpstr>
      <vt:lpstr>Outputs (2/6)</vt:lpstr>
      <vt:lpstr>Outputs (3/6)</vt:lpstr>
      <vt:lpstr>Outputs (4/6)</vt:lpstr>
      <vt:lpstr>Outputs (5/6)</vt:lpstr>
      <vt:lpstr>Outputs (6/6)</vt:lpstr>
      <vt:lpstr>Graph and Histogram</vt:lpstr>
      <vt:lpstr>Conclusion </vt:lpstr>
      <vt:lpstr>References</vt:lpstr>
      <vt:lpstr>FOR LISTENING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2022-05-26T20:50:42Z</dcterms:created>
  <dcterms:modified xsi:type="dcterms:W3CDTF">2022-05-28T23:36:07Z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