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7aa53e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7aa53e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3af88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23af88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3af88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3af88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a708af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a708af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3a708af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3a708af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3af88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3af88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708af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708af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058cd99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058cd99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e038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e038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e0387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e0387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1c5b3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1c5b3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7e0387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7e0387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e0387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e0387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7103055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7103055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23df383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23df383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058cd9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058cd9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3a708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3a708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3a708a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83a708a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a708a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3a708a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3a708af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3a708a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58cd99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058cd99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7ebd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7ebd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058cd99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058cd99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4" name="Google Shape;1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6" name="Google Shape;216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1" name="Google Shape;25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7" name="Google Shape;257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1" name="Google Shape;261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3" name="Google Shape;2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Google Shape;7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3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6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Google Shape;14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view/View.html#setFocusable(boolean)" TargetMode="External"/><Relationship Id="rId5" Type="http://schemas.openxmlformats.org/officeDocument/2006/relationships/hyperlink" Target="https://developer.android.com/reference/android/view/View.html#requestFocus()" TargetMode="Externa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7" Type="http://schemas.openxmlformats.org/officeDocument/2006/relationships/hyperlink" Target="https://developer.android.com/reference/android/view/View.html#onFocusChanged(boolean,%20int,%20android.graphics.Rect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Activity.html#getCurrentFocus%28%29" TargetMode="Externa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dittext" TargetMode="External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21.png"/><Relationship Id="rId5" Type="http://schemas.openxmlformats.org/officeDocument/2006/relationships/hyperlink" Target="https://developer.android.com/reference/android/widget/ToggleButton.html" TargetMode="External"/><Relationship Id="rId6" Type="http://schemas.openxmlformats.org/officeDocument/2006/relationships/hyperlink" Target="https://developer.android.com/reference/android/widget/Switch.html" TargetMode="External"/><Relationship Id="rId7" Type="http://schemas.openxmlformats.org/officeDocument/2006/relationships/hyperlink" Target="https://developer.android.com/reference/android/widget/Spinner.html" TargetMode="External"/><Relationship Id="rId8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widget/RadioButton.html" TargetMode="External"/><Relationship Id="rId4" Type="http://schemas.openxmlformats.org/officeDocument/2006/relationships/hyperlink" Target="https://developer.android.com/reference/android/widget/RadioGroup.html" TargetMode="External"/><Relationship Id="rId5" Type="http://schemas.openxmlformats.org/officeDocument/2006/relationships/hyperlink" Target="https://developer.android.com/reference/android/widget/RadioButton.html" TargetMode="External"/><Relationship Id="rId6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guide/topics/ui/controls.html" TargetMode="External"/><Relationship Id="rId4" Type="http://schemas.openxmlformats.org/officeDocument/2006/relationships/hyperlink" Target="https://developer.android.com/guide/topics/ui/controls/radiobutton.html" TargetMode="External"/><Relationship Id="rId5" Type="http://schemas.openxmlformats.org/officeDocument/2006/relationships/hyperlink" Target="http://developer.android.com/training/keyboard-input/style.html" TargetMode="External"/><Relationship Id="rId6" Type="http://schemas.openxmlformats.org/officeDocument/2006/relationships/hyperlink" Target="https://developer.android.com/training/keyboard-input/style.html#Action" TargetMode="External"/><Relationship Id="rId7" Type="http://schemas.openxmlformats.org/officeDocument/2006/relationships/hyperlink" Target="http://developer.android.com/guide/topics/ui/controls/text.html" TargetMode="External"/><Relationship Id="rId8" Type="http://schemas.openxmlformats.org/officeDocument/2006/relationships/hyperlink" Target="http://developer.android.com/guide/topics/ui/controls/spinn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gle-developer-training.github.io/android-developer-fundamentals-course-concepts-v2/unit-2-user-experience/lesson-4-user-interaction/4-2-c-input-controls/4-2-c-input-controls.html" TargetMode="External"/><Relationship Id="rId4" Type="http://schemas.openxmlformats.org/officeDocument/2006/relationships/hyperlink" Target="https://codelabs.developers.google.com/codelabs/android-training-input-control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widget/EditText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16.png"/><Relationship Id="rId5" Type="http://schemas.openxmlformats.org/officeDocument/2006/relationships/hyperlink" Target="https://developer.android.com/reference/android/widget/CheckBox.html" TargetMode="External"/><Relationship Id="rId6" Type="http://schemas.openxmlformats.org/officeDocument/2006/relationships/hyperlink" Target="https://developer.android.com/reference/android/widget/RadioButton.html" TargetMode="External"/><Relationship Id="rId7" Type="http://schemas.openxmlformats.org/officeDocument/2006/relationships/hyperlink" Target="https://developer.android.com/reference/android/widget/Switch.html" TargetMode="External"/><Relationship Id="rId8" Type="http://schemas.openxmlformats.org/officeDocument/2006/relationships/hyperlink" Target="https://developer.android.com/reference/android/widget/Spinn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widget/RadioGroup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view/View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type="title"/>
          </p:nvPr>
        </p:nvSpPr>
        <p:spPr>
          <a:xfrm>
            <a:off x="265500" y="1154475"/>
            <a:ext cx="4045200" cy="17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</a:t>
            </a:r>
            <a:endParaRPr/>
          </a:p>
        </p:txBody>
      </p:sp>
      <p:sp>
        <p:nvSpPr>
          <p:cNvPr id="275" name="Google Shape;275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4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View that receives user input has "Focus"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one View can have focus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makes it unambiguous which View gets the 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is assigned by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tapping a View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 guiding the user from one </a:t>
            </a:r>
            <a:r>
              <a:rPr lang="en"/>
              <a:t>text </a:t>
            </a:r>
            <a:r>
              <a:rPr lang="en"/>
              <a:t>input control to the next using the </a:t>
            </a:r>
            <a:r>
              <a:rPr b="1" lang="en"/>
              <a:t>Return</a:t>
            </a:r>
            <a:r>
              <a:rPr lang="en"/>
              <a:t>, </a:t>
            </a:r>
            <a:r>
              <a:rPr b="1" lang="en"/>
              <a:t>Tab</a:t>
            </a:r>
            <a:r>
              <a:rPr lang="en"/>
              <a:t>, or arrow keys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/>
              <a:t> on any View that is focusable</a:t>
            </a:r>
            <a:endParaRPr/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Clickable versus focusable</a:t>
            </a:r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lickable</a:t>
            </a:r>
            <a:r>
              <a:rPr lang="en"/>
              <a:t>—View can respond to being clicked or tapped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Focusable</a:t>
            </a:r>
            <a:r>
              <a:rPr lang="en"/>
              <a:t>—View can gain focus to accept input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 controls such as keyboards send input to the view that has focus</a:t>
            </a:r>
            <a:endParaRPr/>
          </a:p>
        </p:txBody>
      </p:sp>
      <p:sp>
        <p:nvSpPr>
          <p:cNvPr id="348" name="Google Shape;34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View gets focus next?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</a:t>
            </a:r>
            <a:r>
              <a:rPr lang="en"/>
              <a:t>opmost view under the touch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user submits input, focus moves to nearest neighbor—</a:t>
            </a:r>
            <a:r>
              <a:rPr lang="en" sz="2400"/>
              <a:t>priority is left to right, top to bottom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can change when user interacts with a directional control</a:t>
            </a:r>
            <a:endParaRPr/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users</a:t>
            </a:r>
            <a:endParaRPr/>
          </a:p>
        </p:txBody>
      </p:sp>
      <p:sp>
        <p:nvSpPr>
          <p:cNvPr id="361" name="Google Shape;361;p6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 has focus so users knows where their input goes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views can have focus helps users navigate through flow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 and logical—no surprises!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2" name="Google Shape;36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focus</a:t>
            </a:r>
            <a:endParaRPr/>
          </a:p>
        </p:txBody>
      </p:sp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Arrange input controls in a layout from left to right and top to bottom in the order you want focus assigned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input controls inside a view group in your layout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ordering in XML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  <a:endParaRPr/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focus explicitly</a:t>
            </a:r>
            <a:endParaRPr/>
          </a:p>
        </p:txBody>
      </p:sp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methods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to set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setFocusable()</a:t>
            </a:r>
            <a:r>
              <a:rPr lang="en"/>
              <a:t> sets whether a view can have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requestFocus()</a:t>
            </a:r>
            <a:r>
              <a:rPr lang="en"/>
              <a:t> gives focus to a specific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setOnFocusChangeListener()</a:t>
            </a:r>
            <a:r>
              <a:rPr lang="en"/>
              <a:t> sets listener for when view gains or loses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onFocusChanged()</a:t>
            </a:r>
            <a:r>
              <a:rPr lang="en"/>
              <a:t> called when focus on a view changes</a:t>
            </a:r>
            <a:endParaRPr/>
          </a:p>
        </p:txBody>
      </p:sp>
      <p:sp>
        <p:nvSpPr>
          <p:cNvPr id="376" name="Google Shape;376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view with focus</a:t>
            </a:r>
            <a:endParaRPr/>
          </a:p>
        </p:txBody>
      </p:sp>
      <p:sp>
        <p:nvSpPr>
          <p:cNvPr id="382" name="Google Shape;382;p68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  <a:endParaRPr/>
          </a:p>
        </p:txBody>
      </p:sp>
      <p:sp>
        <p:nvSpPr>
          <p:cNvPr id="383" name="Google Shape;38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Freeform text and numbers</a:t>
            </a:r>
            <a:endParaRPr/>
          </a:p>
        </p:txBody>
      </p:sp>
      <p:sp>
        <p:nvSpPr>
          <p:cNvPr id="389" name="Google Shape;389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multiple lines of text</a:t>
            </a:r>
            <a:endParaRPr/>
          </a:p>
        </p:txBody>
      </p:sp>
      <p:sp>
        <p:nvSpPr>
          <p:cNvPr id="396" name="Google Shape;396;p70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4">
            <a:alphaModFix/>
          </a:blip>
          <a:srcRect b="0" l="43800" r="9814" t="0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0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with inputType</a:t>
            </a:r>
            <a:endParaRPr/>
          </a:p>
        </p:txBody>
      </p:sp>
      <p:sp>
        <p:nvSpPr>
          <p:cNvPr id="406" name="Google Shape;406;p71"/>
          <p:cNvSpPr txBox="1"/>
          <p:nvPr>
            <p:ph idx="1" type="body"/>
          </p:nvPr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in Attributes pane of layout editor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code for EditText: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&lt;EditText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android:id="@+id/name_field"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android:inputType =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"textPersonName"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Input Controls</a:t>
            </a:r>
            <a:endParaRPr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message</a:t>
            </a:r>
            <a:endParaRPr/>
          </a:p>
        </p:txBody>
      </p:sp>
      <p:sp>
        <p:nvSpPr>
          <p:cNvPr id="414" name="Google Shape;414;p72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="textShortMessage"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2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single line</a:t>
            </a:r>
            <a:endParaRPr/>
          </a:p>
        </p:txBody>
      </p:sp>
      <p:sp>
        <p:nvSpPr>
          <p:cNvPr id="425" name="Google Shape;425;p73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Both work: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textLongMessage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="textPersonName"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6" name="Google Shape;42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3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phone number entry</a:t>
            </a:r>
            <a:endParaRPr/>
          </a:p>
        </p:txBody>
      </p:sp>
      <p:sp>
        <p:nvSpPr>
          <p:cNvPr id="437" name="Google Shape;437;p74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 ="phone"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8" name="Google Shape;43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4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4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text</a:t>
            </a:r>
            <a:endParaRPr/>
          </a:p>
        </p:txBody>
      </p:sp>
      <p:sp>
        <p:nvSpPr>
          <p:cNvPr id="447" name="Google Shape;447;p75"/>
          <p:cNvSpPr txBox="1"/>
          <p:nvPr>
            <p:ph idx="1" type="body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EditText object for the EditText view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findViewById(R.id.edit_simple);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the CharSequence and convert it to a string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simpleEditText.getText().toString();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types</a:t>
            </a:r>
            <a:endParaRPr/>
          </a:p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" sz="1800"/>
              <a:t>: Set to all capital letters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" sz="1800"/>
              <a:t>: Start each sentence with a capital letter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" sz="1800"/>
              <a:t>: Conceal an entered password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/>
              <a:t>: Restrict text entry to numbers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" sz="1800"/>
              <a:t>: Show keyboard with </a:t>
            </a:r>
            <a:r>
              <a:rPr b="1" lang="en" sz="1800"/>
              <a:t>@</a:t>
            </a:r>
            <a:r>
              <a:rPr lang="en" sz="1800"/>
              <a:t> conveniently located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" sz="1800"/>
              <a:t>: Show a numeric phone keypad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800"/>
              <a:t>: Show a numeric keypad with a slash and colon for entering the date and time</a:t>
            </a:r>
            <a:endParaRPr sz="1800"/>
          </a:p>
        </p:txBody>
      </p:sp>
      <p:sp>
        <p:nvSpPr>
          <p:cNvPr id="455" name="Google Shape;455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input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choices</a:t>
            </a:r>
            <a:endParaRPr/>
          </a:p>
        </p:txBody>
      </p:sp>
      <p:sp>
        <p:nvSpPr>
          <p:cNvPr id="462" name="Google Shape;462;p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 for providing choices</a:t>
            </a:r>
            <a:endParaRPr/>
          </a:p>
        </p:txBody>
      </p:sp>
      <p:sp>
        <p:nvSpPr>
          <p:cNvPr id="469" name="Google Shape;469;p78"/>
          <p:cNvSpPr txBox="1"/>
          <p:nvPr>
            <p:ph idx="1" type="body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RadioButton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Switch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Spinner</a:t>
            </a:r>
            <a:endParaRPr/>
          </a:p>
        </p:txBody>
      </p:sp>
      <p:sp>
        <p:nvSpPr>
          <p:cNvPr id="470" name="Google Shape;47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sp>
        <p:nvSpPr>
          <p:cNvPr id="481" name="Google Shape;481;p79"/>
          <p:cNvSpPr txBox="1"/>
          <p:nvPr>
            <p:ph idx="1" type="body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any number of choices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"/>
              <a:t>Checking one box does not uncheck another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expect checkboxes in a vertical list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/>
              <a:t>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and can have </a:t>
            </a:r>
            <a:br>
              <a:rPr lang="en"/>
            </a:b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</a:t>
            </a:r>
            <a:endParaRPr/>
          </a:p>
        </p:txBody>
      </p:sp>
      <p:sp>
        <p:nvSpPr>
          <p:cNvPr id="489" name="Google Shape;489;p80"/>
          <p:cNvSpPr txBox="1"/>
          <p:nvPr>
            <p:ph idx="1" type="body"/>
          </p:nvPr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RadioButton</a:t>
            </a:r>
            <a:r>
              <a:rPr lang="en"/>
              <a:t> elements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RadioGroup</a:t>
            </a:r>
            <a:r>
              <a:rPr lang="en"/>
              <a:t> in a vertical list (horizontally if labels are short)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only one of the choices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one unchecks all others in group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RadioButton</a:t>
            </a:r>
            <a:r>
              <a:rPr lang="en"/>
              <a:t>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</a:t>
            </a:r>
            <a:br>
              <a:rPr lang="en"/>
            </a:br>
            <a:r>
              <a:rPr lang="en"/>
              <a:t>handler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br>
              <a:rPr lang="en"/>
            </a:br>
            <a:r>
              <a:rPr lang="en"/>
              <a:t>for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 and switches</a:t>
            </a:r>
            <a:endParaRPr/>
          </a:p>
        </p:txBody>
      </p:sp>
      <p:sp>
        <p:nvSpPr>
          <p:cNvPr id="497" name="Google Shape;497;p81"/>
          <p:cNvSpPr txBox="1"/>
          <p:nvPr>
            <p:ph idx="1" type="body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switch between on and off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/>
              <a:t> for click handler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br>
              <a:rPr lang="en"/>
            </a:br>
            <a:r>
              <a:rPr lang="en"/>
              <a:t>                                     Toggle buttons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 Switches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13" y="2511100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76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213525"/>
            <a:ext cx="83988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Overview of input controls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focus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6" name="Google Shape;506;p82"/>
          <p:cNvSpPr txBox="1"/>
          <p:nvPr>
            <p:ph idx="1" type="body"/>
          </p:nvPr>
        </p:nvSpPr>
        <p:spPr>
          <a:xfrm>
            <a:off x="411625" y="1051425"/>
            <a:ext cx="7905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Input Controls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Radio Buttons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Specifying the Input Method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Handling Keyboard Input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Text Fields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Spinners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3" name="Google Shape;51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311700" y="2063725"/>
            <a:ext cx="8520600" cy="1941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Input controls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Input controls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0" name="Google Shape;520;p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input Controls</a:t>
            </a:r>
            <a:endParaRPr/>
          </a:p>
        </p:txBody>
      </p:sp>
      <p:sp>
        <p:nvSpPr>
          <p:cNvPr id="297" name="Google Shape;297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Accepting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(using keyboard)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Switching on/off: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Choosing value in range of values: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EditText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SeekBar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CheckBox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RadioButton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Switch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Spinner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311" name="Google Shape;31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input controls</a:t>
            </a:r>
            <a:endParaRPr/>
          </a:p>
        </p:txBody>
      </p:sp>
      <p:sp>
        <p:nvSpPr>
          <p:cNvPr id="312" name="Google Shape;31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idx="1" type="body"/>
          </p:nvPr>
        </p:nvSpPr>
        <p:spPr>
          <a:xfrm>
            <a:off x="311700" y="933475"/>
            <a:ext cx="80802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for entering text using keyboard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">
                <a:solidFill>
                  <a:schemeClr val="dk1"/>
                </a:solidFill>
              </a:rPr>
              <a:t> for sliding left or right to a setting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 elements for choosing more than one option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 elements into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RadioGroup</a:t>
            </a:r>
            <a:r>
              <a:rPr lang="en">
                <a:solidFill>
                  <a:schemeClr val="dk1"/>
                </a:solidFill>
              </a:rPr>
              <a:t> — user makes only one choice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chemeClr val="dk1"/>
                </a:solidFill>
              </a:rPr>
              <a:t> for tapping on or off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>
                <a:solidFill>
                  <a:schemeClr val="dk1"/>
                </a:solidFill>
              </a:rPr>
              <a:t> for choosing a single item from a list</a:t>
            </a:r>
            <a:endParaRPr/>
          </a:p>
        </p:txBody>
      </p:sp>
      <p:sp>
        <p:nvSpPr>
          <p:cNvPr id="319" name="Google Shape;31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</a:t>
            </a:r>
            <a:r>
              <a:rPr lang="en"/>
              <a:t> input controls work</a:t>
            </a:r>
            <a:endParaRPr/>
          </a:p>
        </p:txBody>
      </p:sp>
      <p:sp>
        <p:nvSpPr>
          <p:cNvPr id="320" name="Google Shape;320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is base class for input controls</a:t>
            </a:r>
            <a:endParaRPr/>
          </a:p>
        </p:txBody>
      </p:sp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is the basic building block for all UI components, including input controls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is the base class for classes that provide interactive UI components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provides basic interaction through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focus</a:t>
            </a:r>
            <a:endParaRPr/>
          </a:p>
        </p:txBody>
      </p:sp>
      <p:sp>
        <p:nvSpPr>
          <p:cNvPr id="333" name="Google Shape;33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