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</p:sldIdLst>
  <p:sldSz cy="5143500" cx="9144000"/>
  <p:notesSz cx="6858000" cy="9144000"/>
  <p:embeddedFontLst>
    <p:embeddedFont>
      <p:font typeface="Roboto"/>
      <p:regular r:id="rId69"/>
      <p:bold r:id="rId70"/>
      <p:italic r:id="rId71"/>
      <p:boldItalic r:id="rId72"/>
    </p:embeddedFont>
    <p:embeddedFont>
      <p:font typeface="Open Sans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slide" Target="slides/slide3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73" Type="http://schemas.openxmlformats.org/officeDocument/2006/relationships/font" Target="fonts/OpenSans-regular.fntdata"/><Relationship Id="rId72" Type="http://schemas.openxmlformats.org/officeDocument/2006/relationships/font" Target="fonts/Roboto-boldItalic.fntdata"/><Relationship Id="rId31" Type="http://schemas.openxmlformats.org/officeDocument/2006/relationships/slide" Target="slides/slide21.xml"/><Relationship Id="rId75" Type="http://schemas.openxmlformats.org/officeDocument/2006/relationships/font" Target="fonts/OpenSans-italic.fntdata"/><Relationship Id="rId30" Type="http://schemas.openxmlformats.org/officeDocument/2006/relationships/slide" Target="slides/slide20.xml"/><Relationship Id="rId74" Type="http://schemas.openxmlformats.org/officeDocument/2006/relationships/font" Target="fonts/OpenSans-bold.fntdata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76" Type="http://schemas.openxmlformats.org/officeDocument/2006/relationships/font" Target="fonts/OpenSans-boldItalic.fntdata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71" Type="http://schemas.openxmlformats.org/officeDocument/2006/relationships/font" Target="fonts/Roboto-italic.fntdata"/><Relationship Id="rId70" Type="http://schemas.openxmlformats.org/officeDocument/2006/relationships/font" Target="fonts/Roboto-bold.fntdata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62" Type="http://schemas.openxmlformats.org/officeDocument/2006/relationships/slide" Target="slides/slide52.xml"/><Relationship Id="rId61" Type="http://schemas.openxmlformats.org/officeDocument/2006/relationships/slide" Target="slides/slide51.xml"/><Relationship Id="rId20" Type="http://schemas.openxmlformats.org/officeDocument/2006/relationships/slide" Target="slides/slide10.xml"/><Relationship Id="rId64" Type="http://schemas.openxmlformats.org/officeDocument/2006/relationships/slide" Target="slides/slide54.xml"/><Relationship Id="rId63" Type="http://schemas.openxmlformats.org/officeDocument/2006/relationships/slide" Target="slides/slide53.xml"/><Relationship Id="rId22" Type="http://schemas.openxmlformats.org/officeDocument/2006/relationships/slide" Target="slides/slide12.xml"/><Relationship Id="rId66" Type="http://schemas.openxmlformats.org/officeDocument/2006/relationships/slide" Target="slides/slide56.xml"/><Relationship Id="rId21" Type="http://schemas.openxmlformats.org/officeDocument/2006/relationships/slide" Target="slides/slide11.xml"/><Relationship Id="rId65" Type="http://schemas.openxmlformats.org/officeDocument/2006/relationships/slide" Target="slides/slide55.xml"/><Relationship Id="rId24" Type="http://schemas.openxmlformats.org/officeDocument/2006/relationships/slide" Target="slides/slide14.xml"/><Relationship Id="rId68" Type="http://schemas.openxmlformats.org/officeDocument/2006/relationships/slide" Target="slides/slide58.xml"/><Relationship Id="rId23" Type="http://schemas.openxmlformats.org/officeDocument/2006/relationships/slide" Target="slides/slide13.xml"/><Relationship Id="rId67" Type="http://schemas.openxmlformats.org/officeDocument/2006/relationships/slide" Target="slides/slide57.xml"/><Relationship Id="rId60" Type="http://schemas.openxmlformats.org/officeDocument/2006/relationships/slide" Target="slides/slide50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69" Type="http://schemas.openxmlformats.org/officeDocument/2006/relationships/font" Target="fonts/Roboto-regular.fntdata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11" Type="http://schemas.openxmlformats.org/officeDocument/2006/relationships/slide" Target="slides/slide1.xml"/><Relationship Id="rId55" Type="http://schemas.openxmlformats.org/officeDocument/2006/relationships/slide" Target="slides/slide45.xml"/><Relationship Id="rId10" Type="http://schemas.openxmlformats.org/officeDocument/2006/relationships/notesMaster" Target="notesMasters/notesMaster1.xml"/><Relationship Id="rId54" Type="http://schemas.openxmlformats.org/officeDocument/2006/relationships/slide" Target="slides/slide44.xml"/><Relationship Id="rId13" Type="http://schemas.openxmlformats.org/officeDocument/2006/relationships/slide" Target="slides/slide3.xml"/><Relationship Id="rId57" Type="http://schemas.openxmlformats.org/officeDocument/2006/relationships/slide" Target="slides/slide47.xml"/><Relationship Id="rId12" Type="http://schemas.openxmlformats.org/officeDocument/2006/relationships/slide" Target="slides/slide2.xml"/><Relationship Id="rId56" Type="http://schemas.openxmlformats.org/officeDocument/2006/relationships/slide" Target="slides/slide46.xml"/><Relationship Id="rId15" Type="http://schemas.openxmlformats.org/officeDocument/2006/relationships/slide" Target="slides/slide5.xml"/><Relationship Id="rId59" Type="http://schemas.openxmlformats.org/officeDocument/2006/relationships/slide" Target="slides/slide49.xml"/><Relationship Id="rId14" Type="http://schemas.openxmlformats.org/officeDocument/2006/relationships/slide" Target="slides/slide4.xml"/><Relationship Id="rId58" Type="http://schemas.openxmlformats.org/officeDocument/2006/relationships/slide" Target="slides/slide4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html" TargetMode="External"/><Relationship Id="rId3" Type="http://schemas.openxmlformats.org/officeDocument/2006/relationships/hyperlink" Target="https://developer.android.com/reference/android/app/Dialog.html" TargetMode="Externa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Builder.html" TargetMode="External"/><Relationship Id="rId3" Type="http://schemas.openxmlformats.org/officeDocument/2006/relationships/hyperlink" Target="https://developer.android.com/reference/android/app/AlertDialog.Builder.html#setTitle(int)" TargetMode="External"/><Relationship Id="rId4" Type="http://schemas.openxmlformats.org/officeDocument/2006/relationships/hyperlink" Target="https://developer.android.com/reference/android/app/AlertDialog.Builder.html#setMessage(int)" TargetMode="Externa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Builder.html#setPositiveButton(int,%20android.content.DialogInterface.OnClickListener)" TargetMode="External"/><Relationship Id="rId3" Type="http://schemas.openxmlformats.org/officeDocument/2006/relationships/hyperlink" Target="https://developer.android.com/reference/android/app/AlertDialog.Builder.html#setNegativeButton(int,%20android.content.DialogInterface.OnClickListener)" TargetMode="External"/><Relationship Id="rId4" Type="http://schemas.openxmlformats.org/officeDocument/2006/relationships/hyperlink" Target="https://developer.android.com/reference/android/content/DialogInterface.OnClickListener.html" TargetMode="External"/><Relationship Id="rId5" Type="http://schemas.openxmlformats.org/officeDocument/2006/relationships/hyperlink" Target="https://developer.android.com/reference/android/app/AlertDialog.Builder.html#setNeutralButton(int,%20android.content.DialogInterface.OnClickListener)" TargetMode="Externa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8b875b26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8b875b26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5c6e85b7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5c6e85b7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5c6e85b7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5c6e85b7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c6e85b7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c6e85b7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5ca91b8e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5ca91b8e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5ca91b8e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5ca91b8e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5ca91b8e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5ca91b8e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8b875b26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8b875b26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5ca91b8e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5ca91b8e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5ca91b8e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5ca91b8e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8b875b26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8b875b26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5ca91b8e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5ca91b8e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5ca91b8eb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5ca91b8eb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8470ef2fa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8470ef2fa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5ca91b8eb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5ca91b8eb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5ca91b8eb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5ca91b8eb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8b875b26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8b875b26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5c7aca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5c7aca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855b348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855b348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8470ef2fa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8470ef2fa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470ef2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470ef2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5c7acae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5c7acae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5c7acaee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5c7acae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8470ef2fa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8470ef2fa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5c7acae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5c7acae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8470ef2fa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8470ef2fa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5c7acaee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5c7acaee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8470ef2fa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8470ef2fa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8b875b26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8b875b26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5c7acaee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5c7acaee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5c7acaee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5c7acaee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06e2ef6b2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06e2ef6b2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5c7acaee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5c7acaee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5c7acaee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5c7acaee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5c7acaee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5c7acaee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5c7acaee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5c7acaee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306e2ef6b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306e2ef6b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06e2ef6b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306e2ef6b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306e2ef6b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306e2ef6b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Alerts are urgent interruptions, requiring acknowledgement, that inform the user about a situation as it occurs, or an action </a:t>
            </a:r>
            <a:r>
              <a:rPr i="1" lang="en">
                <a:solidFill>
                  <a:schemeClr val="dk1"/>
                </a:solidFill>
              </a:rPr>
              <a:t>before</a:t>
            </a:r>
            <a:r>
              <a:rPr lang="en">
                <a:solidFill>
                  <a:schemeClr val="dk1"/>
                </a:solidFill>
              </a:rPr>
              <a:t> it occurs (as in discarding a draft). You can provide buttons in an alert to make a decision. For example, an alert dialog might require the user to click </a:t>
            </a:r>
            <a:r>
              <a:rPr b="1" lang="en">
                <a:solidFill>
                  <a:schemeClr val="dk1"/>
                </a:solidFill>
              </a:rPr>
              <a:t>Continue</a:t>
            </a:r>
            <a:r>
              <a:rPr lang="en">
                <a:solidFill>
                  <a:schemeClr val="dk1"/>
                </a:solidFill>
              </a:rPr>
              <a:t> after reading it, or give the user a choice to agree with an action by clicking a positive button (such as </a:t>
            </a:r>
            <a:r>
              <a:rPr b="1" lang="en">
                <a:solidFill>
                  <a:schemeClr val="dk1"/>
                </a:solidFill>
              </a:rPr>
              <a:t>OK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chemeClr val="dk1"/>
                </a:solidFill>
              </a:rPr>
              <a:t>Accept</a:t>
            </a:r>
            <a:r>
              <a:rPr lang="en">
                <a:solidFill>
                  <a:schemeClr val="dk1"/>
                </a:solidFill>
              </a:rPr>
              <a:t>), or to disagree by clicking a negative button (such as </a:t>
            </a:r>
            <a:r>
              <a:rPr b="1" lang="en">
                <a:solidFill>
                  <a:schemeClr val="dk1"/>
                </a:solidFill>
              </a:rPr>
              <a:t>Cancel</a:t>
            </a:r>
            <a:r>
              <a:rPr lang="en">
                <a:solidFill>
                  <a:schemeClr val="dk1"/>
                </a:solidFill>
              </a:rPr>
              <a:t>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hlinkClick r:id="rId2"/>
              </a:rPr>
              <a:t>AlertDialog</a:t>
            </a:r>
            <a:r>
              <a:rPr lang="en">
                <a:solidFill>
                  <a:schemeClr val="dk1"/>
                </a:solidFill>
              </a:rPr>
              <a:t> subclass of the </a:t>
            </a:r>
            <a:r>
              <a:rPr lang="en" u="sng">
                <a:solidFill>
                  <a:srgbClr val="1155CC"/>
                </a:solidFill>
                <a:hlinkClick r:id="rId3"/>
              </a:rPr>
              <a:t>Dialog</a:t>
            </a:r>
            <a:r>
              <a:rPr lang="en">
                <a:solidFill>
                  <a:schemeClr val="dk1"/>
                </a:solidFill>
              </a:rPr>
              <a:t> class to show a standard dialog for an alert. The AlertDialog class allows you to build a variety of dialog designs. An alert dialog can have the following regions (refer to the diagram below):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Title: A title is optional. Most alerts don’t need titles. If you can summarize a decision in a sentence or two by either asking a question (such as, “Discard draft?”) or making a statement related to the action buttons (such as, “Click OK to continue”), don’t bother with a title. Use a title if the situation is high-risk, such as the potential loss of connectivity, and the content area is occupied by a detailed message, a list, or custom layout.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Content area: The content area can display a message, a list, or other custom layout.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Action buttons: You should use no more than three action buttons in a dialog, and most have only two.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306e2ef6b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306e2ef6b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u="sng">
                <a:solidFill>
                  <a:srgbClr val="1155CC"/>
                </a:solidFill>
                <a:hlinkClick r:id="rId2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class provides the </a:t>
            </a:r>
            <a:r>
              <a:rPr i="1" lang="en">
                <a:solidFill>
                  <a:schemeClr val="dk1"/>
                </a:solidFill>
              </a:rPr>
              <a:t>builder</a:t>
            </a:r>
            <a:r>
              <a:rPr lang="en">
                <a:solidFill>
                  <a:schemeClr val="dk1"/>
                </a:solidFill>
              </a:rPr>
              <a:t> design pattern, which makes it easy to create an object from a class that has a lot of required and optional attributes and would therefore require a lot of parameters to build. Without this pattern, you would have to create constructors for combinations of required and optional attributes; with this pattern, the code is easier to read and maintain.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to build a standard alert dialog and set attributes on the dialog. Use </a:t>
            </a:r>
            <a:r>
              <a:rPr lang="en" u="sng">
                <a:solidFill>
                  <a:srgbClr val="1155CC"/>
                </a:solidFill>
                <a:hlinkClick r:id="rId3"/>
              </a:rPr>
              <a:t>setTitle()</a:t>
            </a:r>
            <a:r>
              <a:rPr lang="en">
                <a:solidFill>
                  <a:schemeClr val="dk1"/>
                </a:solidFill>
              </a:rPr>
              <a:t> to set its title and </a:t>
            </a:r>
            <a:r>
              <a:rPr lang="en" u="sng">
                <a:solidFill>
                  <a:srgbClr val="1155CC"/>
                </a:solidFill>
                <a:hlinkClick r:id="rId4"/>
              </a:rPr>
              <a:t>setMessage()</a:t>
            </a:r>
            <a:r>
              <a:rPr lang="en">
                <a:solidFill>
                  <a:schemeClr val="dk1"/>
                </a:solidFill>
              </a:rPr>
              <a:t> to set its message.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If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is not recognized as you enter it, you may need to add the following import statements to MainActivity.java: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android.content.DialogInterface;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android.app.AlertDialog;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following creates the dialog object and sets the title (the string resource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alert_title</a:t>
            </a:r>
            <a:r>
              <a:rPr lang="en">
                <a:solidFill>
                  <a:schemeClr val="dk1"/>
                </a:solidFill>
              </a:rPr>
              <a:t>) and message (the string resource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alert_message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onClickShowAlert(View view)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Build the alert dialog.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AlertDialog.Builder alertDialog = new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AlertDialog.Builder(MainActivity.this);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Set the dialog title.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alertDialog.setTitle("Connect to Provider");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Set the dialog message.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alertDialog.setMessage(R.string.alert_message);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06e2ef6b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06e2ef6b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hlinkClick r:id="rId2"/>
              </a:rPr>
              <a:t>setPositiveButton()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u="sng">
                <a:solidFill>
                  <a:srgbClr val="1155CC"/>
                </a:solidFill>
                <a:hlinkClick r:id="rId3"/>
              </a:rPr>
              <a:t>setNegativeButton()</a:t>
            </a:r>
            <a:r>
              <a:rPr lang="en">
                <a:solidFill>
                  <a:schemeClr val="dk1"/>
                </a:solidFill>
              </a:rPr>
              <a:t> methods of the AlertDialog.Builder class to set the button actions for the alert dialog. These methods require a title for the button (supplied by a string resource) and the </a:t>
            </a:r>
            <a:r>
              <a:rPr lang="en" u="sng">
                <a:solidFill>
                  <a:srgbClr val="1155CC"/>
                </a:solidFill>
                <a:hlinkClick r:id="rId4"/>
              </a:rPr>
              <a:t>DialogInterface.OnClickListener</a:t>
            </a:r>
            <a:r>
              <a:rPr lang="en">
                <a:solidFill>
                  <a:schemeClr val="dk1"/>
                </a:solidFill>
              </a:rPr>
              <a:t> class that defines the action to take when the user presses the button: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add only one of each button type to an AlertDialog. For example, you can’t have more than one “positive”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also set a “neutral” button with </a:t>
            </a:r>
            <a:r>
              <a:rPr lang="en" u="sng">
                <a:solidFill>
                  <a:srgbClr val="1155CC"/>
                </a:solidFill>
                <a:hlinkClick r:id="rId5"/>
              </a:rPr>
              <a:t>setNeutralButton()</a:t>
            </a:r>
            <a:r>
              <a:rPr lang="en">
                <a:solidFill>
                  <a:schemeClr val="dk1"/>
                </a:solidFill>
              </a:rPr>
              <a:t>. The neutral button appears between the positive and negative buttons. Use a neutral button, such as “Remind me later”, if you want the user to be able to dismiss the dialog and decide later.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306e2ef6b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306e2ef6b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5c6e85b7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5c6e85b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306e2ef6b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306e2ef6b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306e2ef6b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306e2ef6b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306e2ef6b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306e2ef6b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306e2ef6b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306e2ef6b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306e2ef6b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306e2ef6b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306e2ef6b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306e2ef6b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306e2ef6b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306e2ef6b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8470ef2f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8470ef2f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8470ef2f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8470ef2f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06e2ef6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06e2ef6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8b875b26d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8b875b26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5c6e85b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5c6e85b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5c6e85b7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5c6e85b7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6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7.jpg"/><Relationship Id="rId3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8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9.jpg"/><Relationship Id="rId3" Type="http://schemas.openxmlformats.org/officeDocument/2006/relationships/image" Target="../media/image16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1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2.jpg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hyperlink" Target="http://creativecommons.org/licenses/by-nc/4.0/" TargetMode="Externa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01"/>
            <a:ext cx="40452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11" name="Google Shape;11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229275" y="4761375"/>
            <a:ext cx="2350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4580075" y="4675350"/>
            <a:ext cx="1191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8" name="Google Shape;218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9" name="Google Shape;219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4" name="Google Shape;244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8" name="Google Shape;248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9" name="Google Shape;249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0" name="Google Shape;250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3" name="Google Shape;253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9" name="Google Shape;25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0" name="Google Shape;26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8" name="Google Shape;26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3" name="Google Shape;28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6" name="Google Shape;286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0" name="Google Shape;290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1" name="Google Shape;291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4" name="Google Shape;304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5" name="Google Shape;305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8" name="Google Shape;308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2" name="Google Shape;312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3" name="Google Shape;313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4" name="Google Shape;314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7" name="Google Shape;317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1" name="Google Shape;32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3" name="Google Shape;323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7" name="Google Shape;327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8" name="Google Shape;328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9" name="Google Shape;32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6" name="Google Shape;346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7" name="Google Shape;347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0" name="Google Shape;35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5" name="Google Shape;35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8" name="Google Shape;358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9" name="Google Shape;359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8" name="Google Shape;368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9" name="Google Shape;369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2" name="Google Shape;372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374" name="Google Shape;374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8" name="Google Shape;37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7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82" name="Google Shape;382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5" name="Google Shape;385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6" name="Google Shape;386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8" name="Google Shape;388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2" name="Google Shape;392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3" name="Google Shape;393;p7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94" name="Google Shape;39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7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8" name="Google Shape;398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3" name="Google Shape;413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4" name="Google Shape;414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7" name="Google Shape;417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1" name="Google Shape;421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22" name="Google Shape;422;p8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5" name="Google Shape;425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6" name="Google Shape;426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5" name="Google Shape;435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6" name="Google Shape;436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9" name="Google Shape;439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38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7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3" name="Google Shape;443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4" name="Google Shape;444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5" name="Google Shape;445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8" name="Google Shape;448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1" name="Google Shape;451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2" name="Google Shape;452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54" name="Google Shape;454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55" name="Google Shape;455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90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0" name="Google Shape;460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1" name="Google Shape;461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63" name="Google Shape;46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9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9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2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364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593275" y="4675350"/>
            <a:ext cx="1101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229275" y="4761375"/>
            <a:ext cx="2350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483425" y="4751550"/>
            <a:ext cx="1287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05475" y="4761375"/>
            <a:ext cx="24498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44834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7" name="Google Shape;207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305474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4407225" y="469414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4" name="Google Shape;274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3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5" name="Google Shape;335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229275" y="4761375"/>
            <a:ext cx="2297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4606350" y="4663650"/>
            <a:ext cx="1088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3" name="Google Shape;34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402" name="Google Shape;402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5" name="Google Shape;405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79"/>
          <p:cNvSpPr txBox="1"/>
          <p:nvPr/>
        </p:nvSpPr>
        <p:spPr>
          <a:xfrm>
            <a:off x="2229274" y="4761375"/>
            <a:ext cx="2297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7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79"/>
          <p:cNvSpPr txBox="1"/>
          <p:nvPr/>
        </p:nvSpPr>
        <p:spPr>
          <a:xfrm>
            <a:off x="4619575" y="4663650"/>
            <a:ext cx="107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0" name="Google Shape;41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view/View.OnCreateContextMenuListene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app/Activity.html#startActionMode(android.view.ActionMode.Callback)" TargetMode="External"/><Relationship Id="rId4" Type="http://schemas.openxmlformats.org/officeDocument/2006/relationships/hyperlink" Target="https://developer.android.com/reference/android/view/ActionMode.Callback.html" TargetMode="External"/><Relationship Id="rId9" Type="http://schemas.openxmlformats.org/officeDocument/2006/relationships/hyperlink" Target="https://developer.android.com/reference/android/view/ActionMode.Callback.html#onDestroyActionMode(android.view.ActionMode)" TargetMode="External"/><Relationship Id="rId5" Type="http://schemas.openxmlformats.org/officeDocument/2006/relationships/hyperlink" Target="https://developer.android.com/reference/android/view/ActionMode.Callback.html#onCreateActionMode(android.view.ActionMode,%20android.view.Menu)" TargetMode="External"/><Relationship Id="rId6" Type="http://schemas.openxmlformats.org/officeDocument/2006/relationships/hyperlink" Target="https://developer.android.com/reference/android/view/ActionMode.Callback.html#onPrepareActionMode(android.view.ActionMode,%20android.view.Menu)" TargetMode="External"/><Relationship Id="rId7" Type="http://schemas.openxmlformats.org/officeDocument/2006/relationships/hyperlink" Target="https://developer.android.com/reference/android/view/ActionMode.html" TargetMode="External"/><Relationship Id="rId8" Type="http://schemas.openxmlformats.org/officeDocument/2006/relationships/hyperlink" Target="https://developer.android.com/reference/android/view/ActionMode.Callback.html#onActionItemClicked(android.view.ActionMode,%20android.view.MenuItem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eveloper.android.com/reference/android/app/DatePickerDialog.html" TargetMode="External"/><Relationship Id="rId4" Type="http://schemas.openxmlformats.org/officeDocument/2006/relationships/hyperlink" Target="https://developer.android.com/reference/android/app/TimePickerDialog.html" TargetMode="External"/><Relationship Id="rId9" Type="http://schemas.openxmlformats.org/officeDocument/2006/relationships/image" Target="../media/image39.png"/><Relationship Id="rId5" Type="http://schemas.openxmlformats.org/officeDocument/2006/relationships/hyperlink" Target="https://developer.android.com/reference/android/app/Dialog.html" TargetMode="External"/><Relationship Id="rId6" Type="http://schemas.openxmlformats.org/officeDocument/2006/relationships/image" Target="../media/image42.png"/><Relationship Id="rId7" Type="http://schemas.openxmlformats.org/officeDocument/2006/relationships/image" Target="../media/image40.png"/><Relationship Id="rId8" Type="http://schemas.openxmlformats.org/officeDocument/2006/relationships/hyperlink" Target="https://developer.android.com/reference/android/app/AlertDialog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.android.com/reference/android/app/AlertDialog.html" TargetMode="External"/><Relationship Id="rId4" Type="http://schemas.openxmlformats.org/officeDocument/2006/relationships/image" Target="../media/image4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eveloper.android.com/reference/android/app/DatePickerDialog.html" TargetMode="External"/><Relationship Id="rId4" Type="http://schemas.openxmlformats.org/officeDocument/2006/relationships/hyperlink" Target="https://developer.android.com/reference/android/app/TimePickerDialog.html" TargetMode="External"/><Relationship Id="rId5" Type="http://schemas.openxmlformats.org/officeDocument/2006/relationships/image" Target="../media/image4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developer.android.com/reference/android/support/v4/app/DialogFragment.html" TargetMode="External"/><Relationship Id="rId4" Type="http://schemas.openxmlformats.org/officeDocument/2006/relationships/image" Target="../media/image3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developer.android.com/guide/components/fragments.html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android.com/training/appbar/index.html" TargetMode="External"/><Relationship Id="rId4" Type="http://schemas.openxmlformats.org/officeDocument/2006/relationships/hyperlink" Target="https://developer.android.com/guide/topics/ui/menus.html" TargetMode="External"/><Relationship Id="rId9" Type="http://schemas.openxmlformats.org/officeDocument/2006/relationships/hyperlink" Target="https://developer.android.com/guide/topics/resources/drawable-resource.html" TargetMode="External"/><Relationship Id="rId5" Type="http://schemas.openxmlformats.org/officeDocument/2006/relationships/hyperlink" Target="https://developer.android.com/guide/topics/resources/menu-resource.html" TargetMode="External"/><Relationship Id="rId6" Type="http://schemas.openxmlformats.org/officeDocument/2006/relationships/hyperlink" Target="http://developer.android.com/guide/components/fragments.html" TargetMode="External"/><Relationship Id="rId7" Type="http://schemas.openxmlformats.org/officeDocument/2006/relationships/hyperlink" Target="https://developer.android.com/guide/topics/ui/dialogs.html" TargetMode="External"/><Relationship Id="rId8" Type="http://schemas.openxmlformats.org/officeDocument/2006/relationships/hyperlink" Target="http://developer.android.com/guide/topics/ui/controls/picker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oogle-developer-training.github.io/android-developer-fundamentals-course-concepts-v2/unit-2-user-experience/lesson-4-user-interaction/4-3-c-menus-and-pickers/4-3-c-menus-and-pickers.html" TargetMode="External"/><Relationship Id="rId4" Type="http://schemas.openxmlformats.org/officeDocument/2006/relationships/hyperlink" Target="https://codelabs.developers.google.com/codelabs/android-training-menus-and-pickers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9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9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9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6" name="Google Shape;476;p9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</a:t>
            </a:r>
            <a:r>
              <a:rPr lang="en"/>
              <a:t>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92"/>
          <p:cNvSpPr txBox="1"/>
          <p:nvPr/>
        </p:nvSpPr>
        <p:spPr>
          <a:xfrm>
            <a:off x="265500" y="1626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Options Menu</a:t>
            </a:r>
            <a:endParaRPr/>
          </a:p>
        </p:txBody>
      </p:sp>
      <p:sp>
        <p:nvSpPr>
          <p:cNvPr id="553" name="Google Shape;553;p10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5" name="Google Shape;555;p10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1" name="Google Shape;561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2" name="Google Shape;562;p10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to inflate the menu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>
                <a:solidFill>
                  <a:schemeClr val="dk1"/>
                </a:solidFill>
              </a:rPr>
              <a:t> attribute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onOptionsItemSelected()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Method to handle item click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63" name="Google Shape;56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738" y="2977500"/>
            <a:ext cx="6507625" cy="15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9" name="Google Shape;569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0" name="Google Shape;570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menu resource directory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entry for each menu item (</a:t>
            </a:r>
            <a:r>
              <a:rPr b="1" lang="en">
                <a:solidFill>
                  <a:schemeClr val="dk1"/>
                </a:solidFill>
              </a:rPr>
              <a:t>Settings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Favorites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android:id="@+id/option_settings"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android:title="Settings"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android:id="@+id/option_favorites"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android:title="Favorites"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0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Inflate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Google Shape;577;p10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Override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in Activity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onCreateOptionsMenu(Menu menu)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getMenuInflater().inflate(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R.menu.menu_main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menu);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icons for menu items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105"/>
          <p:cNvSpPr txBox="1"/>
          <p:nvPr>
            <p:ph idx="1" type="body"/>
          </p:nvPr>
        </p:nvSpPr>
        <p:spPr>
          <a:xfrm>
            <a:off x="311700" y="1076275"/>
            <a:ext cx="56553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Right-click </a:t>
            </a:r>
            <a:r>
              <a:rPr b="1" lang="en">
                <a:solidFill>
                  <a:schemeClr val="dk1"/>
                </a:solidFill>
              </a:rPr>
              <a:t>drawable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b="1" lang="en">
                <a:solidFill>
                  <a:schemeClr val="dk1"/>
                </a:solidFill>
              </a:rPr>
              <a:t>New &gt; Image Asset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b="1" lang="en">
                <a:solidFill>
                  <a:schemeClr val="dk1"/>
                </a:solidFill>
              </a:rPr>
              <a:t>Action Bar and Tab Items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Edit the icon name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clipart image, and click icon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</a:t>
            </a:r>
            <a:r>
              <a:rPr b="1" lang="en">
                <a:solidFill>
                  <a:schemeClr val="dk1"/>
                </a:solidFill>
              </a:rPr>
              <a:t>Next</a:t>
            </a:r>
            <a:r>
              <a:rPr lang="en">
                <a:solidFill>
                  <a:schemeClr val="dk1"/>
                </a:solidFill>
              </a:rPr>
              <a:t>, then </a:t>
            </a:r>
            <a:r>
              <a:rPr b="1" lang="en">
                <a:solidFill>
                  <a:schemeClr val="dk1"/>
                </a:solidFill>
              </a:rPr>
              <a:t>Finish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85" name="Google Shape;585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100" y="1127850"/>
            <a:ext cx="2947050" cy="27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menu item attributes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1" name="Google Shape;591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2" name="Google Shape;592;p106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android:id="@+id/action_favorites"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android:icon="@drawable/ic_favorite"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android:orderInCategory="30"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android:title="@string/action_favorites"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app:showAsAction="ifRoom"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Override onOptionsItemSelected()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8" name="Google Shape;598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107"/>
          <p:cNvSpPr txBox="1"/>
          <p:nvPr>
            <p:ph idx="1" type="body"/>
          </p:nvPr>
        </p:nvSpPr>
        <p:spPr>
          <a:xfrm>
            <a:off x="311700" y="1024250"/>
            <a:ext cx="8520600" cy="3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onOptionsItemSelected(MenuItem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R.id.action_settings: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showSettings();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 R.id.action_favorites: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showFavorites();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return super.onOptionsItemSelected(item);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4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0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Menus</a:t>
            </a:r>
            <a:endParaRPr/>
          </a:p>
        </p:txBody>
      </p:sp>
      <p:sp>
        <p:nvSpPr>
          <p:cNvPr id="605" name="Google Shape;605;p10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10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contextual menus?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9"/>
          <p:cNvSpPr txBox="1"/>
          <p:nvPr>
            <p:ph idx="1" type="body"/>
          </p:nvPr>
        </p:nvSpPr>
        <p:spPr>
          <a:xfrm>
            <a:off x="311700" y="1076275"/>
            <a:ext cx="8520600" cy="3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Allows users to perform action on selected View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deployed on any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often used for items in RecyclerView, GridView, or other View collection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contextual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" name="Google Shape;620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110"/>
          <p:cNvSpPr txBox="1"/>
          <p:nvPr>
            <p:ph idx="1" type="body"/>
          </p:nvPr>
        </p:nvSpPr>
        <p:spPr>
          <a:xfrm>
            <a:off x="1149900" y="1000075"/>
            <a:ext cx="7994100" cy="3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Floating c</a:t>
            </a:r>
            <a:r>
              <a:rPr lang="en">
                <a:solidFill>
                  <a:schemeClr val="dk1"/>
                </a:solidFill>
              </a:rPr>
              <a:t>ontext menu—long-press on a View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can m</a:t>
            </a:r>
            <a:r>
              <a:rPr lang="en">
                <a:solidFill>
                  <a:schemeClr val="dk1"/>
                </a:solidFill>
              </a:rPr>
              <a:t>odify View or use it in some fashion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performs action on one View at a time</a:t>
            </a:r>
            <a:endParaRPr sz="1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Contextual action mode—temporary action bar in place of or underneath app bar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Action items affect the selected View element(s)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User can perform action on multiple View elements at once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22" name="Google Shape;622;p110"/>
          <p:cNvPicPr preferRelativeResize="0"/>
          <p:nvPr/>
        </p:nvPicPr>
        <p:blipFill rotWithShape="1">
          <a:blip r:embed="rId3">
            <a:alphaModFix/>
          </a:blip>
          <a:srcRect b="0" l="51169" r="0" t="0"/>
          <a:stretch/>
        </p:blipFill>
        <p:spPr>
          <a:xfrm>
            <a:off x="54275" y="2838700"/>
            <a:ext cx="1027525" cy="17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110"/>
          <p:cNvPicPr preferRelativeResize="0"/>
          <p:nvPr/>
        </p:nvPicPr>
        <p:blipFill rotWithShape="1">
          <a:blip r:embed="rId3">
            <a:alphaModFix/>
          </a:blip>
          <a:srcRect b="0" l="0" r="51169" t="0"/>
          <a:stretch/>
        </p:blipFill>
        <p:spPr>
          <a:xfrm>
            <a:off x="54275" y="1007125"/>
            <a:ext cx="1027525" cy="17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3"/>
          <p:cNvSpPr txBox="1"/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4.3 Menus and pickers</a:t>
            </a:r>
            <a:endParaRPr/>
          </a:p>
        </p:txBody>
      </p:sp>
      <p:sp>
        <p:nvSpPr>
          <p:cNvPr id="483" name="Google Shape;483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Context Menu</a:t>
            </a:r>
            <a:endParaRPr/>
          </a:p>
        </p:txBody>
      </p:sp>
      <p:sp>
        <p:nvSpPr>
          <p:cNvPr id="629" name="Google Shape;629;p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1" name="Google Shape;631;p1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12"/>
          <p:cNvSpPr txBox="1"/>
          <p:nvPr>
            <p:ph type="title"/>
          </p:nvPr>
        </p:nvSpPr>
        <p:spPr>
          <a:xfrm>
            <a:off x="311700" y="170825"/>
            <a:ext cx="15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7" name="Google Shape;637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112"/>
          <p:cNvSpPr txBox="1"/>
          <p:nvPr>
            <p:ph idx="1" type="body"/>
          </p:nvPr>
        </p:nvSpPr>
        <p:spPr>
          <a:xfrm>
            <a:off x="0" y="2199650"/>
            <a:ext cx="9088200" cy="22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Register View using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onCreateContextMenu()</a:t>
            </a:r>
            <a:r>
              <a:rPr lang="en" sz="1800">
                <a:solidFill>
                  <a:schemeClr val="dk1"/>
                </a:solidFill>
              </a:rPr>
              <a:t> in Activity to inflate menu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onContextItemSelected()</a:t>
            </a:r>
            <a:r>
              <a:rPr lang="en" sz="1800">
                <a:solidFill>
                  <a:schemeClr val="dk1"/>
                </a:solidFill>
              </a:rPr>
              <a:t> to handle menu item clicks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method to perform action for each context menu item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39" name="Google Shape;639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375" y="94613"/>
            <a:ext cx="58483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5" name="Google Shape;645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6" name="Google Shape;646;p113"/>
          <p:cNvSpPr txBox="1"/>
          <p:nvPr>
            <p:ph idx="1" type="body"/>
          </p:nvPr>
        </p:nvSpPr>
        <p:spPr>
          <a:xfrm>
            <a:off x="83100" y="964100"/>
            <a:ext cx="85206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menu_context.xml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android:orderInCategory="10"/&gt;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android:orderInCategory="20"/&gt;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1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 view to a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context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2" name="Google Shape;652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114"/>
          <p:cNvSpPr txBox="1"/>
          <p:nvPr>
            <p:ph idx="1" type="body"/>
          </p:nvPr>
        </p:nvSpPr>
        <p:spPr>
          <a:xfrm>
            <a:off x="83100" y="1192700"/>
            <a:ext cx="8937900" cy="31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onCreate() of the Activity: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n"/>
              <a:t>Register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View.OnCreateContextMenuListener</a:t>
            </a:r>
            <a:r>
              <a:rPr lang="en"/>
              <a:t> to View: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 article_text = findViewById(R.id.article);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registerForContextMenu(article_text);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onCreateContextMenu()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9" name="Google Shape;659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0" name="Google Shape;660;p115"/>
          <p:cNvSpPr txBox="1"/>
          <p:nvPr>
            <p:ph idx="1" type="body"/>
          </p:nvPr>
        </p:nvSpPr>
        <p:spPr>
          <a:xfrm>
            <a:off x="70450" y="1192700"/>
            <a:ext cx="8761800" cy="32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en"/>
              <a:t>Specify which context menu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onCreateContextMenu(ContextMenu menu, View v,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ContextMenu.ContextMenuInfo menuInfo)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super.onCreateContextMenu(menu, v, menuInfo);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MenuInflater inflater = getMenuInflater();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.menu.menu_context, menu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onContextItemSelected()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116"/>
          <p:cNvSpPr txBox="1"/>
          <p:nvPr>
            <p:ph idx="1" type="body"/>
          </p:nvPr>
        </p:nvSpPr>
        <p:spPr>
          <a:xfrm>
            <a:off x="311700" y="982350"/>
            <a:ext cx="8520600" cy="33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onContextItemSelected(MenuItem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R.id.context_edit: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editNote();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R.id.context_share: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shareNote();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super.onContextItemSelected(item);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8" name="Google Shape;668;p116"/>
          <p:cNvSpPr/>
          <p:nvPr/>
        </p:nvSpPr>
        <p:spPr>
          <a:xfrm>
            <a:off x="9591575" y="3130300"/>
            <a:ext cx="2102400" cy="471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9" name="Google Shape;669;p116"/>
          <p:cNvCxnSpPr>
            <a:stCxn id="668" idx="2"/>
          </p:cNvCxnSpPr>
          <p:nvPr/>
        </p:nvCxnSpPr>
        <p:spPr>
          <a:xfrm rot="5400000">
            <a:off x="9709925" y="2965450"/>
            <a:ext cx="296100" cy="1569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Action Bar</a:t>
            </a:r>
            <a:endParaRPr/>
          </a:p>
        </p:txBody>
      </p:sp>
      <p:sp>
        <p:nvSpPr>
          <p:cNvPr id="675" name="Google Shape;675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1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Action Mode?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3" name="Google Shape;683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4" name="Google Shape;684;p118"/>
          <p:cNvSpPr txBox="1"/>
          <p:nvPr>
            <p:ph idx="1" type="body"/>
          </p:nvPr>
        </p:nvSpPr>
        <p:spPr>
          <a:xfrm>
            <a:off x="152400" y="1058588"/>
            <a:ext cx="8520600" cy="21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mode that lets you replace parts of normal UI interactions temporarily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example: Selecting a section of text or long-pressing an item could trigger action mode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Action mode has a lifecycle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0" name="Google Shape;690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1" name="Google Shape;691;p119"/>
          <p:cNvSpPr txBox="1"/>
          <p:nvPr>
            <p:ph idx="1" type="body"/>
          </p:nvPr>
        </p:nvSpPr>
        <p:spPr>
          <a:xfrm>
            <a:off x="83100" y="923875"/>
            <a:ext cx="9025800" cy="3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it with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startActionMode()</a:t>
            </a:r>
            <a:r>
              <a:rPr lang="en" sz="1800"/>
              <a:t>, for example, in the listener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ActionMode.Callback</a:t>
            </a:r>
            <a:r>
              <a:rPr lang="en" sz="1800"/>
              <a:t> interface provides lifecycle methods you override: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onCreateActionMode(ActionMode, Menu)</a:t>
            </a:r>
            <a:r>
              <a:rPr lang="en" sz="1800"/>
              <a:t> once on initial creation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onPrepareActionMode(ActionMode, Menu)</a:t>
            </a:r>
            <a:r>
              <a:rPr lang="en" sz="1800"/>
              <a:t> after creation and any time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ActionMode</a:t>
            </a:r>
            <a:r>
              <a:rPr lang="en" sz="1800"/>
              <a:t> is invalidated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onActionItemClicked(ActionMode, MenuItem)</a:t>
            </a:r>
            <a:r>
              <a:rPr lang="en" sz="1800"/>
              <a:t> any time contextual action button is clicked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onDestroyActionMode(ActionMode)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when action mode is closed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contextual action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7" name="Google Shape;697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8" name="Google Shape;698;p120"/>
          <p:cNvSpPr txBox="1"/>
          <p:nvPr>
            <p:ph idx="1" type="body"/>
          </p:nvPr>
        </p:nvSpPr>
        <p:spPr>
          <a:xfrm>
            <a:off x="311700" y="1076275"/>
            <a:ext cx="85206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Long-press on View shows contextual action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 with actions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b="1" lang="en"/>
              <a:t>Edit</a:t>
            </a:r>
            <a:r>
              <a:rPr lang="en"/>
              <a:t>, </a:t>
            </a:r>
            <a:r>
              <a:rPr b="1" lang="en"/>
              <a:t>Share</a:t>
            </a:r>
            <a:r>
              <a:rPr lang="en"/>
              <a:t>, and </a:t>
            </a:r>
            <a:r>
              <a:rPr b="1" lang="en"/>
              <a:t>Delete</a:t>
            </a:r>
            <a:endParaRPr b="1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Done (left arrow icon) on left side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Action bar is available until user taps Done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View on which long press triggers </a:t>
            </a:r>
            <a:br>
              <a:rPr lang="en"/>
            </a:br>
            <a:r>
              <a:rPr lang="en"/>
              <a:t>contextual action bar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99" name="Google Shape;699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125" y="1698825"/>
            <a:ext cx="2048800" cy="28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9" name="Google Shape;489;p94"/>
          <p:cNvSpPr txBox="1"/>
          <p:nvPr>
            <p:ph idx="1" type="body"/>
          </p:nvPr>
        </p:nvSpPr>
        <p:spPr>
          <a:xfrm>
            <a:off x="311700" y="1075400"/>
            <a:ext cx="8398800" cy="3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Bar with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Contextual menus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Popup menus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Dialogs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Pickers</a:t>
            </a:r>
            <a:endParaRPr/>
          </a:p>
        </p:txBody>
      </p:sp>
      <p:sp>
        <p:nvSpPr>
          <p:cNvPr id="490" name="Google Shape;490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contextual action 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5" name="Google Shape;705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121"/>
          <p:cNvSpPr txBox="1"/>
          <p:nvPr>
            <p:ph idx="1" type="body"/>
          </p:nvPr>
        </p:nvSpPr>
        <p:spPr>
          <a:xfrm>
            <a:off x="56350" y="2786063"/>
            <a:ext cx="85206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ActionMode.Callback</a:t>
            </a:r>
            <a:r>
              <a:rPr lang="en" sz="1800">
                <a:solidFill>
                  <a:schemeClr val="dk1"/>
                </a:solidFill>
              </a:rPr>
              <a:t> interface to handle ActionMode lifecycle; include action for menu item click in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onActionItemClicked()</a:t>
            </a:r>
            <a:r>
              <a:rPr lang="en" sz="1800">
                <a:solidFill>
                  <a:schemeClr val="dk1"/>
                </a:solidFill>
              </a:rPr>
              <a:t> callback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Create method to perform action for each context menu item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07" name="Google Shape;707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113" y="1027393"/>
            <a:ext cx="4655226" cy="21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121"/>
          <p:cNvSpPr txBox="1"/>
          <p:nvPr>
            <p:ph idx="1" type="body"/>
          </p:nvPr>
        </p:nvSpPr>
        <p:spPr>
          <a:xfrm>
            <a:off x="56350" y="1148400"/>
            <a:ext cx="46071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icons for items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setOnLongClickListener()</a:t>
            </a:r>
            <a:r>
              <a:rPr lang="en" sz="1800">
                <a:solidFill>
                  <a:schemeClr val="dk1"/>
                </a:solidFill>
              </a:rPr>
              <a:t> on View that triggers contextual action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bar and call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startActionMode()</a:t>
            </a:r>
            <a:r>
              <a:rPr lang="en" sz="1800">
                <a:solidFill>
                  <a:schemeClr val="dk1"/>
                </a:solidFill>
              </a:rPr>
              <a:t> to handle click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setOnLongClickListener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4" name="Google Shape;714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5" name="Google Shape;715;p122"/>
          <p:cNvSpPr txBox="1"/>
          <p:nvPr>
            <p:ph idx="1" type="body"/>
          </p:nvPr>
        </p:nvSpPr>
        <p:spPr>
          <a:xfrm>
            <a:off x="86275" y="981350"/>
            <a:ext cx="85206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ActionMode mActionMode;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onCreate():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 view = findViewById(article);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view.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 View.OnLongClickListener()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public boolean onLongClick(View view)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if (mActionMode != null) return false;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mActionMode =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MainActivity.this.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mActionModeCallback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view.setSelected(true);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2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mActionModeCallback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1" name="Google Shape;721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2" name="Google Shape;722;p123"/>
          <p:cNvSpPr txBox="1"/>
          <p:nvPr>
            <p:ph idx="1" type="body"/>
          </p:nvPr>
        </p:nvSpPr>
        <p:spPr>
          <a:xfrm>
            <a:off x="372600" y="1199750"/>
            <a:ext cx="8520600" cy="3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ActionMode.Callback mActionModeCallback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new ActionMode.Callback()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action mode callbacks here.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8" name="Google Shape;728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9" name="Google Shape;729;p124"/>
          <p:cNvSpPr txBox="1"/>
          <p:nvPr>
            <p:ph idx="1" type="body"/>
          </p:nvPr>
        </p:nvSpPr>
        <p:spPr>
          <a:xfrm>
            <a:off x="311700" y="1192700"/>
            <a:ext cx="85206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onCreateActionMode(ActionMode mode, Menu menu)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MenuInflater inflater = mode.getMenuInflater();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inflater.inflate(R.menu.menu_context, menu);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2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onPrepareActionMode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5" name="Google Shape;735;p1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6" name="Google Shape;736;p125"/>
          <p:cNvSpPr txBox="1"/>
          <p:nvPr>
            <p:ph idx="1" type="body"/>
          </p:nvPr>
        </p:nvSpPr>
        <p:spPr>
          <a:xfrm>
            <a:off x="83100" y="1192700"/>
            <a:ext cx="8520600" cy="1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 each time action mode is shown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Always called after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onCreateActionMode</a:t>
            </a:r>
            <a:r>
              <a:rPr lang="en" sz="1800"/>
              <a:t>, but may be called multiple times if action mode is invalidated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7" name="Google Shape;737;p125"/>
          <p:cNvSpPr txBox="1"/>
          <p:nvPr/>
        </p:nvSpPr>
        <p:spPr>
          <a:xfrm>
            <a:off x="523025" y="2539225"/>
            <a:ext cx="85857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public boolean onPrepareActionMode(ActionMode mode, Menu menu) {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return false; // Return false if nothing is done.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onActionItemClicked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3" name="Google Shape;743;p1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4" name="Google Shape;744;p126"/>
          <p:cNvSpPr txBox="1"/>
          <p:nvPr>
            <p:ph idx="1" type="body"/>
          </p:nvPr>
        </p:nvSpPr>
        <p:spPr>
          <a:xfrm>
            <a:off x="63400" y="1013425"/>
            <a:ext cx="90384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Called when users selects an action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Handle clicks </a:t>
            </a:r>
            <a:r>
              <a:rPr lang="en" sz="1800">
                <a:solidFill>
                  <a:schemeClr val="dk1"/>
                </a:solidFill>
              </a:rPr>
              <a:t>in this method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public boolean onActionItemClicked(ActionMode mode, MenuItem item)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case R.id.action_share: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// Perform action for the Share menu item.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mode.finish(); // Action picked, so close the action bar.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default: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false;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onDestroyActionMode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0" name="Google Shape;750;p1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1" name="Google Shape;751;p127"/>
          <p:cNvSpPr txBox="1"/>
          <p:nvPr>
            <p:ph idx="1" type="body"/>
          </p:nvPr>
        </p:nvSpPr>
        <p:spPr>
          <a:xfrm>
            <a:off x="311700" y="1040300"/>
            <a:ext cx="8520600" cy="3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 when user exits the action mode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onDestroyActionMode(ActionMode mode)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mActionMode = null;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Popup Menu</a:t>
            </a:r>
            <a:endParaRPr/>
          </a:p>
        </p:txBody>
      </p:sp>
      <p:sp>
        <p:nvSpPr>
          <p:cNvPr id="757" name="Google Shape;757;p1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9" name="Google Shape;759;p1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popup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5" name="Google Shape;765;p1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6" name="Google Shape;766;p129"/>
          <p:cNvSpPr txBox="1"/>
          <p:nvPr>
            <p:ph idx="1" type="body"/>
          </p:nvPr>
        </p:nvSpPr>
        <p:spPr>
          <a:xfrm>
            <a:off x="311700" y="1076275"/>
            <a:ext cx="8520600" cy="3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list of items anchored to a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anchored to a visible icon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Actions should not directly affect view content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Options menu overflow icon that opens options menu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 email app, </a:t>
            </a:r>
            <a:r>
              <a:rPr b="1" lang="en"/>
              <a:t>Reply All</a:t>
            </a:r>
            <a:r>
              <a:rPr lang="en"/>
              <a:t> and </a:t>
            </a:r>
            <a:r>
              <a:rPr b="1" lang="en"/>
              <a:t>Forward</a:t>
            </a:r>
            <a:r>
              <a:rPr lang="en"/>
              <a:t> relate to email message but don’t affect or act on message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67" name="Google Shape;767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155" y="1062825"/>
            <a:ext cx="1734450" cy="12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0"/>
          <p:cNvSpPr txBox="1"/>
          <p:nvPr>
            <p:ph type="title"/>
          </p:nvPr>
        </p:nvSpPr>
        <p:spPr>
          <a:xfrm>
            <a:off x="311700" y="170825"/>
            <a:ext cx="16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3" name="Google Shape;773;p1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4" name="Google Shape;774;p130"/>
          <p:cNvSpPr txBox="1"/>
          <p:nvPr>
            <p:ph idx="1" type="body"/>
          </p:nvPr>
        </p:nvSpPr>
        <p:spPr>
          <a:xfrm>
            <a:off x="235500" y="1894850"/>
            <a:ext cx="89835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Add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r>
              <a:rPr lang="en" sz="1800">
                <a:solidFill>
                  <a:schemeClr val="dk1"/>
                </a:solidFill>
              </a:rPr>
              <a:t> for the popup menu icon in the XML activity layout file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Assign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onClickListener</a:t>
            </a:r>
            <a:r>
              <a:rPr lang="en" sz="1800">
                <a:solidFill>
                  <a:schemeClr val="dk1"/>
                </a:solidFill>
              </a:rPr>
              <a:t> to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Override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onClick()</a:t>
            </a:r>
            <a:r>
              <a:rPr lang="en" sz="1800">
                <a:solidFill>
                  <a:schemeClr val="dk1"/>
                </a:solidFill>
              </a:rPr>
              <a:t> to inflate the popup and register it with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onMenuItemClickListener()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a method to perform an action for each popup menu item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75" name="Google Shape;775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650" y="170825"/>
            <a:ext cx="56959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96" name="Google Shape;496;p9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9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3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ImageButton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1" name="Google Shape;781;p1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2" name="Google Shape;782;p131"/>
          <p:cNvSpPr txBox="1"/>
          <p:nvPr>
            <p:ph idx="1" type="body"/>
          </p:nvPr>
        </p:nvSpPr>
        <p:spPr>
          <a:xfrm>
            <a:off x="311700" y="1192700"/>
            <a:ext cx="85206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&lt;ImageButton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android:id="@+id/button_popup"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android:src="@drawable/@drawable/ic_action_popup"/&gt;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83" name="Google Shape;783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0" y="1192688"/>
            <a:ext cx="350025" cy="4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3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Assign onClickListener to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9" name="Google Shape;789;p1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0" name="Google Shape;790;p132"/>
          <p:cNvSpPr txBox="1"/>
          <p:nvPr>
            <p:ph idx="1" type="body"/>
          </p:nvPr>
        </p:nvSpPr>
        <p:spPr>
          <a:xfrm>
            <a:off x="327225" y="1192700"/>
            <a:ext cx="8988900" cy="3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ImageButton mButton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(ImageButton) findViewById(R.id.button_popup);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onCreate():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mButton.setOnClickListener(new View.OnClickListener()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define onClick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3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6" name="Google Shape;796;p1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7" name="Google Shape;797;p133"/>
          <p:cNvSpPr txBox="1"/>
          <p:nvPr>
            <p:ph idx="1" type="body"/>
          </p:nvPr>
        </p:nvSpPr>
        <p:spPr>
          <a:xfrm>
            <a:off x="311700" y="1040300"/>
            <a:ext cx="8709300" cy="3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PopupMenu popup = new PopupMenu(MainActivity.this, mButton);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popup.getMenuInflater().inflate(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R.menu.menu_popup, popup.getMenu());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popup.setOnMenuItemClickListener(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new PopupMenu.OnMenuItemClickListener()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click listener.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popup.show();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3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onMenuItemClick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3" name="Google Shape;803;p1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4" name="Google Shape;804;p134"/>
          <p:cNvSpPr txBox="1"/>
          <p:nvPr>
            <p:ph idx="1" type="body"/>
          </p:nvPr>
        </p:nvSpPr>
        <p:spPr>
          <a:xfrm>
            <a:off x="311700" y="1040300"/>
            <a:ext cx="85206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onMenuItemClick(MenuItem item)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case R.id.option_forward: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// Implement code for Forward button.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default: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false;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3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810" name="Google Shape;810;p1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36"/>
          <p:cNvSpPr txBox="1"/>
          <p:nvPr/>
        </p:nvSpPr>
        <p:spPr>
          <a:xfrm>
            <a:off x="2581138" y="4153193"/>
            <a:ext cx="19563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DatePickerDialog</a:t>
            </a:r>
            <a:endParaRPr sz="1800"/>
          </a:p>
        </p:txBody>
      </p:sp>
      <p:sp>
        <p:nvSpPr>
          <p:cNvPr id="817" name="Google Shape;817;p136"/>
          <p:cNvSpPr txBox="1"/>
          <p:nvPr/>
        </p:nvSpPr>
        <p:spPr>
          <a:xfrm>
            <a:off x="371750" y="4166725"/>
            <a:ext cx="20934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TimePickerDialog</a:t>
            </a:r>
            <a:endParaRPr sz="1800"/>
          </a:p>
        </p:txBody>
      </p:sp>
      <p:sp>
        <p:nvSpPr>
          <p:cNvPr id="818" name="Google Shape;818;p1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819" name="Google Shape;819;p1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0" name="Google Shape;820;p136"/>
          <p:cNvSpPr txBox="1"/>
          <p:nvPr>
            <p:ph idx="1" type="body"/>
          </p:nvPr>
        </p:nvSpPr>
        <p:spPr>
          <a:xfrm>
            <a:off x="311700" y="923875"/>
            <a:ext cx="5210400" cy="16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Dialog</a:t>
            </a:r>
            <a:r>
              <a:rPr lang="en"/>
              <a:t> appears on top, interrupting flow of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user action to dismiss</a:t>
            </a:r>
            <a:endParaRPr/>
          </a:p>
        </p:txBody>
      </p:sp>
      <p:pic>
        <p:nvPicPr>
          <p:cNvPr id="821" name="Google Shape;821;p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8300" y="1461347"/>
            <a:ext cx="3526700" cy="15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136"/>
          <p:cNvPicPr preferRelativeResize="0"/>
          <p:nvPr/>
        </p:nvPicPr>
        <p:blipFill rotWithShape="1">
          <a:blip r:embed="rId7">
            <a:alphaModFix/>
          </a:blip>
          <a:srcRect b="0" l="0" r="51669" t="0"/>
          <a:stretch/>
        </p:blipFill>
        <p:spPr>
          <a:xfrm>
            <a:off x="6545150" y="2231464"/>
            <a:ext cx="1001450" cy="17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136"/>
          <p:cNvPicPr preferRelativeResize="0"/>
          <p:nvPr/>
        </p:nvPicPr>
        <p:blipFill rotWithShape="1">
          <a:blip r:embed="rId7">
            <a:alphaModFix/>
          </a:blip>
          <a:srcRect b="12880" l="51669" r="0" t="9762"/>
          <a:stretch/>
        </p:blipFill>
        <p:spPr>
          <a:xfrm>
            <a:off x="2901076" y="2604550"/>
            <a:ext cx="1121912" cy="15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136"/>
          <p:cNvSpPr txBox="1"/>
          <p:nvPr/>
        </p:nvSpPr>
        <p:spPr>
          <a:xfrm>
            <a:off x="6347900" y="4143925"/>
            <a:ext cx="17190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AlertDialog</a:t>
            </a:r>
            <a:endParaRPr sz="1800"/>
          </a:p>
        </p:txBody>
      </p:sp>
      <p:pic>
        <p:nvPicPr>
          <p:cNvPr id="825" name="Google Shape;825;p136"/>
          <p:cNvPicPr preferRelativeResize="0"/>
          <p:nvPr/>
        </p:nvPicPr>
        <p:blipFill rotWithShape="1">
          <a:blip r:embed="rId9">
            <a:alphaModFix/>
          </a:blip>
          <a:srcRect b="8136" l="54408" r="3540" t="8751"/>
          <a:stretch/>
        </p:blipFill>
        <p:spPr>
          <a:xfrm>
            <a:off x="851550" y="2636537"/>
            <a:ext cx="1168182" cy="15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AlertDialog</a:t>
            </a:r>
            <a:endParaRPr/>
          </a:p>
        </p:txBody>
      </p:sp>
      <p:sp>
        <p:nvSpPr>
          <p:cNvPr id="831" name="Google Shape;831;p1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2" name="Google Shape;832;p137"/>
          <p:cNvSpPr txBox="1"/>
          <p:nvPr>
            <p:ph idx="1" type="body"/>
          </p:nvPr>
        </p:nvSpPr>
        <p:spPr>
          <a:xfrm>
            <a:off x="311700" y="1076275"/>
            <a:ext cx="453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AlertDialog</a:t>
            </a:r>
            <a:r>
              <a:rPr lang="en"/>
              <a:t> can show: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Title (optional)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Content area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Action buttons</a:t>
            </a:r>
            <a:endParaRPr/>
          </a:p>
        </p:txBody>
      </p:sp>
      <p:pic>
        <p:nvPicPr>
          <p:cNvPr id="833" name="Google Shape;833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350" y="1236525"/>
            <a:ext cx="48101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the AlertDialog</a:t>
            </a:r>
            <a:endParaRPr/>
          </a:p>
        </p:txBody>
      </p:sp>
      <p:sp>
        <p:nvSpPr>
          <p:cNvPr id="839" name="Google Shape;839;p138"/>
          <p:cNvSpPr txBox="1"/>
          <p:nvPr>
            <p:ph idx="1" type="body"/>
          </p:nvPr>
        </p:nvSpPr>
        <p:spPr>
          <a:xfrm>
            <a:off x="311700" y="1076275"/>
            <a:ext cx="8520600" cy="3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/>
              <a:t> to build alert dialog and set attributes: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public void onClickShowAlert(View view)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AlertDialog.Builder alertDialog = new          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   AlertDialog.Builder(MainActivity.this);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alertDialog.setTitle("Connect to Provider");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alertDialog.setMessage(R.string.alert_message);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Code to set buttons goes here.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0" name="Google Shape;840;p1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r>
              <a:rPr lang="en"/>
              <a:t> the button actions</a:t>
            </a:r>
            <a:endParaRPr/>
          </a:p>
        </p:txBody>
      </p:sp>
      <p:sp>
        <p:nvSpPr>
          <p:cNvPr id="846" name="Google Shape;846;p139"/>
          <p:cNvSpPr txBox="1"/>
          <p:nvPr>
            <p:ph idx="1" type="body"/>
          </p:nvPr>
        </p:nvSpPr>
        <p:spPr>
          <a:xfrm>
            <a:off x="311700" y="1076275"/>
            <a:ext cx="87096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alertDialog.setPositiveButton()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alertDialog.setNeutralButton()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alertDialog.setNegativeButton()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7" name="Google Shape;847;p1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alertDialog code example</a:t>
            </a:r>
            <a:endParaRPr/>
          </a:p>
        </p:txBody>
      </p:sp>
      <p:sp>
        <p:nvSpPr>
          <p:cNvPr id="853" name="Google Shape;853;p14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alertDialog.setPositiveButton(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"OK", newDialogInterface.OnClickListener()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public void onClick(DialogInterface dialog, int which)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// User clicked OK button.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Same pattern for setNegativeButton() and setNeutralButton()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4" name="Google Shape;854;p1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225" y="1699200"/>
            <a:ext cx="5094850" cy="26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96"/>
          <p:cNvSpPr txBox="1"/>
          <p:nvPr>
            <p:ph idx="1" type="body"/>
          </p:nvPr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bar with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Popup menu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05" name="Google Shape;505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6" name="Google Shape;506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4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</a:t>
            </a:r>
            <a:endParaRPr/>
          </a:p>
        </p:txBody>
      </p:sp>
      <p:sp>
        <p:nvSpPr>
          <p:cNvPr id="860" name="Google Shape;860;p1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</a:t>
            </a:r>
            <a:endParaRPr/>
          </a:p>
        </p:txBody>
      </p:sp>
      <p:sp>
        <p:nvSpPr>
          <p:cNvPr id="867" name="Google Shape;867;p1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8" name="Google Shape;868;p142"/>
          <p:cNvSpPr txBox="1"/>
          <p:nvPr/>
        </p:nvSpPr>
        <p:spPr>
          <a:xfrm>
            <a:off x="358175" y="1303775"/>
            <a:ext cx="4197900" cy="30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42"/>
          <p:cNvSpPr txBox="1"/>
          <p:nvPr>
            <p:ph idx="1" type="body"/>
          </p:nvPr>
        </p:nvSpPr>
        <p:spPr>
          <a:xfrm>
            <a:off x="311700" y="1076275"/>
            <a:ext cx="41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DatePickerDialog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TimePickerDialog</a:t>
            </a:r>
            <a:endParaRPr/>
          </a:p>
        </p:txBody>
      </p:sp>
      <p:pic>
        <p:nvPicPr>
          <p:cNvPr id="870" name="Google Shape;870;p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5500" y="1317488"/>
            <a:ext cx="42386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 use fragments</a:t>
            </a:r>
            <a:endParaRPr/>
          </a:p>
        </p:txBody>
      </p:sp>
      <p:sp>
        <p:nvSpPr>
          <p:cNvPr id="876" name="Google Shape;876;p143"/>
          <p:cNvSpPr txBox="1"/>
          <p:nvPr>
            <p:ph idx="1" type="body"/>
          </p:nvPr>
        </p:nvSpPr>
        <p:spPr>
          <a:xfrm>
            <a:off x="311700" y="1076275"/>
            <a:ext cx="59898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accent5"/>
                </a:solidFill>
                <a:hlinkClick r:id="rId3"/>
              </a:rPr>
              <a:t>DialogFragment</a:t>
            </a:r>
            <a:r>
              <a:rPr lang="en"/>
              <a:t> to show a picker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DialogFragment is a window that floats on top of Activity window</a:t>
            </a:r>
            <a:endParaRPr/>
          </a:p>
        </p:txBody>
      </p:sp>
      <p:sp>
        <p:nvSpPr>
          <p:cNvPr id="877" name="Google Shape;877;p1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8" name="Google Shape;878;p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6675" y="1127125"/>
            <a:ext cx="24384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fragments</a:t>
            </a:r>
            <a:endParaRPr/>
          </a:p>
        </p:txBody>
      </p:sp>
      <p:sp>
        <p:nvSpPr>
          <p:cNvPr id="884" name="Google Shape;884;p144"/>
          <p:cNvSpPr txBox="1"/>
          <p:nvPr>
            <p:ph idx="1" type="body"/>
          </p:nvPr>
        </p:nvSpPr>
        <p:spPr>
          <a:xfrm>
            <a:off x="311700" y="1076275"/>
            <a:ext cx="87096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hlinkClick r:id="rId3"/>
              </a:rPr>
              <a:t>Fragment</a:t>
            </a:r>
            <a:r>
              <a:rPr lang="en"/>
              <a:t> is like a mini-Activity within an Activity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Manages its own own lifecycle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its own input events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added or removed while parent Activity is running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fragments can be combined in a single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reused in more than one </a:t>
            </a:r>
            <a:r>
              <a:rPr lang="en"/>
              <a:t>Activity</a:t>
            </a:r>
            <a:endParaRPr/>
          </a:p>
        </p:txBody>
      </p:sp>
      <p:sp>
        <p:nvSpPr>
          <p:cNvPr id="885" name="Google Shape;885;p1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date picker dialog</a:t>
            </a:r>
            <a:endParaRPr/>
          </a:p>
        </p:txBody>
      </p:sp>
      <p:sp>
        <p:nvSpPr>
          <p:cNvPr id="891" name="Google Shape;891;p145"/>
          <p:cNvSpPr txBox="1"/>
          <p:nvPr>
            <p:ph idx="1" type="body"/>
          </p:nvPr>
        </p:nvSpPr>
        <p:spPr>
          <a:xfrm>
            <a:off x="235500" y="1076275"/>
            <a:ext cx="89085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a blank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/>
              <a:t> that 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/>
              <a:t> and implements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DatePickerDialog.OnDateSetListener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onCreateDialog()</a:t>
            </a:r>
            <a:r>
              <a:rPr lang="en"/>
              <a:t> initialize the date and return the dialog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onDateSet()</a:t>
            </a:r>
            <a:r>
              <a:rPr lang="en"/>
              <a:t> handle the date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show the picker and add method to use date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Google Shape;892;p1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time picker dialog</a:t>
            </a:r>
            <a:endParaRPr/>
          </a:p>
        </p:txBody>
      </p:sp>
      <p:sp>
        <p:nvSpPr>
          <p:cNvPr id="898" name="Google Shape;898;p146"/>
          <p:cNvSpPr txBox="1"/>
          <p:nvPr>
            <p:ph idx="1" type="body"/>
          </p:nvPr>
        </p:nvSpPr>
        <p:spPr>
          <a:xfrm>
            <a:off x="235500" y="1076275"/>
            <a:ext cx="89085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a blank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/>
              <a:t> that 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/>
              <a:t> and implements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TimePickerDialog.OnTimeSetListener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onCreateDialog()</a:t>
            </a:r>
            <a:r>
              <a:rPr lang="en"/>
              <a:t> initialize the time and return the dialog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onTimeSet()</a:t>
            </a:r>
            <a:r>
              <a:rPr lang="en"/>
              <a:t> handle the time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Activity, show the picker and add method to use 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9" name="Google Shape;899;p1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905" name="Google Shape;905;p147"/>
          <p:cNvSpPr txBox="1"/>
          <p:nvPr>
            <p:ph idx="1" type="body"/>
          </p:nvPr>
        </p:nvSpPr>
        <p:spPr>
          <a:xfrm>
            <a:off x="411625" y="1051425"/>
            <a:ext cx="79107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3"/>
              </a:rPr>
              <a:t>Adding the App Bar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4"/>
              </a:rPr>
              <a:t>Menus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/>
              </a:rPr>
              <a:t>Menu Resource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/>
              </a:rPr>
              <a:t>Fragments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7"/>
              </a:rPr>
              <a:t>Dialogs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/>
              </a:rPr>
              <a:t>Pickers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9"/>
              </a:rPr>
              <a:t>Drawable 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6" name="Google Shape;906;p14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912" name="Google Shape;912;p1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3" name="Google Shape;913;p14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4.3 Menus and pickers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4.3 Menus and pickers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919" name="Google Shape;919;p1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1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725" y="994391"/>
            <a:ext cx="5949850" cy="33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 and</a:t>
            </a:r>
            <a:r>
              <a:rPr lang="en"/>
              <a:t> pickers</a:t>
            </a:r>
            <a:endParaRPr/>
          </a:p>
        </p:txBody>
      </p:sp>
      <p:sp>
        <p:nvSpPr>
          <p:cNvPr id="513" name="Google Shape;513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97"/>
          <p:cNvSpPr/>
          <p:nvPr/>
        </p:nvSpPr>
        <p:spPr>
          <a:xfrm>
            <a:off x="375680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5" name="Google Shape;515;p97"/>
          <p:cNvCxnSpPr>
            <a:endCxn id="514" idx="0"/>
          </p:cNvCxnSpPr>
          <p:nvPr/>
        </p:nvCxnSpPr>
        <p:spPr>
          <a:xfrm>
            <a:off x="3942500" y="3456840"/>
            <a:ext cx="0" cy="642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97"/>
          <p:cNvSpPr/>
          <p:nvPr/>
        </p:nvSpPr>
        <p:spPr>
          <a:xfrm>
            <a:off x="5665925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7" name="Google Shape;517;p97"/>
          <p:cNvCxnSpPr>
            <a:endCxn id="516" idx="0"/>
          </p:cNvCxnSpPr>
          <p:nvPr/>
        </p:nvCxnSpPr>
        <p:spPr>
          <a:xfrm>
            <a:off x="5851625" y="3947940"/>
            <a:ext cx="0" cy="1512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97"/>
          <p:cNvSpPr/>
          <p:nvPr/>
        </p:nvSpPr>
        <p:spPr>
          <a:xfrm>
            <a:off x="757505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9" name="Google Shape;519;p97"/>
          <p:cNvCxnSpPr>
            <a:endCxn id="518" idx="0"/>
          </p:cNvCxnSpPr>
          <p:nvPr/>
        </p:nvCxnSpPr>
        <p:spPr>
          <a:xfrm>
            <a:off x="7760750" y="3456840"/>
            <a:ext cx="0" cy="642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97"/>
          <p:cNvSpPr txBox="1"/>
          <p:nvPr>
            <p:ph idx="1" type="body"/>
          </p:nvPr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Alert dialog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Date picker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Time picker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9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Bar with Options Menu</a:t>
            </a:r>
            <a:endParaRPr/>
          </a:p>
        </p:txBody>
      </p:sp>
      <p:sp>
        <p:nvSpPr>
          <p:cNvPr id="526" name="Google Shape;526;p9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8" name="Google Shape;528;p9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App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4" name="Google Shape;534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5" name="Google Shape;535;p99"/>
          <p:cNvSpPr txBox="1"/>
          <p:nvPr>
            <p:ph idx="1" type="body"/>
          </p:nvPr>
        </p:nvSpPr>
        <p:spPr>
          <a:xfrm>
            <a:off x="311700" y="1076275"/>
            <a:ext cx="85206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Bar at top of each screen—same for all devices (usually)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Nav icon to open navigation drawer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Title of current Activity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Icons for options menu items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Action overflow button for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the rest of the options menu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536" name="Google Shape;536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500" y="2539775"/>
            <a:ext cx="36290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00"/>
          <p:cNvSpPr txBox="1"/>
          <p:nvPr>
            <p:ph idx="1" type="body"/>
          </p:nvPr>
        </p:nvSpPr>
        <p:spPr>
          <a:xfrm>
            <a:off x="217200" y="2710188"/>
            <a:ext cx="8709600" cy="20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Appears in the right corner of the app bar (3)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navigating to other activities and editing app settings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42" name="Google Shape;542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options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4" name="Google Shape;54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650" y="1354434"/>
            <a:ext cx="4290500" cy="1351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ne-finger-tap-outlined-symbol-of-a-hand_318-71550.png" id="545" name="Google Shape;54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9225" y="2339593"/>
            <a:ext cx="289325" cy="2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100"/>
          <p:cNvSpPr/>
          <p:nvPr/>
        </p:nvSpPr>
        <p:spPr>
          <a:xfrm>
            <a:off x="6791075" y="2083325"/>
            <a:ext cx="9651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00"/>
          <p:cNvSpPr txBox="1"/>
          <p:nvPr>
            <p:ph idx="1" type="body"/>
          </p:nvPr>
        </p:nvSpPr>
        <p:spPr>
          <a:xfrm>
            <a:off x="217200" y="972150"/>
            <a:ext cx="45135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 icons in the app bar for important items (1)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Tap the three dots, the "action overflow button" to see the options menu (2)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