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4"/>
    <p:sldMasterId id="2147483699" r:id="rId5"/>
    <p:sldMasterId id="2147483700" r:id="rId6"/>
    <p:sldMasterId id="214748370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09529D9-2336-4EB8-B9BF-3D89EF16B999}">
  <a:tblStyle styleId="{209529D9-2336-4EB8-B9BF-3D89EF16B9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OpenSans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oboto-regular.fntdata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Roboto-italic.fntdata"/><Relationship Id="rId12" Type="http://schemas.openxmlformats.org/officeDocument/2006/relationships/slide" Target="slides/slide4.xml"/><Relationship Id="rId56" Type="http://schemas.openxmlformats.org/officeDocument/2006/relationships/font" Target="fonts/Roboto-bold.fntdata"/><Relationship Id="rId15" Type="http://schemas.openxmlformats.org/officeDocument/2006/relationships/slide" Target="slides/slide7.xml"/><Relationship Id="rId59" Type="http://schemas.openxmlformats.org/officeDocument/2006/relationships/font" Target="fonts/OpenSans-regular.fntdata"/><Relationship Id="rId14" Type="http://schemas.openxmlformats.org/officeDocument/2006/relationships/slide" Target="slides/slide6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a6358ac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a6358ac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a6358a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a6358a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6358ac6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a6358ac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a6358ac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a6358ac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6358ac6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6358ac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a6358ac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a6358ac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a6358a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a6358a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a6358a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a6358a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a6358ac6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a6358ac6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a6358ac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a6358ac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903bb6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903bb6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a6358ac6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a6358ac6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48c6fb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48c6fb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48c6fb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648c6fb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48c6fb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48c6fb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e31a0a78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e31a0a7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e31a0a7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e31a0a7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8e31a0a7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8e31a0a7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e31a0a7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8e31a0a7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e31a0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e31a0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48c6fb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48c6fb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903bb62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903bb62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48c6fb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48c6fb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a6358ac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a6358ac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e31a0a7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8e31a0a7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8e31a0a7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8e31a0a7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e31a0a7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e31a0a7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a6358ac6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a6358ac6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a6358ac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a6358ac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a6358ac6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a6358ac6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31a0a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31a0a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a6358ac6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a6358ac6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903bb62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903bb62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48c6fb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648c6fb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e31a0a7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e31a0a7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48c6fb8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648c6fb8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e31a0a7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e31a0a7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bc28b9c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bc28b9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e31a0a7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e31a0a7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6358ac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6358ac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e31a0a7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e31a0a7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a6358ac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a6358ac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30" name="Google Shape;1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6" name="Google Shape;20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12" name="Google Shape;2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13" name="Google Shape;2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7" name="Google Shape;247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1" name="Google Shape;261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4" name="Google Shape;264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8" name="Google Shape;268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9" name="Google Shape;279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3" name="Google Shape;28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4" name="Google Shape;284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5" name="Google Shape;28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60" name="Google Shape;16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7" name="Google Shape;227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guide/topics/ui/notifiers/notifications.html#ManageChannel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app/NotificationChanne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app/NotificationManager.html#IMPORTANCE_NONE" TargetMode="External"/><Relationship Id="rId4" Type="http://schemas.openxmlformats.org/officeDocument/2006/relationships/hyperlink" Target="https://developer.android.com/reference/android/app/NotificationManager#IMPORTANCE_HIG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support/v4/app/NotificationCompat.Builder.html#setPriority(int)" TargetMode="External"/><Relationship Id="rId4" Type="http://schemas.openxmlformats.org/officeDocument/2006/relationships/hyperlink" Target="https://developer.android.com/reference/android/support/v4/app/NotificationCompat.html#PRIORITY_MIN" TargetMode="External"/><Relationship Id="rId5" Type="http://schemas.openxmlformats.org/officeDocument/2006/relationships/hyperlink" Target="https://developer.android.com/reference/android/support/v4/app/NotificationCompat.html#PRIORITY_MAX" TargetMode="Externa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support/v4/app/NotificationCompat.html#PRIORITY_MIN" TargetMode="External"/><Relationship Id="rId10" Type="http://schemas.openxmlformats.org/officeDocument/2006/relationships/hyperlink" Target="https://developer.android.com/reference/android/app/NotificationManager.html#IMPORTANCE_MI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NotificationManager.html#IMPORTANCE_HIGH" TargetMode="External"/><Relationship Id="rId4" Type="http://schemas.openxmlformats.org/officeDocument/2006/relationships/hyperlink" Target="https://developer.android.com/reference/android/support/v4/app/NotificationCompat.html#PRIORITY_HIGH" TargetMode="External"/><Relationship Id="rId9" Type="http://schemas.openxmlformats.org/officeDocument/2006/relationships/hyperlink" Target="https://developer.android.com/reference/android/support/v4/app/NotificationCompat.html#PRIORITY_LOW" TargetMode="External"/><Relationship Id="rId5" Type="http://schemas.openxmlformats.org/officeDocument/2006/relationships/hyperlink" Target="https://developer.android.com/reference/android/support/v4/app/NotificationCompat.html#PRIORITY_MAX" TargetMode="External"/><Relationship Id="rId6" Type="http://schemas.openxmlformats.org/officeDocument/2006/relationships/hyperlink" Target="https://developer.android.com/reference/android/app/NotificationManager.html#IMPORTANCE_DEFAULT" TargetMode="External"/><Relationship Id="rId7" Type="http://schemas.openxmlformats.org/officeDocument/2006/relationships/hyperlink" Target="https://developer.android.com/reference/android/support/v4/app/NotificationCompat.html#PRIORITY_DEFAULT" TargetMode="External"/><Relationship Id="rId8" Type="http://schemas.openxmlformats.org/officeDocument/2006/relationships/hyperlink" Target="https://developer.android.com/reference/android/app/NotificationManager.html#IMPORTANCE_LO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support/v4/app/NotificationCompat.Builder.html" TargetMode="External"/><Relationship Id="rId4" Type="http://schemas.openxmlformats.org/officeDocument/2006/relationships/hyperlink" Target="https://developer.android.com/reference/android/support/v4/app/NotificationCompat.Builder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support/v4/app/NotificationCompat.Builder.html#setSmallIcon(int)" TargetMode="External"/><Relationship Id="rId4" Type="http://schemas.openxmlformats.org/officeDocument/2006/relationships/hyperlink" Target="https://developer.android.com/reference/android/support/v4/app/NotificationCompat.Builder.html#setContentTitle(java.lang.CharSequence)" TargetMode="External"/><Relationship Id="rId5" Type="http://schemas.openxmlformats.org/officeDocument/2006/relationships/hyperlink" Target="https://developer.android.com/reference/android/support/v4/app/NotificationCompat.Builder.html#setContentText(java.lang.CharSequence)" TargetMode="External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4/app/NotificationCompat.Builder.html#setContentIntent(android.app.PendingIntent)" TargetMode="External"/><Relationship Id="rId4" Type="http://schemas.openxmlformats.org/officeDocument/2006/relationships/hyperlink" Target="https://developer.android.com/reference/android/app/PendingIntent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support/v4/app/NotificationCompat.Builder.html#addAction(android.support.v4.app.NotificationCompat.Action)" TargetMode="External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PendingIntent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app/PendingIntent#getActivity(android.content.Context,%20int,%20android.content.Intent,%20int)" TargetMode="External"/><Relationship Id="rId4" Type="http://schemas.openxmlformats.org/officeDocument/2006/relationships/hyperlink" Target="https://developer.android.com/reference/android/app/PendingIntent.html#getBroadcast(android.content.Context,%20int,%20android.content.Intent,%20int)" TargetMode="External"/><Relationship Id="rId5" Type="http://schemas.openxmlformats.org/officeDocument/2006/relationships/hyperlink" Target="https://developer.android.com/reference/android/app/PendingIntent#getService(android.content.Context,%20int,%20android.content.Intent,%20int)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PendingIntent.html#FLAG_UPDATE_CURRE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support/v4/app/NotificationCompat.BigTextStyle.html" TargetMode="External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hyperlink" Target="http://notificationcompat.bigpicturestyl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android.com/reference/android/support/v7/app/NotificationCompat.MediaStyle.html" TargetMode="External"/><Relationship Id="rId4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support/v4/app/NotificationCompat.Builder.html#setStyle(android.support.v4.app.NotificationCompat.Style)" TargetMode="External"/><Relationship Id="rId4" Type="http://schemas.openxmlformats.org/officeDocument/2006/relationships/hyperlink" Target="http://notificationcompat.bigpicturesty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app/NotificationManager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android.com/reference/android/content/Context.html#NOTIFICATION_SERVI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android.com/reference/android/support/v4/app/NotificationCompat.Builder.html#setAutoCancel(boolean)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1-c-notifications/8-1-c-notifications.html" TargetMode="External"/><Relationship Id="rId4" Type="http://schemas.openxmlformats.org/officeDocument/2006/relationships/hyperlink" Target="https://codelabs.developers.google.com/codelabs/android-training-notifications" TargetMode="External"/><Relationship Id="rId5" Type="http://schemas.openxmlformats.org/officeDocument/2006/relationships/hyperlink" Target="https://codelabs.developers.google.com/codelabs/android-training-notification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 </a:t>
            </a:r>
            <a:endParaRPr/>
          </a:p>
        </p:txBody>
      </p:sp>
      <p:sp>
        <p:nvSpPr>
          <p:cNvPr id="297" name="Google Shape;297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98" name="Google Shape;298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are mandatory</a:t>
            </a:r>
            <a:endParaRPr/>
          </a:p>
        </p:txBody>
      </p:sp>
      <p:sp>
        <p:nvSpPr>
          <p:cNvPr id="365" name="Google Shape;365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Notification channels</a:t>
            </a:r>
            <a:r>
              <a:rPr lang="en"/>
              <a:t> are introduced in Android 8.0 (API level 26)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notifications must be assigned to a channel starting from Android 8.0 (API level 26), else your notifications will not be displayed.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the apps </a:t>
            </a:r>
            <a:r>
              <a:rPr lang="en"/>
              <a:t>targeting lower than Android 8.0 (API level 26), no need to implement notification channels.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in Settings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11700" y="1076275"/>
            <a:ext cx="49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channels appear as </a:t>
            </a:r>
            <a:r>
              <a:rPr b="1" lang="en"/>
              <a:t>Categories</a:t>
            </a:r>
            <a:r>
              <a:rPr lang="en"/>
              <a:t> under </a:t>
            </a:r>
            <a:r>
              <a:rPr b="1" lang="en"/>
              <a:t>App notifications</a:t>
            </a:r>
            <a:r>
              <a:rPr lang="en"/>
              <a:t> in the device Settings.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5" y="1007110"/>
            <a:ext cx="2005425" cy="35547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Notification channel</a:t>
            </a:r>
            <a:endParaRPr/>
          </a:p>
        </p:txBody>
      </p:sp>
      <p:sp>
        <p:nvSpPr>
          <p:cNvPr id="380" name="Google Shape;380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Notification channel</a:t>
            </a:r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153525" y="1029975"/>
            <a:ext cx="88674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Notification channel instance is created using 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NotificationChannel</a:t>
            </a:r>
            <a:r>
              <a:rPr lang="en"/>
              <a:t>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constructor.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You must specify: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 ID  that's unique within your package.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User visible name of the channel.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importance level for the channel.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(Build.VERSION.SDK_INT &gt;= Build.VERSION_CODES.O)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NotificationChannel notificationChannel =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new NotificationChannel(CHANNEL_ID, "Mascot Notification",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NotificationManager.IMPORTANCE_DEFAULT);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191925" y="889525"/>
            <a:ext cx="87324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in Android 8.0 (API level 26) and higher.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Sets the intrusion level, l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ike the sound and visibility for all notifications posted in the channel.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from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IMPORTANCE_NONE(0)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IMPORTANCE_HIGH(4)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To support earlier versions of Android (Lower than 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level 26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), set the priority.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priority </a:t>
            </a:r>
            <a:endParaRPr/>
          </a:p>
        </p:txBody>
      </p:sp>
      <p:sp>
        <p:nvSpPr>
          <p:cNvPr id="400" name="Google Shape;400;p69"/>
          <p:cNvSpPr txBox="1"/>
          <p:nvPr>
            <p:ph idx="1" type="body"/>
          </p:nvPr>
        </p:nvSpPr>
        <p:spPr>
          <a:xfrm>
            <a:off x="311700" y="1049575"/>
            <a:ext cx="85206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Determines how the system displays the notification with respect to other notifications, in </a:t>
            </a:r>
            <a:r>
              <a:rPr lang="en">
                <a:solidFill>
                  <a:schemeClr val="dk1"/>
                </a:solidFill>
              </a:rPr>
              <a:t>Android version Lower than API level 26</a:t>
            </a:r>
            <a:r>
              <a:rPr lang="en"/>
              <a:t>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using 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setPriority()</a:t>
            </a:r>
            <a:r>
              <a:rPr lang="en">
                <a:solidFill>
                  <a:schemeClr val="dk1"/>
                </a:solidFill>
              </a:rPr>
              <a:t> method for each notification.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Range from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PRIORITY_MIN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PRIORITY_MAX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setPriority(NotificationCompat.PRIORITY_HIGH)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mportance level and priority constants</a:t>
            </a:r>
            <a:endParaRPr/>
          </a:p>
        </p:txBody>
      </p:sp>
      <p:sp>
        <p:nvSpPr>
          <p:cNvPr id="407" name="Google Shape;40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8" name="Google Shape;408;p70"/>
          <p:cNvGraphicFramePr/>
          <p:nvPr/>
        </p:nvGraphicFramePr>
        <p:xfrm>
          <a:off x="133208" y="1066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{209529D9-2336-4EB8-B9BF-3D89EF16B999}</a:tableStyleId>
              </a:tblPr>
              <a:tblGrid>
                <a:gridCol w="4378600"/>
                <a:gridCol w="2378350"/>
                <a:gridCol w="2111800"/>
              </a:tblGrid>
              <a:tr h="57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User-visible importance level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Importance (Android 8.0 and higher)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 (Android 7.1 and lower)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 and appears as a heads-up notification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IMPORTANCE_HIGH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PRIORITY_HIGH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</a:t>
                      </a: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PRIORITY_MAX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IMPORTANCE_DEFAULT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PRIORITY_DEFAULT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/>
                        </a:rPr>
                        <a:t>IMPORTANCE_LOW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/>
                        </a:rPr>
                        <a:t>PRIORITY_LOW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 and 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doesn't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appear in the status bar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/>
                        </a:rPr>
                        <a:t>IMPORTANCE_MIN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/>
                        </a:rPr>
                        <a:t>PRIORITY_MIN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Notifications</a:t>
            </a:r>
            <a:endParaRPr/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</a:t>
            </a:r>
            <a:endParaRPr/>
          </a:p>
        </p:txBody>
      </p:sp>
      <p:sp>
        <p:nvSpPr>
          <p:cNvPr id="420" name="Google Shape;42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72"/>
          <p:cNvSpPr txBox="1"/>
          <p:nvPr>
            <p:ph idx="1" type="body"/>
          </p:nvPr>
        </p:nvSpPr>
        <p:spPr>
          <a:xfrm>
            <a:off x="191925" y="923875"/>
            <a:ext cx="88293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Notification is created using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NotificationCompat.Builder</a:t>
            </a:r>
            <a:r>
              <a:rPr lang="en" sz="2000"/>
              <a:t> class.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 the application context and notification channel ID to the constructor.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NotificationCompat.Builder</a:t>
            </a:r>
            <a:r>
              <a:rPr lang="en" sz="2000"/>
              <a:t> constructor takes the notification channel ID, this is only used by Android 8.0 (API level 26) and higher, but this parameter is ignored by the older versions.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NotificationCompat.Builder mBuilder = new  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NotificationCompat.Builder(this, CHANNEL_ID);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27" name="Google Shape;42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73"/>
          <p:cNvSpPr txBox="1"/>
          <p:nvPr>
            <p:ph idx="1" type="body"/>
          </p:nvPr>
        </p:nvSpPr>
        <p:spPr>
          <a:xfrm>
            <a:off x="82175" y="955275"/>
            <a:ext cx="5094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small icon,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setSmallIcon()</a:t>
            </a:r>
            <a:r>
              <a:rPr lang="en" sz="2000"/>
              <a:t>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This is the only content that's required.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title,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setContentTitle()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body text,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setContentText()</a:t>
            </a:r>
            <a:r>
              <a:rPr lang="en" sz="2000"/>
              <a:t>. This is the notification message.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625" y="955275"/>
            <a:ext cx="4143375" cy="1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type="ctrTitle"/>
          </p:nvPr>
        </p:nvSpPr>
        <p:spPr>
          <a:xfrm>
            <a:off x="311700" y="7781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 Notifications</a:t>
            </a:r>
            <a:endParaRPr/>
          </a:p>
        </p:txBody>
      </p:sp>
      <p:sp>
        <p:nvSpPr>
          <p:cNvPr id="305" name="Google Shape;30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74"/>
          <p:cNvSpPr txBox="1"/>
          <p:nvPr>
            <p:ph idx="1" type="body"/>
          </p:nvPr>
        </p:nvSpPr>
        <p:spPr>
          <a:xfrm>
            <a:off x="82175" y="1736400"/>
            <a:ext cx="88572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 mBuilder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NotificationCompat.Builder(this, CHANNEL_ID)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.setSmallIcon(R.drawable.android_icon)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.setContentTitle("You've been notified!")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.setContentText("This is your notification text.");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Tap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Action buttons </a:t>
            </a:r>
            <a:endParaRPr/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notification tap action</a:t>
            </a:r>
            <a:endParaRPr/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>
            <p:ph idx="1" type="body"/>
          </p:nvPr>
        </p:nvSpPr>
        <p:spPr>
          <a:xfrm>
            <a:off x="82175" y="1046225"/>
            <a:ext cx="88572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notification must respond when it is tapped, usually launching an Activity in your app.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an content intent using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setContentIntent()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wrapped in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action buttons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248450"/>
            <a:ext cx="85206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buttons can perform a variety of actions on behalf of your app, such as starting a background task, placing a phone call and so 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from Android 7.0 (API level 24) reply to messages directly from notifications.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add an action button, pass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addAction()</a:t>
            </a:r>
            <a:r>
              <a:rPr lang="en"/>
              <a:t> method. </a:t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023" y="493225"/>
            <a:ext cx="3012125" cy="9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7"/>
          <p:cNvSpPr/>
          <p:nvPr/>
        </p:nvSpPr>
        <p:spPr>
          <a:xfrm>
            <a:off x="5932450" y="1137200"/>
            <a:ext cx="1676700" cy="3303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intents</a:t>
            </a:r>
            <a:endParaRPr/>
          </a:p>
        </p:txBody>
      </p:sp>
      <p:sp>
        <p:nvSpPr>
          <p:cNvPr id="464" name="Google Shape;464;p78"/>
          <p:cNvSpPr txBox="1"/>
          <p:nvPr>
            <p:ph idx="1" type="body"/>
          </p:nvPr>
        </p:nvSpPr>
        <p:spPr>
          <a:xfrm>
            <a:off x="311700" y="1318775"/>
            <a:ext cx="85206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</a:t>
            </a:r>
            <a:r>
              <a:rPr lang="en"/>
              <a:t> is a description of an intent and target action to perform with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another application to grant it the right to perform the operation you have specified as if the other app was yourself.</a:t>
            </a:r>
            <a:endParaRPr/>
          </a:p>
        </p:txBody>
      </p:sp>
      <p:sp>
        <p:nvSpPr>
          <p:cNvPr id="465" name="Google Shape;46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create a PendingIntent</a:t>
            </a:r>
            <a:endParaRPr/>
          </a:p>
        </p:txBody>
      </p:sp>
      <p:sp>
        <p:nvSpPr>
          <p:cNvPr id="471" name="Google Shape;471;p79"/>
          <p:cNvSpPr txBox="1"/>
          <p:nvPr>
            <p:ph idx="1" type="body"/>
          </p:nvPr>
        </p:nvSpPr>
        <p:spPr>
          <a:xfrm>
            <a:off x="311700" y="1161250"/>
            <a:ext cx="86406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instantiate a PendingIntent, use one of the following methods: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PendingIntent.getActivity()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PendingIntent.getBroadcast()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PendingIntent.getService()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PendingIntent method arguments</a:t>
            </a:r>
            <a:endParaRPr/>
          </a:p>
        </p:txBody>
      </p:sp>
      <p:sp>
        <p:nvSpPr>
          <p:cNvPr id="478" name="Google Shape;478;p80"/>
          <p:cNvSpPr txBox="1"/>
          <p:nvPr>
            <p:ph idx="1" type="body"/>
          </p:nvPr>
        </p:nvSpPr>
        <p:spPr>
          <a:xfrm>
            <a:off x="311700" y="1152475"/>
            <a:ext cx="86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Application context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Request code—constant integer id for the pending 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Intent to be delivered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PendingIntent flag</a:t>
            </a:r>
            <a:r>
              <a:rPr lang="en"/>
              <a:t> determines how the system handles multiple pending intents from same app</a:t>
            </a:r>
            <a:endParaRPr/>
          </a:p>
        </p:txBody>
      </p:sp>
      <p:sp>
        <p:nvSpPr>
          <p:cNvPr id="479" name="Google Shape;47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intent</a:t>
            </a:r>
            <a:endParaRPr/>
          </a:p>
        </p:txBody>
      </p:sp>
      <p:sp>
        <p:nvSpPr>
          <p:cNvPr id="485" name="Google Shape;485;p81"/>
          <p:cNvSpPr txBox="1"/>
          <p:nvPr>
            <p:ph idx="1" type="body"/>
          </p:nvPr>
        </p:nvSpPr>
        <p:spPr>
          <a:xfrm>
            <a:off x="311700" y="1533475"/>
            <a:ext cx="86406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new Intent(this, MainActivity.class);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PendingIntent</a:t>
            </a:r>
            <a:endParaRPr/>
          </a:p>
        </p:txBody>
      </p:sp>
      <p:sp>
        <p:nvSpPr>
          <p:cNvPr id="492" name="Google Shape;492;p82"/>
          <p:cNvSpPr txBox="1"/>
          <p:nvPr>
            <p:ph idx="1" type="body"/>
          </p:nvPr>
        </p:nvSpPr>
        <p:spPr>
          <a:xfrm>
            <a:off x="311700" y="923875"/>
            <a:ext cx="864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PendingIntent notificationPendingIntent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PendingIntent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.getActivity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this,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NOTIFICATION_ID,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      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PendingIntent.FLAG_UPDATE_CURRENT);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to notification builder</a:t>
            </a:r>
            <a:endParaRPr/>
          </a:p>
        </p:txBody>
      </p:sp>
      <p:sp>
        <p:nvSpPr>
          <p:cNvPr id="499" name="Google Shape;499;p83"/>
          <p:cNvSpPr txBox="1"/>
          <p:nvPr>
            <p:ph idx="1" type="body"/>
          </p:nvPr>
        </p:nvSpPr>
        <p:spPr>
          <a:xfrm>
            <a:off x="311700" y="1342025"/>
            <a:ext cx="8640600" cy="2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set tap action to the notification: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.setContentIntent(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notificationPendingIntent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11" name="Google Shape;311;p57"/>
          <p:cNvSpPr txBox="1"/>
          <p:nvPr>
            <p:ph idx="1" type="body"/>
          </p:nvPr>
        </p:nvSpPr>
        <p:spPr>
          <a:xfrm>
            <a:off x="83100" y="1467975"/>
            <a:ext cx="45162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are n</a:t>
            </a:r>
            <a:r>
              <a:rPr lang="en" sz="2200"/>
              <a:t>otifications?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Notification channels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a notification channel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notifications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2" name="Google Shape;31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7"/>
          <p:cNvSpPr txBox="1"/>
          <p:nvPr>
            <p:ph idx="1" type="body"/>
          </p:nvPr>
        </p:nvSpPr>
        <p:spPr>
          <a:xfrm>
            <a:off x="4731300" y="1467975"/>
            <a:ext cx="4516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Tap action and action buttons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view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Delivering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Managing Notifications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action buttons</a:t>
            </a:r>
            <a:endParaRPr/>
          </a:p>
        </p:txBody>
      </p:sp>
      <p:sp>
        <p:nvSpPr>
          <p:cNvPr id="506" name="Google Shape;506;p84"/>
          <p:cNvSpPr txBox="1"/>
          <p:nvPr>
            <p:ph idx="1" type="body"/>
          </p:nvPr>
        </p:nvSpPr>
        <p:spPr>
          <a:xfrm>
            <a:off x="311700" y="1076275"/>
            <a:ext cx="85206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NotificationCompat.Builder.addAction()</a:t>
            </a:r>
            <a:br>
              <a:rPr lang="en"/>
            </a:br>
            <a:r>
              <a:rPr lang="en"/>
              <a:t>— pass in icon,  caption, PendingIntent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.addAction(R.drawable.ic_color_lens_black_24dp,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"R.string.label",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notificationPendingIntent);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675" y="293763"/>
            <a:ext cx="2667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view notifications</a:t>
            </a:r>
            <a:endParaRPr/>
          </a:p>
        </p:txBody>
      </p:sp>
      <p:sp>
        <p:nvSpPr>
          <p:cNvPr id="514" name="Google Shape;51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Expandable notifications</a:t>
            </a:r>
            <a:endParaRPr/>
          </a:p>
        </p:txBody>
      </p:sp>
      <p:sp>
        <p:nvSpPr>
          <p:cNvPr id="520" name="Google Shape;520;p86"/>
          <p:cNvSpPr txBox="1"/>
          <p:nvPr>
            <p:ph idx="1" type="body"/>
          </p:nvPr>
        </p:nvSpPr>
        <p:spPr>
          <a:xfrm>
            <a:off x="197200" y="996925"/>
            <a:ext cx="86352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Notifications in the notification drawer appear in two main layouts, normal view (which is the default) and expanded view.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Expanded view notifications were introduced in Android 4.1.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them sparingly -- they take up more space and attention. </a:t>
            </a:r>
            <a:endParaRPr/>
          </a:p>
        </p:txBody>
      </p:sp>
      <p:sp>
        <p:nvSpPr>
          <p:cNvPr id="521" name="Google Shape;52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text</a:t>
            </a:r>
            <a:endParaRPr/>
          </a:p>
        </p:txBody>
      </p:sp>
      <p:sp>
        <p:nvSpPr>
          <p:cNvPr id="527" name="Google Shape;527;p87"/>
          <p:cNvSpPr txBox="1"/>
          <p:nvPr>
            <p:ph idx="1" type="body"/>
          </p:nvPr>
        </p:nvSpPr>
        <p:spPr>
          <a:xfrm>
            <a:off x="0" y="1210550"/>
            <a:ext cx="58722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lot of text.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Fits m</a:t>
            </a:r>
            <a:r>
              <a:rPr lang="en"/>
              <a:t>ore text than a standard view.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NotificationCompat.BigTextStyle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87"/>
          <p:cNvPicPr preferRelativeResize="0"/>
          <p:nvPr/>
        </p:nvPicPr>
        <p:blipFill rotWithShape="1">
          <a:blip r:embed="rId4">
            <a:alphaModFix/>
          </a:blip>
          <a:srcRect b="13007" l="21244" r="20851" t="12237"/>
          <a:stretch/>
        </p:blipFill>
        <p:spPr>
          <a:xfrm>
            <a:off x="5872125" y="1308474"/>
            <a:ext cx="3147375" cy="30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image</a:t>
            </a:r>
            <a:endParaRPr/>
          </a:p>
        </p:txBody>
      </p:sp>
      <p:sp>
        <p:nvSpPr>
          <p:cNvPr id="535" name="Google Shape;535;p88"/>
          <p:cNvSpPr txBox="1"/>
          <p:nvPr>
            <p:ph idx="1" type="body"/>
          </p:nvPr>
        </p:nvSpPr>
        <p:spPr>
          <a:xfrm>
            <a:off x="267300" y="1292725"/>
            <a:ext cx="55242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large image attachment.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88"/>
          <p:cNvPicPr preferRelativeResize="0"/>
          <p:nvPr/>
        </p:nvPicPr>
        <p:blipFill rotWithShape="1">
          <a:blip r:embed="rId3">
            <a:alphaModFix/>
          </a:blip>
          <a:srcRect b="11487" l="22312" r="21314" t="12234"/>
          <a:stretch/>
        </p:blipFill>
        <p:spPr>
          <a:xfrm>
            <a:off x="5791497" y="170825"/>
            <a:ext cx="2972929" cy="33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8"/>
          <p:cNvSpPr txBox="1"/>
          <p:nvPr/>
        </p:nvSpPr>
        <p:spPr>
          <a:xfrm>
            <a:off x="509400" y="36262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NotificationCompa.BigPictureStyle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</p:txBody>
      </p:sp>
      <p:sp>
        <p:nvSpPr>
          <p:cNvPr id="544" name="Google Shape;544;p89"/>
          <p:cNvSpPr txBox="1"/>
          <p:nvPr>
            <p:ph idx="1" type="body"/>
          </p:nvPr>
        </p:nvSpPr>
        <p:spPr>
          <a:xfrm>
            <a:off x="235500" y="1381075"/>
            <a:ext cx="60534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media playback notifications.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for controlling media</a:t>
            </a:r>
            <a:br>
              <a:rPr lang="en"/>
            </a:br>
            <a:r>
              <a:rPr lang="en"/>
              <a:t>such as music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for album cover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NotificationCompat.MediaStyle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89"/>
          <p:cNvPicPr preferRelativeResize="0"/>
          <p:nvPr/>
        </p:nvPicPr>
        <p:blipFill rotWithShape="1">
          <a:blip r:embed="rId4">
            <a:alphaModFix/>
          </a:blip>
          <a:srcRect b="16748" l="22311" r="21002" t="16393"/>
          <a:stretch/>
        </p:blipFill>
        <p:spPr>
          <a:xfrm>
            <a:off x="5238800" y="786400"/>
            <a:ext cx="3694175" cy="25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52" name="Google Shape;55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0"/>
          <p:cNvSpPr txBox="1"/>
          <p:nvPr>
            <p:ph idx="2" type="body"/>
          </p:nvPr>
        </p:nvSpPr>
        <p:spPr>
          <a:xfrm>
            <a:off x="198250" y="1071975"/>
            <a:ext cx="8634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expandable notification that appear, use one of the helper classes to set the style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setStyle()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mNotifyBuilder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.setStyle(new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NotificationCompat.BigPictureStyle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.bigPicture(myBitmapImage)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.setBigContentTitle("Notification!"));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styles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</a:t>
            </a:r>
            <a:r>
              <a:rPr lang="en"/>
              <a:t>ing Notifications</a:t>
            </a:r>
            <a:endParaRPr/>
          </a:p>
        </p:txBody>
      </p:sp>
      <p:sp>
        <p:nvSpPr>
          <p:cNvPr id="560" name="Google Shape;5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66" name="Google Shape;566;p92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NotificationManager</a:t>
            </a:r>
            <a:r>
              <a:rPr lang="en">
                <a:solidFill>
                  <a:schemeClr val="dk1"/>
                </a:solidFill>
              </a:rPr>
              <a:t> class to deliver notifications.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Create an instance of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NotificationManager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Call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 sz="2400">
                <a:solidFill>
                  <a:schemeClr val="dk1"/>
                </a:solidFill>
              </a:rPr>
              <a:t> to deliver the notification.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notifications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74" name="Google Shape;574;p93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all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getSystemService()</a:t>
            </a:r>
            <a:r>
              <a:rPr lang="en" sz="2000">
                <a:solidFill>
                  <a:schemeClr val="dk1"/>
                </a:solidFill>
              </a:rPr>
              <a:t>, passing in the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NOTIFICATION_SERVICE</a:t>
            </a:r>
            <a:r>
              <a:rPr lang="en" sz="2000">
                <a:solidFill>
                  <a:schemeClr val="dk1"/>
                </a:solidFill>
              </a:rPr>
              <a:t> constant.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mNotifyManager = (NotificationManager)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getSystemService(NOTIFICATION_SERVICE);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NotificationManager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Notifications?</a:t>
            </a:r>
            <a:endParaRPr/>
          </a:p>
        </p:txBody>
      </p:sp>
      <p:sp>
        <p:nvSpPr>
          <p:cNvPr id="319" name="Google Shape;319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82" name="Google Shape;582;p94"/>
          <p:cNvSpPr txBox="1"/>
          <p:nvPr>
            <p:ph idx="1" type="body"/>
          </p:nvPr>
        </p:nvSpPr>
        <p:spPr>
          <a:xfrm>
            <a:off x="289050" y="1103225"/>
            <a:ext cx="8732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to deliver the notification, passing in these two values: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notification ID, which is used to update or cancel the notification.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</a:t>
            </a:r>
            <a:r>
              <a:rPr lang="en"/>
              <a:t> object that you created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NotificationCompat.Builder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mNotifyManager.notify(NOTIFICATION_ID,  myNotification);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r>
              <a:rPr lang="en"/>
              <a:t> notification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0" name="Google Shape;590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6" name="Google Shape;596;p96"/>
          <p:cNvSpPr txBox="1"/>
          <p:nvPr>
            <p:ph idx="1" type="body"/>
          </p:nvPr>
        </p:nvSpPr>
        <p:spPr>
          <a:xfrm>
            <a:off x="311700" y="931200"/>
            <a:ext cx="85926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</a:t>
            </a:r>
            <a:r>
              <a:rPr lang="en"/>
              <a:t>pdate a notification by changing and or adding some of its content.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Issue notification with updated parameters using builder.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 passing in the same notification ID.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is still visible, system updates.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has been dismissed, new notification is delivered.</a:t>
            </a:r>
            <a:endParaRPr/>
          </a:p>
        </p:txBody>
      </p:sp>
      <p:sp>
        <p:nvSpPr>
          <p:cNvPr id="597" name="Google Shape;59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notifications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604" name="Google Shape;60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7"/>
          <p:cNvSpPr txBox="1"/>
          <p:nvPr>
            <p:ph idx="2" type="body"/>
          </p:nvPr>
        </p:nvSpPr>
        <p:spPr>
          <a:xfrm>
            <a:off x="198250" y="1046225"/>
            <a:ext cx="86340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 remain visible until: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ser dismisses it by swiping or by using "</a:t>
            </a:r>
            <a:r>
              <a:rPr b="1" lang="en"/>
              <a:t>Clear All</a:t>
            </a:r>
            <a:r>
              <a:rPr lang="en"/>
              <a:t>".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setAutoCancel()</a:t>
            </a:r>
            <a:r>
              <a:rPr lang="en"/>
              <a:t> when creating the notification, removes it from the status bar when the user clicks on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calls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cancelAll()</a:t>
            </a:r>
            <a:r>
              <a:rPr lang="en"/>
              <a:t>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NotificationManager.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mNotifyManager.cancel(NOTIFICATION_ID);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Canceling notifications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guidelines</a:t>
            </a:r>
            <a:endParaRPr/>
          </a:p>
        </p:txBody>
      </p:sp>
      <p:sp>
        <p:nvSpPr>
          <p:cNvPr id="612" name="Google Shape;612;p98"/>
          <p:cNvSpPr txBox="1"/>
          <p:nvPr>
            <p:ph idx="1" type="body"/>
          </p:nvPr>
        </p:nvSpPr>
        <p:spPr>
          <a:xfrm>
            <a:off x="311700" y="910250"/>
            <a:ext cx="8709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your app sends too many notifications, users will disable notifications or uninstall the app.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Relevant:</a:t>
            </a:r>
            <a:r>
              <a:rPr lang="en"/>
              <a:t> Whether this information is essential for the user.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Timely:</a:t>
            </a:r>
            <a:r>
              <a:rPr lang="en"/>
              <a:t> Notifications need to appear when they are useful.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Short:</a:t>
            </a:r>
            <a:r>
              <a:rPr lang="en"/>
              <a:t> Use as few words as possible.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users the power to choose -- Use appropriate notification channels to categorise your notifications.</a:t>
            </a:r>
            <a:endParaRPr/>
          </a:p>
        </p:txBody>
      </p:sp>
      <p:sp>
        <p:nvSpPr>
          <p:cNvPr id="613" name="Google Shape;61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9" name="Google Shape;619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99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8.1 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8.1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26" name="Google Shape;626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notification?</a:t>
            </a:r>
            <a:endParaRPr/>
          </a:p>
        </p:txBody>
      </p:sp>
      <p:sp>
        <p:nvSpPr>
          <p:cNvPr id="327" name="Google Shape;327;p59"/>
          <p:cNvSpPr txBox="1"/>
          <p:nvPr>
            <p:ph idx="3" type="subTitle"/>
          </p:nvPr>
        </p:nvSpPr>
        <p:spPr>
          <a:xfrm>
            <a:off x="311700" y="1441025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displayed to user outside regular app UI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Small icon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Title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Detail text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2416275"/>
            <a:ext cx="33147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notifications used?</a:t>
            </a:r>
            <a:endParaRPr/>
          </a:p>
        </p:txBody>
      </p:sp>
      <p:sp>
        <p:nvSpPr>
          <p:cNvPr id="335" name="Google Shape;335;p60"/>
          <p:cNvSpPr txBox="1"/>
          <p:nvPr>
            <p:ph idx="3" type="subTitle"/>
          </p:nvPr>
        </p:nvSpPr>
        <p:spPr>
          <a:xfrm>
            <a:off x="173475" y="1057300"/>
            <a:ext cx="66099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issues a notification that appears as icon on the status bar.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see details, user opens the notification drawer.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view notifications any time in the notification drawer.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75" y="972120"/>
            <a:ext cx="2055825" cy="36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311700" y="1627425"/>
            <a:ext cx="60654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notifications are displayed as a colored "badge" (also known as a "notification dot") on the app icon.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Char char="●"/>
            </a:pPr>
            <a:r>
              <a:rPr lang="en" sz="2000"/>
              <a:t>Users can long-press on an app icon to see the notifications for that app. Similar to the notification drawer.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 icon badge</a:t>
            </a:r>
            <a:endParaRPr/>
          </a:p>
        </p:txBody>
      </p:sp>
      <p:sp>
        <p:nvSpPr>
          <p:cNvPr id="344" name="Google Shape;344;p61"/>
          <p:cNvSpPr txBox="1"/>
          <p:nvPr>
            <p:ph idx="3" type="subTitle"/>
          </p:nvPr>
        </p:nvSpPr>
        <p:spPr>
          <a:xfrm>
            <a:off x="220275" y="1060025"/>
            <a:ext cx="86121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Available only on the devices running Android 8.0 (API level 26) and higher.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61"/>
          <p:cNvPicPr preferRelativeResize="0"/>
          <p:nvPr/>
        </p:nvPicPr>
        <p:blipFill rotWithShape="1">
          <a:blip r:embed="rId3">
            <a:alphaModFix/>
          </a:blip>
          <a:srcRect b="0" l="0" r="0" t="19698"/>
          <a:stretch/>
        </p:blipFill>
        <p:spPr>
          <a:xfrm>
            <a:off x="6630450" y="1627425"/>
            <a:ext cx="2201925" cy="12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61"/>
          <p:cNvPicPr preferRelativeResize="0"/>
          <p:nvPr/>
        </p:nvPicPr>
        <p:blipFill rotWithShape="1">
          <a:blip r:embed="rId4">
            <a:alphaModFix/>
          </a:blip>
          <a:srcRect b="0" l="0" r="0" t="13606"/>
          <a:stretch/>
        </p:blipFill>
        <p:spPr>
          <a:xfrm>
            <a:off x="6630450" y="3018237"/>
            <a:ext cx="2201925" cy="1545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352" name="Google Shape;352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channels</a:t>
            </a:r>
            <a:endParaRPr/>
          </a:p>
        </p:txBody>
      </p:sp>
      <p:sp>
        <p:nvSpPr>
          <p:cNvPr id="359" name="Google Shape;359;p63"/>
          <p:cNvSpPr txBox="1"/>
          <p:nvPr>
            <p:ph idx="3" type="subTitle"/>
          </p:nvPr>
        </p:nvSpPr>
        <p:spPr>
          <a:xfrm>
            <a:off x="311700" y="1441025"/>
            <a:ext cx="85206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to create a user-customizable channel for each type of notification to be displayed.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than one notification can be grouped in to a channel.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notification behavior like sound, light, vibrate and so on, applied to all the notifications in that channel.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