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9AC3C1C-CEC1-4C63-83E8-40FDBF4BF181}">
  <a:tblStyle styleId="{29AC3C1C-CEC1-4C63-83E8-40FDBF4BF1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37" Type="http://schemas.openxmlformats.org/officeDocument/2006/relationships/font" Target="fonts/OpenSans-bold.fntdata"/><Relationship Id="rId14" Type="http://schemas.openxmlformats.org/officeDocument/2006/relationships/slide" Target="slides/slide9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2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1.xml"/><Relationship Id="rId38" Type="http://schemas.openxmlformats.org/officeDocument/2006/relationships/font" Target="fonts/OpenSans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8b5adf10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8b5adf10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8b5adf10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8b5adf10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8b5adf10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8b5adf10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63f39cfb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63f39cfb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63f39cfb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63f39cfb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6989712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6989712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8b5adf10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8b5adf10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8b5adf10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8b5adf10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63f39cfb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63f39cfb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8b5adf10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8b5adf10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8b5adf10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8b5adf10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63f39cfb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63f39cfb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63f39cfbd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63f39cfbd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63f39cfbd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63f39cfbd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8b5adf10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8b5adf10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8b5adf10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8b5adf10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5a866045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5a866045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8b5adf10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8b5adf10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8b5adf1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8b5adf1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5a866045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5a866045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623af88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623af88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63f39cfb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63f39cfb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5b0287d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5b0287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8b5adf10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8b5adf10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64" name="Google Shape;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/>
        </p:nvSpPr>
        <p:spPr>
          <a:xfrm>
            <a:off x="4635825" y="475290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SQLite Primer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635825" y="475290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SQLite Primer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developer.android.com/reference/android/database/Cursor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sqlite.org/about.html" TargetMode="External"/><Relationship Id="rId4" Type="http://schemas.openxmlformats.org/officeDocument/2006/relationships/hyperlink" Target="https://www.sqlite.org/lang.html" TargetMode="External"/><Relationship Id="rId5" Type="http://schemas.openxmlformats.org/officeDocument/2006/relationships/hyperlink" Target="https://developer.android.com/reference/android/database/sqlite/SQLiteDatabase.html" TargetMode="External"/><Relationship Id="rId6" Type="http://schemas.openxmlformats.org/officeDocument/2006/relationships/hyperlink" Target="http://developer.android.com/reference/android/database/Cursor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oogle-developer-training.github.io/android-developer-fundamentals-course-concepts-v2/unit-4-saving-user-data/lesson-10-storing-data-with-room/10-0-c-sqlite-primer/10-0-c-sqlite-primer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sqlite.org/selfcontained.html" TargetMode="External"/><Relationship Id="rId4" Type="http://schemas.openxmlformats.org/officeDocument/2006/relationships/hyperlink" Target="https://www.sqlite.org/serverless.html" TargetMode="External"/><Relationship Id="rId5" Type="http://schemas.openxmlformats.org/officeDocument/2006/relationships/hyperlink" Target="https://www.sqlite.org/zeroconf.html" TargetMode="External"/><Relationship Id="rId6" Type="http://schemas.openxmlformats.org/officeDocument/2006/relationships/hyperlink" Target="https://www.sqlite.org/transactional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6232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Storing Data with Room</a:t>
            </a:r>
            <a:endParaRPr/>
          </a:p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10</a:t>
            </a:r>
            <a:endParaRPr/>
          </a:p>
        </p:txBody>
      </p:sp>
      <p:sp>
        <p:nvSpPr>
          <p:cNvPr id="80" name="Google Shape;80;p1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or nothing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311700" y="1033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All changes within a single transaction in SQLite either occur completely or not at all, even if the act of writing the change out to the disk is interrupted by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program crash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operating system crash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power failure.</a:t>
            </a:r>
            <a:endParaRPr/>
          </a:p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ACID</a:t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Atomicity</a:t>
            </a:r>
            <a:r>
              <a:rPr lang="en" sz="2200"/>
              <a:t>—All or no modifications are performed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Consistency</a:t>
            </a:r>
            <a:r>
              <a:rPr lang="en" sz="2200"/>
              <a:t>—When transaction has completed, all data is in a consistent state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Isolation</a:t>
            </a:r>
            <a:r>
              <a:rPr lang="en" sz="2200"/>
              <a:t>—Modifications made by concurrent transactions must be isolated from the modifications made by any other concurrent transactions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Durability</a:t>
            </a:r>
            <a:r>
              <a:rPr lang="en" sz="2200"/>
              <a:t>—After a transaction has completed, its effects are permanently in place in the system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Queries</a:t>
            </a:r>
            <a:endParaRPr/>
          </a:p>
        </p:txBody>
      </p:sp>
      <p:sp>
        <p:nvSpPr>
          <p:cNvPr id="158" name="Google Shape;158;p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basic operations 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311700" y="1457275"/>
            <a:ext cx="8520600" cy="2952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Insert rows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Delete rows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Update values in rows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Retrieve rows that meet given criteria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Query 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SELECT word, description </a:t>
            </a:r>
            <a:br>
              <a:rPr lang="en"/>
            </a:br>
            <a:r>
              <a:rPr lang="en"/>
              <a:t>FROM WORD_LIST_TABLE </a:t>
            </a:r>
            <a:br>
              <a:rPr lang="en"/>
            </a:br>
            <a:r>
              <a:rPr lang="en"/>
              <a:t>WHERE word="alpha"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Generic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SELECT columns </a:t>
            </a:r>
            <a:br>
              <a:rPr lang="en"/>
            </a:br>
            <a:r>
              <a:rPr lang="en"/>
              <a:t>FROM table </a:t>
            </a:r>
            <a:br>
              <a:rPr lang="en"/>
            </a:br>
            <a:r>
              <a:rPr lang="en"/>
              <a:t>WHERE column="value"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columns FROM table</a:t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311700" y="1304875"/>
            <a:ext cx="8520600" cy="2671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SELECT columns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Select the columns to return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Use * to return all columns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FROM table</a:t>
            </a:r>
            <a:r>
              <a:rPr lang="en"/>
              <a:t>—specify the table from which to get results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column="value"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311700" y="1457275"/>
            <a:ext cx="8520600" cy="2457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</a:rPr>
              <a:t>WHERE</a:t>
            </a:r>
            <a:r>
              <a:rPr lang="en">
                <a:solidFill>
                  <a:schemeClr val="dk1"/>
                </a:solidFill>
              </a:rPr>
              <a:t>—keyword for conditions that have to be met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</a:rPr>
              <a:t>column="value"</a:t>
            </a:r>
            <a:r>
              <a:rPr lang="en">
                <a:solidFill>
                  <a:schemeClr val="dk1"/>
                </a:solidFill>
              </a:rPr>
              <a:t>—the condition that has to be met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common operators: =, LIKE, &lt;, &gt;</a:t>
            </a:r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AND, ORDER BY, LIMIT</a:t>
            </a:r>
            <a:endParaRPr/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311700" y="1076275"/>
            <a:ext cx="8624700" cy="2907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SELECT _id FROM WORD_LIST_TABLE WHERE word="alpha" </a:t>
            </a:r>
            <a:r>
              <a:rPr b="1" lang="en">
                <a:solidFill>
                  <a:schemeClr val="dk1"/>
                </a:solidFill>
              </a:rPr>
              <a:t>AND</a:t>
            </a:r>
            <a:r>
              <a:rPr lang="en">
                <a:solidFill>
                  <a:schemeClr val="dk1"/>
                </a:solidFill>
              </a:rPr>
              <a:t> definition LIKE "%art%" </a:t>
            </a:r>
            <a:r>
              <a:rPr b="1" lang="en">
                <a:solidFill>
                  <a:schemeClr val="dk1"/>
                </a:solidFill>
              </a:rPr>
              <a:t>ORDER BY word DESC LIMIT 1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</a:rPr>
              <a:t>AND, OR</a:t>
            </a:r>
            <a:r>
              <a:rPr lang="en">
                <a:solidFill>
                  <a:schemeClr val="dk1"/>
                </a:solidFill>
              </a:rPr>
              <a:t>—connect multiple conditions with logic operators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</a:rPr>
              <a:t>ORDER BY</a:t>
            </a:r>
            <a:r>
              <a:rPr lang="en">
                <a:solidFill>
                  <a:schemeClr val="dk1"/>
                </a:solidFill>
              </a:rPr>
              <a:t>—omit for default order, or ASC for ascending, DESC for descending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</a:rPr>
              <a:t>LIMIT</a:t>
            </a:r>
            <a:r>
              <a:rPr lang="en">
                <a:solidFill>
                  <a:schemeClr val="dk1"/>
                </a:solidFill>
              </a:rPr>
              <a:t>—get a limited number of results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queries</a:t>
            </a:r>
            <a:endParaRPr/>
          </a:p>
        </p:txBody>
      </p:sp>
      <p:sp>
        <p:nvSpPr>
          <p:cNvPr id="204" name="Google Shape;204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05" name="Google Shape;205;p31"/>
          <p:cNvGraphicFramePr/>
          <p:nvPr/>
        </p:nvGraphicFramePr>
        <p:xfrm>
          <a:off x="106450" y="142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{29AC3C1C-CEC1-4C63-83E8-40FDBF4BF181}</a:tableStyleId>
              </a:tblPr>
              <a:tblGrid>
                <a:gridCol w="457000"/>
                <a:gridCol w="3998875"/>
                <a:gridCol w="4455875"/>
              </a:tblGrid>
              <a:tr h="108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SELECT * FROM WORD_LIST_TABLE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Get the whole table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176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SELECT word, definition FROM WORD_LIST_TABLE WHERE _id &gt; 2 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Returns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[["alpha", "particle"]]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sample queries</a:t>
            </a:r>
            <a:endParaRPr/>
          </a:p>
        </p:txBody>
      </p:sp>
      <p:sp>
        <p:nvSpPr>
          <p:cNvPr id="211" name="Google Shape;211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12" name="Google Shape;212;p32"/>
          <p:cNvGraphicFramePr/>
          <p:nvPr/>
        </p:nvGraphicFramePr>
        <p:xfrm>
          <a:off x="106450" y="104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{29AC3C1C-CEC1-4C63-83E8-40FDBF4BF181}</a:tableStyleId>
              </a:tblPr>
              <a:tblGrid>
                <a:gridCol w="457875"/>
                <a:gridCol w="3927625"/>
                <a:gridCol w="4543100"/>
              </a:tblGrid>
              <a:tr h="177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3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SELECT _id FROM WORD_LIST_TABLE WHERE word="alpha" AND definition LIKE "%art%"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Return id of word alpha with substring "art" in definition </a:t>
                      </a:r>
                      <a:endParaRPr sz="24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[["3"]]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177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4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SELECT * FROM WORD_LIST_TABLE ORDER BY word DESC LIMIT 1  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Sort in reverse and get first item. Sorting is by the first column (_id) </a:t>
                      </a:r>
                      <a:endParaRPr sz="24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[["3","alpha","particle"]]</a:t>
                      </a:r>
                      <a:endParaRPr sz="24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10.0 SQLite Primer</a:t>
            </a:r>
            <a:endParaRPr/>
          </a:p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sample query</a:t>
            </a:r>
            <a:endParaRPr/>
          </a:p>
        </p:txBody>
      </p:sp>
      <p:sp>
        <p:nvSpPr>
          <p:cNvPr id="218" name="Google Shape;218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19" name="Google Shape;219;p33"/>
          <p:cNvGraphicFramePr/>
          <p:nvPr/>
        </p:nvGraphicFramePr>
        <p:xfrm>
          <a:off x="152400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{29AC3C1C-CEC1-4C63-83E8-40FDBF4BF181}</a:tableStyleId>
              </a:tblPr>
              <a:tblGrid>
                <a:gridCol w="453425"/>
                <a:gridCol w="3123350"/>
                <a:gridCol w="5264975"/>
              </a:tblGrid>
              <a:tr h="23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5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SELECT * FROM WORD_LIST_TABLE LIMIT 2,1  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Returns 1 item starting at position 2. Position counting starts at 1 (not zero!). </a:t>
                      </a:r>
                      <a:endParaRPr sz="24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Returns </a:t>
                      </a:r>
                      <a:endParaRPr sz="24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[["2","beta","second letter"]]</a:t>
                      </a:r>
                      <a:endParaRPr sz="24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rawQuery() </a:t>
            </a:r>
            <a:endParaRPr/>
          </a:p>
        </p:txBody>
      </p:sp>
      <p:sp>
        <p:nvSpPr>
          <p:cNvPr id="225" name="Google Shape;225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34"/>
          <p:cNvSpPr txBox="1"/>
          <p:nvPr/>
        </p:nvSpPr>
        <p:spPr>
          <a:xfrm>
            <a:off x="61600" y="1119050"/>
            <a:ext cx="9003900" cy="3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query = "SELECT * FROM WORD_LIST_TABLE";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rawQuery(query, null);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query = "SELECT word, definition FROM WORD_LIST_TABLE WHERE _id&gt; ? ";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String[] selectionArgs = new String[]{"2"}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rawQuery(query, selectionArgs);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title"/>
          </p:nvPr>
        </p:nvSpPr>
        <p:spPr>
          <a:xfrm>
            <a:off x="311700" y="2470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query() </a:t>
            </a:r>
            <a:endParaRPr/>
          </a:p>
        </p:txBody>
      </p:sp>
      <p:sp>
        <p:nvSpPr>
          <p:cNvPr id="232" name="Google Shape;232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33" name="Google Shape;233;p35"/>
          <p:cNvGraphicFramePr/>
          <p:nvPr/>
        </p:nvGraphicFramePr>
        <p:xfrm>
          <a:off x="60225" y="104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{29AC3C1C-CEC1-4C63-83E8-40FDBF4BF181}</a:tableStyleId>
              </a:tblPr>
              <a:tblGrid>
                <a:gridCol w="2978925"/>
                <a:gridCol w="6044625"/>
              </a:tblGrid>
              <a:tr h="3283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 * FROM WORD_LIST_TABLE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 word="alpha"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ORDER BY word ASC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LIMIT 2,1;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Returns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[["alpha", "particle"]]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table = "WORD_LIST_TABLE"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String[] columns = new String[]{"*"};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selection = "word = ?"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String[] selectionArgs = new String[]{"alpha"};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groupBy = null;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having = null;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orderBy = "word ASC"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limit = "2,1"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query(table, columns, selection, selectionArgs, groupBy, having, orderBy, limit);</a:t>
                      </a:r>
                      <a:endParaRPr sz="18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Cursors </a:t>
            </a:r>
            <a:endParaRPr/>
          </a:p>
        </p:txBody>
      </p:sp>
      <p:sp>
        <p:nvSpPr>
          <p:cNvPr id="239" name="Google Shape;239;p3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1" name="Google Shape;241;p3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Queries always return a Cursor object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Cursor</a:t>
            </a:r>
            <a:r>
              <a:rPr lang="en"/>
              <a:t> is an object interface that provides random read-write access to the result set returned by a database query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⇒ Think of it as a pointer to table rows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will learn more about cursors in the following chapters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 </a:t>
            </a:r>
            <a:endParaRPr/>
          </a:p>
        </p:txBody>
      </p:sp>
      <p:sp>
        <p:nvSpPr>
          <p:cNvPr id="247" name="Google Shape;247;p3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9" name="Google Shape;249;p37"/>
          <p:cNvSpPr txBox="1"/>
          <p:nvPr>
            <p:ph idx="1" type="body"/>
          </p:nvPr>
        </p:nvSpPr>
        <p:spPr>
          <a:xfrm>
            <a:off x="311700" y="1351200"/>
            <a:ext cx="8520600" cy="244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SQLite website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Full description of the Query Language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SQLite</a:t>
            </a:r>
            <a:r>
              <a:rPr lang="en"/>
              <a:t> class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Cursor</a:t>
            </a:r>
            <a:r>
              <a:rPr lang="en"/>
              <a:t> class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255" name="Google Shape;255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38"/>
          <p:cNvSpPr txBox="1"/>
          <p:nvPr/>
        </p:nvSpPr>
        <p:spPr>
          <a:xfrm>
            <a:off x="311700" y="2216125"/>
            <a:ext cx="8520600" cy="13854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10.0 SQLite Primer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No Practical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262" name="Google Shape;262;p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1504350"/>
            <a:ext cx="8568300" cy="21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SQLite Database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Queries</a:t>
            </a:r>
            <a:endParaRPr/>
          </a:p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This is only a refresher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311700" y="1123350"/>
            <a:ext cx="82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course assumes that you are familiar with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Databases in general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SQL databases in particular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SQL query language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/>
              <a:t>This chapter is a refresher and quick reference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SQLite Database</a:t>
            </a:r>
            <a:endParaRPr/>
          </a:p>
        </p:txBody>
      </p:sp>
      <p:sp>
        <p:nvSpPr>
          <p:cNvPr id="108" name="Google Shape;108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Databases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11700" y="1152475"/>
            <a:ext cx="87093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Store data in tables of rows and columns (spreadsheet…)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Field = intersection of a row and column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Fields contain data, references to other fields, or references to other tables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Rows are identified by unique IDs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Column names are unique per table</a:t>
            </a:r>
            <a:endParaRPr sz="1800"/>
          </a:p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23" name="Google Shape;123;p20"/>
          <p:cNvGraphicFramePr/>
          <p:nvPr/>
        </p:nvGraphicFramePr>
        <p:xfrm>
          <a:off x="791950" y="146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{29AC3C1C-CEC1-4C63-83E8-40FDBF4BF181}</a:tableStyleId>
              </a:tblPr>
              <a:tblGrid>
                <a:gridCol w="2419250"/>
                <a:gridCol w="2419250"/>
                <a:gridCol w="2419250"/>
              </a:tblGrid>
              <a:tr h="266700"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en" sz="2400"/>
                        <a:t>WORD_LIST_TABLE</a:t>
                      </a:r>
                      <a:endParaRPr b="1" sz="2400"/>
                    </a:p>
                  </a:txBody>
                  <a:tcPr marT="63500" marB="63500" marR="63500" marL="63500"/>
                </a:tc>
                <a:tc hMerge="1"/>
                <a:tc hMerge="1"/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en" sz="2400"/>
                        <a:t>_id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en" sz="2400"/>
                        <a:t>word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en" sz="2400"/>
                        <a:t>definition</a:t>
                      </a:r>
                      <a:endParaRPr b="1" sz="24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"alpha"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"first letter"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2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"beta"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"second letter"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3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"alpha"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"particle"</a:t>
                      </a:r>
                      <a:endParaRPr sz="24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SQLite software library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</a:t>
            </a:r>
            <a:r>
              <a:rPr lang="en"/>
              <a:t>mplements SQL database engine that is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self-contained</a:t>
            </a:r>
            <a:r>
              <a:rPr lang="en"/>
              <a:t> (requires no other components)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serverless</a:t>
            </a:r>
            <a:r>
              <a:rPr lang="en"/>
              <a:t> (requires no server backend)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zero-configuration</a:t>
            </a:r>
            <a:r>
              <a:rPr lang="en"/>
              <a:t> (does not need to be configured for your application)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transactional</a:t>
            </a:r>
            <a:r>
              <a:rPr lang="en"/>
              <a:t> (changes within a single transaction in SQLite either occur completely or not at all)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transaction?</a:t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11700" y="1033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 transaction is a sequence of operations performed as a single logical unit of work.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 logical unit of work must have four properties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atomicity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consistency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isolation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durability </a:t>
            </a:r>
            <a:endParaRPr/>
          </a:p>
        </p:txBody>
      </p:sp>
      <p:sp>
        <p:nvSpPr>
          <p:cNvPr id="137" name="Google Shape;137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