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8288000" cy="10287000"/>
  <p:notesSz cx="6858000" cy="9144000"/>
  <p:embeddedFontLst>
    <p:embeddedFont>
      <p:font typeface="Garamond" panose="02020404030301010803" pitchFamily="18" charset="0"/>
      <p:regular r:id="rId13"/>
      <p:bold r:id="rId14"/>
      <p:italic r:id="rId15"/>
    </p:embeddedFont>
    <p:embeddedFont>
      <p:font typeface="Times New Roman Bold" panose="02020803070505020304" pitchFamily="18" charset="0"/>
      <p:regular r:id="rId16"/>
      <p:bold r:id="rId17"/>
    </p:embeddedFont>
    <p:embeddedFont>
      <p:font typeface="Times New Roman Bold Italics" panose="020B0604020202020204" charset="0"/>
      <p:regular r:id="rId18"/>
    </p:embeddedFont>
    <p:embeddedFont>
      <p:font typeface="Times New Roman Italics" panose="020B0604020202020204" charset="0"/>
      <p:regular r:id="rId1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5401" y="0"/>
            <a:ext cx="18346740" cy="1028432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598" y="2806697"/>
            <a:ext cx="10223504" cy="2273300"/>
          </a:xfrm>
        </p:spPr>
        <p:txBody>
          <a:bodyPr anchor="b">
            <a:noAutofit/>
          </a:bodyPr>
          <a:lstStyle>
            <a:lvl1pPr algn="ctr">
              <a:defRPr sz="81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598" y="5486396"/>
            <a:ext cx="10223504" cy="1981203"/>
          </a:xfrm>
        </p:spPr>
        <p:txBody>
          <a:bodyPr anchor="t">
            <a:normAutofit/>
          </a:bodyPr>
          <a:lstStyle>
            <a:lvl1pPr marL="0" indent="0" algn="ctr">
              <a:buNone/>
              <a:defRPr sz="3150">
                <a:solidFill>
                  <a:schemeClr val="tx1"/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974849" y="7556495"/>
            <a:ext cx="1346201" cy="4191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596" y="7556495"/>
            <a:ext cx="7821953" cy="4191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435351" y="7556495"/>
            <a:ext cx="826751" cy="4191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038599" y="5283197"/>
            <a:ext cx="102235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2" y="7223122"/>
            <a:ext cx="14414499" cy="850107"/>
          </a:xfrm>
        </p:spPr>
        <p:txBody>
          <a:bodyPr anchor="b">
            <a:normAutofit/>
          </a:bodyPr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62141" y="1562099"/>
            <a:ext cx="15158958" cy="5003804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3102" y="8073230"/>
            <a:ext cx="14414499" cy="740568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5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5802" y="1473198"/>
            <a:ext cx="14389098" cy="4432302"/>
          </a:xfrm>
        </p:spPr>
        <p:txBody>
          <a:bodyPr anchor="ctr">
            <a:normAutofit/>
          </a:bodyPr>
          <a:lstStyle>
            <a:lvl1pPr algn="ctr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5802" y="6515099"/>
            <a:ext cx="14389098" cy="2298701"/>
          </a:xfrm>
        </p:spPr>
        <p:txBody>
          <a:bodyPr anchor="ctr">
            <a:normAutofit/>
          </a:bodyPr>
          <a:lstStyle>
            <a:lvl1pPr marL="0" indent="0" algn="ctr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94254" y="62102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394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20" y="1473198"/>
            <a:ext cx="13944597" cy="3556002"/>
          </a:xfrm>
        </p:spPr>
        <p:txBody>
          <a:bodyPr anchor="ctr">
            <a:normAutofit/>
          </a:bodyPr>
          <a:lstStyle>
            <a:lvl1pPr algn="ctr">
              <a:defRPr sz="48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12218" y="5029200"/>
            <a:ext cx="13258803" cy="8763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3000"/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2" y="6515099"/>
            <a:ext cx="14414499" cy="2298701"/>
          </a:xfrm>
        </p:spPr>
        <p:txBody>
          <a:bodyPr anchor="ctr">
            <a:normAutofit/>
          </a:bodyPr>
          <a:lstStyle>
            <a:lvl1pPr marL="0" indent="0" algn="ctr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293020" y="1319942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900401" y="4241805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094254" y="62102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809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3" y="4962872"/>
            <a:ext cx="14414502" cy="2203200"/>
          </a:xfrm>
        </p:spPr>
        <p:txBody>
          <a:bodyPr anchor="b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2" y="7166072"/>
            <a:ext cx="14414502" cy="1290600"/>
          </a:xfrm>
        </p:spPr>
        <p:txBody>
          <a:bodyPr anchor="t">
            <a:normAutofit/>
          </a:bodyPr>
          <a:lstStyle>
            <a:lvl1pPr marL="0" indent="0" algn="l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81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20" y="1473198"/>
            <a:ext cx="13944597" cy="3365502"/>
          </a:xfrm>
        </p:spPr>
        <p:txBody>
          <a:bodyPr anchor="ctr">
            <a:normAutofit/>
          </a:bodyPr>
          <a:lstStyle>
            <a:lvl1pPr algn="ctr">
              <a:defRPr sz="48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943102" y="5458968"/>
            <a:ext cx="14414502" cy="1330452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2" y="6794500"/>
            <a:ext cx="14414502" cy="2019300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293020" y="1319942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900401" y="3898892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094254" y="5143500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985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2" y="1473198"/>
            <a:ext cx="14414499" cy="336550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943102" y="5445252"/>
            <a:ext cx="14414502" cy="1261872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42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0" y="6705599"/>
            <a:ext cx="14414505" cy="210820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94254" y="5143500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655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094254" y="36321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7941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499035" y="1473197"/>
            <a:ext cx="2836343" cy="73406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3098" y="1473198"/>
            <a:ext cx="11149538" cy="7340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295835" y="1485900"/>
            <a:ext cx="0" cy="73152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012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094254" y="36321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72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2604" y="2628909"/>
            <a:ext cx="12238032" cy="2733771"/>
          </a:xfrm>
        </p:spPr>
        <p:txBody>
          <a:bodyPr anchor="b">
            <a:normAutofit/>
          </a:bodyPr>
          <a:lstStyle>
            <a:lvl1pPr algn="ctr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2601" y="5769077"/>
            <a:ext cx="12238035" cy="1431821"/>
          </a:xfrm>
        </p:spPr>
        <p:txBody>
          <a:bodyPr anchor="t">
            <a:normAutofit/>
          </a:bodyPr>
          <a:lstStyle>
            <a:lvl1pPr marL="0" indent="0" algn="ctr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3019085" y="5565878"/>
            <a:ext cx="1224507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42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094254" y="36321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7672" y="3840480"/>
            <a:ext cx="7077456" cy="496519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72016" y="3840480"/>
            <a:ext cx="7077456" cy="496519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6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0" y="3987800"/>
            <a:ext cx="7077456" cy="864393"/>
          </a:xfrm>
        </p:spPr>
        <p:txBody>
          <a:bodyPr anchor="b">
            <a:noAutofit/>
          </a:bodyPr>
          <a:lstStyle>
            <a:lvl1pPr marL="0" indent="0">
              <a:spcBef>
                <a:spcPts val="1008"/>
              </a:spcBef>
              <a:spcAft>
                <a:spcPts val="900"/>
              </a:spcAft>
              <a:buNone/>
              <a:defRPr sz="42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3100" y="4864894"/>
            <a:ext cx="7077456" cy="394890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71005" y="3987800"/>
            <a:ext cx="7077456" cy="864393"/>
          </a:xfrm>
        </p:spPr>
        <p:txBody>
          <a:bodyPr anchor="b">
            <a:noAutofit/>
          </a:bodyPr>
          <a:lstStyle>
            <a:lvl1pPr marL="0" indent="0">
              <a:spcBef>
                <a:spcPts val="1008"/>
              </a:spcBef>
              <a:spcAft>
                <a:spcPts val="900"/>
              </a:spcAft>
              <a:buNone/>
              <a:defRPr sz="42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71005" y="4864894"/>
            <a:ext cx="7077456" cy="394890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2094254" y="36321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927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094254" y="36321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227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1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0717" y="2082801"/>
            <a:ext cx="5577683" cy="2057400"/>
          </a:xfrm>
        </p:spPr>
        <p:txBody>
          <a:bodyPr anchor="b">
            <a:normAutofit/>
          </a:bodyPr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2" y="1473197"/>
            <a:ext cx="8204199" cy="734060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0717" y="4546598"/>
            <a:ext cx="5577683" cy="3657606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94254" y="4368800"/>
            <a:ext cx="52717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604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099" y="2825748"/>
            <a:ext cx="9362724" cy="2057400"/>
          </a:xfrm>
        </p:spPr>
        <p:txBody>
          <a:bodyPr anchor="b">
            <a:normAutofit/>
          </a:bodyPr>
          <a:lstStyle>
            <a:lvl1pPr algn="ctr">
              <a:defRPr sz="4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142247" y="1562100"/>
            <a:ext cx="4595021" cy="71628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3099" y="4883148"/>
            <a:ext cx="9362724" cy="2743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86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3604" y="0"/>
            <a:ext cx="18344943" cy="1028432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3103" y="1473199"/>
            <a:ext cx="14401794" cy="195580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2" y="3835398"/>
            <a:ext cx="14401794" cy="49784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016252" y="8953500"/>
            <a:ext cx="2400300" cy="419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3102" y="8953500"/>
            <a:ext cx="10958850" cy="419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30852" y="8953500"/>
            <a:ext cx="814046" cy="419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68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685800" rtl="0" eaLnBrk="1" latinLnBrk="0" hangingPunct="1">
        <a:spcBef>
          <a:spcPct val="0"/>
        </a:spcBef>
        <a:buNone/>
        <a:defRPr sz="66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286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3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3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8002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7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2314575" indent="-25717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3000375" indent="-25717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3046144"/>
            <a:ext cx="10202605" cy="4666596"/>
            <a:chOff x="0" y="-238125"/>
            <a:chExt cx="13603473" cy="6222127"/>
          </a:xfrm>
        </p:grpSpPr>
        <p:sp>
          <p:nvSpPr>
            <p:cNvPr id="3" name="TextBox 3"/>
            <p:cNvSpPr txBox="1"/>
            <p:nvPr/>
          </p:nvSpPr>
          <p:spPr>
            <a:xfrm>
              <a:off x="0" y="-238125"/>
              <a:ext cx="13603473" cy="51148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4400"/>
                </a:lnSpc>
              </a:pPr>
              <a:r>
                <a:rPr lang="en-US" sz="12000" spc="-480" dirty="0">
                  <a:solidFill>
                    <a:srgbClr val="3D3D3D"/>
                  </a:solidFill>
                  <a:latin typeface="Times New Roman"/>
                </a:rPr>
                <a:t>Plagiarism Detection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5120518"/>
              <a:ext cx="13603473" cy="8634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319"/>
                </a:lnSpc>
              </a:pPr>
              <a:r>
                <a:rPr lang="en-US" sz="3799" spc="151" dirty="0">
                  <a:solidFill>
                    <a:srgbClr val="3D3D3D"/>
                  </a:solidFill>
                  <a:latin typeface="Times New Roman Italics"/>
                </a:rPr>
                <a:t>An overview by Kaysan Shaikh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328902" y="2317173"/>
            <a:ext cx="7321033" cy="6340049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3D3D3D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2122944" y="7035126"/>
            <a:ext cx="4970154" cy="4304177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6D6D6D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2336342" y="5954842"/>
            <a:ext cx="2271679" cy="1967285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B9C2C4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3737770" y="373605"/>
            <a:ext cx="3799619" cy="3290488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6D6D6D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1028700" y="1000889"/>
            <a:ext cx="4212844" cy="614011"/>
            <a:chOff x="0" y="-37081"/>
            <a:chExt cx="5617125" cy="818681"/>
          </a:xfrm>
        </p:grpSpPr>
        <p:sp>
          <p:nvSpPr>
            <p:cNvPr id="14" name="TextBox 14"/>
            <p:cNvSpPr txBox="1"/>
            <p:nvPr/>
          </p:nvSpPr>
          <p:spPr>
            <a:xfrm>
              <a:off x="1293956" y="-37081"/>
              <a:ext cx="4323169" cy="6732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55"/>
                </a:lnSpc>
                <a:spcBef>
                  <a:spcPct val="0"/>
                </a:spcBef>
              </a:pPr>
              <a:r>
                <a:rPr lang="en-US" sz="3039" spc="60" dirty="0">
                  <a:solidFill>
                    <a:srgbClr val="3D3D3D"/>
                  </a:solidFill>
                  <a:latin typeface="Times New Roman"/>
                </a:rPr>
                <a:t>    Sem - II project</a:t>
              </a:r>
            </a:p>
          </p:txBody>
        </p: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905010" cy="78160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6622658" cy="2733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99"/>
              </a:lnSpc>
              <a:spcBef>
                <a:spcPct val="0"/>
              </a:spcBef>
            </a:pPr>
            <a:r>
              <a:rPr lang="en-US" sz="8499" spc="-339">
                <a:solidFill>
                  <a:srgbClr val="6D6D6D"/>
                </a:solidFill>
                <a:latin typeface="Times New Roman"/>
              </a:rPr>
              <a:t>Future Developments</a:t>
            </a:r>
          </a:p>
        </p:txBody>
      </p:sp>
      <p:grpSp>
        <p:nvGrpSpPr>
          <p:cNvPr id="3" name="Group 3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3D3D3D"/>
            </a:solidFill>
          </p:spPr>
        </p:sp>
      </p:grpSp>
      <p:grpSp>
        <p:nvGrpSpPr>
          <p:cNvPr id="5" name="Group 5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B9C2C4"/>
            </a:solidFill>
          </p:spPr>
        </p:sp>
      </p:grpSp>
      <p:grpSp>
        <p:nvGrpSpPr>
          <p:cNvPr id="7" name="Group 7"/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B9C2C4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9144000" y="1970308"/>
            <a:ext cx="8272402" cy="1819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28656" lvl="1" indent="-364328">
              <a:lnSpc>
                <a:spcPts val="4724"/>
              </a:lnSpc>
              <a:buFont typeface="Arial"/>
              <a:buChar char="•"/>
            </a:pPr>
            <a:r>
              <a:rPr lang="en-US" sz="3374" spc="67">
                <a:solidFill>
                  <a:srgbClr val="3D3D3D"/>
                </a:solidFill>
                <a:latin typeface="Times New Roman"/>
              </a:rPr>
              <a:t>The use of machine learning and AI can help to improve the accuracy of plagiarism detection.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144000" y="4256210"/>
            <a:ext cx="8272402" cy="2876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28656" lvl="1" indent="-364328">
              <a:lnSpc>
                <a:spcPts val="4724"/>
              </a:lnSpc>
              <a:buFont typeface="Arial"/>
              <a:buChar char="•"/>
            </a:pPr>
            <a:r>
              <a:rPr lang="en-US" sz="3374" spc="67">
                <a:solidFill>
                  <a:srgbClr val="3D3D3D"/>
                </a:solidFill>
                <a:latin typeface="Times New Roman"/>
              </a:rPr>
              <a:t>Integration with other software and platforms can make plagiarism detection more efficient and user-friendly.</a:t>
            </a:r>
          </a:p>
          <a:p>
            <a:pPr>
              <a:lnSpc>
                <a:spcPts val="3604"/>
              </a:lnSpc>
              <a:spcBef>
                <a:spcPct val="0"/>
              </a:spcBef>
            </a:pPr>
            <a:endParaRPr lang="en-US" sz="3374" spc="67">
              <a:solidFill>
                <a:srgbClr val="3D3D3D"/>
              </a:solidFill>
              <a:latin typeface="Times New Roman"/>
            </a:endParaRPr>
          </a:p>
        </p:txBody>
      </p:sp>
      <p:sp>
        <p:nvSpPr>
          <p:cNvPr id="11" name="AutoShape 11"/>
          <p:cNvSpPr/>
          <p:nvPr/>
        </p:nvSpPr>
        <p:spPr>
          <a:xfrm>
            <a:off x="9144000" y="4084760"/>
            <a:ext cx="8272402" cy="0"/>
          </a:xfrm>
          <a:prstGeom prst="line">
            <a:avLst/>
          </a:prstGeom>
          <a:ln w="9525" cap="flat">
            <a:solidFill>
              <a:srgbClr val="3D3D3D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71525" y="2575559"/>
            <a:ext cx="16744950" cy="4144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414"/>
              </a:lnSpc>
              <a:spcBef>
                <a:spcPct val="0"/>
              </a:spcBef>
            </a:pPr>
            <a:r>
              <a:rPr lang="en-US" sz="21724" u="none" spc="-868">
                <a:solidFill>
                  <a:srgbClr val="3D3D3D"/>
                </a:solidFill>
                <a:latin typeface="Times New Roman"/>
              </a:rPr>
              <a:t>Thank you!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449806" y="1993942"/>
            <a:ext cx="11388388" cy="6080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29"/>
              </a:lnSpc>
            </a:pPr>
            <a:r>
              <a:rPr lang="en-US" sz="4299" spc="85" dirty="0">
                <a:solidFill>
                  <a:srgbClr val="3D3D3D"/>
                </a:solidFill>
                <a:latin typeface="Times New Roman Italics"/>
              </a:rPr>
              <a:t>Presented by Kaysan Shaikh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527743" y="-89986"/>
            <a:ext cx="10138115" cy="8779655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3D3D3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2505679" y="5832746"/>
            <a:ext cx="5966980" cy="5167433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B9C2C4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028700" y="3919269"/>
            <a:ext cx="4460469" cy="1447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199"/>
              </a:lnSpc>
              <a:spcBef>
                <a:spcPct val="0"/>
              </a:spcBef>
            </a:pPr>
            <a:r>
              <a:rPr lang="en-US" sz="8499" spc="-339">
                <a:solidFill>
                  <a:srgbClr val="FFFFFF"/>
                </a:solidFill>
                <a:latin typeface="Times New Roman"/>
              </a:rPr>
              <a:t>Agenda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127611" y="1744608"/>
            <a:ext cx="6109328" cy="588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1731" lvl="1" indent="-330865">
              <a:lnSpc>
                <a:spcPts val="4290"/>
              </a:lnSpc>
              <a:buFont typeface="Arial"/>
              <a:buChar char="•"/>
            </a:pPr>
            <a:r>
              <a:rPr lang="en-US" sz="3064" spc="122">
                <a:solidFill>
                  <a:srgbClr val="3D3D3D"/>
                </a:solidFill>
                <a:latin typeface="Times New Roman Italics"/>
              </a:rPr>
              <a:t>INTRODUCTION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127611" y="2458838"/>
            <a:ext cx="6109328" cy="588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1731" lvl="1" indent="-330865">
              <a:lnSpc>
                <a:spcPts val="4290"/>
              </a:lnSpc>
              <a:buFont typeface="Arial"/>
              <a:buChar char="•"/>
            </a:pPr>
            <a:r>
              <a:rPr lang="en-US" sz="3064" spc="122">
                <a:solidFill>
                  <a:srgbClr val="3D3D3D"/>
                </a:solidFill>
                <a:latin typeface="Times New Roman Italics"/>
              </a:rPr>
              <a:t>HISTORY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127611" y="3169558"/>
            <a:ext cx="6542465" cy="588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1731" lvl="1" indent="-330865">
              <a:lnSpc>
                <a:spcPts val="4290"/>
              </a:lnSpc>
              <a:buFont typeface="Arial"/>
              <a:buChar char="•"/>
            </a:pPr>
            <a:r>
              <a:rPr lang="en-US" sz="3064" spc="122" dirty="0">
                <a:solidFill>
                  <a:srgbClr val="3D3D3D"/>
                </a:solidFill>
                <a:latin typeface="Times New Roman Italics"/>
              </a:rPr>
              <a:t>PROJECT METHODOLOGY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127611" y="3801722"/>
            <a:ext cx="6109328" cy="588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1731" lvl="1" indent="-330865">
              <a:lnSpc>
                <a:spcPts val="4290"/>
              </a:lnSpc>
              <a:buFont typeface="Arial"/>
              <a:buChar char="•"/>
            </a:pPr>
            <a:r>
              <a:rPr lang="en-US" sz="3064" spc="122">
                <a:solidFill>
                  <a:srgbClr val="3D3D3D"/>
                </a:solidFill>
                <a:latin typeface="Times New Roman Italics"/>
              </a:rPr>
              <a:t>BENEFITS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127611" y="4475635"/>
            <a:ext cx="6109328" cy="588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1731" lvl="1" indent="-330865">
              <a:lnSpc>
                <a:spcPts val="4290"/>
              </a:lnSpc>
              <a:buFont typeface="Arial"/>
              <a:buChar char="•"/>
            </a:pPr>
            <a:r>
              <a:rPr lang="en-US" sz="3064" spc="122" dirty="0">
                <a:solidFill>
                  <a:srgbClr val="3D3D3D"/>
                </a:solidFill>
                <a:latin typeface="Times New Roman Italics"/>
              </a:rPr>
              <a:t>LIMITATIONS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127611" y="5139148"/>
            <a:ext cx="6109328" cy="588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1731" lvl="1" indent="-330865">
              <a:lnSpc>
                <a:spcPts val="4290"/>
              </a:lnSpc>
              <a:buFont typeface="Arial"/>
              <a:buChar char="•"/>
            </a:pPr>
            <a:r>
              <a:rPr lang="en-US" sz="3064" spc="122" dirty="0">
                <a:solidFill>
                  <a:srgbClr val="3D3D3D"/>
                </a:solidFill>
                <a:latin typeface="Times New Roman Italics"/>
              </a:rPr>
              <a:t>ALTERNATIVES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127611" y="5827124"/>
            <a:ext cx="6109328" cy="588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1731" lvl="1" indent="-330865">
              <a:lnSpc>
                <a:spcPts val="4290"/>
              </a:lnSpc>
              <a:buFont typeface="Arial"/>
              <a:buChar char="•"/>
            </a:pPr>
            <a:r>
              <a:rPr lang="en-US" sz="3064" spc="122" dirty="0">
                <a:solidFill>
                  <a:srgbClr val="3D3D3D"/>
                </a:solidFill>
                <a:latin typeface="Times New Roman Italics"/>
              </a:rPr>
              <a:t>FUTURE DEVELOPMENTS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127611" y="6515100"/>
            <a:ext cx="6109328" cy="588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1731" lvl="1" indent="-330865">
              <a:lnSpc>
                <a:spcPts val="4290"/>
              </a:lnSpc>
              <a:buFont typeface="Arial"/>
              <a:buChar char="•"/>
            </a:pPr>
            <a:r>
              <a:rPr lang="en-US" sz="3064" spc="122" dirty="0">
                <a:solidFill>
                  <a:srgbClr val="3D3D3D"/>
                </a:solidFill>
                <a:latin typeface="Times New Roman Italics"/>
              </a:rPr>
              <a:t>THANK YOU!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151770" y="4201140"/>
            <a:ext cx="7027514" cy="6085860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3D3D3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208421" y="1731843"/>
            <a:ext cx="3612675" cy="3128594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B9C2C4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2427322" y="3922443"/>
            <a:ext cx="5530221" cy="4788922"/>
            <a:chOff x="0" y="0"/>
            <a:chExt cx="4282440" cy="3708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E8E8E8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8" name="Group 8"/>
          <p:cNvGrpSpPr/>
          <p:nvPr/>
        </p:nvGrpSpPr>
        <p:grpSpPr>
          <a:xfrm>
            <a:off x="1028700" y="2894787"/>
            <a:ext cx="7784689" cy="4497482"/>
            <a:chOff x="0" y="0"/>
            <a:chExt cx="10379585" cy="5996642"/>
          </a:xfrm>
        </p:grpSpPr>
        <p:sp>
          <p:nvSpPr>
            <p:cNvPr id="9" name="TextBox 9"/>
            <p:cNvSpPr txBox="1"/>
            <p:nvPr/>
          </p:nvSpPr>
          <p:spPr>
            <a:xfrm>
              <a:off x="0" y="-161925"/>
              <a:ext cx="10379585" cy="18764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199"/>
                </a:lnSpc>
                <a:spcBef>
                  <a:spcPct val="0"/>
                </a:spcBef>
              </a:pPr>
              <a:r>
                <a:rPr lang="en-US" sz="8499" spc="-339">
                  <a:solidFill>
                    <a:srgbClr val="3D3D3D"/>
                  </a:solidFill>
                  <a:latin typeface="Times New Roman"/>
                </a:rPr>
                <a:t>Introduction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854324"/>
              <a:ext cx="9298793" cy="41423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755644" lvl="1" indent="-377822" algn="l">
                <a:lnSpc>
                  <a:spcPts val="4899"/>
                </a:lnSpc>
                <a:buFont typeface="Arial"/>
                <a:buChar char="•"/>
              </a:pPr>
              <a:r>
                <a:rPr lang="en-US" sz="3499" spc="69">
                  <a:solidFill>
                    <a:srgbClr val="3D3D3D"/>
                  </a:solidFill>
                  <a:latin typeface="Times New Roman"/>
                </a:rPr>
                <a:t>An overview of the Plagiarism Detection project, an automated tool that checks for plagiarism in text using advanced algorithms.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28700" y="1000889"/>
            <a:ext cx="4212844" cy="614011"/>
            <a:chOff x="0" y="-37081"/>
            <a:chExt cx="5617125" cy="818681"/>
          </a:xfrm>
        </p:grpSpPr>
        <p:sp>
          <p:nvSpPr>
            <p:cNvPr id="12" name="TextBox 12"/>
            <p:cNvSpPr txBox="1"/>
            <p:nvPr/>
          </p:nvSpPr>
          <p:spPr>
            <a:xfrm>
              <a:off x="1293956" y="-37081"/>
              <a:ext cx="4323169" cy="6732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55"/>
                </a:lnSpc>
                <a:spcBef>
                  <a:spcPct val="0"/>
                </a:spcBef>
              </a:pPr>
              <a:r>
                <a:rPr lang="en-US" sz="3039" spc="60" dirty="0">
                  <a:solidFill>
                    <a:srgbClr val="3D3D3D"/>
                  </a:solidFill>
                  <a:latin typeface="Times New Roman"/>
                </a:rPr>
                <a:t>    Sem - II project</a:t>
              </a:r>
            </a:p>
          </p:txBody>
        </p: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905010" cy="78160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268572" y="8362981"/>
            <a:ext cx="17019428" cy="0"/>
          </a:xfrm>
          <a:prstGeom prst="line">
            <a:avLst/>
          </a:prstGeom>
          <a:ln w="19050" cap="rnd">
            <a:solidFill>
              <a:srgbClr val="3D3D3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1221906" y="4462390"/>
            <a:ext cx="3933417" cy="3154118"/>
            <a:chOff x="0" y="0"/>
            <a:chExt cx="5244556" cy="4205490"/>
          </a:xfrm>
        </p:grpSpPr>
        <p:sp>
          <p:nvSpPr>
            <p:cNvPr id="4" name="TextBox 4"/>
            <p:cNvSpPr txBox="1"/>
            <p:nvPr/>
          </p:nvSpPr>
          <p:spPr>
            <a:xfrm>
              <a:off x="0" y="-76200"/>
              <a:ext cx="5244556" cy="8000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320"/>
                </a:lnSpc>
                <a:spcBef>
                  <a:spcPct val="0"/>
                </a:spcBef>
              </a:pPr>
              <a:r>
                <a:rPr lang="en-US" sz="3600" spc="144">
                  <a:solidFill>
                    <a:srgbClr val="3D3D3D"/>
                  </a:solidFill>
                  <a:latin typeface="Times New Roman Italics"/>
                </a:rPr>
                <a:t>2018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017155"/>
              <a:ext cx="5244556" cy="31883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779"/>
                </a:lnSpc>
                <a:spcBef>
                  <a:spcPct val="0"/>
                </a:spcBef>
              </a:pPr>
              <a:r>
                <a:rPr lang="en-US" sz="2699" spc="53" dirty="0">
                  <a:solidFill>
                    <a:srgbClr val="3D3D3D"/>
                  </a:solidFill>
                  <a:latin typeface="Times New Roman"/>
                </a:rPr>
                <a:t>Grammarly released its plagiarism detection feature, becoming a popular tool for writers and students. 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5317258" y="4475215"/>
            <a:ext cx="3826742" cy="3154341"/>
            <a:chOff x="0" y="0"/>
            <a:chExt cx="5102322" cy="4205788"/>
          </a:xfrm>
        </p:grpSpPr>
        <p:sp>
          <p:nvSpPr>
            <p:cNvPr id="7" name="TextBox 7"/>
            <p:cNvSpPr txBox="1"/>
            <p:nvPr/>
          </p:nvSpPr>
          <p:spPr>
            <a:xfrm>
              <a:off x="0" y="-76200"/>
              <a:ext cx="5102322" cy="8000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320"/>
                </a:lnSpc>
                <a:spcBef>
                  <a:spcPct val="0"/>
                </a:spcBef>
              </a:pPr>
              <a:r>
                <a:rPr lang="en-US" sz="3600" spc="144">
                  <a:solidFill>
                    <a:srgbClr val="3D3D3D"/>
                  </a:solidFill>
                  <a:latin typeface="Times New Roman Italics"/>
                </a:rPr>
                <a:t>2019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017452"/>
              <a:ext cx="5102322" cy="31883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779"/>
                </a:lnSpc>
                <a:spcBef>
                  <a:spcPct val="0"/>
                </a:spcBef>
              </a:pPr>
              <a:r>
                <a:rPr lang="en-US" sz="2699" spc="53">
                  <a:solidFill>
                    <a:srgbClr val="3D3D3D"/>
                  </a:solidFill>
                  <a:latin typeface="Times New Roman"/>
                </a:rPr>
                <a:t>Turnitin, a popular plagiarism detection software, was acquired by Advance Publications for $1.75 billion 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3894375" y="4475215"/>
            <a:ext cx="3608564" cy="3154341"/>
            <a:chOff x="0" y="0"/>
            <a:chExt cx="4811419" cy="4205788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76200"/>
              <a:ext cx="4811419" cy="8000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320"/>
                </a:lnSpc>
                <a:spcBef>
                  <a:spcPct val="0"/>
                </a:spcBef>
              </a:pPr>
              <a:r>
                <a:rPr lang="en-US" sz="3600" spc="144">
                  <a:solidFill>
                    <a:srgbClr val="3D3D3D"/>
                  </a:solidFill>
                  <a:latin typeface="Times New Roman Italics"/>
                </a:rPr>
                <a:t>PRESENT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1017452"/>
              <a:ext cx="4811419" cy="31883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779"/>
                </a:lnSpc>
                <a:spcBef>
                  <a:spcPct val="0"/>
                </a:spcBef>
              </a:pPr>
              <a:r>
                <a:rPr lang="en-US" sz="2699" spc="53">
                  <a:solidFill>
                    <a:srgbClr val="3D3D3D"/>
                  </a:solidFill>
                  <a:latin typeface="Times New Roman"/>
                </a:rPr>
                <a:t>plagiarism detection remains an important tool in academia and professional industries to maintain originality.</a:t>
              </a: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9605817" y="4399015"/>
            <a:ext cx="3852203" cy="61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320"/>
              </a:lnSpc>
              <a:spcBef>
                <a:spcPct val="0"/>
              </a:spcBef>
            </a:pPr>
            <a:r>
              <a:rPr lang="en-US" sz="3600" spc="144">
                <a:solidFill>
                  <a:srgbClr val="3D3D3D"/>
                </a:solidFill>
                <a:latin typeface="Times New Roman Italics"/>
              </a:rPr>
              <a:t>2020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605817" y="5212110"/>
            <a:ext cx="3852203" cy="24174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779"/>
              </a:lnSpc>
              <a:spcBef>
                <a:spcPct val="0"/>
              </a:spcBef>
            </a:pPr>
            <a:r>
              <a:rPr lang="en-US" sz="2699" spc="53">
                <a:solidFill>
                  <a:srgbClr val="3D3D3D"/>
                </a:solidFill>
                <a:latin typeface="Times New Roman"/>
              </a:rPr>
              <a:t>A major revolutionwith release of GPT-3,  model capable of identifying and detecting plagiarism more accurately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866775"/>
            <a:ext cx="5699080" cy="1447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99"/>
              </a:lnSpc>
              <a:spcBef>
                <a:spcPct val="0"/>
              </a:spcBef>
            </a:pPr>
            <a:r>
              <a:rPr lang="en-US" sz="8499" spc="-339">
                <a:solidFill>
                  <a:srgbClr val="3D3D3D"/>
                </a:solidFill>
                <a:latin typeface="Times New Roman"/>
              </a:rPr>
              <a:t>History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031805" y="8198352"/>
            <a:ext cx="380203" cy="329258"/>
            <a:chOff x="0" y="0"/>
            <a:chExt cx="3619627" cy="3134614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3D3D3D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5317258" y="8198352"/>
            <a:ext cx="380203" cy="329258"/>
            <a:chOff x="0" y="0"/>
            <a:chExt cx="3619627" cy="3134614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3D3D3D"/>
            </a:solidFill>
          </p:spPr>
        </p:sp>
      </p:grpSp>
      <p:grpSp>
        <p:nvGrpSpPr>
          <p:cNvPr id="19" name="Group 19"/>
          <p:cNvGrpSpPr/>
          <p:nvPr/>
        </p:nvGrpSpPr>
        <p:grpSpPr>
          <a:xfrm>
            <a:off x="9605817" y="8217402"/>
            <a:ext cx="380203" cy="329258"/>
            <a:chOff x="0" y="0"/>
            <a:chExt cx="3619627" cy="3134614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3D3D3D"/>
            </a:solidFill>
          </p:spPr>
        </p:sp>
      </p:grpSp>
      <p:grpSp>
        <p:nvGrpSpPr>
          <p:cNvPr id="21" name="Group 21"/>
          <p:cNvGrpSpPr/>
          <p:nvPr/>
        </p:nvGrpSpPr>
        <p:grpSpPr>
          <a:xfrm>
            <a:off x="13894375" y="8198352"/>
            <a:ext cx="380203" cy="329258"/>
            <a:chOff x="0" y="0"/>
            <a:chExt cx="3619627" cy="3134614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3D3D3D"/>
            </a:solidFill>
          </p:spPr>
        </p:sp>
      </p:grpSp>
      <p:grpSp>
        <p:nvGrpSpPr>
          <p:cNvPr id="23" name="Group 23"/>
          <p:cNvGrpSpPr/>
          <p:nvPr/>
        </p:nvGrpSpPr>
        <p:grpSpPr>
          <a:xfrm>
            <a:off x="16799111" y="2687862"/>
            <a:ext cx="2977778" cy="2578770"/>
            <a:chOff x="0" y="0"/>
            <a:chExt cx="3619627" cy="3134614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3D3D3D"/>
            </a:solidFill>
          </p:spPr>
        </p:sp>
      </p:grpSp>
      <p:grpSp>
        <p:nvGrpSpPr>
          <p:cNvPr id="25" name="Group 25"/>
          <p:cNvGrpSpPr/>
          <p:nvPr/>
        </p:nvGrpSpPr>
        <p:grpSpPr>
          <a:xfrm>
            <a:off x="13660090" y="-135282"/>
            <a:ext cx="4201515" cy="3638531"/>
            <a:chOff x="0" y="0"/>
            <a:chExt cx="3619627" cy="3134614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868686"/>
            </a:solidFill>
          </p:spPr>
        </p:sp>
      </p:grpSp>
      <p:grpSp>
        <p:nvGrpSpPr>
          <p:cNvPr id="27" name="Group 27"/>
          <p:cNvGrpSpPr/>
          <p:nvPr/>
        </p:nvGrpSpPr>
        <p:grpSpPr>
          <a:xfrm>
            <a:off x="13243939" y="-956153"/>
            <a:ext cx="2481390" cy="2148895"/>
            <a:chOff x="0" y="0"/>
            <a:chExt cx="3619627" cy="3134614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272727"/>
            </a:solidFill>
          </p:spPr>
        </p:sp>
      </p:grp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6108308" cy="2733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99"/>
              </a:lnSpc>
              <a:spcBef>
                <a:spcPct val="0"/>
              </a:spcBef>
            </a:pPr>
            <a:r>
              <a:rPr lang="en-US" sz="8499" spc="-339">
                <a:solidFill>
                  <a:srgbClr val="6D6D6D"/>
                </a:solidFill>
                <a:latin typeface="Times New Roman"/>
              </a:rPr>
              <a:t>Project Methodology</a:t>
            </a:r>
          </a:p>
        </p:txBody>
      </p:sp>
      <p:grpSp>
        <p:nvGrpSpPr>
          <p:cNvPr id="3" name="Group 3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3D3D3D"/>
            </a:solidFill>
          </p:spPr>
        </p:sp>
      </p:grpSp>
      <p:grpSp>
        <p:nvGrpSpPr>
          <p:cNvPr id="5" name="Group 5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B9C2C4"/>
            </a:solidFill>
          </p:spPr>
        </p:sp>
      </p:grpSp>
      <p:grpSp>
        <p:nvGrpSpPr>
          <p:cNvPr id="7" name="Group 7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B9C2C4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8986898" y="1332439"/>
            <a:ext cx="8272402" cy="1964272"/>
            <a:chOff x="0" y="0"/>
            <a:chExt cx="11029869" cy="2619030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76200"/>
              <a:ext cx="11029869" cy="838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59"/>
                </a:lnSpc>
                <a:spcBef>
                  <a:spcPct val="0"/>
                </a:spcBef>
              </a:pPr>
              <a:r>
                <a:rPr lang="en-US" sz="3799" spc="151">
                  <a:solidFill>
                    <a:srgbClr val="3D3D3D"/>
                  </a:solidFill>
                  <a:latin typeface="Times New Roman Bold Italics"/>
                </a:rPr>
                <a:t>   </a:t>
              </a:r>
              <a:r>
                <a:rPr lang="en-US" sz="3799" spc="151">
                  <a:solidFill>
                    <a:srgbClr val="3D3D3D"/>
                  </a:solidFill>
                  <a:latin typeface="Times New Roman Bold"/>
                </a:rPr>
                <a:t>1</a:t>
              </a:r>
              <a:r>
                <a:rPr lang="en-US" sz="3799" spc="151">
                  <a:solidFill>
                    <a:srgbClr val="3D3D3D"/>
                  </a:solidFill>
                  <a:latin typeface="Times New Roman Bold Italics"/>
                </a:rPr>
                <a:t>. DATA COLLECTION: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1025267"/>
              <a:ext cx="11029869" cy="15937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724"/>
                </a:lnSpc>
                <a:spcBef>
                  <a:spcPct val="0"/>
                </a:spcBef>
              </a:pPr>
              <a:r>
                <a:rPr lang="en-US" sz="3374" spc="67">
                  <a:solidFill>
                    <a:srgbClr val="3D3D3D"/>
                  </a:solidFill>
                  <a:latin typeface="Times New Roman"/>
                </a:rPr>
                <a:t>We collected documents that were suspected of being plagiarized.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8986898" y="3957942"/>
            <a:ext cx="8272402" cy="1964272"/>
            <a:chOff x="0" y="0"/>
            <a:chExt cx="11029869" cy="2619030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76200"/>
              <a:ext cx="11029869" cy="838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59"/>
                </a:lnSpc>
                <a:spcBef>
                  <a:spcPct val="0"/>
                </a:spcBef>
              </a:pPr>
              <a:r>
                <a:rPr lang="en-US" sz="3799" spc="151">
                  <a:solidFill>
                    <a:srgbClr val="3D3D3D"/>
                  </a:solidFill>
                  <a:latin typeface="Times New Roman Bold Italics"/>
                </a:rPr>
                <a:t>   </a:t>
              </a:r>
              <a:r>
                <a:rPr lang="en-US" sz="3799" spc="151">
                  <a:solidFill>
                    <a:srgbClr val="3D3D3D"/>
                  </a:solidFill>
                  <a:latin typeface="Times New Roman Bold"/>
                </a:rPr>
                <a:t>2</a:t>
              </a:r>
              <a:r>
                <a:rPr lang="en-US" sz="3799" spc="151">
                  <a:solidFill>
                    <a:srgbClr val="3D3D3D"/>
                  </a:solidFill>
                  <a:latin typeface="Times New Roman Bold Italics"/>
                </a:rPr>
                <a:t>. TEXT PRE-PROCESSING: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1025267"/>
              <a:ext cx="11029869" cy="15937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724"/>
                </a:lnSpc>
                <a:spcBef>
                  <a:spcPct val="0"/>
                </a:spcBef>
              </a:pPr>
              <a:r>
                <a:rPr lang="en-US" sz="3374" spc="67">
                  <a:solidFill>
                    <a:srgbClr val="3D3D3D"/>
                  </a:solidFill>
                  <a:latin typeface="Times New Roman"/>
                </a:rPr>
                <a:t>We cleaned the data by removing any irrelevant characters and stopwords.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8986898" y="6255589"/>
            <a:ext cx="8570184" cy="2554789"/>
            <a:chOff x="0" y="0"/>
            <a:chExt cx="11426911" cy="3406386"/>
          </a:xfrm>
        </p:grpSpPr>
        <p:sp>
          <p:nvSpPr>
            <p:cNvPr id="16" name="TextBox 16"/>
            <p:cNvSpPr txBox="1"/>
            <p:nvPr/>
          </p:nvSpPr>
          <p:spPr>
            <a:xfrm>
              <a:off x="0" y="-76200"/>
              <a:ext cx="11426911" cy="838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59"/>
                </a:lnSpc>
                <a:spcBef>
                  <a:spcPct val="0"/>
                </a:spcBef>
              </a:pPr>
              <a:r>
                <a:rPr lang="en-US" sz="3799" spc="151">
                  <a:solidFill>
                    <a:srgbClr val="3D3D3D"/>
                  </a:solidFill>
                  <a:latin typeface="Times New Roman Bold"/>
                </a:rPr>
                <a:t>   3.</a:t>
              </a:r>
              <a:r>
                <a:rPr lang="en-US" sz="3799" spc="151">
                  <a:solidFill>
                    <a:srgbClr val="3D3D3D"/>
                  </a:solidFill>
                  <a:latin typeface="Times New Roman Bold Italics"/>
                </a:rPr>
                <a:t> SIMILARITY CALCULATION: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1025267"/>
              <a:ext cx="11426911" cy="23811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724"/>
                </a:lnSpc>
                <a:spcBef>
                  <a:spcPct val="0"/>
                </a:spcBef>
              </a:pPr>
              <a:r>
                <a:rPr lang="en-US" sz="3374" spc="67">
                  <a:solidFill>
                    <a:srgbClr val="3D3D3D"/>
                  </a:solidFill>
                  <a:latin typeface="Times New Roman"/>
                </a:rPr>
                <a:t>We used the KMP algorithm and Google search package to calculate the similarity between documents.</a:t>
              </a:r>
            </a:p>
          </p:txBody>
        </p:sp>
      </p:grpSp>
      <p:sp>
        <p:nvSpPr>
          <p:cNvPr id="18" name="AutoShape 18"/>
          <p:cNvSpPr/>
          <p:nvPr/>
        </p:nvSpPr>
        <p:spPr>
          <a:xfrm>
            <a:off x="8986898" y="3624567"/>
            <a:ext cx="8272402" cy="0"/>
          </a:xfrm>
          <a:prstGeom prst="line">
            <a:avLst/>
          </a:prstGeom>
          <a:ln w="9525" cap="flat">
            <a:solidFill>
              <a:srgbClr val="3D3D3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/>
          <p:cNvSpPr/>
          <p:nvPr/>
        </p:nvSpPr>
        <p:spPr>
          <a:xfrm>
            <a:off x="9135789" y="5922214"/>
            <a:ext cx="8272402" cy="0"/>
          </a:xfrm>
          <a:prstGeom prst="line">
            <a:avLst/>
          </a:prstGeom>
          <a:ln w="9525" cap="flat">
            <a:solidFill>
              <a:srgbClr val="3D3D3D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6162450" cy="2733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99"/>
              </a:lnSpc>
              <a:spcBef>
                <a:spcPct val="0"/>
              </a:spcBef>
            </a:pPr>
            <a:r>
              <a:rPr lang="en-US" sz="8499" spc="-339">
                <a:solidFill>
                  <a:srgbClr val="6D6D6D"/>
                </a:solidFill>
                <a:latin typeface="Times New Roman"/>
              </a:rPr>
              <a:t>Project Methodology</a:t>
            </a:r>
          </a:p>
        </p:txBody>
      </p:sp>
      <p:grpSp>
        <p:nvGrpSpPr>
          <p:cNvPr id="3" name="Group 3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3D3D3D"/>
            </a:solidFill>
          </p:spPr>
        </p:sp>
      </p:grpSp>
      <p:grpSp>
        <p:nvGrpSpPr>
          <p:cNvPr id="5" name="Group 5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B9C2C4"/>
            </a:solidFill>
          </p:spPr>
        </p:sp>
      </p:grpSp>
      <p:grpSp>
        <p:nvGrpSpPr>
          <p:cNvPr id="7" name="Group 7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B9C2C4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B9C2C4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9144000" y="1682337"/>
            <a:ext cx="8705539" cy="1964272"/>
            <a:chOff x="0" y="0"/>
            <a:chExt cx="11607385" cy="2619030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76200"/>
              <a:ext cx="11607385" cy="838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59"/>
                </a:lnSpc>
                <a:spcBef>
                  <a:spcPct val="0"/>
                </a:spcBef>
              </a:pPr>
              <a:r>
                <a:rPr lang="en-US" sz="3799" spc="151">
                  <a:solidFill>
                    <a:srgbClr val="3D3D3D"/>
                  </a:solidFill>
                  <a:latin typeface="Times New Roman Bold Italics"/>
                </a:rPr>
                <a:t>   </a:t>
              </a:r>
              <a:r>
                <a:rPr lang="en-US" sz="3799" spc="151">
                  <a:solidFill>
                    <a:srgbClr val="3D3D3D"/>
                  </a:solidFill>
                  <a:latin typeface="Times New Roman Bold"/>
                </a:rPr>
                <a:t>4.</a:t>
              </a:r>
              <a:r>
                <a:rPr lang="en-US" sz="3799" spc="151">
                  <a:solidFill>
                    <a:srgbClr val="3D3D3D"/>
                  </a:solidFill>
                  <a:latin typeface="Times New Roman Bold Italics"/>
                </a:rPr>
                <a:t> MACHINE LEARNING: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025267"/>
              <a:ext cx="11607385" cy="15937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724"/>
                </a:lnSpc>
                <a:spcBef>
                  <a:spcPct val="0"/>
                </a:spcBef>
              </a:pPr>
              <a:r>
                <a:rPr lang="en-US" sz="3374" spc="67">
                  <a:solidFill>
                    <a:srgbClr val="3D3D3D"/>
                  </a:solidFill>
                  <a:latin typeface="Times New Roman"/>
                </a:rPr>
                <a:t>We used machine learning algorithms to classify the documents as plagiarized or not.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144000" y="4532435"/>
            <a:ext cx="8272402" cy="2554789"/>
            <a:chOff x="0" y="0"/>
            <a:chExt cx="11029869" cy="3406386"/>
          </a:xfrm>
        </p:grpSpPr>
        <p:sp>
          <p:nvSpPr>
            <p:cNvPr id="15" name="TextBox 15"/>
            <p:cNvSpPr txBox="1"/>
            <p:nvPr/>
          </p:nvSpPr>
          <p:spPr>
            <a:xfrm>
              <a:off x="0" y="-76200"/>
              <a:ext cx="11029869" cy="838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59"/>
                </a:lnSpc>
                <a:spcBef>
                  <a:spcPct val="0"/>
                </a:spcBef>
              </a:pPr>
              <a:r>
                <a:rPr lang="en-US" sz="3799" spc="151">
                  <a:solidFill>
                    <a:srgbClr val="3D3D3D"/>
                  </a:solidFill>
                  <a:latin typeface="Times New Roman Bold Italics"/>
                </a:rPr>
                <a:t>   5. DEPLOYMENT: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1025267"/>
              <a:ext cx="11029869" cy="23811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724"/>
                </a:lnSpc>
                <a:spcBef>
                  <a:spcPct val="0"/>
                </a:spcBef>
              </a:pPr>
              <a:r>
                <a:rPr lang="en-US" sz="3374" spc="67">
                  <a:solidFill>
                    <a:srgbClr val="3D3D3D"/>
                  </a:solidFill>
                  <a:latin typeface="Times New Roman"/>
                </a:rPr>
                <a:t>We deployed the system on a web application to make it easily accessible to users.</a:t>
              </a:r>
            </a:p>
          </p:txBody>
        </p:sp>
      </p:grpSp>
      <p:sp>
        <p:nvSpPr>
          <p:cNvPr id="17" name="AutoShape 17"/>
          <p:cNvSpPr/>
          <p:nvPr/>
        </p:nvSpPr>
        <p:spPr>
          <a:xfrm>
            <a:off x="9144000" y="4084760"/>
            <a:ext cx="8272402" cy="0"/>
          </a:xfrm>
          <a:prstGeom prst="line">
            <a:avLst/>
          </a:prstGeom>
          <a:ln w="9525" cap="flat">
            <a:solidFill>
              <a:srgbClr val="3D3D3D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585950" y="-517425"/>
            <a:ext cx="6210236" cy="5378093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B9C2C4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2009993" y="306851"/>
            <a:ext cx="3151914" cy="2729572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3D3D3D"/>
            </a:solidFill>
          </p:spPr>
        </p:sp>
      </p:grpSp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1028700" y="3946254"/>
          <a:ext cx="16230600" cy="4584189"/>
        </p:xfrm>
        <a:graphic>
          <a:graphicData uri="http://schemas.openxmlformats.org/drawingml/2006/table">
            <a:tbl>
              <a:tblPr/>
              <a:tblGrid>
                <a:gridCol w="811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8063">
                <a:tc>
                  <a:txBody>
                    <a:bodyPr/>
                    <a:lstStyle/>
                    <a:p>
                      <a:pPr algn="ctr">
                        <a:lnSpc>
                          <a:spcPts val="5179"/>
                        </a:lnSpc>
                        <a:defRPr/>
                      </a:pPr>
                      <a:r>
                        <a:rPr lang="en-US" sz="3699" spc="147">
                          <a:solidFill>
                            <a:srgbClr val="3D3D3D"/>
                          </a:solidFill>
                          <a:latin typeface="Times New Roman Bold Italics"/>
                        </a:rPr>
                        <a:t>Encourages originality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57150" cap="flat" cmpd="sng" algn="ctr">
                      <a:solidFill>
                        <a:srgbClr val="27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27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27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27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179"/>
                        </a:lnSpc>
                        <a:defRPr/>
                      </a:pPr>
                      <a:r>
                        <a:rPr lang="en-US" sz="3699" spc="147">
                          <a:solidFill>
                            <a:srgbClr val="3D3D3D"/>
                          </a:solidFill>
                          <a:latin typeface="Times New Roman Bold Italics"/>
                        </a:rPr>
                        <a:t>Improves academic integrity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57150" cap="flat" cmpd="sng" algn="ctr">
                      <a:solidFill>
                        <a:srgbClr val="27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27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27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27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8063">
                <a:tc>
                  <a:txBody>
                    <a:bodyPr/>
                    <a:lstStyle/>
                    <a:p>
                      <a:pPr algn="ctr">
                        <a:lnSpc>
                          <a:spcPts val="5179"/>
                        </a:lnSpc>
                        <a:defRPr/>
                      </a:pPr>
                      <a:r>
                        <a:rPr lang="en-US" sz="3699" spc="147">
                          <a:solidFill>
                            <a:srgbClr val="3D3D3D"/>
                          </a:solidFill>
                          <a:latin typeface="Times New Roman Bold Italics"/>
                        </a:rPr>
                        <a:t>Saves time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57150" cap="flat" cmpd="sng" algn="ctr">
                      <a:solidFill>
                        <a:srgbClr val="27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27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27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27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179"/>
                        </a:lnSpc>
                        <a:defRPr/>
                      </a:pPr>
                      <a:r>
                        <a:rPr lang="en-US" sz="3699" spc="147">
                          <a:solidFill>
                            <a:srgbClr val="3D3D3D"/>
                          </a:solidFill>
                          <a:latin typeface="Times New Roman Bold Italics"/>
                        </a:rPr>
                        <a:t>Helps prevent legal issues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57150" cap="flat" cmpd="sng" algn="ctr">
                      <a:solidFill>
                        <a:srgbClr val="27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27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27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27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8063">
                <a:tc>
                  <a:txBody>
                    <a:bodyPr/>
                    <a:lstStyle/>
                    <a:p>
                      <a:pPr algn="ctr">
                        <a:lnSpc>
                          <a:spcPts val="5179"/>
                        </a:lnSpc>
                        <a:defRPr/>
                      </a:pPr>
                      <a:r>
                        <a:rPr lang="en-US" sz="3699" spc="147">
                          <a:solidFill>
                            <a:srgbClr val="3D3D3D"/>
                          </a:solidFill>
                          <a:latin typeface="Times New Roman Bold Italics"/>
                        </a:rPr>
                        <a:t>Improves quality of work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57150" cap="flat" cmpd="sng" algn="ctr">
                      <a:solidFill>
                        <a:srgbClr val="27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27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27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27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179"/>
                        </a:lnSpc>
                        <a:defRPr/>
                      </a:pPr>
                      <a:r>
                        <a:rPr lang="en-US" sz="3699" spc="147">
                          <a:solidFill>
                            <a:srgbClr val="3D3D3D"/>
                          </a:solidFill>
                          <a:latin typeface="Times New Roman Bold Italics"/>
                        </a:rPr>
                        <a:t>Enhances credibility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57150" cap="flat" cmpd="sng" algn="ctr">
                      <a:solidFill>
                        <a:srgbClr val="27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27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27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27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7"/>
          <p:cNvSpPr txBox="1"/>
          <p:nvPr/>
        </p:nvSpPr>
        <p:spPr>
          <a:xfrm>
            <a:off x="1028700" y="866775"/>
            <a:ext cx="6910589" cy="1447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99"/>
              </a:lnSpc>
              <a:spcBef>
                <a:spcPct val="0"/>
              </a:spcBef>
            </a:pPr>
            <a:r>
              <a:rPr lang="en-US" sz="8499" spc="-339">
                <a:solidFill>
                  <a:srgbClr val="272727"/>
                </a:solidFill>
                <a:latin typeface="Times New Roman"/>
              </a:rPr>
              <a:t>Benefits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444802" y="3945857"/>
            <a:ext cx="6189668" cy="3591750"/>
            <a:chOff x="0" y="0"/>
            <a:chExt cx="929717" cy="51752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29717" cy="517528"/>
            </a:xfrm>
            <a:custGeom>
              <a:avLst/>
              <a:gdLst/>
              <a:ahLst/>
              <a:cxnLst/>
              <a:rect l="l" t="t" r="r" b="b"/>
              <a:pathLst>
                <a:path w="929717" h="517528">
                  <a:moveTo>
                    <a:pt x="0" y="0"/>
                  </a:moveTo>
                  <a:lnTo>
                    <a:pt x="929717" y="0"/>
                  </a:lnTo>
                  <a:lnTo>
                    <a:pt x="929717" y="517528"/>
                  </a:lnTo>
                  <a:lnTo>
                    <a:pt x="0" y="517528"/>
                  </a:lnTo>
                  <a:close/>
                </a:path>
              </a:pathLst>
            </a:custGeom>
            <a:solidFill>
              <a:srgbClr val="3D3D3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14300"/>
              <a:ext cx="812800" cy="92710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5199"/>
                </a:lnSpc>
              </a:pPr>
              <a:r>
                <a:rPr lang="en-US" sz="3999" spc="159" dirty="0">
                  <a:solidFill>
                    <a:srgbClr val="FFFFFF"/>
                  </a:solidFill>
                  <a:latin typeface="Times New Roman Italics"/>
                </a:rPr>
                <a:t>Not perfect and may produce false positives or false negatives.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 rot="-10800000">
            <a:off x="-2915828" y="-3678236"/>
            <a:ext cx="12804984" cy="6226137"/>
            <a:chOff x="0" y="0"/>
            <a:chExt cx="11048529" cy="53721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048529" cy="5372100"/>
            </a:xfrm>
            <a:custGeom>
              <a:avLst/>
              <a:gdLst/>
              <a:ahLst/>
              <a:cxnLst/>
              <a:rect l="l" t="t" r="r" b="b"/>
              <a:pathLst>
                <a:path w="11048529" h="5372100">
                  <a:moveTo>
                    <a:pt x="949785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9497859" y="5372100"/>
                  </a:lnTo>
                  <a:lnTo>
                    <a:pt x="11048529" y="2686050"/>
                  </a:lnTo>
                  <a:lnTo>
                    <a:pt x="9497859" y="0"/>
                  </a:lnTo>
                  <a:close/>
                </a:path>
              </a:pathLst>
            </a:custGeom>
            <a:solidFill>
              <a:srgbClr val="B9C2C4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8611724" y="-865713"/>
            <a:ext cx="2695438" cy="2334501"/>
            <a:chOff x="0" y="0"/>
            <a:chExt cx="6202680" cy="53721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202680" cy="5372100"/>
            </a:xfrm>
            <a:custGeom>
              <a:avLst/>
              <a:gdLst/>
              <a:ahLst/>
              <a:cxnLst/>
              <a:rect l="l" t="t" r="r" b="b"/>
              <a:pathLst>
                <a:path w="6202680" h="537210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3D3D3D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1028700" y="847725"/>
            <a:ext cx="6629142" cy="10953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800"/>
              </a:lnSpc>
              <a:spcBef>
                <a:spcPct val="0"/>
              </a:spcBef>
            </a:pPr>
            <a:r>
              <a:rPr lang="en-US" sz="6000" spc="-240">
                <a:solidFill>
                  <a:srgbClr val="3D3D3D"/>
                </a:solidFill>
                <a:latin typeface="Times New Roman"/>
              </a:rPr>
              <a:t>Limitations 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0439400" y="3945857"/>
            <a:ext cx="6189668" cy="3591750"/>
            <a:chOff x="0" y="0"/>
            <a:chExt cx="911926" cy="51752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11926" cy="517528"/>
            </a:xfrm>
            <a:custGeom>
              <a:avLst/>
              <a:gdLst/>
              <a:ahLst/>
              <a:cxnLst/>
              <a:rect l="l" t="t" r="r" b="b"/>
              <a:pathLst>
                <a:path w="911926" h="517528">
                  <a:moveTo>
                    <a:pt x="0" y="0"/>
                  </a:moveTo>
                  <a:lnTo>
                    <a:pt x="911926" y="0"/>
                  </a:lnTo>
                  <a:lnTo>
                    <a:pt x="911926" y="517528"/>
                  </a:lnTo>
                  <a:lnTo>
                    <a:pt x="0" y="517528"/>
                  </a:lnTo>
                  <a:close/>
                </a:path>
              </a:pathLst>
            </a:custGeom>
            <a:solidFill>
              <a:srgbClr val="3D3D3D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114300"/>
              <a:ext cx="812800" cy="92710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5199"/>
                </a:lnSpc>
              </a:pPr>
              <a:r>
                <a:rPr lang="en-US" sz="3999" spc="159" dirty="0">
                  <a:solidFill>
                    <a:srgbClr val="FFFFFF"/>
                  </a:solidFill>
                  <a:latin typeface="Times New Roman Italics"/>
                </a:rPr>
                <a:t>May miss similarities and fail to detect plagiarism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11798163" y="5803579"/>
            <a:ext cx="7388722" cy="6398668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6D6D6D"/>
            </a:solidFill>
          </p:spPr>
        </p:sp>
      </p:grpSp>
      <p:grpSp>
        <p:nvGrpSpPr>
          <p:cNvPr id="4" name="Group 4"/>
          <p:cNvGrpSpPr/>
          <p:nvPr/>
        </p:nvGrpSpPr>
        <p:grpSpPr>
          <a:xfrm rot="-10800000">
            <a:off x="14388041" y="430705"/>
            <a:ext cx="5276948" cy="4569862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272727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028700" y="3078035"/>
            <a:ext cx="9052806" cy="4106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08534" lvl="1" indent="-354267">
              <a:lnSpc>
                <a:spcPts val="4594"/>
              </a:lnSpc>
              <a:buFont typeface="Arial"/>
              <a:buChar char="•"/>
            </a:pPr>
            <a:r>
              <a:rPr lang="en-US" sz="3281" spc="65">
                <a:solidFill>
                  <a:srgbClr val="272727"/>
                </a:solidFill>
                <a:latin typeface="Times New Roman"/>
              </a:rPr>
              <a:t> Educators and researchers can also manually check for plagiarism by searching for text-matches or using plagiarism detection software.</a:t>
            </a:r>
          </a:p>
          <a:p>
            <a:pPr marL="708534" lvl="1" indent="-354267">
              <a:lnSpc>
                <a:spcPts val="4594"/>
              </a:lnSpc>
              <a:buFont typeface="Arial"/>
              <a:buChar char="•"/>
            </a:pPr>
            <a:r>
              <a:rPr lang="en-US" sz="3281" spc="65">
                <a:solidFill>
                  <a:srgbClr val="272727"/>
                </a:solidFill>
                <a:latin typeface="Times New Roman"/>
              </a:rPr>
              <a:t>Citations and reference lists can help to give credit to the original source and avoid plagiarism.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827124"/>
            <a:ext cx="5531827" cy="1447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199"/>
              </a:lnSpc>
              <a:spcBef>
                <a:spcPct val="0"/>
              </a:spcBef>
            </a:pPr>
            <a:r>
              <a:rPr lang="en-US" sz="8499" spc="-339">
                <a:solidFill>
                  <a:srgbClr val="3D3D3D"/>
                </a:solidFill>
                <a:latin typeface="Times New Roman"/>
              </a:rPr>
              <a:t>Alternatives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</TotalTime>
  <Words>339</Words>
  <Application>Microsoft Office PowerPoint</Application>
  <PresentationFormat>Custom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Times New Roman</vt:lpstr>
      <vt:lpstr>Times New Roman Bold Italics</vt:lpstr>
      <vt:lpstr>Times New Roman Bold</vt:lpstr>
      <vt:lpstr>Garamond</vt:lpstr>
      <vt:lpstr>Times New Roman Italics</vt:lpstr>
      <vt:lpstr>Arial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Plagiarism presentation</dc:title>
  <cp:lastModifiedBy>Kaysan Shaikh</cp:lastModifiedBy>
  <cp:revision>9</cp:revision>
  <dcterms:created xsi:type="dcterms:W3CDTF">2006-08-16T00:00:00Z</dcterms:created>
  <dcterms:modified xsi:type="dcterms:W3CDTF">2025-05-21T20:05:28Z</dcterms:modified>
  <dc:identifier>DAFe7EPn7to</dc:identifier>
</cp:coreProperties>
</file>