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10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11/16/2023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38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258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83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7046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4593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105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0131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6056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4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822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058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11/16/2023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891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2" r:id="rId6"/>
    <p:sldLayoutId id="2147483667" r:id="rId7"/>
    <p:sldLayoutId id="2147483663" r:id="rId8"/>
    <p:sldLayoutId id="2147483664" r:id="rId9"/>
    <p:sldLayoutId id="2147483665" r:id="rId10"/>
    <p:sldLayoutId id="2147483666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WP7KDljG6IM" TargetMode="External"/><Relationship Id="rId2" Type="http://schemas.openxmlformats.org/officeDocument/2006/relationships/hyperlink" Target="https://www.youtube.com/watch?v=wx5juM9bbFo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wU7Q8Z51MUI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12E7CC5-C78B-4EBD-9565-3FA00FAA6C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3A4529A5-F675-429F-8044-01372BB134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9992" y="0"/>
            <a:ext cx="7562008" cy="6858000"/>
          </a:xfrm>
          <a:custGeom>
            <a:avLst/>
            <a:gdLst>
              <a:gd name="connsiteX0" fmla="*/ 7529613 w 7529613"/>
              <a:gd name="connsiteY0" fmla="*/ 0 h 6858000"/>
              <a:gd name="connsiteX1" fmla="*/ 1222331 w 7529613"/>
              <a:gd name="connsiteY1" fmla="*/ 0 h 6858000"/>
              <a:gd name="connsiteX2" fmla="*/ 1126483 w 7529613"/>
              <a:gd name="connsiteY2" fmla="*/ 148742 h 6858000"/>
              <a:gd name="connsiteX3" fmla="*/ 767554 w 7529613"/>
              <a:gd name="connsiteY3" fmla="*/ 819975 h 6858000"/>
              <a:gd name="connsiteX4" fmla="*/ 742103 w 7529613"/>
              <a:gd name="connsiteY4" fmla="*/ 854514 h 6858000"/>
              <a:gd name="connsiteX5" fmla="*/ 785881 w 7529613"/>
              <a:gd name="connsiteY5" fmla="*/ 750263 h 6858000"/>
              <a:gd name="connsiteX6" fmla="*/ 978978 w 7529613"/>
              <a:gd name="connsiteY6" fmla="*/ 331786 h 6858000"/>
              <a:gd name="connsiteX7" fmla="*/ 1155717 w 7529613"/>
              <a:gd name="connsiteY7" fmla="*/ 0 h 6858000"/>
              <a:gd name="connsiteX8" fmla="*/ 1098249 w 7529613"/>
              <a:gd name="connsiteY8" fmla="*/ 0 h 6858000"/>
              <a:gd name="connsiteX9" fmla="*/ 991458 w 7529613"/>
              <a:gd name="connsiteY9" fmla="*/ 196614 h 6858000"/>
              <a:gd name="connsiteX10" fmla="*/ 493941 w 7529613"/>
              <a:gd name="connsiteY10" fmla="*/ 1371196 h 6858000"/>
              <a:gd name="connsiteX11" fmla="*/ 46485 w 7529613"/>
              <a:gd name="connsiteY11" fmla="*/ 3331516 h 6858000"/>
              <a:gd name="connsiteX12" fmla="*/ 12252 w 7529613"/>
              <a:gd name="connsiteY12" fmla="*/ 4357388 h 6858000"/>
              <a:gd name="connsiteX13" fmla="*/ 170821 w 7529613"/>
              <a:gd name="connsiteY13" fmla="*/ 5552906 h 6858000"/>
              <a:gd name="connsiteX14" fmla="*/ 537265 w 7529613"/>
              <a:gd name="connsiteY14" fmla="*/ 6828295 h 6858000"/>
              <a:gd name="connsiteX15" fmla="*/ 549692 w 7529613"/>
              <a:gd name="connsiteY15" fmla="*/ 6858000 h 6858000"/>
              <a:gd name="connsiteX16" fmla="*/ 602234 w 7529613"/>
              <a:gd name="connsiteY16" fmla="*/ 6858000 h 6858000"/>
              <a:gd name="connsiteX17" fmla="*/ 595414 w 7529613"/>
              <a:gd name="connsiteY17" fmla="*/ 6841549 h 6858000"/>
              <a:gd name="connsiteX18" fmla="*/ 364260 w 7529613"/>
              <a:gd name="connsiteY18" fmla="*/ 6142729 h 6858000"/>
              <a:gd name="connsiteX19" fmla="*/ 213071 w 7529613"/>
              <a:gd name="connsiteY19" fmla="*/ 5513923 h 6858000"/>
              <a:gd name="connsiteX20" fmla="*/ 211290 w 7529613"/>
              <a:gd name="connsiteY20" fmla="*/ 5480401 h 6858000"/>
              <a:gd name="connsiteX21" fmla="*/ 311446 w 7529613"/>
              <a:gd name="connsiteY21" fmla="*/ 5830359 h 6858000"/>
              <a:gd name="connsiteX22" fmla="*/ 622963 w 7529613"/>
              <a:gd name="connsiteY22" fmla="*/ 6670527 h 6858000"/>
              <a:gd name="connsiteX23" fmla="*/ 710464 w 7529613"/>
              <a:gd name="connsiteY23" fmla="*/ 6858000 h 6858000"/>
              <a:gd name="connsiteX24" fmla="*/ 7529613 w 7529613"/>
              <a:gd name="connsiteY2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7529613" h="6858000">
                <a:moveTo>
                  <a:pt x="7529613" y="0"/>
                </a:moveTo>
                <a:lnTo>
                  <a:pt x="1222331" y="0"/>
                </a:lnTo>
                <a:lnTo>
                  <a:pt x="1126483" y="148742"/>
                </a:lnTo>
                <a:cubicBezTo>
                  <a:pt x="995323" y="365513"/>
                  <a:pt x="876174" y="589569"/>
                  <a:pt x="767554" y="819975"/>
                </a:cubicBezTo>
                <a:cubicBezTo>
                  <a:pt x="762210" y="833492"/>
                  <a:pt x="753441" y="845393"/>
                  <a:pt x="742103" y="854514"/>
                </a:cubicBezTo>
                <a:cubicBezTo>
                  <a:pt x="756737" y="819849"/>
                  <a:pt x="770991" y="784928"/>
                  <a:pt x="785881" y="750263"/>
                </a:cubicBezTo>
                <a:cubicBezTo>
                  <a:pt x="846713" y="608712"/>
                  <a:pt x="910948" y="469145"/>
                  <a:pt x="978978" y="331786"/>
                </a:cubicBezTo>
                <a:lnTo>
                  <a:pt x="1155717" y="0"/>
                </a:lnTo>
                <a:lnTo>
                  <a:pt x="1098249" y="0"/>
                </a:lnTo>
                <a:lnTo>
                  <a:pt x="991458" y="196614"/>
                </a:lnTo>
                <a:cubicBezTo>
                  <a:pt x="797017" y="573253"/>
                  <a:pt x="633548" y="966066"/>
                  <a:pt x="493941" y="1371196"/>
                </a:cubicBezTo>
                <a:cubicBezTo>
                  <a:pt x="276630" y="2007265"/>
                  <a:pt x="126659" y="2664286"/>
                  <a:pt x="46485" y="3331516"/>
                </a:cubicBezTo>
                <a:cubicBezTo>
                  <a:pt x="4488" y="3672965"/>
                  <a:pt x="-14219" y="4013908"/>
                  <a:pt x="12252" y="4357388"/>
                </a:cubicBezTo>
                <a:cubicBezTo>
                  <a:pt x="43558" y="4758899"/>
                  <a:pt x="90773" y="5157998"/>
                  <a:pt x="170821" y="5552906"/>
                </a:cubicBezTo>
                <a:cubicBezTo>
                  <a:pt x="259109" y="5988893"/>
                  <a:pt x="378967" y="6414594"/>
                  <a:pt x="537265" y="6828295"/>
                </a:cubicBezTo>
                <a:lnTo>
                  <a:pt x="549692" y="6858000"/>
                </a:lnTo>
                <a:lnTo>
                  <a:pt x="602234" y="6858000"/>
                </a:lnTo>
                <a:lnTo>
                  <a:pt x="595414" y="6841549"/>
                </a:lnTo>
                <a:cubicBezTo>
                  <a:pt x="507884" y="6614016"/>
                  <a:pt x="431296" y="6380817"/>
                  <a:pt x="364260" y="6142729"/>
                </a:cubicBezTo>
                <a:cubicBezTo>
                  <a:pt x="305974" y="5935370"/>
                  <a:pt x="262958" y="5723695"/>
                  <a:pt x="213071" y="5513923"/>
                </a:cubicBezTo>
                <a:cubicBezTo>
                  <a:pt x="211892" y="5502788"/>
                  <a:pt x="211299" y="5491601"/>
                  <a:pt x="211290" y="5480401"/>
                </a:cubicBezTo>
                <a:cubicBezTo>
                  <a:pt x="247814" y="5607635"/>
                  <a:pt x="276958" y="5719759"/>
                  <a:pt x="311446" y="5830359"/>
                </a:cubicBezTo>
                <a:cubicBezTo>
                  <a:pt x="401357" y="6118381"/>
                  <a:pt x="505060" y="6398531"/>
                  <a:pt x="622963" y="6670527"/>
                </a:cubicBezTo>
                <a:lnTo>
                  <a:pt x="710464" y="6858000"/>
                </a:lnTo>
                <a:lnTo>
                  <a:pt x="7529613" y="6858000"/>
                </a:lnTo>
                <a:close/>
              </a:path>
            </a:pathLst>
          </a:custGeom>
          <a:solidFill>
            <a:schemeClr val="accent1"/>
          </a:solidFill>
          <a:ln w="685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047FE414-FF7D-73E8-9240-092802653C72}"/>
              </a:ext>
            </a:extLst>
          </p:cNvPr>
          <p:cNvSpPr txBox="1"/>
          <p:nvPr/>
        </p:nvSpPr>
        <p:spPr>
          <a:xfrm>
            <a:off x="5622061" y="762538"/>
            <a:ext cx="5649349" cy="31998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7400" b="1" dirty="0" err="1">
                <a:solidFill>
                  <a:srgbClr val="FBF9F6"/>
                </a:solidFill>
                <a:latin typeface="+mj-lt"/>
                <a:ea typeface="+mj-ea"/>
                <a:cs typeface="+mj-cs"/>
              </a:rPr>
              <a:t>Método</a:t>
            </a:r>
            <a:r>
              <a:rPr lang="en-US" sz="7400" b="1" dirty="0">
                <a:solidFill>
                  <a:srgbClr val="FBF9F6"/>
                </a:solidFill>
                <a:latin typeface="+mj-lt"/>
                <a:ea typeface="+mj-ea"/>
                <a:cs typeface="+mj-cs"/>
              </a:rPr>
              <a:t> de </a:t>
            </a:r>
            <a:r>
              <a:rPr lang="en-US" sz="7400" b="1" dirty="0" err="1">
                <a:solidFill>
                  <a:srgbClr val="FBF9F6"/>
                </a:solidFill>
                <a:latin typeface="+mj-lt"/>
                <a:ea typeface="+mj-ea"/>
                <a:cs typeface="+mj-cs"/>
              </a:rPr>
              <a:t>ordenação</a:t>
            </a:r>
            <a:r>
              <a:rPr lang="en-US" sz="7400" b="1" dirty="0">
                <a:solidFill>
                  <a:srgbClr val="FBF9F6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7400" b="1" dirty="0" err="1">
                <a:solidFill>
                  <a:srgbClr val="FBF9F6"/>
                </a:solidFill>
                <a:latin typeface="+mj-lt"/>
                <a:ea typeface="+mj-ea"/>
                <a:cs typeface="+mj-cs"/>
              </a:rPr>
              <a:t>QuickSort</a:t>
            </a:r>
            <a:endParaRPr lang="en-US" sz="7400" b="1" dirty="0">
              <a:solidFill>
                <a:srgbClr val="FBF9F6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Imagem 5" descr="Gráfico&#10;&#10;Descrição gerada automaticamente">
            <a:extLst>
              <a:ext uri="{FF2B5EF4-FFF2-40B4-BE49-F238E27FC236}">
                <a16:creationId xmlns:a16="http://schemas.microsoft.com/office/drawing/2014/main" id="{FE25B106-E2D3-0D15-3A8A-D7C4102AB3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126" y="1991478"/>
            <a:ext cx="3761741" cy="2875044"/>
          </a:xfrm>
          <a:prstGeom prst="rect">
            <a:avLst/>
          </a:prstGeom>
        </p:spPr>
      </p:pic>
      <p:sp>
        <p:nvSpPr>
          <p:cNvPr id="16" name="Rectangle 6">
            <a:extLst>
              <a:ext uri="{FF2B5EF4-FFF2-40B4-BE49-F238E27FC236}">
                <a16:creationId xmlns:a16="http://schemas.microsoft.com/office/drawing/2014/main" id="{63DAB858-5A0C-4AFF-AAC6-705EDF8DB7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17682" y="4043302"/>
            <a:ext cx="5303520" cy="27432"/>
          </a:xfrm>
          <a:custGeom>
            <a:avLst/>
            <a:gdLst>
              <a:gd name="connsiteX0" fmla="*/ 0 w 5303520"/>
              <a:gd name="connsiteY0" fmla="*/ 0 h 27432"/>
              <a:gd name="connsiteX1" fmla="*/ 556870 w 5303520"/>
              <a:gd name="connsiteY1" fmla="*/ 0 h 27432"/>
              <a:gd name="connsiteX2" fmla="*/ 1272845 w 5303520"/>
              <a:gd name="connsiteY2" fmla="*/ 0 h 27432"/>
              <a:gd name="connsiteX3" fmla="*/ 1882750 w 5303520"/>
              <a:gd name="connsiteY3" fmla="*/ 0 h 27432"/>
              <a:gd name="connsiteX4" fmla="*/ 2439619 w 5303520"/>
              <a:gd name="connsiteY4" fmla="*/ 0 h 27432"/>
              <a:gd name="connsiteX5" fmla="*/ 3155594 w 5303520"/>
              <a:gd name="connsiteY5" fmla="*/ 0 h 27432"/>
              <a:gd name="connsiteX6" fmla="*/ 3818534 w 5303520"/>
              <a:gd name="connsiteY6" fmla="*/ 0 h 27432"/>
              <a:gd name="connsiteX7" fmla="*/ 4481474 w 5303520"/>
              <a:gd name="connsiteY7" fmla="*/ 0 h 27432"/>
              <a:gd name="connsiteX8" fmla="*/ 5303520 w 5303520"/>
              <a:gd name="connsiteY8" fmla="*/ 0 h 27432"/>
              <a:gd name="connsiteX9" fmla="*/ 5303520 w 5303520"/>
              <a:gd name="connsiteY9" fmla="*/ 27432 h 27432"/>
              <a:gd name="connsiteX10" fmla="*/ 4746650 w 5303520"/>
              <a:gd name="connsiteY10" fmla="*/ 27432 h 27432"/>
              <a:gd name="connsiteX11" fmla="*/ 4242816 w 5303520"/>
              <a:gd name="connsiteY11" fmla="*/ 27432 h 27432"/>
              <a:gd name="connsiteX12" fmla="*/ 3526841 w 5303520"/>
              <a:gd name="connsiteY12" fmla="*/ 27432 h 27432"/>
              <a:gd name="connsiteX13" fmla="*/ 2969971 w 5303520"/>
              <a:gd name="connsiteY13" fmla="*/ 27432 h 27432"/>
              <a:gd name="connsiteX14" fmla="*/ 2253996 w 5303520"/>
              <a:gd name="connsiteY14" fmla="*/ 27432 h 27432"/>
              <a:gd name="connsiteX15" fmla="*/ 1484986 w 5303520"/>
              <a:gd name="connsiteY15" fmla="*/ 27432 h 27432"/>
              <a:gd name="connsiteX16" fmla="*/ 875081 w 5303520"/>
              <a:gd name="connsiteY16" fmla="*/ 27432 h 27432"/>
              <a:gd name="connsiteX17" fmla="*/ 0 w 5303520"/>
              <a:gd name="connsiteY17" fmla="*/ 27432 h 27432"/>
              <a:gd name="connsiteX18" fmla="*/ 0 w 5303520"/>
              <a:gd name="connsiteY18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303520" h="27432" fill="none" extrusionOk="0">
                <a:moveTo>
                  <a:pt x="0" y="0"/>
                </a:moveTo>
                <a:cubicBezTo>
                  <a:pt x="191807" y="-19560"/>
                  <a:pt x="373092" y="14032"/>
                  <a:pt x="556870" y="0"/>
                </a:cubicBezTo>
                <a:cubicBezTo>
                  <a:pt x="740648" y="-14032"/>
                  <a:pt x="1109645" y="5886"/>
                  <a:pt x="1272845" y="0"/>
                </a:cubicBezTo>
                <a:cubicBezTo>
                  <a:pt x="1436045" y="-5886"/>
                  <a:pt x="1723352" y="-21940"/>
                  <a:pt x="1882750" y="0"/>
                </a:cubicBezTo>
                <a:cubicBezTo>
                  <a:pt x="2042148" y="21940"/>
                  <a:pt x="2308812" y="-23394"/>
                  <a:pt x="2439619" y="0"/>
                </a:cubicBezTo>
                <a:cubicBezTo>
                  <a:pt x="2570426" y="23394"/>
                  <a:pt x="2936980" y="-3315"/>
                  <a:pt x="3155594" y="0"/>
                </a:cubicBezTo>
                <a:cubicBezTo>
                  <a:pt x="3374208" y="3315"/>
                  <a:pt x="3528026" y="24519"/>
                  <a:pt x="3818534" y="0"/>
                </a:cubicBezTo>
                <a:cubicBezTo>
                  <a:pt x="4109042" y="-24519"/>
                  <a:pt x="4161759" y="-18720"/>
                  <a:pt x="4481474" y="0"/>
                </a:cubicBezTo>
                <a:cubicBezTo>
                  <a:pt x="4801189" y="18720"/>
                  <a:pt x="5011126" y="27308"/>
                  <a:pt x="5303520" y="0"/>
                </a:cubicBezTo>
                <a:cubicBezTo>
                  <a:pt x="5303593" y="13343"/>
                  <a:pt x="5303797" y="14402"/>
                  <a:pt x="5303520" y="27432"/>
                </a:cubicBezTo>
                <a:cubicBezTo>
                  <a:pt x="5132450" y="9645"/>
                  <a:pt x="4953391" y="27858"/>
                  <a:pt x="4746650" y="27432"/>
                </a:cubicBezTo>
                <a:cubicBezTo>
                  <a:pt x="4539909" y="27007"/>
                  <a:pt x="4361261" y="16312"/>
                  <a:pt x="4242816" y="27432"/>
                </a:cubicBezTo>
                <a:cubicBezTo>
                  <a:pt x="4124371" y="38552"/>
                  <a:pt x="3754907" y="30170"/>
                  <a:pt x="3526841" y="27432"/>
                </a:cubicBezTo>
                <a:cubicBezTo>
                  <a:pt x="3298775" y="24694"/>
                  <a:pt x="3164473" y="13057"/>
                  <a:pt x="2969971" y="27432"/>
                </a:cubicBezTo>
                <a:cubicBezTo>
                  <a:pt x="2775469" y="41808"/>
                  <a:pt x="2608536" y="11194"/>
                  <a:pt x="2253996" y="27432"/>
                </a:cubicBezTo>
                <a:cubicBezTo>
                  <a:pt x="1899456" y="43670"/>
                  <a:pt x="1752044" y="37933"/>
                  <a:pt x="1484986" y="27432"/>
                </a:cubicBezTo>
                <a:cubicBezTo>
                  <a:pt x="1217928" y="16932"/>
                  <a:pt x="1060609" y="4360"/>
                  <a:pt x="875081" y="27432"/>
                </a:cubicBezTo>
                <a:cubicBezTo>
                  <a:pt x="689553" y="50504"/>
                  <a:pt x="188846" y="34372"/>
                  <a:pt x="0" y="27432"/>
                </a:cubicBezTo>
                <a:cubicBezTo>
                  <a:pt x="-1027" y="16774"/>
                  <a:pt x="589" y="8401"/>
                  <a:pt x="0" y="0"/>
                </a:cubicBezTo>
                <a:close/>
              </a:path>
              <a:path w="5303520" h="27432" stroke="0" extrusionOk="0">
                <a:moveTo>
                  <a:pt x="0" y="0"/>
                </a:moveTo>
                <a:cubicBezTo>
                  <a:pt x="181149" y="2038"/>
                  <a:pt x="442175" y="-27591"/>
                  <a:pt x="609905" y="0"/>
                </a:cubicBezTo>
                <a:cubicBezTo>
                  <a:pt x="777636" y="27591"/>
                  <a:pt x="947554" y="-24271"/>
                  <a:pt x="1113739" y="0"/>
                </a:cubicBezTo>
                <a:cubicBezTo>
                  <a:pt x="1279924" y="24271"/>
                  <a:pt x="1721318" y="-30891"/>
                  <a:pt x="1882750" y="0"/>
                </a:cubicBezTo>
                <a:cubicBezTo>
                  <a:pt x="2044182" y="30891"/>
                  <a:pt x="2270822" y="-14002"/>
                  <a:pt x="2492654" y="0"/>
                </a:cubicBezTo>
                <a:cubicBezTo>
                  <a:pt x="2714486" y="14002"/>
                  <a:pt x="2822632" y="27292"/>
                  <a:pt x="3102559" y="0"/>
                </a:cubicBezTo>
                <a:cubicBezTo>
                  <a:pt x="3382487" y="-27292"/>
                  <a:pt x="3489743" y="-31235"/>
                  <a:pt x="3871570" y="0"/>
                </a:cubicBezTo>
                <a:cubicBezTo>
                  <a:pt x="4253397" y="31235"/>
                  <a:pt x="4301475" y="22800"/>
                  <a:pt x="4428439" y="0"/>
                </a:cubicBezTo>
                <a:cubicBezTo>
                  <a:pt x="4555403" y="-22800"/>
                  <a:pt x="5018410" y="43534"/>
                  <a:pt x="5303520" y="0"/>
                </a:cubicBezTo>
                <a:cubicBezTo>
                  <a:pt x="5303295" y="13080"/>
                  <a:pt x="5304172" y="14823"/>
                  <a:pt x="5303520" y="27432"/>
                </a:cubicBezTo>
                <a:cubicBezTo>
                  <a:pt x="5082751" y="27600"/>
                  <a:pt x="4993374" y="33244"/>
                  <a:pt x="4746650" y="27432"/>
                </a:cubicBezTo>
                <a:cubicBezTo>
                  <a:pt x="4499926" y="21621"/>
                  <a:pt x="4368648" y="1957"/>
                  <a:pt x="4083710" y="27432"/>
                </a:cubicBezTo>
                <a:cubicBezTo>
                  <a:pt x="3798772" y="52907"/>
                  <a:pt x="3729434" y="14645"/>
                  <a:pt x="3473806" y="27432"/>
                </a:cubicBezTo>
                <a:cubicBezTo>
                  <a:pt x="3218178" y="40219"/>
                  <a:pt x="3056855" y="39147"/>
                  <a:pt x="2704795" y="27432"/>
                </a:cubicBezTo>
                <a:cubicBezTo>
                  <a:pt x="2352735" y="15717"/>
                  <a:pt x="2319447" y="38401"/>
                  <a:pt x="1935785" y="27432"/>
                </a:cubicBezTo>
                <a:cubicBezTo>
                  <a:pt x="1552123" y="16464"/>
                  <a:pt x="1532619" y="8678"/>
                  <a:pt x="1378915" y="27432"/>
                </a:cubicBezTo>
                <a:cubicBezTo>
                  <a:pt x="1225211" y="46187"/>
                  <a:pt x="1038692" y="43452"/>
                  <a:pt x="715975" y="27432"/>
                </a:cubicBezTo>
                <a:cubicBezTo>
                  <a:pt x="393258" y="11412"/>
                  <a:pt x="303768" y="36088"/>
                  <a:pt x="0" y="27432"/>
                </a:cubicBezTo>
                <a:cubicBezTo>
                  <a:pt x="151" y="17585"/>
                  <a:pt x="-198" y="13251"/>
                  <a:pt x="0" y="0"/>
                </a:cubicBezTo>
                <a:close/>
              </a:path>
            </a:pathLst>
          </a:custGeom>
          <a:solidFill>
            <a:srgbClr val="FBF9F6"/>
          </a:solidFill>
          <a:ln w="41275" cap="rnd">
            <a:solidFill>
              <a:srgbClr val="FBF9F6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39248DD3-DC0C-F042-C84E-6DEE4082DC22}"/>
              </a:ext>
            </a:extLst>
          </p:cNvPr>
          <p:cNvSpPr txBox="1"/>
          <p:nvPr/>
        </p:nvSpPr>
        <p:spPr>
          <a:xfrm>
            <a:off x="8369442" y="6589165"/>
            <a:ext cx="4244829" cy="34973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25000" lnSpcReduction="200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7400" b="1" dirty="0">
                <a:solidFill>
                  <a:srgbClr val="FBF9F6"/>
                </a:solidFill>
                <a:latin typeface="+mj-lt"/>
                <a:ea typeface="+mj-ea"/>
                <a:cs typeface="+mj-cs"/>
              </a:rPr>
              <a:t>Leonardo Matias // </a:t>
            </a:r>
            <a:r>
              <a:rPr lang="en-US" sz="7400" b="1" dirty="0" err="1">
                <a:solidFill>
                  <a:srgbClr val="FBF9F6"/>
                </a:solidFill>
                <a:latin typeface="+mj-lt"/>
                <a:ea typeface="+mj-ea"/>
                <a:cs typeface="+mj-cs"/>
              </a:rPr>
              <a:t>Kayuan</a:t>
            </a:r>
            <a:r>
              <a:rPr lang="en-US" sz="7400" b="1" dirty="0">
                <a:solidFill>
                  <a:srgbClr val="FBF9F6"/>
                </a:solidFill>
                <a:latin typeface="+mj-lt"/>
                <a:ea typeface="+mj-ea"/>
                <a:cs typeface="+mj-cs"/>
              </a:rPr>
              <a:t> Dias</a:t>
            </a:r>
          </a:p>
        </p:txBody>
      </p:sp>
    </p:spTree>
    <p:extLst>
      <p:ext uri="{BB962C8B-B14F-4D97-AF65-F5344CB8AC3E}">
        <p14:creationId xmlns:p14="http://schemas.microsoft.com/office/powerpoint/2010/main" val="19500678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FDCA9FC8-DF49-A089-47AA-C8A2AE4736CF}"/>
              </a:ext>
            </a:extLst>
          </p:cNvPr>
          <p:cNvSpPr/>
          <p:nvPr/>
        </p:nvSpPr>
        <p:spPr>
          <a:xfrm>
            <a:off x="654341" y="1577130"/>
            <a:ext cx="11039912" cy="3020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85781C3-4C40-6AA0-8ED8-3D84643ABC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862" y="0"/>
            <a:ext cx="3922906" cy="6858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#include &lt;</a:t>
            </a:r>
            <a:r>
              <a:rPr lang="pt-BR" sz="1000" dirty="0" err="1">
                <a:latin typeface="Arial" panose="020B0604020202020204" pitchFamily="34" charset="0"/>
                <a:cs typeface="Arial" panose="020B0604020202020204" pitchFamily="34" charset="0"/>
              </a:rPr>
              <a:t>stdio.h</a:t>
            </a: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 marL="0" indent="0">
              <a:buNone/>
            </a:pP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#include &lt;</a:t>
            </a:r>
            <a:r>
              <a:rPr lang="pt-BR" sz="1000" dirty="0" err="1">
                <a:latin typeface="Arial" panose="020B0604020202020204" pitchFamily="34" charset="0"/>
                <a:cs typeface="Arial" panose="020B0604020202020204" pitchFamily="34" charset="0"/>
              </a:rPr>
              <a:t>stdlib.h</a:t>
            </a: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 marL="0" indent="0">
              <a:buNone/>
            </a:pP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// Função que particiona o vetor</a:t>
            </a:r>
          </a:p>
          <a:p>
            <a:pPr marL="0" indent="0">
              <a:buNone/>
            </a:pPr>
            <a:r>
              <a:rPr lang="pt-BR" sz="100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 Particiona(</a:t>
            </a:r>
            <a:r>
              <a:rPr lang="pt-BR" sz="100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 vetor[], </a:t>
            </a:r>
            <a:r>
              <a:rPr lang="pt-BR" sz="100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 inicio, </a:t>
            </a:r>
            <a:r>
              <a:rPr lang="pt-BR" sz="100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 fim) {</a:t>
            </a:r>
          </a:p>
          <a:p>
            <a:pPr marL="0" indent="0">
              <a:buNone/>
            </a:pP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pt-BR" sz="100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000" dirty="0" err="1">
                <a:latin typeface="Arial" panose="020B0604020202020204" pitchFamily="34" charset="0"/>
                <a:cs typeface="Arial" panose="020B0604020202020204" pitchFamily="34" charset="0"/>
              </a:rPr>
              <a:t>aux</a:t>
            </a: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; // Variável auxiliar para troca de posições</a:t>
            </a:r>
          </a:p>
          <a:p>
            <a:pPr marL="0" indent="0">
              <a:buNone/>
            </a:pP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pt-BR" sz="100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 cont = inicio; // Contador para controlar a </a:t>
            </a:r>
            <a:r>
              <a:rPr lang="pt-BR" sz="1000" dirty="0" err="1">
                <a:latin typeface="Arial" panose="020B0604020202020204" pitchFamily="34" charset="0"/>
                <a:cs typeface="Arial" panose="020B0604020202020204" pitchFamily="34" charset="0"/>
              </a:rPr>
              <a:t>posicao</a:t>
            </a: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 do </a:t>
            </a:r>
            <a:r>
              <a:rPr lang="pt-BR" sz="1000" dirty="0" err="1">
                <a:latin typeface="Arial" panose="020B0604020202020204" pitchFamily="34" charset="0"/>
                <a:cs typeface="Arial" panose="020B0604020202020204" pitchFamily="34" charset="0"/>
              </a:rPr>
              <a:t>pivo</a:t>
            </a:r>
            <a:endParaRPr lang="pt-BR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    // Percorre o vetor da posição seguinte ao início até o fim</a:t>
            </a:r>
          </a:p>
          <a:p>
            <a:pPr marL="0" indent="0">
              <a:buNone/>
            </a:pP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    for (</a:t>
            </a:r>
            <a:r>
              <a:rPr lang="pt-BR" sz="100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 i = inicio + 1; i &lt;= fim; i++) </a:t>
            </a:r>
          </a:p>
          <a:p>
            <a:pPr marL="0" indent="0">
              <a:buNone/>
            </a:pP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	{    	</a:t>
            </a:r>
          </a:p>
          <a:p>
            <a:pPr marL="0" indent="0">
              <a:buNone/>
            </a:pP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        // Verifica se o elemento atual é menor que o elemento inicial</a:t>
            </a:r>
          </a:p>
          <a:p>
            <a:pPr marL="0" indent="0">
              <a:buNone/>
            </a:pP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pt-BR" sz="1000" dirty="0" err="1"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 (vetor[i] &lt; vetor[inicio]) 		{       </a:t>
            </a:r>
          </a:p>
          <a:p>
            <a:pPr marL="0" indent="0">
              <a:buNone/>
            </a:pP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            cont++; // Incrementa o contador do </a:t>
            </a:r>
            <a:r>
              <a:rPr lang="pt-BR" sz="1000" dirty="0" err="1">
                <a:latin typeface="Arial" panose="020B0604020202020204" pitchFamily="34" charset="0"/>
                <a:cs typeface="Arial" panose="020B0604020202020204" pitchFamily="34" charset="0"/>
              </a:rPr>
              <a:t>pivo</a:t>
            </a:r>
            <a:endParaRPr lang="pt-BR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            // Troca os elementos de posição no vetor</a:t>
            </a:r>
          </a:p>
          <a:p>
            <a:pPr marL="0" indent="0">
              <a:buNone/>
            </a:pP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            </a:t>
            </a:r>
            <a:r>
              <a:rPr lang="pt-BR" sz="1000" dirty="0" err="1">
                <a:latin typeface="Arial" panose="020B0604020202020204" pitchFamily="34" charset="0"/>
                <a:cs typeface="Arial" panose="020B0604020202020204" pitchFamily="34" charset="0"/>
              </a:rPr>
              <a:t>aux</a:t>
            </a: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 = vetor[i];</a:t>
            </a:r>
          </a:p>
          <a:p>
            <a:pPr marL="0" indent="0">
              <a:buNone/>
            </a:pP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            vetor[i] = vetor[cont];</a:t>
            </a:r>
          </a:p>
          <a:p>
            <a:pPr marL="0" indent="0">
              <a:buNone/>
            </a:pP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            vetor[cont] = </a:t>
            </a:r>
            <a:r>
              <a:rPr lang="pt-BR" sz="1000" dirty="0" err="1">
                <a:latin typeface="Arial" panose="020B0604020202020204" pitchFamily="34" charset="0"/>
                <a:cs typeface="Arial" panose="020B0604020202020204" pitchFamily="34" charset="0"/>
              </a:rPr>
              <a:t>aux</a:t>
            </a: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0" indent="0">
              <a:buNone/>
            </a:pP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        }</a:t>
            </a:r>
          </a:p>
          <a:p>
            <a:pPr marL="0" indent="0">
              <a:buNone/>
            </a:pP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    }</a:t>
            </a:r>
          </a:p>
          <a:p>
            <a:pPr marL="0" indent="0">
              <a:buNone/>
            </a:pP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    // Troca o elemento inicial com o elemento na posição do </a:t>
            </a:r>
            <a:r>
              <a:rPr lang="pt-BR" sz="1000" dirty="0" err="1">
                <a:latin typeface="Arial" panose="020B0604020202020204" pitchFamily="34" charset="0"/>
                <a:cs typeface="Arial" panose="020B0604020202020204" pitchFamily="34" charset="0"/>
              </a:rPr>
              <a:t>pivo</a:t>
            </a:r>
            <a:endParaRPr lang="pt-BR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pt-BR" sz="1000" dirty="0" err="1">
                <a:latin typeface="Arial" panose="020B0604020202020204" pitchFamily="34" charset="0"/>
                <a:cs typeface="Arial" panose="020B0604020202020204" pitchFamily="34" charset="0"/>
              </a:rPr>
              <a:t>aux</a:t>
            </a: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 = vetor[inicio];</a:t>
            </a:r>
          </a:p>
          <a:p>
            <a:pPr marL="0" indent="0">
              <a:buNone/>
            </a:pP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    vetor[inicio] = vetor[cont];</a:t>
            </a:r>
          </a:p>
          <a:p>
            <a:pPr marL="0" indent="0">
              <a:buNone/>
            </a:pP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    vetor[cont] = </a:t>
            </a:r>
            <a:r>
              <a:rPr lang="pt-BR" sz="1000" dirty="0" err="1">
                <a:latin typeface="Arial" panose="020B0604020202020204" pitchFamily="34" charset="0"/>
                <a:cs typeface="Arial" panose="020B0604020202020204" pitchFamily="34" charset="0"/>
              </a:rPr>
              <a:t>aux</a:t>
            </a: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endParaRPr lang="pt-BR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9E091BAA-613D-7763-C30A-5C85A3EDFC69}"/>
              </a:ext>
            </a:extLst>
          </p:cNvPr>
          <p:cNvSpPr txBox="1">
            <a:spLocks/>
          </p:cNvSpPr>
          <p:nvPr/>
        </p:nvSpPr>
        <p:spPr>
          <a:xfrm>
            <a:off x="4881694" y="159390"/>
            <a:ext cx="3339517" cy="60219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E32556FA-1486-A9AD-AF82-BB9D4DBB5626}"/>
              </a:ext>
            </a:extLst>
          </p:cNvPr>
          <p:cNvSpPr txBox="1">
            <a:spLocks/>
          </p:cNvSpPr>
          <p:nvPr/>
        </p:nvSpPr>
        <p:spPr>
          <a:xfrm>
            <a:off x="4629325" y="8389"/>
            <a:ext cx="3532464" cy="6858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pt-BR" sz="1000" dirty="0" err="1">
                <a:latin typeface="Arial" panose="020B0604020202020204" pitchFamily="34" charset="0"/>
                <a:cs typeface="Arial" panose="020B0604020202020204" pitchFamily="34" charset="0"/>
              </a:rPr>
              <a:t>return</a:t>
            </a: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 cont; // Retorna a posição do pivô</a:t>
            </a:r>
          </a:p>
          <a:p>
            <a:pPr marL="0" indent="0">
              <a:buNone/>
            </a:pP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marL="0" indent="0">
              <a:buNone/>
            </a:pP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// Função principal do </a:t>
            </a:r>
            <a:r>
              <a:rPr lang="pt-BR" sz="1000" dirty="0" err="1">
                <a:latin typeface="Arial" panose="020B0604020202020204" pitchFamily="34" charset="0"/>
                <a:cs typeface="Arial" panose="020B0604020202020204" pitchFamily="34" charset="0"/>
              </a:rPr>
              <a:t>Quicksort</a:t>
            </a:r>
            <a:endParaRPr lang="pt-BR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pt-BR" sz="1000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 QuickSort(</a:t>
            </a:r>
            <a:r>
              <a:rPr lang="pt-BR" sz="100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 vetor[], </a:t>
            </a:r>
            <a:r>
              <a:rPr lang="pt-BR" sz="100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 inicio, </a:t>
            </a:r>
            <a:r>
              <a:rPr lang="pt-BR" sz="100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 fim)</a:t>
            </a:r>
          </a:p>
          <a:p>
            <a:pPr marL="0" indent="0">
              <a:buNone/>
            </a:pP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 {</a:t>
            </a:r>
          </a:p>
          <a:p>
            <a:pPr marL="0" indent="0">
              <a:buNone/>
            </a:pP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pt-BR" sz="100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 pos;</a:t>
            </a:r>
          </a:p>
          <a:p>
            <a:pPr marL="0" indent="0">
              <a:buNone/>
            </a:pP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    // Condição de parada para a recursão</a:t>
            </a:r>
          </a:p>
          <a:p>
            <a:pPr marL="0" indent="0">
              <a:buNone/>
            </a:pP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pt-BR" sz="1000" dirty="0" err="1"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 (inicio &lt; fim) </a:t>
            </a:r>
          </a:p>
          <a:p>
            <a:pPr marL="0" indent="0">
              <a:buNone/>
            </a:pP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	{</a:t>
            </a:r>
          </a:p>
          <a:p>
            <a:pPr marL="0" indent="0">
              <a:buNone/>
            </a:pP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        pos = Particiona(vetor, inicio, fim); // Encontra a posição do pivô</a:t>
            </a:r>
          </a:p>
          <a:p>
            <a:pPr marL="0" indent="0">
              <a:buNone/>
            </a:pP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        // Chama recursivamente a função </a:t>
            </a:r>
            <a:r>
              <a:rPr lang="pt-BR" sz="1000" dirty="0" err="1">
                <a:latin typeface="Arial" panose="020B0604020202020204" pitchFamily="34" charset="0"/>
                <a:cs typeface="Arial" panose="020B0604020202020204" pitchFamily="34" charset="0"/>
              </a:rPr>
              <a:t>quicksort</a:t>
            </a: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 para as duas metades do vetor        </a:t>
            </a:r>
          </a:p>
          <a:p>
            <a:pPr marL="0" indent="0">
              <a:buNone/>
            </a:pP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        QuickSort(vetor, inicio, pos - 1); // Para a parte esquerda do pivô        </a:t>
            </a:r>
          </a:p>
          <a:p>
            <a:pPr marL="0" indent="0">
              <a:buNone/>
            </a:pP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        QuickSort(vetor, pos + 1, fim); // Para a parte direita do pivô</a:t>
            </a:r>
          </a:p>
          <a:p>
            <a:pPr marL="0" indent="0">
              <a:buNone/>
            </a:pP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    }</a:t>
            </a:r>
          </a:p>
          <a:p>
            <a:pPr marL="0" indent="0">
              <a:buNone/>
            </a:pP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marL="0" indent="0">
              <a:buNone/>
            </a:pP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// Função main</a:t>
            </a:r>
          </a:p>
          <a:p>
            <a:pPr marL="0" indent="0">
              <a:buNone/>
            </a:pPr>
            <a:r>
              <a:rPr lang="pt-BR" sz="100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 main() </a:t>
            </a:r>
          </a:p>
          <a:p>
            <a:pPr marL="0" indent="0">
              <a:buNone/>
            </a:pP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marL="0" indent="0">
              <a:buNone/>
            </a:pP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pt-BR" sz="100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 vetor[] = {2, 0, 1,5,3,9,4,7}; // Vetor de entrada</a:t>
            </a:r>
          </a:p>
          <a:p>
            <a:pPr marL="0" indent="0">
              <a:buNone/>
            </a:pPr>
            <a:endParaRPr lang="pt-BR" sz="1000" dirty="0"/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C88F4644-732F-8295-F1D8-FBAF21C293E4}"/>
              </a:ext>
            </a:extLst>
          </p:cNvPr>
          <p:cNvSpPr txBox="1">
            <a:spLocks/>
          </p:cNvSpPr>
          <p:nvPr/>
        </p:nvSpPr>
        <p:spPr>
          <a:xfrm>
            <a:off x="8371514" y="16778"/>
            <a:ext cx="3532464" cy="6858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00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 n = </a:t>
            </a:r>
            <a:r>
              <a:rPr lang="pt-BR" sz="1000" dirty="0" err="1">
                <a:latin typeface="Arial" panose="020B0604020202020204" pitchFamily="34" charset="0"/>
                <a:cs typeface="Arial" panose="020B0604020202020204" pitchFamily="34" charset="0"/>
              </a:rPr>
              <a:t>sizeof</a:t>
            </a: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(vetor) / </a:t>
            </a:r>
            <a:r>
              <a:rPr lang="pt-BR" sz="1000" dirty="0" err="1">
                <a:latin typeface="Arial" panose="020B0604020202020204" pitchFamily="34" charset="0"/>
                <a:cs typeface="Arial" panose="020B0604020202020204" pitchFamily="34" charset="0"/>
              </a:rPr>
              <a:t>sizeof</a:t>
            </a: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BR" sz="100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); // Calcula o tamanho do vetor </a:t>
            </a:r>
          </a:p>
          <a:p>
            <a:pPr marL="0" indent="0">
              <a:buNone/>
            </a:pPr>
            <a:endParaRPr lang="pt-BR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    QuickSort(vetor, 0, n - 1); // Chama a função </a:t>
            </a:r>
            <a:r>
              <a:rPr lang="pt-BR" sz="1000" dirty="0" err="1">
                <a:latin typeface="Arial" panose="020B0604020202020204" pitchFamily="34" charset="0"/>
                <a:cs typeface="Arial" panose="020B0604020202020204" pitchFamily="34" charset="0"/>
              </a:rPr>
              <a:t>quicksort</a:t>
            </a:r>
            <a:endParaRPr lang="pt-BR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    // Imprime o vetor ordenado</a:t>
            </a:r>
          </a:p>
          <a:p>
            <a:pPr marL="0" indent="0">
              <a:buNone/>
            </a:pP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pt-BR" sz="1000" dirty="0" err="1">
                <a:latin typeface="Arial" panose="020B0604020202020204" pitchFamily="34" charset="0"/>
                <a:cs typeface="Arial" panose="020B0604020202020204" pitchFamily="34" charset="0"/>
              </a:rPr>
              <a:t>printf</a:t>
            </a: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("\n\n\n");</a:t>
            </a:r>
          </a:p>
          <a:p>
            <a:pPr marL="0" indent="0">
              <a:buNone/>
            </a:pP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    for (</a:t>
            </a:r>
            <a:r>
              <a:rPr lang="pt-BR" sz="100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 i = 0; i &lt; n; i++)</a:t>
            </a:r>
          </a:p>
          <a:p>
            <a:pPr marL="0" indent="0">
              <a:buNone/>
            </a:pP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pt-BR" sz="1000" dirty="0" err="1">
                <a:latin typeface="Arial" panose="020B0604020202020204" pitchFamily="34" charset="0"/>
                <a:cs typeface="Arial" panose="020B0604020202020204" pitchFamily="34" charset="0"/>
              </a:rPr>
              <a:t>printf</a:t>
            </a: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("%d - ", vetor[i]);</a:t>
            </a:r>
          </a:p>
          <a:p>
            <a:pPr marL="0" indent="0">
              <a:buNone/>
            </a:pP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pt-BR" sz="1000" dirty="0" err="1">
                <a:latin typeface="Arial" panose="020B0604020202020204" pitchFamily="34" charset="0"/>
                <a:cs typeface="Arial" panose="020B0604020202020204" pitchFamily="34" charset="0"/>
              </a:rPr>
              <a:t>printf</a:t>
            </a: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("\n\n\n");</a:t>
            </a:r>
          </a:p>
          <a:p>
            <a:pPr marL="0" indent="0">
              <a:buNone/>
            </a:pPr>
            <a:endParaRPr lang="pt-BR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</a:p>
          <a:p>
            <a:pPr marL="0" indent="0">
              <a:buNone/>
            </a:pP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pt-BR" sz="1000" dirty="0" err="1">
                <a:latin typeface="Arial" panose="020B0604020202020204" pitchFamily="34" charset="0"/>
                <a:cs typeface="Arial" panose="020B0604020202020204" pitchFamily="34" charset="0"/>
              </a:rPr>
              <a:t>return</a:t>
            </a: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 0;</a:t>
            </a:r>
          </a:p>
          <a:p>
            <a:pPr marL="0" indent="0">
              <a:buNone/>
            </a:pP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marL="0" indent="0">
              <a:buNone/>
            </a:pPr>
            <a:endParaRPr lang="pt-BR" sz="1000" dirty="0"/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454255BE-77E1-5B07-6573-234E532044F2}"/>
              </a:ext>
            </a:extLst>
          </p:cNvPr>
          <p:cNvCxnSpPr>
            <a:cxnSpLocks/>
          </p:cNvCxnSpPr>
          <p:nvPr/>
        </p:nvCxnSpPr>
        <p:spPr>
          <a:xfrm flipV="1">
            <a:off x="4257768" y="0"/>
            <a:ext cx="0" cy="685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0BE84246-F3E1-E4EB-887F-53C8DFAECFEB}"/>
              </a:ext>
            </a:extLst>
          </p:cNvPr>
          <p:cNvCxnSpPr>
            <a:cxnSpLocks/>
          </p:cNvCxnSpPr>
          <p:nvPr/>
        </p:nvCxnSpPr>
        <p:spPr>
          <a:xfrm flipV="1">
            <a:off x="8184515" y="0"/>
            <a:ext cx="0" cy="685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1688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3D15C5-142E-A1A9-43CE-D175ED391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Funciona: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FAB49D8-F8DF-4EEF-760C-21657C16E1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/>
              <a:t>O método QuickSort utiliza o paradigma Dividir para Conquistar, basicamente o método seleciona um “pivô” e com base no valor dele divide o vetor em partições menores, reorganizando essas partições utilizando a recursividade, valores menores que o pivô a esquerda e valores maiores a direita.</a:t>
            </a:r>
          </a:p>
          <a:p>
            <a:r>
              <a:rPr lang="pt-BR" dirty="0"/>
              <a:t>Após o pivô ser escolhido uma função fica responsável por particionar o vetor em frações e separar valores maiores e menores que o pivô .</a:t>
            </a:r>
          </a:p>
          <a:p>
            <a:r>
              <a:rPr lang="pt-BR" dirty="0"/>
              <a:t>Separadas as duas metades do vetor, duas chamadas recursivas são feitas sendo cada uma delas para uma parte do vetor já dividido. Esse processo se repete até que o vetor esteja ordenado. A ordenação se dá por conta da manipulação das partições e pelas chamadas recursivas da função.</a:t>
            </a:r>
          </a:p>
          <a:p>
            <a:r>
              <a:rPr lang="pt-BR" dirty="0"/>
              <a:t>É um Método eficiente e que trabalha com complexidade média de tempo de O(n log n). Sendo n o número de elementos que seu vetor irá receber.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32186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AD7DD5-AF65-803F-C4D0-5648023E2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Implementado em C</a:t>
            </a:r>
            <a:r>
              <a:rPr lang="pt-BR" dirty="0"/>
              <a:t>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6FC9E48-0371-1CB6-193B-36766DF6BB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pt-BR" dirty="0"/>
              <a:t>Nesse código exemplo utilizamos o elemento inicial como pivô, dentro do método QuickSort existem várias maneiras de selecionar o pivô, podendo o método possuir até mais do que um para a melhor performance do mesmo.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Com o pivô já definido, devemos chamar a função que executa a recursividade do método (QuickSort) dentro da função principal (main), como no exemplo a seguir: </a:t>
            </a:r>
          </a:p>
          <a:p>
            <a:pPr lvl="1"/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DB927432-91B0-FF69-4621-B09454D21D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1820" y="4156032"/>
            <a:ext cx="6447289" cy="2581768"/>
          </a:xfrm>
          <a:prstGeom prst="rect">
            <a:avLst/>
          </a:prstGeom>
        </p:spPr>
      </p:pic>
      <p:cxnSp>
        <p:nvCxnSpPr>
          <p:cNvPr id="12" name="Conector: Curvo 11">
            <a:extLst>
              <a:ext uri="{FF2B5EF4-FFF2-40B4-BE49-F238E27FC236}">
                <a16:creationId xmlns:a16="http://schemas.microsoft.com/office/drawing/2014/main" id="{8C8C5475-57EC-8CA0-58F6-36E5216D877D}"/>
              </a:ext>
            </a:extLst>
          </p:cNvPr>
          <p:cNvCxnSpPr/>
          <p:nvPr/>
        </p:nvCxnSpPr>
        <p:spPr>
          <a:xfrm>
            <a:off x="1694576" y="4286774"/>
            <a:ext cx="1031846" cy="973123"/>
          </a:xfrm>
          <a:prstGeom prst="curved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8934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FDCA9FC8-DF49-A089-47AA-C8A2AE4736CF}"/>
              </a:ext>
            </a:extLst>
          </p:cNvPr>
          <p:cNvSpPr/>
          <p:nvPr/>
        </p:nvSpPr>
        <p:spPr>
          <a:xfrm>
            <a:off x="654341" y="1577130"/>
            <a:ext cx="11039912" cy="3020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85781C3-4C40-6AA0-8ED8-3D84643ABC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391"/>
            <a:ext cx="10515600" cy="6021953"/>
          </a:xfrm>
        </p:spPr>
        <p:txBody>
          <a:bodyPr/>
          <a:lstStyle/>
          <a:p>
            <a:r>
              <a:rPr lang="pt-BR" dirty="0"/>
              <a:t>A função QuickSort por sua vez recebe o vetor, a posição inicial do vetor e a posição final do vetor (no caso é o tamanho do vetor -1). </a:t>
            </a:r>
          </a:p>
          <a:p>
            <a:r>
              <a:rPr lang="pt-BR" dirty="0"/>
              <a:t>Dentro da função é inicialmente validado se os valores informados atendem a condição de o valor inicial ser menor que o valor final. Caso atendam, uma variável inteira “pos” recebe um valor de outra função que retorna a posição em que o pivô parou. </a:t>
            </a:r>
          </a:p>
          <a:p>
            <a:pPr marL="0" indent="0">
              <a:buNone/>
            </a:pPr>
            <a:endParaRPr lang="pt-BR" dirty="0"/>
          </a:p>
          <a:p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62DD1597-FF94-271B-6B0D-9F35693C57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7947" y="2933319"/>
            <a:ext cx="10172700" cy="324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301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FDCA9FC8-DF49-A089-47AA-C8A2AE4736CF}"/>
              </a:ext>
            </a:extLst>
          </p:cNvPr>
          <p:cNvSpPr/>
          <p:nvPr/>
        </p:nvSpPr>
        <p:spPr>
          <a:xfrm>
            <a:off x="654341" y="1577130"/>
            <a:ext cx="11039912" cy="3020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85781C3-4C40-6AA0-8ED8-3D84643ABC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391"/>
            <a:ext cx="10515600" cy="6021953"/>
          </a:xfrm>
        </p:spPr>
        <p:txBody>
          <a:bodyPr/>
          <a:lstStyle/>
          <a:p>
            <a:r>
              <a:rPr lang="pt-BR" dirty="0"/>
              <a:t>Dentro da Função Particiona, responsável por reordenar e separar as posições do vetor entre maior e menores que o pivô, é declarada uma variável chamada “cont”, que funciona como um contador e controla a posição em que o pivô está.</a:t>
            </a:r>
          </a:p>
          <a:p>
            <a:r>
              <a:rPr lang="pt-BR" dirty="0"/>
              <a:t>É iniciado um ciclo de repetição, começando pela primeira posição após o pivô e validando se tal posição é menor ou igual a posição final do vetor. A cada repetição “i” recebe 1 valor a mais.</a:t>
            </a:r>
          </a:p>
          <a:p>
            <a:pPr marL="0" indent="0">
              <a:buNone/>
            </a:pPr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Dentro do ciclo é feita uma nova validação, que verifica se o valor atual é  menor que o valor inicial. Caso seja, a variável “cont” recebe 1 valor a mais e é feita uma reordenação de valores .</a:t>
            </a:r>
          </a:p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3473E9B-EAB8-8309-CF7E-CEA614AF85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66917" b="66917"/>
          <a:stretch/>
        </p:blipFill>
        <p:spPr>
          <a:xfrm>
            <a:off x="2356126" y="-613084"/>
            <a:ext cx="7098266" cy="4380427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6BBA5479-6C35-79F2-8D4C-C048F121BD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8" t="33897" r="-118" b="25790"/>
          <a:stretch/>
        </p:blipFill>
        <p:spPr>
          <a:xfrm>
            <a:off x="2282023" y="5092116"/>
            <a:ext cx="7098266" cy="1765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7610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FDCA9FC8-DF49-A089-47AA-C8A2AE4736CF}"/>
              </a:ext>
            </a:extLst>
          </p:cNvPr>
          <p:cNvSpPr/>
          <p:nvPr/>
        </p:nvSpPr>
        <p:spPr>
          <a:xfrm>
            <a:off x="654341" y="1577130"/>
            <a:ext cx="11039912" cy="3020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85781C3-4C40-6AA0-8ED8-3D84643ABC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391"/>
            <a:ext cx="10515600" cy="6021953"/>
          </a:xfrm>
        </p:spPr>
        <p:txBody>
          <a:bodyPr/>
          <a:lstStyle/>
          <a:p>
            <a:r>
              <a:rPr lang="pt-BR" dirty="0"/>
              <a:t>Essa reordenação utiliza uma variável auxiliar, que recebe o valor contido no vetor na posição atual do ciclo de repetição.</a:t>
            </a:r>
          </a:p>
          <a:p>
            <a:r>
              <a:rPr lang="pt-BR" dirty="0"/>
              <a:t>O vetor na posição atual do ciclo recebe o valor contido na posição de número igual a “cont” dentro do vetor.</a:t>
            </a:r>
          </a:p>
          <a:p>
            <a:r>
              <a:rPr lang="pt-BR" dirty="0"/>
              <a:t>E o vetor na posição de número igual a “cont” dentro do vetor recebe o valor contido na variável auxiliar. Dando por fim essa troca de elementos.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Agora um valor a mais foi incrementado a “i” e o ciclo se repete novamente até que o valor de “i” seja menor ou igual ao valor final informado pela função QuickSort.</a:t>
            </a:r>
          </a:p>
          <a:p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6BBA5479-6C35-79F2-8D4C-C048F121BD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8" t="33897" r="-118" b="25790"/>
          <a:stretch/>
        </p:blipFill>
        <p:spPr>
          <a:xfrm>
            <a:off x="2116925" y="2508308"/>
            <a:ext cx="7958149" cy="1979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8325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FDCA9FC8-DF49-A089-47AA-C8A2AE4736CF}"/>
              </a:ext>
            </a:extLst>
          </p:cNvPr>
          <p:cNvSpPr/>
          <p:nvPr/>
        </p:nvSpPr>
        <p:spPr>
          <a:xfrm>
            <a:off x="654341" y="1577130"/>
            <a:ext cx="11039912" cy="3020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85781C3-4C40-6AA0-8ED8-3D84643ABC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391"/>
            <a:ext cx="10515600" cy="6021953"/>
          </a:xfrm>
        </p:spPr>
        <p:txBody>
          <a:bodyPr/>
          <a:lstStyle/>
          <a:p>
            <a:r>
              <a:rPr lang="pt-BR" dirty="0"/>
              <a:t>Após o ciclo de repetição chegar ao fim, acontece uma nova troca de posições, dessa vez trocando o elemento na posição inicial com o elemento na posição da variável cont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Feita essa troca, a função retorna o valor de cont, que agora passa a ser o novo pivô do método.</a:t>
            </a:r>
          </a:p>
          <a:p>
            <a:r>
              <a:rPr lang="pt-BR" dirty="0"/>
              <a:t>De volta a função QuickSort são feitas duas chamadas recursivas, dessa vez com o vetor já separado em menores que o pivô e maiores que o pivô. Ela envia primeiramente os valores do vetor ordenado da parte menor que o pivô, a posição inicial e a posição final é enviada como o pivô – 1 posição, para que possam ser ordenados os valores menores que o pivô dessa vez.</a:t>
            </a:r>
          </a:p>
          <a:p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6BBA5479-6C35-79F2-8D4C-C048F121BD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831" t="74243" r="831" b="-14556"/>
          <a:stretch/>
        </p:blipFill>
        <p:spPr>
          <a:xfrm>
            <a:off x="1437417" y="1375122"/>
            <a:ext cx="7958149" cy="1979803"/>
          </a:xfrm>
          <a:prstGeom prst="rect">
            <a:avLst/>
          </a:prstGeom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4A8EB51B-DEB3-2B9F-F458-2DD96752A96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54" t="44433" b="21510"/>
          <a:stretch/>
        </p:blipFill>
        <p:spPr>
          <a:xfrm>
            <a:off x="1817789" y="5201174"/>
            <a:ext cx="7644992" cy="836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5830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FDCA9FC8-DF49-A089-47AA-C8A2AE4736CF}"/>
              </a:ext>
            </a:extLst>
          </p:cNvPr>
          <p:cNvSpPr/>
          <p:nvPr/>
        </p:nvSpPr>
        <p:spPr>
          <a:xfrm>
            <a:off x="654341" y="1577130"/>
            <a:ext cx="11039912" cy="3020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85781C3-4C40-6AA0-8ED8-3D84643ABC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391"/>
            <a:ext cx="10515600" cy="6021953"/>
          </a:xfrm>
        </p:spPr>
        <p:txBody>
          <a:bodyPr/>
          <a:lstStyle/>
          <a:p>
            <a:r>
              <a:rPr lang="pt-BR" dirty="0"/>
              <a:t>Ao Fim dessa chamada, uma nova chamada recursiva é feita enviando dessa vez os valores do vetor, a posição inicial sendo o valor da variável “pos” +1, para que os valores maiores que o vetor sejam reordenados e envia o valor fim como posição final.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Após o fim dessa chamada última chamada recursiva, retornamos a função principal (main), que agora já com o vetor reordenado, executa um ciclo de repetição para imprimir na tela os valores do vetor.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4A8EB51B-DEB3-2B9F-F458-2DD96752A9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8" t="63553" r="436" b="2390"/>
          <a:stretch/>
        </p:blipFill>
        <p:spPr>
          <a:xfrm>
            <a:off x="1339617" y="1728131"/>
            <a:ext cx="7644992" cy="836802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83E73A2E-111A-9D60-025F-A4B15C62A7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4664" y="4293067"/>
            <a:ext cx="6010887" cy="1470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4267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FDCA9FC8-DF49-A089-47AA-C8A2AE4736CF}"/>
              </a:ext>
            </a:extLst>
          </p:cNvPr>
          <p:cNvSpPr/>
          <p:nvPr/>
        </p:nvSpPr>
        <p:spPr>
          <a:xfrm>
            <a:off x="654341" y="1577130"/>
            <a:ext cx="11039912" cy="3020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85781C3-4C40-6AA0-8ED8-3D84643ABC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391"/>
            <a:ext cx="10515600" cy="6021953"/>
          </a:xfrm>
        </p:spPr>
        <p:txBody>
          <a:bodyPr/>
          <a:lstStyle/>
          <a:p>
            <a:endParaRPr lang="pt-BR" dirty="0"/>
          </a:p>
          <a:p>
            <a:r>
              <a:rPr lang="pt-BR" dirty="0"/>
              <a:t>Para a implementação do método foram usados vários vídeos explicando unicamente como o método funcionava na teoria, após o entendimento do funcionamento dele foi possível tentar fazer o código mesmo e ir atras de respostas mais especificas para a linguagem C, já que o funcionamento do método na teoria já havia sido entendido.</a:t>
            </a:r>
          </a:p>
          <a:p>
            <a:endParaRPr lang="pt-BR" dirty="0"/>
          </a:p>
          <a:p>
            <a:r>
              <a:rPr lang="pt-BR" dirty="0"/>
              <a:t>Segue alguns vídeos que achamos que seria interessante assistir para caso ainda restem duvidas:</a:t>
            </a:r>
          </a:p>
          <a:p>
            <a:endParaRPr lang="pt-BR" dirty="0"/>
          </a:p>
          <a:p>
            <a:r>
              <a:rPr lang="pt-BR" dirty="0">
                <a:hlinkClick r:id="rId2"/>
              </a:rPr>
              <a:t>https://www.youtube.com/watch?v=wx5juM9bbFo</a:t>
            </a:r>
            <a:endParaRPr lang="pt-BR" dirty="0"/>
          </a:p>
          <a:p>
            <a:r>
              <a:rPr lang="pt-BR" dirty="0">
                <a:hlinkClick r:id="rId3"/>
              </a:rPr>
              <a:t>https://www.youtube.com/watch?v=WP7KDljG6IM</a:t>
            </a:r>
            <a:endParaRPr lang="pt-BR" dirty="0"/>
          </a:p>
          <a:p>
            <a:r>
              <a:rPr lang="pt-BR" dirty="0">
                <a:hlinkClick r:id="rId4"/>
              </a:rPr>
              <a:t>https://www.youtube.com/watch?v=wU7Q8Z51MUI</a:t>
            </a:r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83171455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SketchyVTI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4650E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Custom 2">
      <a:majorFont>
        <a:latin typeface="Modern Love"/>
        <a:ea typeface=""/>
        <a:cs typeface=""/>
      </a:majorFont>
      <a:minorFont>
        <a:latin typeface="The Ha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1333</Words>
  <Application>Microsoft Office PowerPoint</Application>
  <PresentationFormat>Widescreen</PresentationFormat>
  <Paragraphs>99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4" baseType="lpstr">
      <vt:lpstr>Arial</vt:lpstr>
      <vt:lpstr>Modern Love</vt:lpstr>
      <vt:lpstr>The Hand</vt:lpstr>
      <vt:lpstr>SketchyVTI</vt:lpstr>
      <vt:lpstr>Apresentação do PowerPoint</vt:lpstr>
      <vt:lpstr>Como Funciona:</vt:lpstr>
      <vt:lpstr>Implementado em C: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LEONARDO</dc:creator>
  <cp:lastModifiedBy>LEONARDO</cp:lastModifiedBy>
  <cp:revision>3</cp:revision>
  <dcterms:created xsi:type="dcterms:W3CDTF">2023-11-16T01:40:00Z</dcterms:created>
  <dcterms:modified xsi:type="dcterms:W3CDTF">2023-11-16T19:52:27Z</dcterms:modified>
</cp:coreProperties>
</file>