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7" r:id="rId8"/>
    <p:sldId id="266" r:id="rId9"/>
    <p:sldId id="269" r:id="rId10"/>
    <p:sldId id="270" r:id="rId11"/>
    <p:sldId id="272" r:id="rId12"/>
    <p:sldId id="273" r:id="rId13"/>
    <p:sldId id="274" r:id="rId14"/>
    <p:sldId id="271" r:id="rId15"/>
    <p:sldId id="268" r:id="rId16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algn="ctr" rtl="0"/>
          <a:r>
            <a:rPr lang="ru-RU" sz="2000" b="1" dirty="0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algn="ctr" rtl="0"/>
          <a:r>
            <a:rPr lang="ru-RU" sz="2000" b="1" dirty="0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algn="ctr"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pPr algn="l"/>
          <a:r>
            <a:rPr lang="en-US" sz="1400" dirty="0" err="1"/>
            <a:t>Разработка</a:t>
          </a:r>
          <a:r>
            <a:rPr lang="en-US" sz="1400" dirty="0"/>
            <a:t> </a:t>
          </a:r>
          <a:r>
            <a:rPr lang="ru-RU" sz="1400" dirty="0"/>
            <a:t>системы тестирования для студентов </a:t>
          </a:r>
          <a:r>
            <a:rPr lang="en-US" sz="1400" dirty="0"/>
            <a:t>.</a:t>
          </a:r>
          <a:endParaRPr lang="ru-RU" sz="1400" dirty="0"/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pPr algn="l"/>
          <a:endParaRPr lang="ru-RU" sz="1400" dirty="0"/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pPr algn="l"/>
          <a:r>
            <a:rPr lang="ru-RU" sz="1400" dirty="0"/>
            <a:t>Система тестирования и форматы представления заданий и тестов.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6C2E385A-ED96-4996-9465-3C55986D69F7}">
      <dgm:prSet custT="1"/>
      <dgm:spPr/>
      <dgm:t>
        <a:bodyPr/>
        <a:lstStyle/>
        <a:p>
          <a:pPr algn="l"/>
          <a:r>
            <a:rPr lang="ru-RU" sz="1400" dirty="0"/>
            <a:t>Реализовать автоматизированную тестовую систему для студентов.</a:t>
          </a:r>
        </a:p>
      </dgm:t>
    </dgm:pt>
    <dgm:pt modelId="{A9FEE46E-B071-4057-BB65-3FE62FCB4EB4}" type="parTrans" cxnId="{B8219926-E865-4EDF-8182-7D9CAE22A39F}">
      <dgm:prSet/>
      <dgm:spPr/>
      <dgm:t>
        <a:bodyPr/>
        <a:lstStyle/>
        <a:p>
          <a:endParaRPr lang="ru-RU"/>
        </a:p>
      </dgm:t>
    </dgm:pt>
    <dgm:pt modelId="{C65B094A-A483-4F6D-B42A-33C70AC51AE7}" type="sibTrans" cxnId="{B8219926-E865-4EDF-8182-7D9CAE22A39F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8219926-E865-4EDF-8182-7D9CAE22A39F}" srcId="{98772835-917F-4C0F-AD0D-9EA496C0CE2B}" destId="{6C2E385A-ED96-4996-9465-3C55986D69F7}" srcOrd="1" destOrd="0" parTransId="{A9FEE46E-B071-4057-BB65-3FE62FCB4EB4}" sibTransId="{C65B094A-A483-4F6D-B42A-33C70AC51AE7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836101FC-BBD9-4779-95A4-1AE8991CBC96}" type="presOf" srcId="{6C2E385A-ED96-4996-9465-3C55986D69F7}" destId="{1D05F5F5-F69A-4273-BF4B-E24DBBBC4025}" srcOrd="0" destOrd="1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66244" y="268921"/>
          <a:ext cx="1774961" cy="124247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Цель</a:t>
          </a:r>
        </a:p>
      </dsp:txBody>
      <dsp:txXfrm rot="-5400000">
        <a:off x="1" y="623912"/>
        <a:ext cx="1242472" cy="532489"/>
      </dsp:txXfrm>
    </dsp:sp>
    <dsp:sp modelId="{8ECAA7CB-83D7-4547-88FD-48D3C54DF609}">
      <dsp:nvSpPr>
        <dsp:cNvPr id="0" name=""/>
        <dsp:cNvSpPr/>
      </dsp:nvSpPr>
      <dsp:spPr>
        <a:xfrm rot="5400000">
          <a:off x="5792031" y="-4546880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Разработка</a:t>
          </a:r>
          <a:r>
            <a:rPr lang="en-US" sz="1400" kern="1200" dirty="0"/>
            <a:t> </a:t>
          </a:r>
          <a:r>
            <a:rPr lang="ru-RU" sz="1400" kern="1200" dirty="0"/>
            <a:t>системы тестирования для студентов </a:t>
          </a:r>
          <a:r>
            <a:rPr lang="en-US" sz="1400" kern="1200" dirty="0"/>
            <a:t>.</a:t>
          </a:r>
          <a:endParaRPr lang="ru-RU" sz="1400" kern="1200" dirty="0"/>
        </a:p>
      </dsp:txBody>
      <dsp:txXfrm rot="-5400000">
        <a:off x="1242473" y="58998"/>
        <a:ext cx="10196521" cy="1041084"/>
      </dsp:txXfrm>
    </dsp:sp>
    <dsp:sp modelId="{6205A116-F027-4F87-9B77-E49F3CA95913}">
      <dsp:nvSpPr>
        <dsp:cNvPr id="0" name=""/>
        <dsp:cNvSpPr/>
      </dsp:nvSpPr>
      <dsp:spPr>
        <a:xfrm rot="5400000">
          <a:off x="-266244" y="1851634"/>
          <a:ext cx="1774961" cy="1242472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Задачи</a:t>
          </a:r>
        </a:p>
      </dsp:txBody>
      <dsp:txXfrm rot="-5400000">
        <a:off x="1" y="2206625"/>
        <a:ext cx="1242472" cy="532489"/>
      </dsp:txXfrm>
    </dsp:sp>
    <dsp:sp modelId="{1D05F5F5-F69A-4273-BF4B-E24DBBBC4025}">
      <dsp:nvSpPr>
        <dsp:cNvPr id="0" name=""/>
        <dsp:cNvSpPr/>
      </dsp:nvSpPr>
      <dsp:spPr>
        <a:xfrm rot="5400000">
          <a:off x="5792031" y="-2964167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Реализовать автоматизированную тестовую систему для студентов.</a:t>
          </a:r>
        </a:p>
      </dsp:txBody>
      <dsp:txXfrm rot="-5400000">
        <a:off x="1242473" y="1641711"/>
        <a:ext cx="10196521" cy="1041084"/>
      </dsp:txXfrm>
    </dsp:sp>
    <dsp:sp modelId="{8CB0072C-C3CA-4878-BD3A-9E86BF9680A4}">
      <dsp:nvSpPr>
        <dsp:cNvPr id="0" name=""/>
        <dsp:cNvSpPr/>
      </dsp:nvSpPr>
      <dsp:spPr>
        <a:xfrm rot="5400000">
          <a:off x="-266244" y="3434347"/>
          <a:ext cx="1774961" cy="1242472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исследования</a:t>
          </a:r>
        </a:p>
      </dsp:txBody>
      <dsp:txXfrm rot="-5400000">
        <a:off x="1" y="3789338"/>
        <a:ext cx="1242472" cy="532489"/>
      </dsp:txXfrm>
    </dsp:sp>
    <dsp:sp modelId="{FC8365DA-9A04-41EF-905D-705BBFC6FE47}">
      <dsp:nvSpPr>
        <dsp:cNvPr id="0" name=""/>
        <dsp:cNvSpPr/>
      </dsp:nvSpPr>
      <dsp:spPr>
        <a:xfrm rot="5400000">
          <a:off x="5792031" y="-1381455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Система тестирования и форматы представления заданий и тестов.</a:t>
          </a:r>
        </a:p>
      </dsp:txBody>
      <dsp:txXfrm rot="-5400000">
        <a:off x="1242473" y="3224423"/>
        <a:ext cx="10196521" cy="1041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МДК.02.01 Технология разработки программного обеспечения</a:t>
            </a:r>
            <a:endParaRPr sz="2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66750" y="1743307"/>
            <a:ext cx="11077575" cy="22775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тестирования студентов.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ru-RU" sz="4600" b="1" dirty="0">
              <a:ln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AC093-E781-7CA0-44E0-851D66B38B0F}"/>
              </a:ext>
            </a:extLst>
          </p:cNvPr>
          <p:cNvSpPr txBox="1"/>
          <p:nvPr/>
        </p:nvSpPr>
        <p:spPr>
          <a:xfrm>
            <a:off x="6325411" y="4385740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3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31ИС-21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В., Капитонов Р. и </a:t>
            </a:r>
            <a:r>
              <a:rPr lang="ru-RU"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Сивунов</a:t>
            </a:r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П.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Грибова Ю. Г.</a:t>
            </a: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13DF8-0A97-50B9-84F1-FB80BB08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32FE2-2C0B-1FDE-76F4-89EAC340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79" y="1377018"/>
            <a:ext cx="6916366" cy="54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0480"/>
            <a:ext cx="10515600" cy="1325562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(Data Flow Diagram)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E3B4E0-FDB0-C10C-C377-59A0A32E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63" y="1603796"/>
            <a:ext cx="10645101" cy="52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654" y="655271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при тестировании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E3D913C-6E3B-DFEE-9552-73079C52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15758"/>
              </p:ext>
            </p:extLst>
          </p:nvPr>
        </p:nvGraphicFramePr>
        <p:xfrm>
          <a:off x="321275" y="1669936"/>
          <a:ext cx="11549450" cy="47906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0097">
                  <a:extLst>
                    <a:ext uri="{9D8B030D-6E8A-4147-A177-3AD203B41FA5}">
                      <a16:colId xmlns:a16="http://schemas.microsoft.com/office/drawing/2014/main" val="3095254645"/>
                    </a:ext>
                  </a:extLst>
                </a:gridCol>
                <a:gridCol w="4839679">
                  <a:extLst>
                    <a:ext uri="{9D8B030D-6E8A-4147-A177-3AD203B41FA5}">
                      <a16:colId xmlns:a16="http://schemas.microsoft.com/office/drawing/2014/main" val="4117022311"/>
                    </a:ext>
                  </a:extLst>
                </a:gridCol>
                <a:gridCol w="4919674">
                  <a:extLst>
                    <a:ext uri="{9D8B030D-6E8A-4147-A177-3AD203B41FA5}">
                      <a16:colId xmlns:a16="http://schemas.microsoft.com/office/drawing/2014/main" val="1679861551"/>
                    </a:ext>
                  </a:extLst>
                </a:gridCol>
              </a:tblGrid>
              <a:tr h="858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96197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заданиях с 1 вариантом ответа отметили не правильный вариант ответа(намеренно), но он засчитался как правильный.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Пофискили</a:t>
                      </a:r>
                      <a:r>
                        <a:rPr lang="ru-RU" dirty="0"/>
                        <a:t> алгоритм проверяющий правильность теста.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8144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Петля авторизации. Токен не успевал записываться через </a:t>
                      </a:r>
                      <a:r>
                        <a:rPr lang="en-US" dirty="0"/>
                        <a:t>JS </a:t>
                      </a:r>
                      <a:r>
                        <a:rPr lang="ru-RU" dirty="0"/>
                        <a:t>и мы переходили на страницу раньше времени.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Решается простым ожиданием и не появляется на </a:t>
                      </a:r>
                      <a:r>
                        <a:rPr lang="en-US" dirty="0"/>
                        <a:t>Desktop </a:t>
                      </a:r>
                      <a:r>
                        <a:rPr lang="ru-RU" dirty="0"/>
                        <a:t>из-за использования другого механизма.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18219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не авторизованного пользователя на </a:t>
                      </a:r>
                      <a:r>
                        <a:rPr lang="en-US" dirty="0"/>
                        <a:t>Web </a:t>
                      </a:r>
                      <a:r>
                        <a:rPr lang="ru-RU" dirty="0"/>
                        <a:t>можно было просто в адресную строку вставить </a:t>
                      </a:r>
                      <a:r>
                        <a:rPr lang="en-US" dirty="0"/>
                        <a:t>Id</a:t>
                      </a:r>
                      <a:r>
                        <a:rPr lang="ru-RU" dirty="0"/>
                        <a:t>, но на </a:t>
                      </a:r>
                      <a:r>
                        <a:rPr lang="en-US" dirty="0"/>
                        <a:t>Desktop </a:t>
                      </a:r>
                      <a:r>
                        <a:rPr lang="ru-RU" dirty="0"/>
                        <a:t>нельзя руками перенаправить(от пользователя)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Добавили поле куда можно вставить нужный </a:t>
                      </a:r>
                      <a:r>
                        <a:rPr lang="en-US" dirty="0" err="1"/>
                        <a:t>testId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89629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Хешированный пароль с солью при передаче по </a:t>
                      </a:r>
                      <a:r>
                        <a:rPr lang="en-US" dirty="0"/>
                        <a:t>http </a:t>
                      </a:r>
                      <a:r>
                        <a:rPr lang="ru-RU" dirty="0"/>
                        <a:t>ломался. Все спец. символы терялись и в итоге не совпадали с данными в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Попытка 1: </a:t>
                      </a:r>
                      <a:r>
                        <a:rPr lang="en-US" dirty="0" err="1"/>
                        <a:t>url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encoding</a:t>
                      </a:r>
                      <a:r>
                        <a:rPr lang="ru-RU" dirty="0"/>
                        <a:t>. Кодирование символов.</a:t>
                      </a:r>
                    </a:p>
                    <a:p>
                      <a:r>
                        <a:rPr lang="ru-RU" dirty="0"/>
                        <a:t>Попытка 2: убрать соль из алгоритма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4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9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12653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B7289D2-3071-DFA4-F8E0-1CA56EA0FAFC}"/>
              </a:ext>
            </a:extLst>
          </p:cNvPr>
          <p:cNvGrpSpPr/>
          <p:nvPr/>
        </p:nvGrpSpPr>
        <p:grpSpPr>
          <a:xfrm>
            <a:off x="475900" y="1087168"/>
            <a:ext cx="11031737" cy="5414216"/>
            <a:chOff x="609600" y="1630756"/>
            <a:chExt cx="10972800" cy="4479366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FCACB0D-DD1E-244B-79E4-6E86D2C43AB1}"/>
                </a:ext>
              </a:extLst>
            </p:cNvPr>
            <p:cNvSpPr/>
            <p:nvPr/>
          </p:nvSpPr>
          <p:spPr>
            <a:xfrm>
              <a:off x="609600" y="1630756"/>
              <a:ext cx="10972800" cy="784764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/>
              <a:r>
                <a:rPr lang="ru-RU" sz="3600" dirty="0"/>
                <a:t>Анализ готовых решений.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98817A1-0F60-DB3F-98CB-90C37ADEA575}"/>
                </a:ext>
              </a:extLst>
            </p:cNvPr>
            <p:cNvSpPr/>
            <p:nvPr/>
          </p:nvSpPr>
          <p:spPr>
            <a:xfrm>
              <a:off x="609600" y="3396524"/>
              <a:ext cx="10972800" cy="2713598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</p:txBody>
        </p:sp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5C1DED6-42C6-086E-843E-53C4A188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2010"/>
              </p:ext>
            </p:extLst>
          </p:nvPr>
        </p:nvGraphicFramePr>
        <p:xfrm>
          <a:off x="6517486" y="3331756"/>
          <a:ext cx="4738778" cy="30507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41892">
                  <a:extLst>
                    <a:ext uri="{9D8B030D-6E8A-4147-A177-3AD203B41FA5}">
                      <a16:colId xmlns:a16="http://schemas.microsoft.com/office/drawing/2014/main" val="139710065"/>
                    </a:ext>
                  </a:extLst>
                </a:gridCol>
                <a:gridCol w="798962">
                  <a:extLst>
                    <a:ext uri="{9D8B030D-6E8A-4147-A177-3AD203B41FA5}">
                      <a16:colId xmlns:a16="http://schemas.microsoft.com/office/drawing/2014/main" val="1998433567"/>
                    </a:ext>
                  </a:extLst>
                </a:gridCol>
                <a:gridCol w="798962">
                  <a:extLst>
                    <a:ext uri="{9D8B030D-6E8A-4147-A177-3AD203B41FA5}">
                      <a16:colId xmlns:a16="http://schemas.microsoft.com/office/drawing/2014/main" val="2663146015"/>
                    </a:ext>
                  </a:extLst>
                </a:gridCol>
                <a:gridCol w="798962">
                  <a:extLst>
                    <a:ext uri="{9D8B030D-6E8A-4147-A177-3AD203B41FA5}">
                      <a16:colId xmlns:a16="http://schemas.microsoft.com/office/drawing/2014/main" val="4216679145"/>
                    </a:ext>
                  </a:extLst>
                </a:gridCol>
              </a:tblGrid>
              <a:tr h="4009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Характеристика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Forms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Stepik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Online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testpad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5803571"/>
                  </a:ext>
                </a:extLst>
              </a:tr>
              <a:tr h="66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Многоязычность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6254180"/>
                  </a:ext>
                </a:extLst>
              </a:tr>
              <a:tr h="66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Личный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кабинет</a:t>
                      </a:r>
                      <a:r>
                        <a:rPr lang="en-US" sz="1200" dirty="0">
                          <a:effectLst/>
                        </a:rPr>
                        <a:t> и </a:t>
                      </a:r>
                      <a:r>
                        <a:rPr lang="en-US" sz="1200" dirty="0" err="1">
                          <a:effectLst/>
                        </a:rPr>
                        <a:t>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094600"/>
                  </a:ext>
                </a:extLst>
              </a:tr>
              <a:tr h="6624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Список тестов и студентов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1427074"/>
                  </a:ext>
                </a:extLst>
              </a:tr>
              <a:tr h="66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Прос</a:t>
                      </a:r>
                      <a:r>
                        <a:rPr lang="ru-RU" sz="1200" dirty="0">
                          <a:effectLst/>
                        </a:rPr>
                        <a:t>то</a:t>
                      </a:r>
                      <a:r>
                        <a:rPr lang="en-US" sz="1200" dirty="0" err="1">
                          <a:effectLst/>
                        </a:rPr>
                        <a:t>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интерфейса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3683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E026AE-ECF3-233D-9094-B5DBCACC2D19}"/>
              </a:ext>
            </a:extLst>
          </p:cNvPr>
          <p:cNvSpPr txBox="1"/>
          <p:nvPr/>
        </p:nvSpPr>
        <p:spPr>
          <a:xfrm>
            <a:off x="475899" y="2088686"/>
            <a:ext cx="11031737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готовых решений, которые существуют, можно рассмотреть несколько наиболее часто используемых и составить сравнительный анализ.</a:t>
            </a:r>
            <a:endParaRPr lang="ru-RU" sz="16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0B38B-16FA-1998-9755-F00BE754BDCC}"/>
              </a:ext>
            </a:extLst>
          </p:cNvPr>
          <p:cNvSpPr txBox="1"/>
          <p:nvPr/>
        </p:nvSpPr>
        <p:spPr>
          <a:xfrm>
            <a:off x="790875" y="3865088"/>
            <a:ext cx="5411637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Вывод: разработанная система должна быть выполнена на одном языке (русском), иметь возможность авторизации с переходом в личный кабинет, </a:t>
            </a:r>
            <a:r>
              <a:rPr lang="ru-RU" sz="1400" dirty="0">
                <a:latin typeface="Times New Roman" panose="02020603050405020304" pitchFamily="18" charset="0"/>
                <a:ea typeface="Yu Mincho" panose="02020400000000000000" pitchFamily="18" charset="-128"/>
              </a:rPr>
              <a:t>ПО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должно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позволять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создавать, проходить тесты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просматривать результаты</a:t>
            </a:r>
            <a:r>
              <a:rPr lang="ru-RU" sz="1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Программное обеспечение должно позволять просматривать список тестов, </a:t>
            </a:r>
            <a:r>
              <a:rPr lang="ru-RU" sz="1400" dirty="0">
                <a:latin typeface="Times New Roman" panose="02020603050405020304" pitchFamily="18" charset="0"/>
                <a:ea typeface="Yu Mincho" panose="02020400000000000000" pitchFamily="18" charset="-128"/>
              </a:rPr>
              <a:t>их </a:t>
            </a:r>
            <a:r>
              <a:rPr lang="ru-RU" sz="1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решений и обладать простым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FD6FA-471F-4DC9-869E-062957A9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1037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44BE57-275A-7693-071D-AAE1BC5C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55716"/>
            <a:ext cx="5577292" cy="49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4831" y="598939"/>
            <a:ext cx="5212582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активности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C85E2-B2A5-7E5D-C33D-FC743C56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33" y="1357436"/>
            <a:ext cx="3829137" cy="54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7686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65EC96-12C0-8F35-E7BB-DA88A13D2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77" y="1767200"/>
            <a:ext cx="9709825" cy="47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8555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31C55C-1F05-3316-265B-3DE1CABD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66" y="1592512"/>
            <a:ext cx="7558290" cy="48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316" y="611310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AEFD4E-615C-FAB4-9EBB-89A8E86F6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3"/>
          <a:stretch/>
        </p:blipFill>
        <p:spPr bwMode="auto">
          <a:xfrm>
            <a:off x="2419350" y="1478605"/>
            <a:ext cx="7353300" cy="52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55271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DB72E8-60E9-00DF-F4CB-FB6DEA93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49" y="1692741"/>
            <a:ext cx="3465580" cy="51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7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Props1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16C309-910A-45C7-874E-1083F6DC6EB3}">
  <ds:schemaRefs>
    <ds:schemaRef ds:uri="8fcf9416-4c9d-432a-8cd1-358b0ba3c56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1348c50-4831-40d6-b1fe-33df22aaece1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571</TotalTime>
  <Words>341</Words>
  <Application>Microsoft Office PowerPoint</Application>
  <DocSecurity>0</DocSecurity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Диаграмма классов</vt:lpstr>
      <vt:lpstr>Презентация PowerPoint</vt:lpstr>
      <vt:lpstr>Диаграмма последовательности</vt:lpstr>
      <vt:lpstr>Диаграмма прецедентов</vt:lpstr>
      <vt:lpstr>Диаграмма развертывания</vt:lpstr>
      <vt:lpstr>Диаграмма состояний</vt:lpstr>
      <vt:lpstr>Диаграмма компонентов</vt:lpstr>
      <vt:lpstr>DFD (Data Flow Diagram) Диаграмма</vt:lpstr>
      <vt:lpstr>Ошибки при тестировании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Капитонов Роман Владимирович</cp:lastModifiedBy>
  <cp:revision>45</cp:revision>
  <dcterms:modified xsi:type="dcterms:W3CDTF">2024-05-19T17:33:10Z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