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58" r:id="rId6"/>
    <p:sldId id="259" r:id="rId7"/>
    <p:sldId id="260" r:id="rId8"/>
    <p:sldId id="261" r:id="rId9"/>
    <p:sldId id="272" r:id="rId10"/>
    <p:sldId id="262" r:id="rId11"/>
    <p:sldId id="264" r:id="rId12"/>
    <p:sldId id="265" r:id="rId13"/>
    <p:sldId id="266" r:id="rId14"/>
    <p:sldId id="267" r:id="rId15"/>
    <p:sldId id="268" r:id="rId16"/>
    <p:sldId id="271" r:id="rId17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95" autoAdjust="0"/>
    <p:restoredTop sz="94660"/>
  </p:normalViewPr>
  <p:slideViewPr>
    <p:cSldViewPr>
      <p:cViewPr>
        <p:scale>
          <a:sx n="75" d="100"/>
          <a:sy n="75" d="100"/>
        </p:scale>
        <p:origin x="485" y="42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линии снизу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/>
              <a:t>Вставка рисунка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линии слева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package" Target="../embeddings/Microsoft_Excel_Worksheet.xlsx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3C3C87B-A90A-437D-9470-5D65A3878165}"/>
              </a:ext>
            </a:extLst>
          </p:cNvPr>
          <p:cNvSpPr txBox="1">
            <a:spLocks/>
          </p:cNvSpPr>
          <p:nvPr/>
        </p:nvSpPr>
        <p:spPr>
          <a:xfrm>
            <a:off x="2097968" y="1124744"/>
            <a:ext cx="7992888" cy="165173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ДНЕВНИК ПОЛИТЕХА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EF084-0907-41B6-88F6-AD3966E2AB66}"/>
              </a:ext>
            </a:extLst>
          </p:cNvPr>
          <p:cNvSpPr txBox="1"/>
          <p:nvPr/>
        </p:nvSpPr>
        <p:spPr>
          <a:xfrm>
            <a:off x="-386308" y="4437112"/>
            <a:ext cx="5599610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Работу выполнил               </a:t>
            </a:r>
            <a:b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 группы.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22919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Казенов Эдуард Дмитриевич</a:t>
            </a:r>
          </a:p>
          <a:p>
            <a:endParaRPr lang="ru-RU" sz="2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BD55F97-3F8D-4D77-B0FD-CB6F7F9A2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7178" y="-243408"/>
            <a:ext cx="3039198" cy="165173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1FDB0A4-CF50-47B9-814D-D4B3EEA8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977" y="0"/>
            <a:ext cx="1244848" cy="124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172C1CF-F380-4754-A367-9395159FDE32}"/>
              </a:ext>
            </a:extLst>
          </p:cNvPr>
          <p:cNvSpPr txBox="1">
            <a:spLocks/>
          </p:cNvSpPr>
          <p:nvPr/>
        </p:nvSpPr>
        <p:spPr>
          <a:xfrm>
            <a:off x="3286100" y="620688"/>
            <a:ext cx="5739326" cy="10605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C2735-B59D-4426-9AF3-AFA2935D3AC0}"/>
              </a:ext>
            </a:extLst>
          </p:cNvPr>
          <p:cNvSpPr txBox="1"/>
          <p:nvPr/>
        </p:nvSpPr>
        <p:spPr>
          <a:xfrm>
            <a:off x="11134972" y="6165304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1</a:t>
            </a:r>
            <a:r>
              <a:rPr lang="en-US" sz="2800" dirty="0"/>
              <a:t>0/13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CB9EFC-B936-4B02-A613-27DD5F1CB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923" y="2193098"/>
            <a:ext cx="5278977" cy="24718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7977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4DF407C-704F-4AC8-BAD7-732BF02AD1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927350"/>
              </p:ext>
            </p:extLst>
          </p:nvPr>
        </p:nvGraphicFramePr>
        <p:xfrm>
          <a:off x="927392" y="1510995"/>
          <a:ext cx="5355805" cy="191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Worksheet" r:id="rId3" imgW="9982055" imgH="2190853" progId="Excel.Sheet.12">
                  <p:embed/>
                </p:oleObj>
              </mc:Choice>
              <mc:Fallback>
                <p:oleObj name="Worksheet" r:id="rId3" imgW="9982055" imgH="2190853" progId="Excel.Shee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392" y="1510995"/>
                        <a:ext cx="5355805" cy="191800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3BB3359-B4D8-43CB-B7E0-3513D44E3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831066"/>
              </p:ext>
            </p:extLst>
          </p:nvPr>
        </p:nvGraphicFramePr>
        <p:xfrm>
          <a:off x="6526460" y="3140968"/>
          <a:ext cx="5348287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Worksheet" r:id="rId5" imgW="6103576" imgH="2339490" progId="Excel.Sheet.12">
                  <p:embed/>
                </p:oleObj>
              </mc:Choice>
              <mc:Fallback>
                <p:oleObj name="Worksheet" r:id="rId5" imgW="6103576" imgH="2339490" progId="Excel.Shee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460" y="3140968"/>
                        <a:ext cx="5348287" cy="17256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E31ADB41-D43F-46C1-8BE9-1F2D2AF00D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327769"/>
              </p:ext>
            </p:extLst>
          </p:nvPr>
        </p:nvGraphicFramePr>
        <p:xfrm>
          <a:off x="954744" y="4422558"/>
          <a:ext cx="5349585" cy="1639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Worksheet" r:id="rId7" imgW="3666970" imgH="2381301" progId="Excel.Sheet.12">
                  <p:embed/>
                </p:oleObj>
              </mc:Choice>
              <mc:Fallback>
                <p:oleObj name="Worksheet" r:id="rId7" imgW="3666970" imgH="2381301" progId="Excel.Sheet.1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744" y="4422558"/>
                        <a:ext cx="5349585" cy="163925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EA4C989-CDAB-47A8-96F3-F0E0E1440C5B}"/>
              </a:ext>
            </a:extLst>
          </p:cNvPr>
          <p:cNvSpPr txBox="1">
            <a:spLocks/>
          </p:cNvSpPr>
          <p:nvPr/>
        </p:nvSpPr>
        <p:spPr>
          <a:xfrm>
            <a:off x="3286100" y="620688"/>
            <a:ext cx="5739326" cy="10605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6E1AAD-F6D8-4145-9F6D-B0F41A25379A}"/>
              </a:ext>
            </a:extLst>
          </p:cNvPr>
          <p:cNvSpPr txBox="1"/>
          <p:nvPr/>
        </p:nvSpPr>
        <p:spPr>
          <a:xfrm>
            <a:off x="11134972" y="6165304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1</a:t>
            </a:r>
            <a:r>
              <a:rPr lang="en-US" sz="2800" dirty="0"/>
              <a:t>1/13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0313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82CC8-A5C4-4C78-AD04-FC3ABA0AE0E4}"/>
              </a:ext>
            </a:extLst>
          </p:cNvPr>
          <p:cNvSpPr txBox="1">
            <a:spLocks/>
          </p:cNvSpPr>
          <p:nvPr/>
        </p:nvSpPr>
        <p:spPr>
          <a:xfrm>
            <a:off x="3709988" y="404664"/>
            <a:ext cx="4755800" cy="1243233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Testrail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6D1B5F-5F5C-47A2-9F9B-75162C924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76" y="2326536"/>
            <a:ext cx="5101454" cy="324036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60BF95-6AF8-4236-8FA5-F10DEC654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10" y="2326536"/>
            <a:ext cx="5080202" cy="3240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810BAD-9582-46F8-91B9-1E5E3A664E50}"/>
              </a:ext>
            </a:extLst>
          </p:cNvPr>
          <p:cNvSpPr txBox="1"/>
          <p:nvPr/>
        </p:nvSpPr>
        <p:spPr>
          <a:xfrm>
            <a:off x="11134972" y="6165304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1</a:t>
            </a:r>
            <a:r>
              <a:rPr lang="en-US" sz="2800" dirty="0"/>
              <a:t>2/13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1413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3C3C87B-A90A-437D-9470-5D65A3878165}"/>
              </a:ext>
            </a:extLst>
          </p:cNvPr>
          <p:cNvSpPr txBox="1">
            <a:spLocks/>
          </p:cNvSpPr>
          <p:nvPr/>
        </p:nvSpPr>
        <p:spPr>
          <a:xfrm>
            <a:off x="2097968" y="1124744"/>
            <a:ext cx="7992888" cy="165173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ДНЕВНИК ПОЛИТЕХА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EF084-0907-41B6-88F6-AD3966E2AB66}"/>
              </a:ext>
            </a:extLst>
          </p:cNvPr>
          <p:cNvSpPr txBox="1"/>
          <p:nvPr/>
        </p:nvSpPr>
        <p:spPr>
          <a:xfrm>
            <a:off x="-386308" y="4437112"/>
            <a:ext cx="5599610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Работу выполнил               </a:t>
            </a:r>
            <a:b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 группы.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22919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Казенов Эдуард Дмитриевич</a:t>
            </a:r>
          </a:p>
          <a:p>
            <a:endParaRPr lang="ru-RU" sz="2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BD55F97-3F8D-4D77-B0FD-CB6F7F9A2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7178" y="-243408"/>
            <a:ext cx="3039198" cy="165173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1FDB0A4-CF50-47B9-814D-D4B3EEA8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977" y="0"/>
            <a:ext cx="1244848" cy="124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378173-A098-4310-BE3F-B5A976AE87A7}"/>
              </a:ext>
            </a:extLst>
          </p:cNvPr>
          <p:cNvSpPr txBox="1"/>
          <p:nvPr/>
        </p:nvSpPr>
        <p:spPr>
          <a:xfrm>
            <a:off x="11134972" y="6165304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1</a:t>
            </a:r>
            <a:r>
              <a:rPr lang="en-US" sz="2800" dirty="0"/>
              <a:t>3/13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6723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B5A7B5-5027-4FD0-89E4-253F98785197}"/>
              </a:ext>
            </a:extLst>
          </p:cNvPr>
          <p:cNvSpPr txBox="1"/>
          <p:nvPr/>
        </p:nvSpPr>
        <p:spPr>
          <a:xfrm>
            <a:off x="1917948" y="959958"/>
            <a:ext cx="8784976" cy="5344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1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Будет реализован вход через логин/пароль для обучающихся и преподавателей. </a:t>
            </a:r>
          </a:p>
          <a:p>
            <a:pPr indent="457200">
              <a:lnSpc>
                <a:spcPct val="11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преподавателя и обучающихся будет отображаться расписание с информацией.</a:t>
            </a:r>
          </a:p>
          <a:p>
            <a:pPr indent="457200">
              <a:lnSpc>
                <a:spcPct val="11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Будет обеспечена безопасность персональных данных, рабочих данных при хранении и передаче, а также стабильность баз данных</a:t>
            </a:r>
          </a:p>
          <a:p>
            <a:pPr indent="457200">
              <a:lnSpc>
                <a:spcPct val="11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Будет обеспечен понятный пользовательский интерфейс.</a:t>
            </a:r>
          </a:p>
          <a:p>
            <a:pPr indent="457200">
              <a:lnSpc>
                <a:spcPct val="11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Будет создан личный кабинет студента/преподавателя.</a:t>
            </a:r>
          </a:p>
          <a:p>
            <a:pPr indent="457200">
              <a:lnSpc>
                <a:spcPct val="11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Преподаватель сможет выставлять оценки с возможностью их дальнейшего исправления. </a:t>
            </a:r>
          </a:p>
          <a:p>
            <a:pPr indent="457200">
              <a:lnSpc>
                <a:spcPct val="11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 сможет просмотреть оценки.</a:t>
            </a:r>
          </a:p>
          <a:p>
            <a:pPr indent="457200">
              <a:lnSpc>
                <a:spcPct val="11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Оценки будут собраны в таблицы по семестрам. 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66A2B04-6164-4503-9B7A-2449792D06CE}"/>
              </a:ext>
            </a:extLst>
          </p:cNvPr>
          <p:cNvSpPr txBox="1">
            <a:spLocks/>
          </p:cNvSpPr>
          <p:nvPr/>
        </p:nvSpPr>
        <p:spPr>
          <a:xfrm>
            <a:off x="3862321" y="299285"/>
            <a:ext cx="4464181" cy="660673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7DA44-79F8-4833-8314-BBCE04774451}"/>
              </a:ext>
            </a:extLst>
          </p:cNvPr>
          <p:cNvSpPr txBox="1"/>
          <p:nvPr/>
        </p:nvSpPr>
        <p:spPr>
          <a:xfrm>
            <a:off x="11134972" y="6165304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2/13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1928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5434C9-9BEF-462B-82AF-E3DF96A4513C}"/>
              </a:ext>
            </a:extLst>
          </p:cNvPr>
          <p:cNvSpPr txBox="1"/>
          <p:nvPr/>
        </p:nvSpPr>
        <p:spPr>
          <a:xfrm>
            <a:off x="1125860" y="959958"/>
            <a:ext cx="10801200" cy="5812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Архив с данными о студентах и их успеваемости прошлых годов будет сохраняться в базу данных.</a:t>
            </a:r>
          </a:p>
          <a:p>
            <a:pPr indent="457200">
              <a:lnSpc>
                <a:spcPct val="107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Заведующие отделением ИСПО будут иметь право вносить учеников в группы, изменять расписание и добавлять преподавателей.</a:t>
            </a:r>
          </a:p>
          <a:p>
            <a:pPr indent="457200">
              <a:lnSpc>
                <a:spcPct val="107000"/>
              </a:lnSpc>
            </a:pP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Имеется 6 уровней доступа:</a:t>
            </a:r>
          </a:p>
          <a:p>
            <a:pPr marL="685800" lvl="0" indent="-34290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Родитель</a:t>
            </a:r>
          </a:p>
          <a:p>
            <a:pPr marL="685800" lvl="0" indent="-34290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Преподаватель</a:t>
            </a:r>
          </a:p>
          <a:p>
            <a:pPr marL="685800" lvl="0" indent="-34290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Администратор</a:t>
            </a:r>
          </a:p>
          <a:p>
            <a:pPr marL="685800" lvl="0" indent="-34290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Все пользователи</a:t>
            </a:r>
          </a:p>
          <a:p>
            <a:pPr marL="685800" lvl="0" indent="-34290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Неавторизованные пользователи</a:t>
            </a:r>
          </a:p>
          <a:p>
            <a:pPr marL="685800" lvl="0" indent="-34290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Авторизованные пользователи</a:t>
            </a:r>
          </a:p>
          <a:p>
            <a:pPr marL="342900" lvl="0"/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Предполагаемое количество пользователей – до 66000</a:t>
            </a:r>
          </a:p>
          <a:p>
            <a:pPr indent="457200">
              <a:lnSpc>
                <a:spcPct val="107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Предполагаемая максимальная нагрузка на сайт - 40000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BE52B69-7B3F-4644-9E3D-2EE6C257FF9E}"/>
              </a:ext>
            </a:extLst>
          </p:cNvPr>
          <p:cNvSpPr txBox="1">
            <a:spLocks/>
          </p:cNvSpPr>
          <p:nvPr/>
        </p:nvSpPr>
        <p:spPr>
          <a:xfrm>
            <a:off x="3862321" y="299285"/>
            <a:ext cx="4464181" cy="660673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52005-FB1E-45D6-AB6A-7F4406DB6F9F}"/>
              </a:ext>
            </a:extLst>
          </p:cNvPr>
          <p:cNvSpPr txBox="1"/>
          <p:nvPr/>
        </p:nvSpPr>
        <p:spPr>
          <a:xfrm>
            <a:off x="11134972" y="6165304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3/13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3506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60208-197F-447E-B0C0-96AC885632F3}"/>
              </a:ext>
            </a:extLst>
          </p:cNvPr>
          <p:cNvSpPr>
            <a:spLocks noGrp="1"/>
          </p:cNvSpPr>
          <p:nvPr/>
        </p:nvSpPr>
        <p:spPr>
          <a:xfrm>
            <a:off x="2312668" y="356957"/>
            <a:ext cx="7580313" cy="81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3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жизненного цикла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504AD3FF-A141-4C6E-92E2-65FBE7D001FA}"/>
              </a:ext>
            </a:extLst>
          </p:cNvPr>
          <p:cNvSpPr txBox="1"/>
          <p:nvPr/>
        </p:nvSpPr>
        <p:spPr>
          <a:xfrm>
            <a:off x="2916763" y="1053687"/>
            <a:ext cx="62917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«Каскадная модель + Прототипирование»</a:t>
            </a:r>
            <a:endParaRPr lang="en-US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E561A7-232D-4EF9-A799-1781D56F323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81905" y="1655993"/>
            <a:ext cx="9607550" cy="4683125"/>
            <a:chOff x="814" y="879"/>
            <a:chExt cx="6052" cy="2950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2480AB70-36AB-43DF-96F6-53C491A665F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14" y="879"/>
              <a:ext cx="6052" cy="2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4514D60B-4AC7-42CC-B5EB-817B53476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" y="908"/>
              <a:ext cx="683" cy="4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051A3B27-A591-48E8-9564-B6C07E723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" y="908"/>
              <a:ext cx="683" cy="41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DD8EEFC3-368E-42E4-A7D8-6EBB57F7C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" y="911"/>
              <a:ext cx="38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Создание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B9EB4EDE-C08A-4296-8D60-EB5B50B45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" y="1014"/>
              <a:ext cx="48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прототипа и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85250B1A-4DF6-4BA2-B6F8-5C56E7CF7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1115"/>
              <a:ext cx="43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разработка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9D526CAE-E825-46F1-928D-F835A8B20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1218"/>
              <a:ext cx="43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требований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B516DED5-7399-48AA-A369-5D211ECBF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1336"/>
              <a:ext cx="682" cy="4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BF52D132-7174-46E4-984E-B1E1CE9A0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1336"/>
              <a:ext cx="682" cy="41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5962902B-8DA3-46D0-AA4B-187A4BE96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82"/>
              <a:ext cx="64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Планирование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28E1D52E-AB84-4A47-8B8D-E0E72F79F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1746"/>
              <a:ext cx="683" cy="4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2E0105F6-8EEF-47CD-AD44-600A575C3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1746"/>
              <a:ext cx="683" cy="41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6F76F495-85BA-4692-8D3E-B1C513956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" y="1892"/>
              <a:ext cx="32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Дизайн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D60EA752-C8DD-4794-B9F8-23D56D4BB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5" y="1113"/>
              <a:ext cx="54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C2A36B94-AB4F-4A41-B612-44E7C2FF44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1" y="1113"/>
              <a:ext cx="0" cy="223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DAA1F9CB-69DA-49C5-BC37-058588A96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2" y="1541"/>
              <a:ext cx="54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17E0073D-C47A-4AB9-8ADA-308AD7A81D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8" y="1541"/>
              <a:ext cx="0" cy="205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817955E1-0C36-48AF-9C03-3134FDD98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2156"/>
              <a:ext cx="683" cy="4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E834ABF7-B2DC-4DC4-BA0A-A9D44BA10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2156"/>
              <a:ext cx="683" cy="41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70CF737-37BE-4922-9B21-AC84B7535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2302"/>
              <a:ext cx="58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Кодирование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98372399-F2AD-44A8-923A-290D513D5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0" y="1951"/>
              <a:ext cx="54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0A62B3C4-4A56-40D6-B8DD-18AA0FE9F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6" y="1951"/>
              <a:ext cx="0" cy="205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AC5F0C11-EE40-4A15-8B02-49DC7A6CC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7" y="2361"/>
              <a:ext cx="54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0385CA7E-0E65-48F3-A328-6D55D9D12A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3" y="2361"/>
              <a:ext cx="0" cy="205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056AE1E5-97C5-4D0E-8FE9-CF274BB95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9" y="2975"/>
              <a:ext cx="683" cy="4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FE7C9129-E3D1-4952-B276-CAF3986E4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9" y="2975"/>
              <a:ext cx="683" cy="41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CC26536C-2495-42B7-9F49-652B2D471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0" y="3122"/>
              <a:ext cx="58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Инсталляция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4BE86C5A-E62F-41AD-9EF9-128FFB95E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5" y="2771"/>
              <a:ext cx="54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75123EDF-34F8-49D5-ABC9-DD37C3A66A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1" y="2771"/>
              <a:ext cx="0" cy="204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22CEC301-AA4A-4BC6-A010-4043B0C27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2566"/>
              <a:ext cx="683" cy="4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6CAB2881-9370-41A8-AF8E-F1512A0C2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2566"/>
              <a:ext cx="683" cy="409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96D45277-0B5D-4644-A942-C7904F7D2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712"/>
              <a:ext cx="61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Тестирование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C110CD1D-3B7E-4B38-9739-7D6AB95DB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4" y="3385"/>
              <a:ext cx="683" cy="4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7">
              <a:extLst>
                <a:ext uri="{FF2B5EF4-FFF2-40B4-BE49-F238E27FC236}">
                  <a16:creationId xmlns:a16="http://schemas.microsoft.com/office/drawing/2014/main" id="{94FF53CC-EC38-4397-B17E-D71A3E1F9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4" y="3385"/>
              <a:ext cx="683" cy="41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id="{E147C217-84C8-4C17-9366-1F104D078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3" y="3503"/>
              <a:ext cx="72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Сопровождени</a:t>
              </a:r>
              <a:r>
                <a:rPr lang="ru-RU" altLang="ru-RU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е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Line 40">
              <a:extLst>
                <a:ext uri="{FF2B5EF4-FFF2-40B4-BE49-F238E27FC236}">
                  <a16:creationId xmlns:a16="http://schemas.microsoft.com/office/drawing/2014/main" id="{1FCA7C41-0747-4606-8381-F87248D4E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2" y="3180"/>
              <a:ext cx="54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41">
              <a:extLst>
                <a:ext uri="{FF2B5EF4-FFF2-40B4-BE49-F238E27FC236}">
                  <a16:creationId xmlns:a16="http://schemas.microsoft.com/office/drawing/2014/main" id="{7EFBF2A2-C5C9-435F-8A3B-3A22412C01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5" y="3180"/>
              <a:ext cx="0" cy="205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5E3AA2A5-AC26-4356-A294-0D69A5BCA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1" y="3385"/>
              <a:ext cx="0" cy="36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0C4FCEA5-2B1C-4DEB-8A9F-C92A0F7ED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" y="3739"/>
              <a:ext cx="42" cy="63"/>
            </a:xfrm>
            <a:custGeom>
              <a:avLst/>
              <a:gdLst>
                <a:gd name="T0" fmla="*/ 42 w 42"/>
                <a:gd name="T1" fmla="*/ 0 h 63"/>
                <a:gd name="T2" fmla="*/ 21 w 42"/>
                <a:gd name="T3" fmla="*/ 63 h 63"/>
                <a:gd name="T4" fmla="*/ 0 w 42"/>
                <a:gd name="T5" fmla="*/ 0 h 63"/>
                <a:gd name="T6" fmla="*/ 42 w 42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3">
                  <a:moveTo>
                    <a:pt x="42" y="0"/>
                  </a:moveTo>
                  <a:lnTo>
                    <a:pt x="21" y="63"/>
                  </a:lnTo>
                  <a:lnTo>
                    <a:pt x="0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EBC3A47F-39A7-4A17-9D99-44F2C65A9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1" y="1803"/>
              <a:ext cx="0" cy="1999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B0D65DCF-087D-4A67-AFB6-4B4E46874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" y="1746"/>
              <a:ext cx="42" cy="62"/>
            </a:xfrm>
            <a:custGeom>
              <a:avLst/>
              <a:gdLst>
                <a:gd name="T0" fmla="*/ 0 w 42"/>
                <a:gd name="T1" fmla="*/ 62 h 62"/>
                <a:gd name="T2" fmla="*/ 21 w 42"/>
                <a:gd name="T3" fmla="*/ 0 h 62"/>
                <a:gd name="T4" fmla="*/ 42 w 42"/>
                <a:gd name="T5" fmla="*/ 62 h 62"/>
                <a:gd name="T6" fmla="*/ 0 w 42"/>
                <a:gd name="T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2">
                  <a:moveTo>
                    <a:pt x="0" y="62"/>
                  </a:moveTo>
                  <a:lnTo>
                    <a:pt x="21" y="0"/>
                  </a:lnTo>
                  <a:lnTo>
                    <a:pt x="42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B4FC12D4-6C7E-4710-89AA-FB74A5CA18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8" y="3802"/>
              <a:ext cx="343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842F2482-DA1A-45DF-9414-522CE4B04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9" y="3781"/>
              <a:ext cx="62" cy="42"/>
            </a:xfrm>
            <a:custGeom>
              <a:avLst/>
              <a:gdLst>
                <a:gd name="T0" fmla="*/ 0 w 62"/>
                <a:gd name="T1" fmla="*/ 0 h 42"/>
                <a:gd name="T2" fmla="*/ 62 w 62"/>
                <a:gd name="T3" fmla="*/ 21 h 42"/>
                <a:gd name="T4" fmla="*/ 0 w 62"/>
                <a:gd name="T5" fmla="*/ 42 h 42"/>
                <a:gd name="T6" fmla="*/ 0 w 62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42">
                  <a:moveTo>
                    <a:pt x="0" y="0"/>
                  </a:moveTo>
                  <a:lnTo>
                    <a:pt x="62" y="21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296842BD-0273-42D5-975A-10EC9F690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" y="3781"/>
              <a:ext cx="62" cy="42"/>
            </a:xfrm>
            <a:custGeom>
              <a:avLst/>
              <a:gdLst>
                <a:gd name="T0" fmla="*/ 62 w 62"/>
                <a:gd name="T1" fmla="*/ 42 h 42"/>
                <a:gd name="T2" fmla="*/ 0 w 62"/>
                <a:gd name="T3" fmla="*/ 21 h 42"/>
                <a:gd name="T4" fmla="*/ 62 w 62"/>
                <a:gd name="T5" fmla="*/ 0 h 42"/>
                <a:gd name="T6" fmla="*/ 62 w 62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42">
                  <a:moveTo>
                    <a:pt x="62" y="42"/>
                  </a:moveTo>
                  <a:lnTo>
                    <a:pt x="0" y="21"/>
                  </a:lnTo>
                  <a:lnTo>
                    <a:pt x="62" y="0"/>
                  </a:lnTo>
                  <a:lnTo>
                    <a:pt x="62" y="4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Line 49">
              <a:extLst>
                <a:ext uri="{FF2B5EF4-FFF2-40B4-BE49-F238E27FC236}">
                  <a16:creationId xmlns:a16="http://schemas.microsoft.com/office/drawing/2014/main" id="{31BA177E-2494-464C-BBB8-0A96DCE62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8" y="2213"/>
              <a:ext cx="0" cy="1532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BC212A14-8731-4FD4-A6F7-B85209013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" y="2156"/>
              <a:ext cx="41" cy="62"/>
            </a:xfrm>
            <a:custGeom>
              <a:avLst/>
              <a:gdLst>
                <a:gd name="T0" fmla="*/ 0 w 41"/>
                <a:gd name="T1" fmla="*/ 62 h 62"/>
                <a:gd name="T2" fmla="*/ 20 w 41"/>
                <a:gd name="T3" fmla="*/ 0 h 62"/>
                <a:gd name="T4" fmla="*/ 41 w 41"/>
                <a:gd name="T5" fmla="*/ 62 h 62"/>
                <a:gd name="T6" fmla="*/ 0 w 41"/>
                <a:gd name="T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62">
                  <a:moveTo>
                    <a:pt x="0" y="62"/>
                  </a:moveTo>
                  <a:lnTo>
                    <a:pt x="20" y="0"/>
                  </a:lnTo>
                  <a:lnTo>
                    <a:pt x="41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16FD2914-968D-4B74-9517-7B23F0B8C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" y="3739"/>
              <a:ext cx="41" cy="63"/>
            </a:xfrm>
            <a:custGeom>
              <a:avLst/>
              <a:gdLst>
                <a:gd name="T0" fmla="*/ 41 w 41"/>
                <a:gd name="T1" fmla="*/ 0 h 63"/>
                <a:gd name="T2" fmla="*/ 20 w 41"/>
                <a:gd name="T3" fmla="*/ 63 h 63"/>
                <a:gd name="T4" fmla="*/ 0 w 41"/>
                <a:gd name="T5" fmla="*/ 0 h 63"/>
                <a:gd name="T6" fmla="*/ 41 w 41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63">
                  <a:moveTo>
                    <a:pt x="41" y="0"/>
                  </a:moveTo>
                  <a:lnTo>
                    <a:pt x="20" y="63"/>
                  </a:lnTo>
                  <a:lnTo>
                    <a:pt x="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Line 52">
              <a:extLst>
                <a:ext uri="{FF2B5EF4-FFF2-40B4-BE49-F238E27FC236}">
                  <a16:creationId xmlns:a16="http://schemas.microsoft.com/office/drawing/2014/main" id="{10F03A74-E82B-442C-9DDD-2B3C54D62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" y="2623"/>
              <a:ext cx="0" cy="1122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2FFFCB8A-8DB3-4AB6-828B-ABCCEE645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" y="2566"/>
              <a:ext cx="42" cy="62"/>
            </a:xfrm>
            <a:custGeom>
              <a:avLst/>
              <a:gdLst>
                <a:gd name="T0" fmla="*/ 0 w 42"/>
                <a:gd name="T1" fmla="*/ 62 h 62"/>
                <a:gd name="T2" fmla="*/ 21 w 42"/>
                <a:gd name="T3" fmla="*/ 0 h 62"/>
                <a:gd name="T4" fmla="*/ 42 w 42"/>
                <a:gd name="T5" fmla="*/ 62 h 62"/>
                <a:gd name="T6" fmla="*/ 0 w 42"/>
                <a:gd name="T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2">
                  <a:moveTo>
                    <a:pt x="0" y="62"/>
                  </a:moveTo>
                  <a:lnTo>
                    <a:pt x="21" y="0"/>
                  </a:lnTo>
                  <a:lnTo>
                    <a:pt x="42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26A4BE54-5D62-4C73-BF7B-5C974785A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" y="3739"/>
              <a:ext cx="42" cy="63"/>
            </a:xfrm>
            <a:custGeom>
              <a:avLst/>
              <a:gdLst>
                <a:gd name="T0" fmla="*/ 42 w 42"/>
                <a:gd name="T1" fmla="*/ 0 h 63"/>
                <a:gd name="T2" fmla="*/ 21 w 42"/>
                <a:gd name="T3" fmla="*/ 63 h 63"/>
                <a:gd name="T4" fmla="*/ 0 w 42"/>
                <a:gd name="T5" fmla="*/ 0 h 63"/>
                <a:gd name="T6" fmla="*/ 42 w 42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3">
                  <a:moveTo>
                    <a:pt x="42" y="0"/>
                  </a:moveTo>
                  <a:lnTo>
                    <a:pt x="21" y="63"/>
                  </a:lnTo>
                  <a:lnTo>
                    <a:pt x="0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55">
              <a:extLst>
                <a:ext uri="{FF2B5EF4-FFF2-40B4-BE49-F238E27FC236}">
                  <a16:creationId xmlns:a16="http://schemas.microsoft.com/office/drawing/2014/main" id="{1408D879-D213-4A98-9429-4378F28F8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3" y="3033"/>
              <a:ext cx="0" cy="712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A4137C64-4EE3-4C11-8476-BE78622C9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" y="2975"/>
              <a:ext cx="42" cy="63"/>
            </a:xfrm>
            <a:custGeom>
              <a:avLst/>
              <a:gdLst>
                <a:gd name="T0" fmla="*/ 0 w 42"/>
                <a:gd name="T1" fmla="*/ 63 h 63"/>
                <a:gd name="T2" fmla="*/ 21 w 42"/>
                <a:gd name="T3" fmla="*/ 0 h 63"/>
                <a:gd name="T4" fmla="*/ 42 w 42"/>
                <a:gd name="T5" fmla="*/ 63 h 63"/>
                <a:gd name="T6" fmla="*/ 0 w 42"/>
                <a:gd name="T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3">
                  <a:moveTo>
                    <a:pt x="0" y="63"/>
                  </a:moveTo>
                  <a:lnTo>
                    <a:pt x="21" y="0"/>
                  </a:lnTo>
                  <a:lnTo>
                    <a:pt x="42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BB7260E9-A184-4E77-A990-237E222F9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" y="3739"/>
              <a:ext cx="42" cy="63"/>
            </a:xfrm>
            <a:custGeom>
              <a:avLst/>
              <a:gdLst>
                <a:gd name="T0" fmla="*/ 42 w 42"/>
                <a:gd name="T1" fmla="*/ 0 h 63"/>
                <a:gd name="T2" fmla="*/ 21 w 42"/>
                <a:gd name="T3" fmla="*/ 63 h 63"/>
                <a:gd name="T4" fmla="*/ 0 w 42"/>
                <a:gd name="T5" fmla="*/ 0 h 63"/>
                <a:gd name="T6" fmla="*/ 42 w 42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3">
                  <a:moveTo>
                    <a:pt x="42" y="0"/>
                  </a:moveTo>
                  <a:lnTo>
                    <a:pt x="21" y="63"/>
                  </a:lnTo>
                  <a:lnTo>
                    <a:pt x="0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6D01663-FFF9-4D51-A3E8-1B297DF33BA2}"/>
              </a:ext>
            </a:extLst>
          </p:cNvPr>
          <p:cNvSpPr txBox="1"/>
          <p:nvPr/>
        </p:nvSpPr>
        <p:spPr>
          <a:xfrm>
            <a:off x="11134972" y="6165304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4/13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9233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850FC-D2F1-4FCD-A46E-432DE7BE6290}"/>
              </a:ext>
            </a:extLst>
          </p:cNvPr>
          <p:cNvSpPr>
            <a:spLocks noGrp="1"/>
          </p:cNvSpPr>
          <p:nvPr/>
        </p:nvSpPr>
        <p:spPr>
          <a:xfrm>
            <a:off x="837828" y="285376"/>
            <a:ext cx="4499235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endParaRPr lang="ru-RU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610CED-2F10-46B8-ADAC-788C7E8702F7}"/>
              </a:ext>
            </a:extLst>
          </p:cNvPr>
          <p:cNvSpPr txBox="1"/>
          <p:nvPr/>
        </p:nvSpPr>
        <p:spPr>
          <a:xfrm>
            <a:off x="1197869" y="1335160"/>
            <a:ext cx="4896544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Выполнены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принципы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Принцип простоты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Принцип видимости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Принцип повторного использования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0836B-30FC-42E2-859C-134445648177}"/>
              </a:ext>
            </a:extLst>
          </p:cNvPr>
          <p:cNvSpPr txBox="1"/>
          <p:nvPr/>
        </p:nvSpPr>
        <p:spPr>
          <a:xfrm>
            <a:off x="11134972" y="6165304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5/13</a:t>
            </a:r>
            <a:endParaRPr lang="ru-RU" sz="2800" dirty="0"/>
          </a:p>
        </p:txBody>
      </p:sp>
      <p:pic>
        <p:nvPicPr>
          <p:cNvPr id="2167" name="Picture 119">
            <a:extLst>
              <a:ext uri="{FF2B5EF4-FFF2-40B4-BE49-F238E27FC236}">
                <a16:creationId xmlns:a16="http://schemas.microsoft.com/office/drawing/2014/main" id="{6A889E5A-BAC2-4994-9B3C-3E4D21C8D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56" y="476672"/>
            <a:ext cx="5400600" cy="547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1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23B1A19-EDE4-4A18-A172-42BB5CDC2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624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610787-D9DE-47F5-BC80-B21478AA497B}"/>
              </a:ext>
            </a:extLst>
          </p:cNvPr>
          <p:cNvSpPr txBox="1"/>
          <p:nvPr/>
        </p:nvSpPr>
        <p:spPr>
          <a:xfrm>
            <a:off x="11134972" y="6165304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6</a:t>
            </a:r>
            <a:r>
              <a:rPr lang="en-US" sz="2800" dirty="0"/>
              <a:t>/13</a:t>
            </a:r>
            <a:endParaRPr lang="ru-RU" sz="28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4F98483-F9B4-470F-B55C-7917DB3CB3BA}"/>
              </a:ext>
            </a:extLst>
          </p:cNvPr>
          <p:cNvSpPr>
            <a:spLocks noGrp="1"/>
          </p:cNvSpPr>
          <p:nvPr/>
        </p:nvSpPr>
        <p:spPr>
          <a:xfrm>
            <a:off x="6742484" y="155804"/>
            <a:ext cx="59766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Навигационная карта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BDC033-0BCE-46A7-AEC1-F7AA5FCB78DA}"/>
              </a:ext>
            </a:extLst>
          </p:cNvPr>
          <p:cNvSpPr txBox="1"/>
          <p:nvPr/>
        </p:nvSpPr>
        <p:spPr>
          <a:xfrm>
            <a:off x="2137290" y="1778033"/>
            <a:ext cx="72594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входа в аккаунт;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просмотра оценок;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просмотра расписания;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просмотра личного кабинета;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просмотра собственного рейтинга;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просмотра статистики;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просмотра рейтинга групп;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просмотра подготовительных курсов;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выбора подготовительных курсов;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просмотра медиа;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просмотра контактов;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обращения к поддержке;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просмотра информации о компании;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просмотра информации о возможностях;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D981E58-C876-42FD-9A98-40C9E0B4FBC1}"/>
              </a:ext>
            </a:extLst>
          </p:cNvPr>
          <p:cNvSpPr txBox="1">
            <a:spLocks/>
          </p:cNvSpPr>
          <p:nvPr/>
        </p:nvSpPr>
        <p:spPr>
          <a:xfrm>
            <a:off x="3477282" y="569666"/>
            <a:ext cx="5234259" cy="6606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9C0A2-92FE-4B32-A9D4-D904A72E57AE}"/>
              </a:ext>
            </a:extLst>
          </p:cNvPr>
          <p:cNvSpPr txBox="1"/>
          <p:nvPr/>
        </p:nvSpPr>
        <p:spPr>
          <a:xfrm>
            <a:off x="11134972" y="6165304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7</a:t>
            </a:r>
            <a:r>
              <a:rPr lang="en-US" sz="2800" dirty="0"/>
              <a:t>/13</a:t>
            </a:r>
            <a:endParaRPr lang="ru-R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57AB11-D148-4D9C-882D-AA1991DD47E2}"/>
              </a:ext>
            </a:extLst>
          </p:cNvPr>
          <p:cNvSpPr txBox="1"/>
          <p:nvPr/>
        </p:nvSpPr>
        <p:spPr>
          <a:xfrm>
            <a:off x="2137290" y="1230339"/>
            <a:ext cx="5580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Будут реализованы следующие функции:</a:t>
            </a:r>
          </a:p>
        </p:txBody>
      </p:sp>
    </p:spTree>
    <p:extLst>
      <p:ext uri="{BB962C8B-B14F-4D97-AF65-F5344CB8AC3E}">
        <p14:creationId xmlns:p14="http://schemas.microsoft.com/office/powerpoint/2010/main" val="104049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28233E-705B-45E9-A5DC-D068E639711B}"/>
              </a:ext>
            </a:extLst>
          </p:cNvPr>
          <p:cNvSpPr txBox="1"/>
          <p:nvPr/>
        </p:nvSpPr>
        <p:spPr>
          <a:xfrm>
            <a:off x="2795579" y="1916832"/>
            <a:ext cx="6597664" cy="1969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lnSpc>
                <a:spcPct val="107000"/>
              </a:lnSpc>
              <a:spcBef>
                <a:spcPts val="1600"/>
              </a:spcBef>
              <a:spcAft>
                <a:spcPts val="1200"/>
              </a:spcAft>
            </a:pPr>
            <a:r>
              <a:rPr lang="ru-RU" b="1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СООБЩЕНИЯ ОПЕРАТОРУ</a:t>
            </a:r>
            <a:r>
              <a:rPr lang="en-US" b="1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endParaRPr lang="ru-RU" b="1" dirty="0">
              <a:effectLst/>
              <a:latin typeface="Times New Roman" panose="02020603050405020304" pitchFamily="18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Bef>
                <a:spcPts val="1600"/>
              </a:spcBef>
              <a:spcAft>
                <a:spcPts val="1200"/>
              </a:spcAft>
            </a:pPr>
            <a:r>
              <a:rPr lang="ru-RU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Ошибка: «Неверный логин или пароль»</a:t>
            </a:r>
            <a:endParaRPr lang="ru-RU" b="1" dirty="0">
              <a:latin typeface="Times New Roman" panose="02020603050405020304" pitchFamily="18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Bef>
                <a:spcPts val="1600"/>
              </a:spcBef>
              <a:spcAft>
                <a:spcPts val="1200"/>
              </a:spcAft>
            </a:pPr>
            <a:r>
              <a:rPr lang="ru-RU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Сообщение: «Восстановить аккаунт»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252CC2E-4040-45CC-96D2-0E395493FD1F}"/>
              </a:ext>
            </a:extLst>
          </p:cNvPr>
          <p:cNvSpPr txBox="1">
            <a:spLocks/>
          </p:cNvSpPr>
          <p:nvPr/>
        </p:nvSpPr>
        <p:spPr>
          <a:xfrm>
            <a:off x="3477282" y="569666"/>
            <a:ext cx="5234259" cy="6606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оператора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E761E-E85E-4990-A9DC-BE74A721DC0B}"/>
              </a:ext>
            </a:extLst>
          </p:cNvPr>
          <p:cNvSpPr txBox="1"/>
          <p:nvPr/>
        </p:nvSpPr>
        <p:spPr>
          <a:xfrm>
            <a:off x="11134972" y="6165304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8/13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9108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483203-4A9A-4884-861A-FB96CEE047AE}"/>
              </a:ext>
            </a:extLst>
          </p:cNvPr>
          <p:cNvSpPr txBox="1"/>
          <p:nvPr/>
        </p:nvSpPr>
        <p:spPr>
          <a:xfrm>
            <a:off x="1125861" y="1248960"/>
            <a:ext cx="5544616" cy="4284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ru-RU" sz="20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формА</a:t>
            </a:r>
            <a:r>
              <a:rPr lang="ru-RU" sz="20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«Вход в личный кабинет» </a:t>
            </a:r>
          </a:p>
          <a:p>
            <a:pPr fontAlgn="base">
              <a:lnSpc>
                <a:spcPct val="150000"/>
              </a:lnSpc>
            </a:pPr>
            <a:r>
              <a:rPr lang="ru-RU" sz="20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использовалось </a:t>
            </a:r>
            <a:r>
              <a:rPr lang="ru-RU" sz="2000" b="1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Функциональное</a:t>
            </a:r>
            <a:r>
              <a:rPr lang="ru-RU" sz="20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ru-RU" sz="2000" b="1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тестирование</a:t>
            </a:r>
            <a:endParaRPr lang="ru-RU" sz="2000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endParaRPr lang="ru-RU" sz="2000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endParaRPr lang="ru-RU" sz="2000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ru-RU" b="1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методЫ</a:t>
            </a:r>
            <a:r>
              <a:rPr lang="ru-RU" b="1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тестирования</a:t>
            </a:r>
            <a:r>
              <a:rPr lang="en-US" b="1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ru-RU" sz="20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Анализ Граничных Значений</a:t>
            </a: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ru-RU" sz="20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эквивалентное разделение</a:t>
            </a:r>
            <a:endParaRPr lang="en-US" sz="2000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ru-RU" sz="20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Причина / следствие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923066A-0BED-4D7C-B1F6-C2BE728A6443}"/>
              </a:ext>
            </a:extLst>
          </p:cNvPr>
          <p:cNvSpPr txBox="1">
            <a:spLocks/>
          </p:cNvSpPr>
          <p:nvPr/>
        </p:nvSpPr>
        <p:spPr>
          <a:xfrm>
            <a:off x="3286100" y="620688"/>
            <a:ext cx="5739326" cy="10605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C4376-AD01-4520-B1E1-91B956BB97C7}"/>
              </a:ext>
            </a:extLst>
          </p:cNvPr>
          <p:cNvSpPr txBox="1"/>
          <p:nvPr/>
        </p:nvSpPr>
        <p:spPr>
          <a:xfrm>
            <a:off x="11134972" y="6165304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9/13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BFEBDF-3FD6-4DFA-9B8D-CE35F4259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6" y="1315807"/>
            <a:ext cx="4209745" cy="4284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816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хнический стиль 16 х 9">
  <a:themeElements>
    <a:clrScheme name="Другая 5">
      <a:dk1>
        <a:srgbClr val="000000"/>
      </a:dk1>
      <a:lt1>
        <a:srgbClr val="FFFFFF"/>
      </a:lt1>
      <a:dk2>
        <a:srgbClr val="00B050"/>
      </a:dk2>
      <a:lt2>
        <a:srgbClr val="00B050"/>
      </a:lt2>
      <a:accent1>
        <a:srgbClr val="18FA00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FFFFFF"/>
      </a:hlink>
      <a:folHlink>
        <a:srgbClr val="FFFF00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8_TF02787990" id="{CAAEEA41-BC0C-4D2D-A6C2-08665393EAD5}" vid="{78EFA489-A9FB-40A5-B9D2-B9FF49DC7871}"/>
    </a:ext>
  </a:extLst>
</a:theme>
</file>

<file path=ppt/theme/theme2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A6187FAB42CBF44B3DA06999539B254" ma:contentTypeVersion="0" ma:contentTypeDescription="Создание документа." ma:contentTypeScope="" ma:versionID="c05edcd9a60eb63d13d0c8819ba855e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50620431f4068f57b2821a557460ea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0829B6-FBD4-4F74-8D84-4BFAD9A94F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E0215E-8367-47E1-A760-81085DE4F1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898</TotalTime>
  <Words>344</Words>
  <Application>Microsoft Office PowerPoint</Application>
  <PresentationFormat>Произвольный</PresentationFormat>
  <Paragraphs>91</Paragraphs>
  <Slides>13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Технический стиль 16 х 9</vt:lpstr>
      <vt:lpstr>Worksheet</vt:lpstr>
      <vt:lpstr>Лист Microsoft Excel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Казенов Эдуард Дмитриевич</dc:creator>
  <cp:lastModifiedBy>Казенов Эдуард Дмитриевич</cp:lastModifiedBy>
  <cp:revision>10</cp:revision>
  <dcterms:created xsi:type="dcterms:W3CDTF">2024-06-27T08:47:53Z</dcterms:created>
  <dcterms:modified xsi:type="dcterms:W3CDTF">2024-06-28T09:30:23Z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0x010100BA6187FAB42CBF44B3DA06999539B254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