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2" r:id="rId4"/>
    <p:sldId id="267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62EE-CD8D-4B91-A3DD-4C699082EA73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FA7D8-649E-4267-B317-F9A862476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38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9F5B-2404-485D-A870-3651691CD6B5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C4F4-5A8E-4D77-ABBE-A0BE847775D5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B05E-20D0-482C-BB40-3584160A1784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0A0-5797-4E39-976B-196EBC8F12A5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FB79-61C9-4C9B-BB39-B3ADC33410DC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774-0875-42EB-AD6C-A573C6182984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FFEB-CD38-4777-8454-30081785CFFF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451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BIZ UDゴシック" panose="020B0400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B12B-7CA0-4414-AEAA-6D0AACA2052F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29A-C4E2-4B84-B7FB-8D55DDD89BA5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B33-5415-4090-AE1B-2B4E589E017F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552B-56D1-4206-BF32-17E96CC146D1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9ECCA8-2BE2-481B-9A14-A01B368CD589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EE70D-6CE1-4419-F5AB-2B5565D7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>
                <a:ea typeface="+mj-lt"/>
                <a:cs typeface="+mj-lt"/>
              </a:rPr>
              <a:t>バッテリーパックの温度制御仕様</a:t>
            </a:r>
            <a:r>
              <a:rPr lang="ja-JP" altLang="en-US">
                <a:ea typeface="+mj-lt"/>
                <a:cs typeface="+mj-lt"/>
              </a:rPr>
              <a:t>（演習）</a:t>
            </a:r>
            <a:endParaRPr 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B6D274-A95C-F322-B318-8BBE3624B729}"/>
              </a:ext>
            </a:extLst>
          </p:cNvPr>
          <p:cNvSpPr txBox="1"/>
          <p:nvPr/>
        </p:nvSpPr>
        <p:spPr>
          <a:xfrm>
            <a:off x="921600" y="1527148"/>
            <a:ext cx="8335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目的：バッテリーパックの温度を安全かつ効率的に制御し、充電最適温度に誘導する</a:t>
            </a:r>
            <a:endParaRPr kumimoji="1" lang="en-US" altLang="ja-JP"/>
          </a:p>
          <a:p>
            <a:r>
              <a:rPr kumimoji="1" lang="ja-JP" altLang="en-US"/>
              <a:t>対象：バッテリーパック（複数セル構成）</a:t>
            </a:r>
          </a:p>
          <a:p>
            <a:r>
              <a:rPr kumimoji="1" lang="ja-JP" altLang="en-US"/>
              <a:t>制御方式：状態遷移＋パラメトリック制御（温度変化量に応じた制御）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86B3F0-BDD3-1A02-56C8-D06D834A312E}"/>
              </a:ext>
            </a:extLst>
          </p:cNvPr>
          <p:cNvSpPr txBox="1"/>
          <p:nvPr/>
        </p:nvSpPr>
        <p:spPr>
          <a:xfrm>
            <a:off x="921600" y="967223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演習用に仮の仕様を考える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73A64C-B7A4-2178-4D34-784BD2C162E6}"/>
              </a:ext>
            </a:extLst>
          </p:cNvPr>
          <p:cNvSpPr txBox="1"/>
          <p:nvPr/>
        </p:nvSpPr>
        <p:spPr>
          <a:xfrm>
            <a:off x="756027" y="2748687"/>
            <a:ext cx="10597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CAN</a:t>
            </a:r>
            <a:r>
              <a:rPr kumimoji="1" lang="ja-JP" altLang="en-US"/>
              <a:t>から取得したバッテリ温度を監視して、その温度に従ってバッテリ温度を変化させる制御を行います</a:t>
            </a:r>
            <a:r>
              <a:rPr lang="ja-JP" altLang="en-US"/>
              <a:t>。</a:t>
            </a:r>
            <a:endParaRPr lang="en-US" altLang="ja-JP"/>
          </a:p>
          <a:p>
            <a:r>
              <a:rPr kumimoji="1" lang="ja-JP" altLang="en-US"/>
              <a:t>ただし、セル温度が閾値を超えた場合には冷却させる方向に進めます。</a:t>
            </a:r>
            <a:endParaRPr kumimoji="1" lang="en-US" altLang="ja-JP"/>
          </a:p>
          <a:p>
            <a:r>
              <a:rPr kumimoji="1" lang="ja-JP" altLang="en-US"/>
              <a:t>冷却も上昇もすぐに変化させず、目的温度まで一定の時間を使って遷移させます。 </a:t>
            </a:r>
            <a:endParaRPr kumimoji="1" lang="en-US" altLang="ja-JP"/>
          </a:p>
          <a:p>
            <a:r>
              <a:rPr kumimoji="1" lang="ja-JP" altLang="en-US"/>
              <a:t>目的温度に達したら通常監視モードに繊維します。 まずはこれだけで、次のステップで異常処理を考えます。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A4DFDA-7412-555F-CDE3-7D84E38A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98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B0761-9678-5D8E-F7EF-884AACB5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UML</a:t>
            </a:r>
            <a:r>
              <a:rPr lang="ja-JP" altLang="en-US"/>
              <a:t>状態遷移図（</a:t>
            </a:r>
            <a:r>
              <a:rPr lang="en-US" altLang="ja-JP"/>
              <a:t>State Machine Diagram</a:t>
            </a:r>
            <a:r>
              <a:rPr lang="ja-JP" altLang="en-US"/>
              <a:t>）</a:t>
            </a:r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658D565-D455-7F00-15C9-528359E41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6856"/>
              </p:ext>
            </p:extLst>
          </p:nvPr>
        </p:nvGraphicFramePr>
        <p:xfrm>
          <a:off x="7978021" y="1174982"/>
          <a:ext cx="3561310" cy="195640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623288">
                  <a:extLst>
                    <a:ext uri="{9D8B030D-6E8A-4147-A177-3AD203B41FA5}">
                      <a16:colId xmlns:a16="http://schemas.microsoft.com/office/drawing/2014/main" val="293804515"/>
                    </a:ext>
                  </a:extLst>
                </a:gridCol>
                <a:gridCol w="1100881">
                  <a:extLst>
                    <a:ext uri="{9D8B030D-6E8A-4147-A177-3AD203B41FA5}">
                      <a16:colId xmlns:a16="http://schemas.microsoft.com/office/drawing/2014/main" val="1492560074"/>
                    </a:ext>
                  </a:extLst>
                </a:gridCol>
                <a:gridCol w="1837141">
                  <a:extLst>
                    <a:ext uri="{9D8B030D-6E8A-4147-A177-3AD203B41FA5}">
                      <a16:colId xmlns:a16="http://schemas.microsoft.com/office/drawing/2014/main" val="1518261795"/>
                    </a:ext>
                  </a:extLst>
                </a:gridCol>
              </a:tblGrid>
              <a:tr h="9429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53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582613" fontAlgn="ctr">
                        <a:buNone/>
                        <a:tabLst>
                          <a:tab pos="1792288" algn="l"/>
                        </a:tabLst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（初期動作）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STATE_NORMAL_MONITOR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2014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582613" fontAlgn="ctr">
                        <a:buNone/>
                        <a:tabLst>
                          <a:tab pos="1792288" algn="l"/>
                        </a:tabLst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通常監視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STATE_NORMAL_MONITOR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27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高温制御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STATE_HIGH_TEMP_CTRL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26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低温制御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STATE_LOW_TEMP_CTRL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9109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最適充電誘導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STATE_CHARGE_GUIDE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40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異常警告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STATE_SAFE_ALART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80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安全停止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STATE_SAFE_STOP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21162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38DC1517-518E-02B5-CC15-C5CCF914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5" y="805434"/>
            <a:ext cx="6238000" cy="3456612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813B1D6-7047-4ABA-FAB3-115D504C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53889"/>
              </p:ext>
            </p:extLst>
          </p:nvPr>
        </p:nvGraphicFramePr>
        <p:xfrm>
          <a:off x="3816626" y="4084497"/>
          <a:ext cx="7957746" cy="2506602"/>
        </p:xfrm>
        <a:graphic>
          <a:graphicData uri="http://schemas.openxmlformats.org/drawingml/2006/table">
            <a:tbl>
              <a:tblPr/>
              <a:tblGrid>
                <a:gridCol w="826646">
                  <a:extLst>
                    <a:ext uri="{9D8B030D-6E8A-4147-A177-3AD203B41FA5}">
                      <a16:colId xmlns:a16="http://schemas.microsoft.com/office/drawing/2014/main" val="4290680726"/>
                    </a:ext>
                  </a:extLst>
                </a:gridCol>
                <a:gridCol w="923471">
                  <a:extLst>
                    <a:ext uri="{9D8B030D-6E8A-4147-A177-3AD203B41FA5}">
                      <a16:colId xmlns:a16="http://schemas.microsoft.com/office/drawing/2014/main" val="1573855749"/>
                    </a:ext>
                  </a:extLst>
                </a:gridCol>
                <a:gridCol w="2801412">
                  <a:extLst>
                    <a:ext uri="{9D8B030D-6E8A-4147-A177-3AD203B41FA5}">
                      <a16:colId xmlns:a16="http://schemas.microsoft.com/office/drawing/2014/main" val="830740857"/>
                    </a:ext>
                  </a:extLst>
                </a:gridCol>
                <a:gridCol w="2709563">
                  <a:extLst>
                    <a:ext uri="{9D8B030D-6E8A-4147-A177-3AD203B41FA5}">
                      <a16:colId xmlns:a16="http://schemas.microsoft.com/office/drawing/2014/main" val="1433760504"/>
                    </a:ext>
                  </a:extLst>
                </a:gridCol>
                <a:gridCol w="696654">
                  <a:extLst>
                    <a:ext uri="{9D8B030D-6E8A-4147-A177-3AD203B41FA5}">
                      <a16:colId xmlns:a16="http://schemas.microsoft.com/office/drawing/2014/main" val="1999121049"/>
                    </a:ext>
                  </a:extLst>
                </a:gridCol>
              </a:tblGrid>
              <a:tr h="19774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EventNo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FromTo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遷移条件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Do (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動作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577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S0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起動時処理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情報の初期化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642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 → S4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最適充電温度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&lt;&gt;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現在温度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温度変化量に従って加熱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/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44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 → S3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現在温度 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&lt;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低温閾値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加熱制御（ヒーター）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914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 → S2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現在温度 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&gt;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ｓ高温閾値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冷却制御（ファン・冷却材）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891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S4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温度制御処理実施完了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温度制御処理実施開始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85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S3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加熱制御処理実施完了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加熱制御処理実施開始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6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S2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冷却制御処理実施完了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冷却制御処理実施開始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40678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停止温度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&gt;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セル温度＞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高温警報出力閾値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警告出力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予約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1595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停止温度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&gt;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セル温度＞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低温警報出力閾値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警告出力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12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S5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警告出力条件解除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警告解除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予約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3655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セル温度＞停止温度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充電停止・警告出力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45218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センサ異常停止条件成立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充電停止・警告出力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予約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42199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BE279E-A868-AED5-3B6C-15632079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03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B0A6D-8774-4559-FC13-E4B5D742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参考：</a:t>
            </a:r>
            <a:r>
              <a:rPr lang="en-US" altLang="ja-JP"/>
              <a:t>UML</a:t>
            </a:r>
            <a:r>
              <a:rPr lang="ja-JP" altLang="en-US"/>
              <a:t>状態遷移図テンプレート（</a:t>
            </a:r>
            <a:r>
              <a:rPr lang="en-US" altLang="ja-JP"/>
              <a:t>State Machine Diagram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637583-D507-7DE8-8E89-823B1E6D20B7}"/>
              </a:ext>
            </a:extLst>
          </p:cNvPr>
          <p:cNvSpPr txBox="1"/>
          <p:nvPr/>
        </p:nvSpPr>
        <p:spPr>
          <a:xfrm>
            <a:off x="737007" y="1609344"/>
            <a:ext cx="2130551" cy="350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状態（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State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）ノード：</a:t>
            </a:r>
            <a:endParaRPr lang="en-US" altLang="ja-JP" sz="120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&gt;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高温閾値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[High Temp Control]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温度が範囲内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&lt;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低温閾値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[Low Temp Control]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温度が範囲内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目標温度 ≠ 現在温度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[Optimal Charge Guidance]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現在温度 ≒ 目標温度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任意の状態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セル異常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or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センサ異常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[Safe Stop]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7B16BE-E5E1-AA12-D825-2F8DAA6FCD5B}"/>
              </a:ext>
            </a:extLst>
          </p:cNvPr>
          <p:cNvSpPr txBox="1"/>
          <p:nvPr/>
        </p:nvSpPr>
        <p:spPr>
          <a:xfrm>
            <a:off x="554124" y="1259693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zh-TW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基本構成要素</a:t>
            </a:r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995E3E-BD68-D19E-5140-02BA1D602CAB}"/>
              </a:ext>
            </a:extLst>
          </p:cNvPr>
          <p:cNvSpPr txBox="1"/>
          <p:nvPr/>
        </p:nvSpPr>
        <p:spPr>
          <a:xfrm>
            <a:off x="3388462" y="1567286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39A4601-D726-1A7D-ED34-E9FE92169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27466"/>
              </p:ext>
            </p:extLst>
          </p:nvPr>
        </p:nvGraphicFramePr>
        <p:xfrm>
          <a:off x="3388462" y="1900630"/>
          <a:ext cx="5635205" cy="146304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919205">
                  <a:extLst>
                    <a:ext uri="{9D8B030D-6E8A-4147-A177-3AD203B41FA5}">
                      <a16:colId xmlns:a16="http://schemas.microsoft.com/office/drawing/2014/main" val="693554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3781797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184599737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754341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色（推奨）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5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長方形（角丸）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淡い</a:t>
                      </a: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(#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cce5ff)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76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開始ノード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Start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80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終了ノード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二重円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Optional（Safe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Stop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へ遷移）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遷移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条件式ラベル付き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条件ラベル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テキスト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灰色 </a:t>
                      </a: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(#666)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温度条件など記入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622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2C4051-C53C-8B9A-7707-54556BB12583}"/>
              </a:ext>
            </a:extLst>
          </p:cNvPr>
          <p:cNvSpPr txBox="1"/>
          <p:nvPr/>
        </p:nvSpPr>
        <p:spPr>
          <a:xfrm>
            <a:off x="3388462" y="3444648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84F88B18-876F-8DA2-51EA-2CC47230B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23369"/>
              </p:ext>
            </p:extLst>
          </p:nvPr>
        </p:nvGraphicFramePr>
        <p:xfrm>
          <a:off x="3388462" y="3802625"/>
          <a:ext cx="7992000" cy="245130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1858821427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81432565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4252582768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3427322009"/>
                    </a:ext>
                  </a:extLst>
                </a:gridCol>
              </a:tblGrid>
              <a:tr h="222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From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Condition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To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Action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1884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&gt;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high_temp_threshold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HighTempControl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Activate cooling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41362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&lt;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low_temp_threshold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LowTempControl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Activate heating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0273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≠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target_temp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OptimalCharge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Adjust temp toward target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6914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Any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fault_detected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== true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SafeStop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charging, issue warning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20050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HighTempControl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 ≤ high_temp_threshold - hysteresis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cooling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353853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LowTempControl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 ≥ low_temp_threshold + hysteresis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heating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259914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OptimalCharge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fabs(current_temp - target_temp) &lt; tolerance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adjustment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128571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365543-A009-5C17-DEC0-9FE31E266969}"/>
              </a:ext>
            </a:extLst>
          </p:cNvPr>
          <p:cNvSpPr txBox="1"/>
          <p:nvPr/>
        </p:nvSpPr>
        <p:spPr>
          <a:xfrm>
            <a:off x="554123" y="982694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図のタイトル</a:t>
            </a:r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45FF04-4EF8-36E0-25F8-F7CF2C4136E5}"/>
              </a:ext>
            </a:extLst>
          </p:cNvPr>
          <p:cNvSpPr txBox="1"/>
          <p:nvPr/>
        </p:nvSpPr>
        <p:spPr>
          <a:xfrm>
            <a:off x="1934217" y="1005777"/>
            <a:ext cx="4108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 Temperature Control – State Transition Diagram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E4F206-10FD-6D38-AFC2-8E3EF23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F7B4B-5016-6084-64EB-4ABC1549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DFD</a:t>
            </a:r>
            <a:r>
              <a:rPr lang="ja-JP" altLang="en-US"/>
              <a:t>（データフローダイアグラム）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A307C09-CC52-D946-4FF0-52304AE7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5549"/>
            <a:ext cx="7411278" cy="537486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455AA1-C83A-F674-015A-7D87C2401746}"/>
              </a:ext>
            </a:extLst>
          </p:cNvPr>
          <p:cNvSpPr txBox="1"/>
          <p:nvPr/>
        </p:nvSpPr>
        <p:spPr>
          <a:xfrm>
            <a:off x="8634244" y="986881"/>
            <a:ext cx="2971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battery_temp_control_dfd_level0.drawio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713B52-9E37-4A24-2068-B21D9F17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3A469-0810-4489-A0F8-8781390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参考：</a:t>
            </a:r>
            <a:r>
              <a:rPr lang="en-US" altLang="ja-JP"/>
              <a:t>DFD</a:t>
            </a:r>
            <a:r>
              <a:rPr lang="ja-JP" altLang="en-US"/>
              <a:t>（データフローダイアグラム）テンプレート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11E8D0-6B99-D3E4-1724-490868FACB2D}"/>
              </a:ext>
            </a:extLst>
          </p:cNvPr>
          <p:cNvSpPr txBox="1"/>
          <p:nvPr/>
        </p:nvSpPr>
        <p:spPr>
          <a:xfrm>
            <a:off x="554123" y="982694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図のタイトル</a:t>
            </a:r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9B5973-70F0-B715-AA1F-F6BF2A374E59}"/>
              </a:ext>
            </a:extLst>
          </p:cNvPr>
          <p:cNvSpPr txBox="1"/>
          <p:nvPr/>
        </p:nvSpPr>
        <p:spPr>
          <a:xfrm>
            <a:off x="1934218" y="1005777"/>
            <a:ext cx="325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 Temperature Control – Level 0 DFD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865B8C-A1B0-EA77-3A45-A08033D8C900}"/>
              </a:ext>
            </a:extLst>
          </p:cNvPr>
          <p:cNvSpPr txBox="1"/>
          <p:nvPr/>
        </p:nvSpPr>
        <p:spPr>
          <a:xfrm>
            <a:off x="554124" y="1259693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主な構成要素</a:t>
            </a:r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176F63A-5836-F134-54A0-FF439B70E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87518"/>
              </p:ext>
            </p:extLst>
          </p:nvPr>
        </p:nvGraphicFramePr>
        <p:xfrm>
          <a:off x="750418" y="1544386"/>
          <a:ext cx="7611120" cy="121920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244100051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320485346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2312632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1520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種類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図形（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Draw.io）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名称例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50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外部エンティティ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四角形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CAN Bus, User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温度データ送信元、設定入力など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97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プロセス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楕円または角丸長方形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Battery Temp Control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主制御ループ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8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データストア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平行線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Threshold Config, State Variables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閾値や状態記録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3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双方向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データ入出力線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07999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D4E34A-D51B-F05C-DEDA-954757B8C258}"/>
              </a:ext>
            </a:extLst>
          </p:cNvPr>
          <p:cNvSpPr txBox="1"/>
          <p:nvPr/>
        </p:nvSpPr>
        <p:spPr>
          <a:xfrm>
            <a:off x="663855" y="2934571"/>
            <a:ext cx="3973982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 CAN Bus (外部エンティティ)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└──────────────┘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 ① 温度データ (Battery Temp)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▼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P1: Battery Temp Control Logic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Monitor temperature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Evaluate thresholds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Control heater/cooler outputs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Update state       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└────────────────────────┘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 ② Control Output (Heater/Cooler)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▼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Actuator (外部)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└──────────────┘</a:t>
            </a:r>
          </a:p>
          <a:p>
            <a:endParaRPr lang="ja-JP" altLang="en-US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 ⇄ Threshold Config (閾値設定)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 ⇄ State Variables (状態記録)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55074C-0CBF-3195-7B90-8C6EBA88DA16}"/>
              </a:ext>
            </a:extLst>
          </p:cNvPr>
          <p:cNvSpPr txBox="1"/>
          <p:nvPr/>
        </p:nvSpPr>
        <p:spPr>
          <a:xfrm>
            <a:off x="8673127" y="982694"/>
            <a:ext cx="31693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【Level 1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例（詳細分解）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P1.1: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Temperature Acquisition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（温度取得）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P1.2: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State Evaluation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（状態判定）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P1.3: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Control Output Calculation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（制御量計算）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P1.4: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Safety Monitoring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（安全監視）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4AC9A9-FBA1-0B7E-913F-6D293C7A0405}"/>
              </a:ext>
            </a:extLst>
          </p:cNvPr>
          <p:cNvSpPr txBox="1"/>
          <p:nvPr/>
        </p:nvSpPr>
        <p:spPr>
          <a:xfrm>
            <a:off x="4861256" y="2934571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D71461C8-0575-98EF-14ED-72962411A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31257"/>
              </p:ext>
            </p:extLst>
          </p:nvPr>
        </p:nvGraphicFramePr>
        <p:xfrm>
          <a:off x="4861256" y="3317494"/>
          <a:ext cx="6516000" cy="146304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4016087726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81923534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6612361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434705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推奨色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プロセス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角丸長方形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#d1f0d1（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薄緑）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各処理ブロック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59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外部エンティティ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#fce5cd（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薄橙）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CAN・UI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データストア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平行線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#f0f0f0（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灰）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状態や設定値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95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 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or 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濃青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データ流向を明確に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2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テキストラベル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通常テキスト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矢印ラベルを小さく記載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77700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372607-C7CB-9D86-3876-3BB0C63D1BB8}"/>
              </a:ext>
            </a:extLst>
          </p:cNvPr>
          <p:cNvSpPr txBox="1"/>
          <p:nvPr/>
        </p:nvSpPr>
        <p:spPr>
          <a:xfrm>
            <a:off x="4861256" y="4899581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参考ファイル構造（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保存用の命名）</a:t>
            </a:r>
            <a:endParaRPr lang="en-US" altLang="ja-JP" sz="120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2E0BCE-A2C7-1272-85F1-D239A8805AD3}"/>
              </a:ext>
            </a:extLst>
          </p:cNvPr>
          <p:cNvSpPr txBox="1"/>
          <p:nvPr/>
        </p:nvSpPr>
        <p:spPr>
          <a:xfrm>
            <a:off x="4789627" y="5275141"/>
            <a:ext cx="45942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battery_temp_control/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├── uml_state_transition.drawio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├── dfd_level0.drawio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└── dfd_level1_detail.drawio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6FD99-E727-8593-EA6C-D45AA836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1132</Words>
  <Application>Microsoft Office PowerPoint</Application>
  <PresentationFormat>ワイド画面</PresentationFormat>
  <Paragraphs>269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BIZ UDゴシック</vt:lpstr>
      <vt:lpstr>游ゴシック</vt:lpstr>
      <vt:lpstr>Aptos</vt:lpstr>
      <vt:lpstr>Aptos Display</vt:lpstr>
      <vt:lpstr>Arial</vt:lpstr>
      <vt:lpstr>Office テーマ</vt:lpstr>
      <vt:lpstr>バッテリーパックの温度制御仕様（演習）</vt:lpstr>
      <vt:lpstr>UML状態遷移図（State Machine Diagram）</vt:lpstr>
      <vt:lpstr>参考：UML状態遷移図テンプレート（State Machine Diagram）</vt:lpstr>
      <vt:lpstr>DFD（データフローダイアグラム）</vt:lpstr>
      <vt:lpstr>参考：DFD（データフローダイアグラム）テンプレート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Y</dc:creator>
  <cp:lastModifiedBy>K Y</cp:lastModifiedBy>
  <cp:revision>25</cp:revision>
  <dcterms:created xsi:type="dcterms:W3CDTF">2012-07-27T23:28:17Z</dcterms:created>
  <dcterms:modified xsi:type="dcterms:W3CDTF">2025-10-17T08:31:50Z</dcterms:modified>
</cp:coreProperties>
</file>