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451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BIZ UDゴシック" panose="020B0400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EE70D-6CE1-4419-F5AB-2B5565D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>
                <a:ea typeface="+mj-lt"/>
                <a:cs typeface="+mj-lt"/>
              </a:rPr>
              <a:t>バッテリーパックの温度制御仕様</a:t>
            </a:r>
            <a:r>
              <a:rPr lang="ja-JP" altLang="en-US">
                <a:ea typeface="+mj-lt"/>
                <a:cs typeface="+mj-lt"/>
              </a:rPr>
              <a:t>（演習）</a:t>
            </a:r>
            <a:endParaRPr 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B6D274-A95C-F322-B318-8BBE3624B729}"/>
              </a:ext>
            </a:extLst>
          </p:cNvPr>
          <p:cNvSpPr txBox="1"/>
          <p:nvPr/>
        </p:nvSpPr>
        <p:spPr>
          <a:xfrm>
            <a:off x="921600" y="1527148"/>
            <a:ext cx="833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目的：バッテリーパックの温度を安全かつ効率的に制御し、充電最適温度に誘導する</a:t>
            </a:r>
            <a:endParaRPr kumimoji="1" lang="en-US" altLang="ja-JP"/>
          </a:p>
          <a:p>
            <a:r>
              <a:rPr kumimoji="1" lang="ja-JP" altLang="en-US"/>
              <a:t>対象：バッテリーパック（複数セル構成）</a:t>
            </a:r>
          </a:p>
          <a:p>
            <a:r>
              <a:rPr kumimoji="1" lang="ja-JP" altLang="en-US"/>
              <a:t>制御方式：状態遷移＋パラメトリック制御（温度変化量に応じた制御）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86B3F0-BDD3-1A02-56C8-D06D834A312E}"/>
              </a:ext>
            </a:extLst>
          </p:cNvPr>
          <p:cNvSpPr txBox="1"/>
          <p:nvPr/>
        </p:nvSpPr>
        <p:spPr>
          <a:xfrm>
            <a:off x="921600" y="96722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演習用に仮の仕様を考える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73A64C-B7A4-2178-4D34-784BD2C162E6}"/>
              </a:ext>
            </a:extLst>
          </p:cNvPr>
          <p:cNvSpPr txBox="1"/>
          <p:nvPr/>
        </p:nvSpPr>
        <p:spPr>
          <a:xfrm>
            <a:off x="756027" y="2748687"/>
            <a:ext cx="1059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CAN</a:t>
            </a:r>
            <a:r>
              <a:rPr kumimoji="1" lang="ja-JP" altLang="en-US"/>
              <a:t>から取得したバッテリ温度を監視して、その温度に従ってバッテリ温度を変化させる制御を行います</a:t>
            </a:r>
            <a:r>
              <a:rPr lang="ja-JP" altLang="en-US"/>
              <a:t>。</a:t>
            </a:r>
            <a:endParaRPr lang="en-US" altLang="ja-JP"/>
          </a:p>
          <a:p>
            <a:r>
              <a:rPr kumimoji="1" lang="ja-JP" altLang="en-US"/>
              <a:t>ただし、セル温度が閾値を超えた場合には冷却させる方向に進めます。</a:t>
            </a:r>
            <a:endParaRPr kumimoji="1" lang="en-US" altLang="ja-JP"/>
          </a:p>
          <a:p>
            <a:r>
              <a:rPr kumimoji="1" lang="ja-JP" altLang="en-US"/>
              <a:t>冷却も上昇もすぐに変化させず、目的温度まで一定の時間を使って遷移させます。 </a:t>
            </a:r>
            <a:endParaRPr kumimoji="1" lang="en-US" altLang="ja-JP"/>
          </a:p>
          <a:p>
            <a:r>
              <a:rPr kumimoji="1" lang="ja-JP" altLang="en-US"/>
              <a:t>目的温度に達したら通常監視モードに繊維します。 まずはこれだけで、次のステップで異常処理を考えます。</a:t>
            </a:r>
          </a:p>
        </p:txBody>
      </p:sp>
    </p:spTree>
    <p:extLst>
      <p:ext uri="{BB962C8B-B14F-4D97-AF65-F5344CB8AC3E}">
        <p14:creationId xmlns:p14="http://schemas.microsoft.com/office/powerpoint/2010/main" val="273598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B0761-9678-5D8E-F7EF-884AACB5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状態遷移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658D565-D455-7F00-15C9-528359E4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71232"/>
              </p:ext>
            </p:extLst>
          </p:nvPr>
        </p:nvGraphicFramePr>
        <p:xfrm>
          <a:off x="7978021" y="1076872"/>
          <a:ext cx="3561310" cy="19564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623288">
                  <a:extLst>
                    <a:ext uri="{9D8B030D-6E8A-4147-A177-3AD203B41FA5}">
                      <a16:colId xmlns:a16="http://schemas.microsoft.com/office/drawing/2014/main" val="293804515"/>
                    </a:ext>
                  </a:extLst>
                </a:gridCol>
                <a:gridCol w="1100881">
                  <a:extLst>
                    <a:ext uri="{9D8B030D-6E8A-4147-A177-3AD203B41FA5}">
                      <a16:colId xmlns:a16="http://schemas.microsoft.com/office/drawing/2014/main" val="1492560074"/>
                    </a:ext>
                  </a:extLst>
                </a:gridCol>
                <a:gridCol w="1837141">
                  <a:extLst>
                    <a:ext uri="{9D8B030D-6E8A-4147-A177-3AD203B41FA5}">
                      <a16:colId xmlns:a16="http://schemas.microsoft.com/office/drawing/2014/main" val="1518261795"/>
                    </a:ext>
                  </a:extLst>
                </a:gridCol>
              </a:tblGrid>
              <a:tr h="18030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536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（初期動作）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STATE_NORMAL_MONITOR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2014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通常監視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STATE_NORMAL_MONITOR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27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高温制御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STATE_HIGH_TEMP_CTRL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26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低温制御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STATE_LOW_TEMP_CTRL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109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最適充電誘導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STATE_CHARGE_GUIDE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40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異常警告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STATE_SAFE_ALART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806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安全停止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STATE_SAFE_STOP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21162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8DC1517-518E-02B5-CC15-C5CCF914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49" y="-350070"/>
            <a:ext cx="7534072" cy="4174794"/>
          </a:xfrm>
          <a:prstGeom prst="rect">
            <a:avLst/>
          </a:prstGeom>
        </p:spPr>
      </p:pic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813B1D6-7047-4ABA-FAB3-115D504C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11929"/>
              </p:ext>
            </p:extLst>
          </p:nvPr>
        </p:nvGraphicFramePr>
        <p:xfrm>
          <a:off x="5536372" y="4084497"/>
          <a:ext cx="6238000" cy="2506602"/>
        </p:xfrm>
        <a:graphic>
          <a:graphicData uri="http://schemas.openxmlformats.org/drawingml/2006/table">
            <a:tbl>
              <a:tblPr/>
              <a:tblGrid>
                <a:gridCol w="648000">
                  <a:extLst>
                    <a:ext uri="{9D8B030D-6E8A-4147-A177-3AD203B41FA5}">
                      <a16:colId xmlns:a16="http://schemas.microsoft.com/office/drawing/2014/main" val="42906807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73855749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830740857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143376050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999121049"/>
                    </a:ext>
                  </a:extLst>
                </a:gridCol>
              </a:tblGrid>
              <a:tr h="19774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EventNo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FromTo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遷移条件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Do (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動作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577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S0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起動時処理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情報の初期化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64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目標温度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温度変化量に従って加熱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44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低温閾値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加熱制御（ヒーター）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914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S1 → S2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現在温度 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高温閾値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冷却制御（ファン・冷却材）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891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S4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85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S3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S2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冷却制御処理実施完了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冷却制御処理実施開始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40678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停止温度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セル温度＞警告温度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159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センサ異常警告条件成立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12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S5 → S1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警告出力条件解除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警告解除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936559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E10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セル温度＞停止温度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45218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→S6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センサ異常停止条件成立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4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0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B0A6D-8774-4559-FC13-E4B5D74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UML</a:t>
            </a:r>
            <a:r>
              <a:rPr lang="ja-JP" altLang="en-US"/>
              <a:t>状態遷移図テンプレート（</a:t>
            </a:r>
            <a:r>
              <a:rPr lang="en-US" altLang="ja-JP"/>
              <a:t>State Machine Diagram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637583-D507-7DE8-8E89-823B1E6D20B7}"/>
              </a:ext>
            </a:extLst>
          </p:cNvPr>
          <p:cNvSpPr txBox="1"/>
          <p:nvPr/>
        </p:nvSpPr>
        <p:spPr>
          <a:xfrm>
            <a:off x="737007" y="1609344"/>
            <a:ext cx="2130551" cy="350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状態（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State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）ノード：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&gt;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[High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&lt;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[Low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目標温度 ≠ 現在温度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[Optimal Charge Guidance]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現在温度 ≒ 目標温度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任意の状態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セル異常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or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センサ異常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[Safe Stop]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7B16BE-E5E1-AA12-D825-2F8DAA6FCD5B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zh-TW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995E3E-BD68-D19E-5140-02BA1D602CAB}"/>
              </a:ext>
            </a:extLst>
          </p:cNvPr>
          <p:cNvSpPr txBox="1"/>
          <p:nvPr/>
        </p:nvSpPr>
        <p:spPr>
          <a:xfrm>
            <a:off x="3388462" y="1567286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39A4601-D726-1A7D-ED34-E9FE9216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27466"/>
              </p:ext>
            </p:extLst>
          </p:nvPr>
        </p:nvGraphicFramePr>
        <p:xfrm>
          <a:off x="3388462" y="1900630"/>
          <a:ext cx="5635205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919205">
                  <a:extLst>
                    <a:ext uri="{9D8B030D-6E8A-4147-A177-3AD203B41FA5}">
                      <a16:colId xmlns:a16="http://schemas.microsoft.com/office/drawing/2014/main" val="693554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81797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184599737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754341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色（推奨）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5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長方形（角丸）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淡い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cce5ff)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6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開始ノード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Start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0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終了ノード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二重円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Optional（Safe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Stop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へ遷移）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条件式ラベル付き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灰色 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温度条件など記入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22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C4051-C53C-8B9A-7707-54556BB12583}"/>
              </a:ext>
            </a:extLst>
          </p:cNvPr>
          <p:cNvSpPr txBox="1"/>
          <p:nvPr/>
        </p:nvSpPr>
        <p:spPr>
          <a:xfrm>
            <a:off x="3388462" y="3444648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4F88B18-876F-8DA2-51EA-2CC47230B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3369"/>
              </p:ext>
            </p:extLst>
          </p:nvPr>
        </p:nvGraphicFramePr>
        <p:xfrm>
          <a:off x="3388462" y="3802625"/>
          <a:ext cx="7992000" cy="24513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1858821427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81432565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4252582768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427322009"/>
                    </a:ext>
                  </a:extLst>
                </a:gridCol>
              </a:tblGrid>
              <a:tr h="222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Condition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To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88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&gt;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41362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&lt;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027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≠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target_temp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Adjust temp toward target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691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Any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fault_detected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== true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SafeStop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charging, issue warning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20050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≤ high_temp_threshold -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5385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≥ low_temp_threshold +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59914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fabs(current_temp - target_temp) &lt; tolerance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adjustment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28571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365543-A009-5C17-DEC0-9FE31E266969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45FF04-4EF8-36E0-25F8-F7CF2C4136E5}"/>
              </a:ext>
            </a:extLst>
          </p:cNvPr>
          <p:cNvSpPr txBox="1"/>
          <p:nvPr/>
        </p:nvSpPr>
        <p:spPr>
          <a:xfrm>
            <a:off x="1934217" y="1005777"/>
            <a:ext cx="410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State Transition Diagram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3A469-0810-4489-A0F8-8781390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DFD</a:t>
            </a:r>
            <a:r>
              <a:rPr lang="ja-JP" altLang="en-US"/>
              <a:t>（データフローダイアグラム）テンプレート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11E8D0-6B99-D3E4-1724-490868FACB2D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9B5973-70F0-B715-AA1F-F6BF2A374E59}"/>
              </a:ext>
            </a:extLst>
          </p:cNvPr>
          <p:cNvSpPr txBox="1"/>
          <p:nvPr/>
        </p:nvSpPr>
        <p:spPr>
          <a:xfrm>
            <a:off x="1934218" y="1005777"/>
            <a:ext cx="325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Level 0 DFD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865B8C-A1B0-EA77-3A45-A08033D8C900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主な構成要素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176F63A-5836-F134-54A0-FF439B70E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87518"/>
              </p:ext>
            </p:extLst>
          </p:nvPr>
        </p:nvGraphicFramePr>
        <p:xfrm>
          <a:off x="750418" y="1544386"/>
          <a:ext cx="7611120" cy="121920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24410005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20485346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2312632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20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種類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図形（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Draw.io）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5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四角形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 Bus, User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温度データ送信元、設定入力など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9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楕円または角丸長方形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Battery Temp Control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主制御ループ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8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Threshold Config, State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閾値や状態記録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3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双方向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データ入出力線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7999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D4E34A-D51B-F05C-DEDA-954757B8C258}"/>
              </a:ext>
            </a:extLst>
          </p:cNvPr>
          <p:cNvSpPr txBox="1"/>
          <p:nvPr/>
        </p:nvSpPr>
        <p:spPr>
          <a:xfrm>
            <a:off x="663855" y="2934571"/>
            <a:ext cx="3973982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 CAN Bus (外部エンティティ)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① 温度データ (Battery Temp)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P1: Battery Temp Control Logic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Monitor temperature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Evaluate thresholds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Control heater/cooler outputs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Update state       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② Control Output (Heater/Cooler)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Actuator (外部)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endParaRPr lang="ja-JP" altLang="en-US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Threshold Config (閾値設定)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State Variables (状態記録)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55074C-0CBF-3195-7B90-8C6EBA88DA16}"/>
              </a:ext>
            </a:extLst>
          </p:cNvPr>
          <p:cNvSpPr txBox="1"/>
          <p:nvPr/>
        </p:nvSpPr>
        <p:spPr>
          <a:xfrm>
            <a:off x="8673127" y="982694"/>
            <a:ext cx="3169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【Level 1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例（詳細分解）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P1.1: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Temperature Acquisition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（温度取得）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P1.2: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State Evaluation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（状態判定）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P1.3: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Control Output Calculation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（制御量計算）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P1.4: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Safety Monitoring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（安全監視）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4AC9A9-FBA1-0B7E-913F-6D293C7A0405}"/>
              </a:ext>
            </a:extLst>
          </p:cNvPr>
          <p:cNvSpPr txBox="1"/>
          <p:nvPr/>
        </p:nvSpPr>
        <p:spPr>
          <a:xfrm>
            <a:off x="4861256" y="293457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D71461C8-0575-98EF-14ED-72962411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1257"/>
              </p:ext>
            </p:extLst>
          </p:nvPr>
        </p:nvGraphicFramePr>
        <p:xfrm>
          <a:off x="4861256" y="3317494"/>
          <a:ext cx="6516000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40160877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81923534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6612361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43470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推奨色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#d1f0d1（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薄緑）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各処理ブロック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9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#fce5cd（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薄橙）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CAN・UI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#f0f0f0（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状態や設定値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5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 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or 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濃青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データ流向を明確に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矢印ラベルを小さく記載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7700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372607-C7CB-9D86-3876-3BB0C63D1BB8}"/>
              </a:ext>
            </a:extLst>
          </p:cNvPr>
          <p:cNvSpPr txBox="1"/>
          <p:nvPr/>
        </p:nvSpPr>
        <p:spPr>
          <a:xfrm>
            <a:off x="4861256" y="489958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参考ファイル構造（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保存用の命名）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2E0BCE-A2C7-1272-85F1-D239A8805AD3}"/>
              </a:ext>
            </a:extLst>
          </p:cNvPr>
          <p:cNvSpPr txBox="1"/>
          <p:nvPr/>
        </p:nvSpPr>
        <p:spPr>
          <a:xfrm>
            <a:off x="4789627" y="5275141"/>
            <a:ext cx="4594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battery_temp_control/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uml_state_transition.drawio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dfd_level0.drawio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└── dfd_level1_detail.drawio</a:t>
            </a:r>
          </a:p>
        </p:txBody>
      </p:sp>
    </p:spTree>
    <p:extLst>
      <p:ext uri="{BB962C8B-B14F-4D97-AF65-F5344CB8AC3E}">
        <p14:creationId xmlns:p14="http://schemas.microsoft.com/office/powerpoint/2010/main" val="11626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E757-2DC4-1667-A547-024207B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バッテリ温度の考え方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BAAEC2-0A1C-315C-C5B4-2301D4447A11}"/>
              </a:ext>
            </a:extLst>
          </p:cNvPr>
          <p:cNvSpPr txBox="1"/>
          <p:nvPr/>
        </p:nvSpPr>
        <p:spPr>
          <a:xfrm>
            <a:off x="453427" y="261711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実務的な「考慮点」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F3DD89-679E-B04F-89A0-3072D44BAD5A}"/>
              </a:ext>
            </a:extLst>
          </p:cNvPr>
          <p:cNvSpPr txBox="1"/>
          <p:nvPr/>
        </p:nvSpPr>
        <p:spPr>
          <a:xfrm>
            <a:off x="589364" y="1400731"/>
            <a:ext cx="5506636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10-bit ADC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は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0..1023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の整数値を取ります。線形に温度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にマップする一般式</a:t>
            </a:r>
            <a:b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= T_min + (adc_value / 1023.0) * (T_max - T_min)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→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adc_value = round( (T - T_min) / (T_max - T_min) * 1023 )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量子化分解能（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カウントあたりの温度）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= (T_max - T_min) / 1023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5897C3-2B4E-DD82-DAC4-09CDAEEEC35F}"/>
              </a:ext>
            </a:extLst>
          </p:cNvPr>
          <p:cNvSpPr txBox="1"/>
          <p:nvPr/>
        </p:nvSpPr>
        <p:spPr>
          <a:xfrm>
            <a:off x="490841" y="101534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基本式（線形マッピングの場合）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B145AE-E30D-719C-AFA3-F4D91FCF7BDB}"/>
              </a:ext>
            </a:extLst>
          </p:cNvPr>
          <p:cNvSpPr txBox="1"/>
          <p:nvPr/>
        </p:nvSpPr>
        <p:spPr>
          <a:xfrm>
            <a:off x="589364" y="2894112"/>
            <a:ext cx="8327921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センサ種別（サーミスタ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RTD,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）は一般に非線形（サーミスタ）だったり、電圧出力で線形（温度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）だったりする。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上の線形式は「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ADC→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温度が線形で表せる（または線形化済み）」場合の単純モデルです。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基準電圧／回路分圧により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0/1023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が意味する温度が変わる（つまり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を回路設計で設定）。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レンジは大きすぎないこと：必要以上に広い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を設定すると「分解能」が落ち、制御精度が下がる。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逆に狭すぎると飽和（オーバーフロー）するリスク。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耐熱・安全上の上限はバッテリセルと周辺素材（ケース、接着剤、コネクタ等）の耐熱から考える。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バッテリ（リチウム系）の推奨動作範囲・安全上の目安は下記参照。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BD306C-1B13-6508-F1A7-289ED2457A30}"/>
              </a:ext>
            </a:extLst>
          </p:cNvPr>
          <p:cNvSpPr txBox="1"/>
          <p:nvPr/>
        </p:nvSpPr>
        <p:spPr>
          <a:xfrm>
            <a:off x="461581" y="4216661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3) </a:t>
            </a:r>
            <a:r>
              <a:rPr lang="ja-JP" altLang="en-US" sz="1200"/>
              <a:t>リチウム電池（一般的な目安） </a:t>
            </a:r>
            <a:r>
              <a:rPr lang="en-US" altLang="ja-JP" sz="1200"/>
              <a:t>— </a:t>
            </a:r>
            <a:r>
              <a:rPr lang="ja-JP" altLang="en-US" sz="1200"/>
              <a:t>実用レンジ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F59C78-EB61-F4DC-B8DA-CEE1F316306E}"/>
              </a:ext>
            </a:extLst>
          </p:cNvPr>
          <p:cNvSpPr txBox="1"/>
          <p:nvPr/>
        </p:nvSpPr>
        <p:spPr>
          <a:xfrm>
            <a:off x="589364" y="4604263"/>
            <a:ext cx="691727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（リチウム系バッテリ想定の例：実際はセル仕様を優先）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Heating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&lt; 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（充電誘導時は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を避け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前後を開始点にする案）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通常監視下限：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（放電は低温で容量低下）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Cooling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 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（放電時の安全余裕）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高温警告：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60°C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（即アクション推奨）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安全停止（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Safe Stop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70〜85°C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（セル・材料仕様に応じて決定）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ヒステリシス（復帰時の余裕）を必ず設ける（例：冷却開始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、冷却停止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95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F2510-D334-9D03-CC40-CD01F5DD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バッテリ温度の考え方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23EE7B-1323-833B-A188-4A57C9D6705F}"/>
              </a:ext>
            </a:extLst>
          </p:cNvPr>
          <p:cNvSpPr txBox="1"/>
          <p:nvPr/>
        </p:nvSpPr>
        <p:spPr>
          <a:xfrm>
            <a:off x="461582" y="910190"/>
            <a:ext cx="337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4) </a:t>
            </a:r>
            <a:r>
              <a:rPr lang="ja-JP" altLang="en-US" sz="1200"/>
              <a:t>具体的な </a:t>
            </a:r>
            <a:r>
              <a:rPr lang="en-US" altLang="ja-JP" sz="1200"/>
              <a:t>T_min/T_max </a:t>
            </a:r>
            <a:r>
              <a:rPr lang="ja-JP" altLang="en-US" sz="1200"/>
              <a:t>の選択例（</a:t>
            </a:r>
            <a:r>
              <a:rPr lang="en-US" altLang="ja-JP" sz="1200"/>
              <a:t>10-bit ADC</a:t>
            </a:r>
            <a:r>
              <a:rPr lang="ja-JP" altLang="en-US" sz="1200"/>
              <a:t>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51A029-51BB-C09C-F34B-0285D3AA8E90}"/>
              </a:ext>
            </a:extLst>
          </p:cNvPr>
          <p:cNvSpPr txBox="1"/>
          <p:nvPr/>
        </p:nvSpPr>
        <p:spPr>
          <a:xfrm>
            <a:off x="640571" y="1298803"/>
            <a:ext cx="5801588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以下は「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とそれに対応する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カウント分の温度（分解能）」の例。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（制御領域にピッタリ合わせる）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100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0.0978°C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125°C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（広め。電子部品・過酷環境もカバー）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165°C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165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0.161°C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80°C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（バッテリの実運用把握向け）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0.098°C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（ほぼ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と同等）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215°C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（非常に広く材料耐熱や熱暴走検出を想定）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255°C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255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0.249°C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31A2EA-00DE-7743-EB6F-5AFF854FF292}"/>
              </a:ext>
            </a:extLst>
          </p:cNvPr>
          <p:cNvSpPr txBox="1"/>
          <p:nvPr/>
        </p:nvSpPr>
        <p:spPr>
          <a:xfrm>
            <a:off x="640571" y="3903407"/>
            <a:ext cx="10360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F3515-9E17-7E31-88A7-728A949ECC51}"/>
              </a:ext>
            </a:extLst>
          </p:cNvPr>
          <p:cNvSpPr txBox="1"/>
          <p:nvPr/>
        </p:nvSpPr>
        <p:spPr>
          <a:xfrm>
            <a:off x="213673" y="4661352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5) </a:t>
            </a:r>
            <a:r>
              <a:rPr lang="ja-JP" altLang="en-US" sz="1200"/>
              <a:t>閾値（現実的な推奨値）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0AF9FE-B6BA-33AD-A2DB-F40B26AB36DE}"/>
              </a:ext>
            </a:extLst>
          </p:cNvPr>
          <p:cNvSpPr txBox="1"/>
          <p:nvPr/>
        </p:nvSpPr>
        <p:spPr>
          <a:xfrm>
            <a:off x="573515" y="5044219"/>
            <a:ext cx="1036052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</p:spTree>
    <p:extLst>
      <p:ext uri="{BB962C8B-B14F-4D97-AF65-F5344CB8AC3E}">
        <p14:creationId xmlns:p14="http://schemas.microsoft.com/office/powerpoint/2010/main" val="315973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AFDE4-C6A3-BFA0-A012-1FD08F8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バッテリ温度の考え方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E78B48-B3C7-551D-95F7-81732257599F}"/>
              </a:ext>
            </a:extLst>
          </p:cNvPr>
          <p:cNvSpPr txBox="1"/>
          <p:nvPr/>
        </p:nvSpPr>
        <p:spPr>
          <a:xfrm>
            <a:off x="510297" y="1008862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6)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実装例（</a:t>
            </a:r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言語、線形変換の例）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B04296-E68C-6FC9-5038-578F399379A0}"/>
              </a:ext>
            </a:extLst>
          </p:cNvPr>
          <p:cNvSpPr txBox="1"/>
          <p:nvPr/>
        </p:nvSpPr>
        <p:spPr>
          <a:xfrm>
            <a:off x="783243" y="1285861"/>
            <a:ext cx="6853158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例：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10-bit,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マッピング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0..100°C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ADC_MAX 1023.0f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T_MIN 0.0f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T_MAX 100.0f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float adc_to_temp(int adc) {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return T_MIN + (adc / ADC_MAX) * (T_MAX - T_MIN);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}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逆変換（温度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-&gt; ADC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int temp_to_adc(float temp) {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float v = (temp - T_MIN) / (T_MAX - T_MIN);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if (v &lt; 0.0f) v = 0.0f;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if (v &gt; 1.0f) v = 1.0f;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return (int)roundf(v * ADC_MAX);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}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//※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サーミスタ等の非線形なら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LUT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（ルックアップテーブル）か数式（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Steinhart–Hart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等）で変換してください。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301EF-AE8E-F269-34A7-AA3547AF182C}"/>
              </a:ext>
            </a:extLst>
          </p:cNvPr>
          <p:cNvSpPr txBox="1"/>
          <p:nvPr/>
        </p:nvSpPr>
        <p:spPr>
          <a:xfrm>
            <a:off x="510296" y="408604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7</a:t>
            </a:r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設計方針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B6A8E4-5372-7A8C-0EF0-0C080B92E66B}"/>
              </a:ext>
            </a:extLst>
          </p:cNvPr>
          <p:cNvSpPr txBox="1"/>
          <p:nvPr/>
        </p:nvSpPr>
        <p:spPr>
          <a:xfrm>
            <a:off x="869368" y="4350502"/>
            <a:ext cx="8366393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まずセル仕様書で「動作温度」「保存温度」「安全停止温度」を確認する。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想定運用レンジ（たとえば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0〜60°C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）を決める。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のレンジ（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）を「想定運用レンジ ＋ マージン（例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±10〜20°C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）」に設定して分解能を確保。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異常監視用に広域（例 −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40〜125°C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）で別系統の監視が必要なら、センサーの出力を別途分岐して高レンジ測定も可能（回路的に複雑）。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必ず ヒステリシス と 安全停止閾値 を設ける。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74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2182</Words>
  <Application>Microsoft Office PowerPoint</Application>
  <PresentationFormat>ワイド画面</PresentationFormat>
  <Paragraphs>326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BIZ UDゴシック</vt:lpstr>
      <vt:lpstr>Aptos</vt:lpstr>
      <vt:lpstr>Aptos Display</vt:lpstr>
      <vt:lpstr>Arial</vt:lpstr>
      <vt:lpstr>Wingdings</vt:lpstr>
      <vt:lpstr>Office テーマ</vt:lpstr>
      <vt:lpstr>バッテリーパックの温度制御仕様（演習）</vt:lpstr>
      <vt:lpstr>状態遷移</vt:lpstr>
      <vt:lpstr>UML状態遷移図テンプレート（State Machine Diagram）</vt:lpstr>
      <vt:lpstr>DFD（データフローダイアグラム）テンプレート</vt:lpstr>
      <vt:lpstr>バッテリ温度の考え方</vt:lpstr>
      <vt:lpstr>バッテリ温度の考え方</vt:lpstr>
      <vt:lpstr>バッテリ温度の考え方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Y</dc:creator>
  <cp:lastModifiedBy>K Y</cp:lastModifiedBy>
  <cp:revision>21</cp:revision>
  <dcterms:created xsi:type="dcterms:W3CDTF">2012-07-27T23:28:17Z</dcterms:created>
  <dcterms:modified xsi:type="dcterms:W3CDTF">2025-10-16T06:25:51Z</dcterms:modified>
</cp:coreProperties>
</file>