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451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ea typeface="BIZ UDゴシック" panose="020B0400000000000000" pitchFamily="49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EE70D-6CE1-4419-F5AB-2B5565D7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>
                <a:ea typeface="+mj-lt"/>
                <a:cs typeface="+mj-lt"/>
              </a:rPr>
              <a:t>バッテリーパックの温度制御仕様</a:t>
            </a:r>
            <a:r>
              <a:rPr lang="ja-JP" altLang="en-US">
                <a:ea typeface="+mj-lt"/>
                <a:cs typeface="+mj-lt"/>
              </a:rPr>
              <a:t>（演習）</a:t>
            </a:r>
            <a:endParaRPr lang="ja-JP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B6D274-A95C-F322-B318-8BBE3624B729}"/>
              </a:ext>
            </a:extLst>
          </p:cNvPr>
          <p:cNvSpPr txBox="1"/>
          <p:nvPr/>
        </p:nvSpPr>
        <p:spPr>
          <a:xfrm>
            <a:off x="921600" y="1527148"/>
            <a:ext cx="8335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目的：バッテリーパックの温度を安全かつ効率的に制御し、充電最適温度に誘導する</a:t>
            </a:r>
            <a:endParaRPr kumimoji="1" lang="en-US" altLang="ja-JP"/>
          </a:p>
          <a:p>
            <a:r>
              <a:rPr kumimoji="1" lang="ja-JP" altLang="en-US"/>
              <a:t>対象：バッテリーパック（複数セル構成）</a:t>
            </a:r>
          </a:p>
          <a:p>
            <a:r>
              <a:rPr kumimoji="1" lang="ja-JP" altLang="en-US"/>
              <a:t>制御方式：状態遷移＋パラメトリック制御（温度変化量に応じた制御）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986B3F0-BDD3-1A02-56C8-D06D834A312E}"/>
              </a:ext>
            </a:extLst>
          </p:cNvPr>
          <p:cNvSpPr txBox="1"/>
          <p:nvPr/>
        </p:nvSpPr>
        <p:spPr>
          <a:xfrm>
            <a:off x="921600" y="967223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演習用に仮の仕様を考える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73A64C-B7A4-2178-4D34-784BD2C162E6}"/>
              </a:ext>
            </a:extLst>
          </p:cNvPr>
          <p:cNvSpPr txBox="1"/>
          <p:nvPr/>
        </p:nvSpPr>
        <p:spPr>
          <a:xfrm>
            <a:off x="756027" y="2748687"/>
            <a:ext cx="10597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CAN</a:t>
            </a:r>
            <a:r>
              <a:rPr kumimoji="1" lang="ja-JP" altLang="en-US"/>
              <a:t>から取得したバッテリ温度を監視して、その温度に従ってバッテリ温度を変化させる制御を行います</a:t>
            </a:r>
            <a:r>
              <a:rPr lang="ja-JP" altLang="en-US"/>
              <a:t>。</a:t>
            </a:r>
            <a:endParaRPr lang="en-US" altLang="ja-JP"/>
          </a:p>
          <a:p>
            <a:r>
              <a:rPr kumimoji="1" lang="ja-JP" altLang="en-US"/>
              <a:t>ただし、セル温度が閾値を超えた場合には冷却させる方向に進めます。</a:t>
            </a:r>
            <a:endParaRPr kumimoji="1" lang="en-US" altLang="ja-JP"/>
          </a:p>
          <a:p>
            <a:r>
              <a:rPr kumimoji="1" lang="ja-JP" altLang="en-US"/>
              <a:t>冷却も上昇もすぐに変化させず、目的温度まで一定の時間を使って遷移させます。 </a:t>
            </a:r>
            <a:endParaRPr kumimoji="1" lang="en-US" altLang="ja-JP"/>
          </a:p>
          <a:p>
            <a:r>
              <a:rPr kumimoji="1" lang="ja-JP" altLang="en-US"/>
              <a:t>目的温度に達したら通常監視モードに繊維します。 まずはこれだけで、次のステップで異常処理を考えます。</a:t>
            </a:r>
          </a:p>
        </p:txBody>
      </p:sp>
    </p:spTree>
    <p:extLst>
      <p:ext uri="{BB962C8B-B14F-4D97-AF65-F5344CB8AC3E}">
        <p14:creationId xmlns:p14="http://schemas.microsoft.com/office/powerpoint/2010/main" val="273598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2B0761-9678-5D8E-F7EF-884AACB5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状態遷移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658D565-D455-7F00-15C9-528359E41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89617"/>
              </p:ext>
            </p:extLst>
          </p:nvPr>
        </p:nvGraphicFramePr>
        <p:xfrm>
          <a:off x="1022145" y="912267"/>
          <a:ext cx="6739281" cy="2210341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691794">
                  <a:extLst>
                    <a:ext uri="{9D8B030D-6E8A-4147-A177-3AD203B41FA5}">
                      <a16:colId xmlns:a16="http://schemas.microsoft.com/office/drawing/2014/main" val="293804515"/>
                    </a:ext>
                  </a:extLst>
                </a:gridCol>
                <a:gridCol w="2348179">
                  <a:extLst>
                    <a:ext uri="{9D8B030D-6E8A-4147-A177-3AD203B41FA5}">
                      <a16:colId xmlns:a16="http://schemas.microsoft.com/office/drawing/2014/main" val="1518261795"/>
                    </a:ext>
                  </a:extLst>
                </a:gridCol>
                <a:gridCol w="2699308">
                  <a:extLst>
                    <a:ext uri="{9D8B030D-6E8A-4147-A177-3AD203B41FA5}">
                      <a16:colId xmlns:a16="http://schemas.microsoft.com/office/drawing/2014/main" val="2099390375"/>
                    </a:ext>
                  </a:extLst>
                </a:gridCol>
              </a:tblGrid>
              <a:tr h="18030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1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状態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1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条件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1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動作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253637"/>
                  </a:ext>
                </a:extLst>
              </a:tr>
              <a:tr h="338340">
                <a:tc>
                  <a:txBody>
                    <a:bodyPr/>
                    <a:lstStyle/>
                    <a:p>
                      <a:pPr algn="l" defTabSz="582613" fontAlgn="ctr">
                        <a:buNone/>
                        <a:tabLst>
                          <a:tab pos="1792288" algn="l"/>
                        </a:tabLst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（初期動作）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起動時処理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情報の初期化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201461"/>
                  </a:ext>
                </a:extLst>
              </a:tr>
              <a:tr h="338340">
                <a:tc>
                  <a:txBody>
                    <a:bodyPr/>
                    <a:lstStyle/>
                    <a:p>
                      <a:pPr algn="l" defTabSz="582613" fontAlgn="ctr">
                        <a:buNone/>
                        <a:tabLst>
                          <a:tab pos="1792288" algn="l"/>
                        </a:tabLst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通常監視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温度が範囲内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継続監視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327236"/>
                  </a:ext>
                </a:extLst>
              </a:tr>
              <a:tr h="3383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高温制御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 </a:t>
                      </a:r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&gt; </a:t>
                      </a:r>
                      <a:r>
                        <a:rPr lang="zh-CN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高温閾値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冷却制御（ファン・冷却材）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026010"/>
                  </a:ext>
                </a:extLst>
              </a:tr>
              <a:tr h="3383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低温制御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 </a:t>
                      </a:r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&lt; </a:t>
                      </a:r>
                      <a:r>
                        <a:rPr lang="zh-CN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低温閾値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加熱制御（ヒーター）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910921"/>
                  </a:ext>
                </a:extLst>
              </a:tr>
              <a:tr h="3383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最適充電誘導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目標温度 ≠ 現在温度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温度変化量に従って加熱</a:t>
                      </a:r>
                      <a:r>
                        <a:rPr lang="en-US" altLang="ja-JP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/</a:t>
                      </a: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冷却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4043"/>
                  </a:ext>
                </a:extLst>
              </a:tr>
              <a:tr h="3383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安全停止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セル温度異常 </a:t>
                      </a:r>
                      <a:r>
                        <a:rPr lang="en-US" altLang="ja-JP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or </a:t>
                      </a: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センサ異常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充電停止・警告出力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98067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7021F5-5DE4-AB00-6821-291D9D62DF67}"/>
              </a:ext>
            </a:extLst>
          </p:cNvPr>
          <p:cNvSpPr txBox="1"/>
          <p:nvPr/>
        </p:nvSpPr>
        <p:spPr>
          <a:xfrm>
            <a:off x="892454" y="3621024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状態遷移条件：温度</a:t>
            </a:r>
          </a:p>
        </p:txBody>
      </p:sp>
    </p:spTree>
    <p:extLst>
      <p:ext uri="{BB962C8B-B14F-4D97-AF65-F5344CB8AC3E}">
        <p14:creationId xmlns:p14="http://schemas.microsoft.com/office/powerpoint/2010/main" val="384403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28C26-5E53-62C4-1155-470E80FD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必要なパラメータ一覧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AC1EEFBA-769B-0661-A4AC-B96BA996E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78622"/>
              </p:ext>
            </p:extLst>
          </p:nvPr>
        </p:nvGraphicFramePr>
        <p:xfrm>
          <a:off x="1415069" y="1116050"/>
          <a:ext cx="6309783" cy="4351333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2103261">
                  <a:extLst>
                    <a:ext uri="{9D8B030D-6E8A-4147-A177-3AD203B41FA5}">
                      <a16:colId xmlns:a16="http://schemas.microsoft.com/office/drawing/2014/main" val="1243271679"/>
                    </a:ext>
                  </a:extLst>
                </a:gridCol>
                <a:gridCol w="2103261">
                  <a:extLst>
                    <a:ext uri="{9D8B030D-6E8A-4147-A177-3AD203B41FA5}">
                      <a16:colId xmlns:a16="http://schemas.microsoft.com/office/drawing/2014/main" val="3388199326"/>
                    </a:ext>
                  </a:extLst>
                </a:gridCol>
                <a:gridCol w="2103261">
                  <a:extLst>
                    <a:ext uri="{9D8B030D-6E8A-4147-A177-3AD203B41FA5}">
                      <a16:colId xmlns:a16="http://schemas.microsoft.com/office/drawing/2014/main" val="757351268"/>
                    </a:ext>
                  </a:extLst>
                </a:gridCol>
              </a:tblGrid>
              <a:tr h="32232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900" b="1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パラメータ名</a:t>
                      </a:r>
                      <a:endParaRPr lang="ja-JP" altLang="en-US" sz="900" b="1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900" b="1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内容</a:t>
                      </a:r>
                      <a:endParaRPr lang="ja-JP" altLang="en-US" sz="900" b="1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900" b="1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備考</a:t>
                      </a:r>
                      <a:endParaRPr lang="ja-JP" altLang="en-US" sz="900" b="1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25121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高温閾値（</a:t>
                      </a:r>
                      <a:r>
                        <a:rPr lang="en-US" sz="1100" b="0" u="none" strike="noStrike" err="1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T_high</a:t>
                      </a: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例：</a:t>
                      </a:r>
                      <a:r>
                        <a:rPr lang="en-US" altLang="ja-JP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45℃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超えると冷却開始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3804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低温閾値（</a:t>
                      </a:r>
                      <a:r>
                        <a:rPr lang="en-US" sz="1100" b="0" u="none" strike="noStrike" err="1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T_low</a:t>
                      </a: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例：</a:t>
                      </a:r>
                      <a:r>
                        <a:rPr lang="en-US" altLang="ja-JP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5℃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下回ると加熱開始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039126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充電最適温度（</a:t>
                      </a:r>
                      <a:r>
                        <a:rPr lang="en-US" altLang="zh-TW" sz="1100" b="0" u="none" strike="noStrike" err="1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T_opt</a:t>
                      </a:r>
                      <a:r>
                        <a:rPr lang="zh-TW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）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例：</a:t>
                      </a:r>
                      <a:r>
                        <a:rPr lang="en-US" altLang="ja-JP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25℃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目標温度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437456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温度変化量（</a:t>
                      </a:r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ΔT</a:t>
                      </a:r>
                      <a:r>
                        <a:rPr lang="zh-CN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例：</a:t>
                      </a:r>
                      <a:r>
                        <a:rPr lang="en-US" altLang="ja-JP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±1℃/</a:t>
                      </a: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加熱・冷却の制御速度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10573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サンプリング周期（</a:t>
                      </a:r>
                      <a:r>
                        <a:rPr lang="en-US" altLang="ja-JP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Ts</a:t>
                      </a: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例：</a:t>
                      </a:r>
                      <a:r>
                        <a:rPr lang="en-US" altLang="ja-JP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1</a:t>
                      </a: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秒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センサ読み取り間隔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834922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セル数（</a:t>
                      </a: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N_cell）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例：</a:t>
                      </a:r>
                      <a:r>
                        <a:rPr lang="en-US" altLang="ja-JP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6</a:t>
                      </a: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セル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バッテリーパック構成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37633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セル温度群（</a:t>
                      </a: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T_cell[i]）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各セルの温度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異常検出に使用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14808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センサ状態（</a:t>
                      </a: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S_status）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OK / 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フォールト検出用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087280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制御出力（</a:t>
                      </a: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U）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加熱 </a:t>
                      </a:r>
                      <a:r>
                        <a:rPr lang="en-US" altLang="ja-JP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/ </a:t>
                      </a: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冷却 </a:t>
                      </a:r>
                      <a:r>
                        <a:rPr lang="en-US" altLang="ja-JP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/ </a:t>
                      </a: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停止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アクチュエータ制御信号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961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80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54399-9D25-8E3A-C21F-FBB70A4A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9959EA3-940B-13D2-1DBD-3B267646B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07369"/>
              </p:ext>
            </p:extLst>
          </p:nvPr>
        </p:nvGraphicFramePr>
        <p:xfrm>
          <a:off x="1415068" y="1116050"/>
          <a:ext cx="7287679" cy="4351333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041097">
                  <a:extLst>
                    <a:ext uri="{9D8B030D-6E8A-4147-A177-3AD203B41FA5}">
                      <a16:colId xmlns:a16="http://schemas.microsoft.com/office/drawing/2014/main" val="1243271679"/>
                    </a:ext>
                  </a:extLst>
                </a:gridCol>
                <a:gridCol w="1041097">
                  <a:extLst>
                    <a:ext uri="{9D8B030D-6E8A-4147-A177-3AD203B41FA5}">
                      <a16:colId xmlns:a16="http://schemas.microsoft.com/office/drawing/2014/main" val="757351268"/>
                    </a:ext>
                  </a:extLst>
                </a:gridCol>
                <a:gridCol w="1041097">
                  <a:extLst>
                    <a:ext uri="{9D8B030D-6E8A-4147-A177-3AD203B41FA5}">
                      <a16:colId xmlns:a16="http://schemas.microsoft.com/office/drawing/2014/main" val="1915146087"/>
                    </a:ext>
                  </a:extLst>
                </a:gridCol>
                <a:gridCol w="1041097">
                  <a:extLst>
                    <a:ext uri="{9D8B030D-6E8A-4147-A177-3AD203B41FA5}">
                      <a16:colId xmlns:a16="http://schemas.microsoft.com/office/drawing/2014/main" val="2525461218"/>
                    </a:ext>
                  </a:extLst>
                </a:gridCol>
                <a:gridCol w="1041097">
                  <a:extLst>
                    <a:ext uri="{9D8B030D-6E8A-4147-A177-3AD203B41FA5}">
                      <a16:colId xmlns:a16="http://schemas.microsoft.com/office/drawing/2014/main" val="3272517379"/>
                    </a:ext>
                  </a:extLst>
                </a:gridCol>
                <a:gridCol w="1041097">
                  <a:extLst>
                    <a:ext uri="{9D8B030D-6E8A-4147-A177-3AD203B41FA5}">
                      <a16:colId xmlns:a16="http://schemas.microsoft.com/office/drawing/2014/main" val="3956614737"/>
                    </a:ext>
                  </a:extLst>
                </a:gridCol>
                <a:gridCol w="1041097">
                  <a:extLst>
                    <a:ext uri="{9D8B030D-6E8A-4147-A177-3AD203B41FA5}">
                      <a16:colId xmlns:a16="http://schemas.microsoft.com/office/drawing/2014/main" val="1288708839"/>
                    </a:ext>
                  </a:extLst>
                </a:gridCol>
              </a:tblGrid>
              <a:tr h="32232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900" b="1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変数名</a:t>
                      </a:r>
                      <a:endParaRPr lang="ja-JP" altLang="en-US" sz="900" b="1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意味</a:t>
                      </a: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単位</a:t>
                      </a: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分解能</a:t>
                      </a: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初期値</a:t>
                      </a: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Max</a:t>
                      </a:r>
                      <a:endParaRPr lang="ja-JP" altLang="en-US" sz="900" b="1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Min</a:t>
                      </a:r>
                      <a:endParaRPr lang="ja-JP" altLang="en-US" sz="900" b="1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25121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取得した温度</a:t>
                      </a: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℃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1℃</a:t>
                      </a: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3804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前回の温度</a:t>
                      </a: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039126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目標温度</a:t>
                      </a: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437456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サイクル時間</a:t>
                      </a: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ja-JP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ms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1ms</a:t>
                      </a: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0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0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10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10573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834922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37633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14808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087280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961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9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B0A6D-8774-4559-FC13-E4B5D742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/>
              <a:t>UML</a:t>
            </a:r>
            <a:r>
              <a:rPr lang="ja-JP" altLang="en-US"/>
              <a:t>状態遷移図テンプレート（</a:t>
            </a:r>
            <a:r>
              <a:rPr lang="en-US" altLang="ja-JP"/>
              <a:t>State Machine Diagram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637583-D507-7DE8-8E89-823B1E6D20B7}"/>
              </a:ext>
            </a:extLst>
          </p:cNvPr>
          <p:cNvSpPr txBox="1"/>
          <p:nvPr/>
        </p:nvSpPr>
        <p:spPr>
          <a:xfrm>
            <a:off x="737007" y="1609344"/>
            <a:ext cx="2130551" cy="350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状態（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State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）ノード：</a:t>
            </a:r>
            <a:endParaRPr lang="en-US" altLang="ja-JP" sz="1200">
              <a:solidFill>
                <a:schemeClr val="accent6">
                  <a:lumMod val="7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&gt;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高温閾値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[High Temp Control]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温度が範囲内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&lt;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低温閾値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[Low Temp Control]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温度が範囲内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目標温度 ≠ 現在温度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[Optimal Charge Guidance]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現在温度 ≒ 目標温度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任意の状態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セル異常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or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センサ異常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[Safe Stop]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7B16BE-E5E1-AA12-D825-2F8DAA6FCD5B}"/>
              </a:ext>
            </a:extLst>
          </p:cNvPr>
          <p:cNvSpPr txBox="1"/>
          <p:nvPr/>
        </p:nvSpPr>
        <p:spPr>
          <a:xfrm>
            <a:off x="554124" y="1259693"/>
            <a:ext cx="158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kumimoji="1" lang="zh-TW" altLang="en-US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基本構成要素</a:t>
            </a:r>
            <a:r>
              <a:rPr kumimoji="1" lang="en-US" altLang="zh-TW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  <a:endParaRPr kumimoji="1" lang="ja-JP" altLang="en-US" sz="1200" b="1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995E3E-BD68-D19E-5140-02BA1D602CAB}"/>
              </a:ext>
            </a:extLst>
          </p:cNvPr>
          <p:cNvSpPr txBox="1"/>
          <p:nvPr/>
        </p:nvSpPr>
        <p:spPr>
          <a:xfrm>
            <a:off x="3388462" y="1567286"/>
            <a:ext cx="452262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推奨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Draw.io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構成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339A4601-D726-1A7D-ED34-E9FE92169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27466"/>
              </p:ext>
            </p:extLst>
          </p:nvPr>
        </p:nvGraphicFramePr>
        <p:xfrm>
          <a:off x="3388462" y="1900630"/>
          <a:ext cx="5635205" cy="146304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919205">
                  <a:extLst>
                    <a:ext uri="{9D8B030D-6E8A-4147-A177-3AD203B41FA5}">
                      <a16:colId xmlns:a16="http://schemas.microsoft.com/office/drawing/2014/main" val="693554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83781797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184599737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754341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要素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図形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色（推奨）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備考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55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状態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長方形（角丸）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淡い</a:t>
                      </a:r>
                      <a:r>
                        <a:rPr lang="en-US" altLang="ja-JP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(#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cce5ff)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各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ノード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76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開始ノード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Start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808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終了ノード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二重円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Optional（Safe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Stop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へ遷移）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30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遷移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矢印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黒矢印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条件式ラベル付き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9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条件ラベル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テキスト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灰色 </a:t>
                      </a:r>
                      <a:r>
                        <a:rPr lang="en-US" altLang="ja-JP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(#666)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温度条件など記入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6220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2C4051-C53C-8B9A-7707-54556BB12583}"/>
              </a:ext>
            </a:extLst>
          </p:cNvPr>
          <p:cNvSpPr txBox="1"/>
          <p:nvPr/>
        </p:nvSpPr>
        <p:spPr>
          <a:xfrm>
            <a:off x="3388462" y="3444648"/>
            <a:ext cx="452262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推奨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Draw.io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構成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84F88B18-876F-8DA2-51EA-2CC47230B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23369"/>
              </p:ext>
            </p:extLst>
          </p:nvPr>
        </p:nvGraphicFramePr>
        <p:xfrm>
          <a:off x="3388462" y="3802625"/>
          <a:ext cx="7992000" cy="2451305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1858821427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81432565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4252582768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3427322009"/>
                    </a:ext>
                  </a:extLst>
                </a:gridCol>
              </a:tblGrid>
              <a:tr h="2228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From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Condition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To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Action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718841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&gt; </a:t>
                      </a: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high_temp_threshold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HighTempControl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Activate cooling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341362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&lt; </a:t>
                      </a: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low_temp_threshold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LowTempControl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Activate heating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10273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≠ </a:t>
                      </a: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target_temp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OptimalCharge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Adjust temp toward target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969141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Any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fault_detected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== true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SafeStop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Stop charging, issue warning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200501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HighTempControl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 ≤ high_temp_threshold - hysteresis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Stop cooling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353853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LowTempControl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 ≥ low_temp_threshold + hysteresis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Stop heating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259914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OptimalCharge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fabs(current_temp - target_temp) &lt; tolerance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Stop adjustment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128571"/>
                  </a:ext>
                </a:extLst>
              </a:tr>
            </a:tbl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9365543-A009-5C17-DEC0-9FE31E266969}"/>
              </a:ext>
            </a:extLst>
          </p:cNvPr>
          <p:cNvSpPr txBox="1"/>
          <p:nvPr/>
        </p:nvSpPr>
        <p:spPr>
          <a:xfrm>
            <a:off x="554123" y="982694"/>
            <a:ext cx="158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kumimoji="1" lang="ja-JP" altLang="en-US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図のタイトル</a:t>
            </a:r>
            <a:r>
              <a:rPr kumimoji="1" lang="en-US" altLang="ja-JP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  <a:endParaRPr kumimoji="1" lang="ja-JP" altLang="en-US" sz="1200" b="1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45FF04-4EF8-36E0-25F8-F7CF2C4136E5}"/>
              </a:ext>
            </a:extLst>
          </p:cNvPr>
          <p:cNvSpPr txBox="1"/>
          <p:nvPr/>
        </p:nvSpPr>
        <p:spPr>
          <a:xfrm>
            <a:off x="1934217" y="1005777"/>
            <a:ext cx="4108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Battery Temperature Control – State Transition Diagram</a:t>
            </a:r>
            <a:endParaRPr kumimoji="1" lang="ja-JP" altLang="en-US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88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3A469-0810-4489-A0F8-87813908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/>
              <a:t>DFD</a:t>
            </a:r>
            <a:r>
              <a:rPr lang="ja-JP" altLang="en-US"/>
              <a:t>（データフローダイアグラム）テンプレート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11E8D0-6B99-D3E4-1724-490868FACB2D}"/>
              </a:ext>
            </a:extLst>
          </p:cNvPr>
          <p:cNvSpPr txBox="1"/>
          <p:nvPr/>
        </p:nvSpPr>
        <p:spPr>
          <a:xfrm>
            <a:off x="554123" y="982694"/>
            <a:ext cx="158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kumimoji="1" lang="ja-JP" altLang="en-US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図のタイトル</a:t>
            </a:r>
            <a:r>
              <a:rPr kumimoji="1" lang="en-US" altLang="ja-JP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  <a:endParaRPr kumimoji="1" lang="ja-JP" altLang="en-US" sz="1200" b="1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9B5973-70F0-B715-AA1F-F6BF2A374E59}"/>
              </a:ext>
            </a:extLst>
          </p:cNvPr>
          <p:cNvSpPr txBox="1"/>
          <p:nvPr/>
        </p:nvSpPr>
        <p:spPr>
          <a:xfrm>
            <a:off x="1934218" y="1005777"/>
            <a:ext cx="325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Battery Temperature Control – Level 0 DFD</a:t>
            </a:r>
            <a:endParaRPr kumimoji="1" lang="ja-JP" altLang="en-US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865B8C-A1B0-EA77-3A45-A08033D8C900}"/>
              </a:ext>
            </a:extLst>
          </p:cNvPr>
          <p:cNvSpPr txBox="1"/>
          <p:nvPr/>
        </p:nvSpPr>
        <p:spPr>
          <a:xfrm>
            <a:off x="554124" y="1259693"/>
            <a:ext cx="158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kumimoji="1" lang="ja-JP" altLang="en-US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主な構成要素</a:t>
            </a:r>
            <a:r>
              <a:rPr kumimoji="1" lang="en-US" altLang="zh-TW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  <a:endParaRPr kumimoji="1" lang="ja-JP" altLang="en-US" sz="1200" b="1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176F63A-5836-F134-54A0-FF439B70E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87518"/>
              </p:ext>
            </p:extLst>
          </p:nvPr>
        </p:nvGraphicFramePr>
        <p:xfrm>
          <a:off x="750418" y="1544386"/>
          <a:ext cx="7611120" cy="121920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244100051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320485346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2312632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71520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要素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種類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図形（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Draw.io）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名称例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950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外部エンティティ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四角形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CAN Bus, User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温度データ送信元、設定入力など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197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プロセス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楕円または角丸長方形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Battery Temp Control Logic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主制御ループ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87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データストア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平行線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Threshold Config, State Variables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閾値や状態記録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33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データフロー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矢印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双方向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データ入出力線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07999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9D4E34A-D51B-F05C-DEDA-954757B8C258}"/>
              </a:ext>
            </a:extLst>
          </p:cNvPr>
          <p:cNvSpPr txBox="1"/>
          <p:nvPr/>
        </p:nvSpPr>
        <p:spPr>
          <a:xfrm>
            <a:off x="663855" y="2934571"/>
            <a:ext cx="3973982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┌──────────────┐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 CAN Bus (外部エンティティ)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└──────────────┘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│ ① 温度データ (Battery Temp)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▼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┌────────────────────────┐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P1: Battery Temp Control Logic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- Monitor temperature      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- Evaluate thresholds      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- Control heater/cooler outputs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- Update state             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└────────────────────────┘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│ ② Control Output (Heater/Cooler)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▼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┌──────────────┐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Actuator (外部)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└──────────────┘</a:t>
            </a:r>
          </a:p>
          <a:p>
            <a:endParaRPr lang="ja-JP" altLang="en-US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 ⇄ Threshold Config (閾値設定)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 ⇄ State Variables (状態記録)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55074C-0CBF-3195-7B90-8C6EBA88DA16}"/>
              </a:ext>
            </a:extLst>
          </p:cNvPr>
          <p:cNvSpPr txBox="1"/>
          <p:nvPr/>
        </p:nvSpPr>
        <p:spPr>
          <a:xfrm>
            <a:off x="8673127" y="982694"/>
            <a:ext cx="316931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【Level 1 </a:t>
            </a: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例（詳細分解）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P1.1: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Temperature Acquisition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（温度取得）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P1.2: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State Evaluation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（状態判定）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P1.3: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Control Output Calculation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（制御量計算）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P1.4: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Safety Monitoring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（安全監視）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B4AC9A9-FBA1-0B7E-913F-6D293C7A0405}"/>
              </a:ext>
            </a:extLst>
          </p:cNvPr>
          <p:cNvSpPr txBox="1"/>
          <p:nvPr/>
        </p:nvSpPr>
        <p:spPr>
          <a:xfrm>
            <a:off x="4861256" y="2934571"/>
            <a:ext cx="452262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推奨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Draw.io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構成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D71461C8-0575-98EF-14ED-72962411A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31257"/>
              </p:ext>
            </p:extLst>
          </p:nvPr>
        </p:nvGraphicFramePr>
        <p:xfrm>
          <a:off x="4861256" y="3317494"/>
          <a:ext cx="6516000" cy="146304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4016087726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81923534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6612361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14347053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要素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図形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推奨色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備考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60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プロセス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角丸長方形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#d1f0d1（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薄緑）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各処理ブロック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597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外部エンティティ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長方形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#fce5cd（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薄橙）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CAN・UI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など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15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データストア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平行線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#f0f0f0（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灰）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状態や設定値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95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データフロー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矢印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黒 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or 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濃青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データ流向を明確に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235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テキストラベル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通常テキスト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ja-JP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#333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矢印ラベルを小さく記載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777006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372607-C7CB-9D86-3876-3BB0C63D1BB8}"/>
              </a:ext>
            </a:extLst>
          </p:cNvPr>
          <p:cNvSpPr txBox="1"/>
          <p:nvPr/>
        </p:nvSpPr>
        <p:spPr>
          <a:xfrm>
            <a:off x="4861256" y="4899581"/>
            <a:ext cx="452262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参考ファイル構造（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Draw.io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保存用の命名）</a:t>
            </a:r>
            <a:endParaRPr lang="en-US" altLang="ja-JP" sz="1200">
              <a:solidFill>
                <a:schemeClr val="accent6">
                  <a:lumMod val="7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2E0BCE-A2C7-1272-85F1-D239A8805AD3}"/>
              </a:ext>
            </a:extLst>
          </p:cNvPr>
          <p:cNvSpPr txBox="1"/>
          <p:nvPr/>
        </p:nvSpPr>
        <p:spPr>
          <a:xfrm>
            <a:off x="4789627" y="5275141"/>
            <a:ext cx="45942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battery_temp_control/</a:t>
            </a:r>
          </a:p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├── uml_state_transition.drawio</a:t>
            </a:r>
          </a:p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├── dfd_level0.drawio</a:t>
            </a:r>
          </a:p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└── dfd_level1_detail.drawio</a:t>
            </a:r>
          </a:p>
        </p:txBody>
      </p:sp>
    </p:spTree>
    <p:extLst>
      <p:ext uri="{BB962C8B-B14F-4D97-AF65-F5344CB8AC3E}">
        <p14:creationId xmlns:p14="http://schemas.microsoft.com/office/powerpoint/2010/main" val="11626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BBE757-2DC4-1667-A547-024207B2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バッテリ温度の考え方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BAAEC2-0A1C-315C-C5B4-2301D4447A11}"/>
              </a:ext>
            </a:extLst>
          </p:cNvPr>
          <p:cNvSpPr txBox="1"/>
          <p:nvPr/>
        </p:nvSpPr>
        <p:spPr>
          <a:xfrm>
            <a:off x="453427" y="2617113"/>
            <a:ext cx="1800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2) </a:t>
            </a:r>
            <a:r>
              <a:rPr kumimoji="1"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実務的な「考慮点」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F3DD89-679E-B04F-89A0-3072D44BAD5A}"/>
              </a:ext>
            </a:extLst>
          </p:cNvPr>
          <p:cNvSpPr txBox="1"/>
          <p:nvPr/>
        </p:nvSpPr>
        <p:spPr>
          <a:xfrm>
            <a:off x="589364" y="1400731"/>
            <a:ext cx="5506636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10-bit ADC </a:t>
            </a:r>
            <a:r>
              <a:rPr kumimoji="1"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は </a:t>
            </a:r>
            <a: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0..1023 </a:t>
            </a:r>
            <a:r>
              <a:rPr kumimoji="1"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の整数値を取ります。線形に温度 </a:t>
            </a:r>
            <a: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</a:t>
            </a:r>
            <a:r>
              <a:rPr kumimoji="1"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にマップする一般式</a:t>
            </a:r>
            <a:b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fr-FR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= T_min + (adc_value / 1023.0) * (T_max - T_min)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 →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</a:t>
            </a:r>
            <a:b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fr-FR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adc_value = round( (T - T_min) / (T_max - T_min) * 1023 )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量子化分解能（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カウントあたりの温度）</a:t>
            </a:r>
            <a:b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resolution = (T_max - T_min) / 1023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5897C3-2B4E-DD82-DAC4-09CDAEEEC35F}"/>
              </a:ext>
            </a:extLst>
          </p:cNvPr>
          <p:cNvSpPr txBox="1"/>
          <p:nvPr/>
        </p:nvSpPr>
        <p:spPr>
          <a:xfrm>
            <a:off x="490841" y="1015347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1) </a:t>
            </a:r>
            <a:r>
              <a:rPr kumimoji="1"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基本式（線形マッピングの場合）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B145AE-E30D-719C-AFA3-F4D91FCF7BDB}"/>
              </a:ext>
            </a:extLst>
          </p:cNvPr>
          <p:cNvSpPr txBox="1"/>
          <p:nvPr/>
        </p:nvSpPr>
        <p:spPr>
          <a:xfrm>
            <a:off x="589364" y="2894112"/>
            <a:ext cx="8327921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センサ種別（サーミスタ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 RTD,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）は一般に非線形（サーミスタ）だったり、電圧出力で線形（温度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）だったりする。</a:t>
            </a:r>
            <a:b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上の線形式は「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ADC→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温度が線形で表せる（または線形化済み）」場合の単純モデルです。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基準電圧／回路分圧により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0/1023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が意味する温度が変わる（つまり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T_min/T_max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を回路設計で設定）。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レンジは大きすぎないこと：必要以上に広い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T_min/T_max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を設定すると「分解能」が落ち、制御精度が下がる。</a:t>
            </a:r>
            <a:b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逆に狭すぎると飽和（オーバーフロー）するリスク。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耐熱・安全上の上限はバッテリセルと周辺素材（ケース、接着剤、コネクタ等）の耐熱から考える。</a:t>
            </a:r>
            <a:b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バッテリ（リチウム系）の推奨動作範囲・安全上の目安は下記参照。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BD306C-1B13-6508-F1A7-289ED2457A30}"/>
              </a:ext>
            </a:extLst>
          </p:cNvPr>
          <p:cNvSpPr txBox="1"/>
          <p:nvPr/>
        </p:nvSpPr>
        <p:spPr>
          <a:xfrm>
            <a:off x="461581" y="4216661"/>
            <a:ext cx="317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/>
              <a:t>3) </a:t>
            </a:r>
            <a:r>
              <a:rPr lang="ja-JP" altLang="en-US" sz="1200"/>
              <a:t>リチウム電池（一般的な目安） </a:t>
            </a:r>
            <a:r>
              <a:rPr lang="en-US" altLang="ja-JP" sz="1200"/>
              <a:t>— </a:t>
            </a:r>
            <a:r>
              <a:rPr lang="ja-JP" altLang="en-US" sz="1200"/>
              <a:t>実用レンジ</a:t>
            </a:r>
            <a:endParaRPr kumimoji="1"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F59C78-EB61-F4DC-B8DA-CEE1F316306E}"/>
              </a:ext>
            </a:extLst>
          </p:cNvPr>
          <p:cNvSpPr txBox="1"/>
          <p:nvPr/>
        </p:nvSpPr>
        <p:spPr>
          <a:xfrm>
            <a:off x="589364" y="4604263"/>
            <a:ext cx="6917278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（リチウム系バッテリ想定の例：実際はセル仕様を優先）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低温制御開始（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Heating start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）：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&lt; 5°C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（充電誘導時は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0°C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を避け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5°C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前後を開始点にする案）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通常監視下限：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（放電は低温で容量低下）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高温制御開始（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Cooling start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）：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&gt; 45°C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（放電時の安全余裕）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高温警告：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&gt;= 60°C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（即アクション推奨）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安全停止（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Safe Stop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）：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&gt;= 70〜85°C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（セル・材料仕様に応じて決定）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ヒステリシス（復帰時の余裕）を必ず設ける（例：冷却開始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45°C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、冷却停止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40°C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）。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495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F2510-D334-9D03-CC40-CD01F5DD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バッテリ温度の考え方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23EE7B-1323-833B-A188-4A57C9D6705F}"/>
              </a:ext>
            </a:extLst>
          </p:cNvPr>
          <p:cNvSpPr txBox="1"/>
          <p:nvPr/>
        </p:nvSpPr>
        <p:spPr>
          <a:xfrm>
            <a:off x="461582" y="910190"/>
            <a:ext cx="337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/>
              <a:t>4) </a:t>
            </a:r>
            <a:r>
              <a:rPr lang="ja-JP" altLang="en-US" sz="1200"/>
              <a:t>具体的な </a:t>
            </a:r>
            <a:r>
              <a:rPr lang="en-US" altLang="ja-JP" sz="1200"/>
              <a:t>T_min/T_max </a:t>
            </a:r>
            <a:r>
              <a:rPr lang="ja-JP" altLang="en-US" sz="1200"/>
              <a:t>の選択例（</a:t>
            </a:r>
            <a:r>
              <a:rPr lang="en-US" altLang="ja-JP" sz="1200"/>
              <a:t>10-bit ADC</a:t>
            </a:r>
            <a:r>
              <a:rPr lang="ja-JP" altLang="en-US" sz="1200"/>
              <a:t>）</a:t>
            </a:r>
            <a:endParaRPr kumimoji="1"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51A029-51BB-C09C-F34B-0285D3AA8E90}"/>
              </a:ext>
            </a:extLst>
          </p:cNvPr>
          <p:cNvSpPr txBox="1"/>
          <p:nvPr/>
        </p:nvSpPr>
        <p:spPr>
          <a:xfrm>
            <a:off x="640571" y="1298803"/>
            <a:ext cx="5801588" cy="249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以下は「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T_min/T_max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とそれに対応する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カウント分の温度（分解能）」の例。</a:t>
            </a:r>
          </a:p>
          <a:p>
            <a:pPr marL="228600" indent="-228600">
              <a:buFont typeface="+mj-lt"/>
              <a:buAutoNum type="arabicPeriod"/>
            </a:pP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レンジ：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 </a:t>
            </a: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～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100°C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（制御領域にピッタリ合わせる）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範囲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= 100°C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resolution ≒ 100 / 1023 ≒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0.0978°C / count</a:t>
            </a:r>
            <a:endParaRPr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レンジ：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-40 </a:t>
            </a: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～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125°C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（広め。電子部品・過酷環境もカバー）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範囲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= 165°C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resolution ≒ 165 / 1023 ≒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0.161°C / count</a:t>
            </a:r>
            <a:endParaRPr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レンジ：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-20 </a:t>
            </a: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～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80°C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（バッテリの実運用把握向け）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範囲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= 100°C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resolution ≒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0.098°C / count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（ほぼ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0–100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と同等）</a:t>
            </a:r>
          </a:p>
          <a:p>
            <a:pPr marL="228600" indent="-228600">
              <a:buFont typeface="+mj-lt"/>
              <a:buAutoNum type="arabicPeriod"/>
            </a:pP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レンジ：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-40 </a:t>
            </a: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～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215°C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（非常に広く材料耐熱や熱暴走検出を想定）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範囲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= 255°C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resolution ≒ 255 / 1023 ≒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0.249°C / count</a:t>
            </a:r>
            <a:endParaRPr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31A2EA-00DE-7743-EB6F-5AFF854FF292}"/>
              </a:ext>
            </a:extLst>
          </p:cNvPr>
          <p:cNvSpPr txBox="1"/>
          <p:nvPr/>
        </p:nvSpPr>
        <p:spPr>
          <a:xfrm>
            <a:off x="640571" y="3903407"/>
            <a:ext cx="1036052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普段の温度制御（精度を要する）なら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0–100°C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または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-20–80°C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のように「想定動作範囲ギリギリ＋余裕少々」</a:t>
            </a:r>
            <a:b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を選ぶと高分解能を確保できます（約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0.1°C / count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）。</a:t>
            </a:r>
            <a:endParaRPr lang="en-US" altLang="ja-JP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熱暴走や部材の焼損まで監視したければ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-40–125°C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など広めに取る→分解能は落ちるがサチュレーションして分からなくなるリスクは下がる。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8F3515-9E17-7E31-88A7-728A949ECC51}"/>
              </a:ext>
            </a:extLst>
          </p:cNvPr>
          <p:cNvSpPr txBox="1"/>
          <p:nvPr/>
        </p:nvSpPr>
        <p:spPr>
          <a:xfrm>
            <a:off x="213673" y="4661352"/>
            <a:ext cx="1867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/>
              <a:t>5) </a:t>
            </a:r>
            <a:r>
              <a:rPr lang="ja-JP" altLang="en-US" sz="1200"/>
              <a:t>閾値（現実的な推奨値）</a:t>
            </a:r>
            <a:endParaRPr kumimoji="1"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0AF9FE-B6BA-33AD-A2DB-F40B26AB36DE}"/>
              </a:ext>
            </a:extLst>
          </p:cNvPr>
          <p:cNvSpPr txBox="1"/>
          <p:nvPr/>
        </p:nvSpPr>
        <p:spPr>
          <a:xfrm>
            <a:off x="573515" y="5044219"/>
            <a:ext cx="1036052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endParaRPr lang="en-US" altLang="ja-JP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普段の温度制御（精度を要する）なら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0–100°C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または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-20–80°C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のように「想定動作範囲ギリギリ＋余裕少々」</a:t>
            </a:r>
            <a:b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を選ぶと高分解能を確保できます（約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0.1°C / count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）。</a:t>
            </a:r>
            <a:endParaRPr lang="en-US" altLang="ja-JP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熱暴走や部材の焼損まで監視したければ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-40–125°C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など広めに取る→分解能は落ちるがサチュレーションして分からなくなるリスクは下がる。</a:t>
            </a:r>
          </a:p>
        </p:txBody>
      </p:sp>
    </p:spTree>
    <p:extLst>
      <p:ext uri="{BB962C8B-B14F-4D97-AF65-F5344CB8AC3E}">
        <p14:creationId xmlns:p14="http://schemas.microsoft.com/office/powerpoint/2010/main" val="315973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1882</Words>
  <Application>Microsoft Office PowerPoint</Application>
  <PresentationFormat>ワイド画面</PresentationFormat>
  <Paragraphs>285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BIZ UDゴシック</vt:lpstr>
      <vt:lpstr>Aptos</vt:lpstr>
      <vt:lpstr>Aptos Display</vt:lpstr>
      <vt:lpstr>Arial</vt:lpstr>
      <vt:lpstr>Wingdings</vt:lpstr>
      <vt:lpstr>Office テーマ</vt:lpstr>
      <vt:lpstr>バッテリーパックの温度制御仕様（演習）</vt:lpstr>
      <vt:lpstr>状態遷移</vt:lpstr>
      <vt:lpstr>必要なパラメータ一覧</vt:lpstr>
      <vt:lpstr>PowerPoint プレゼンテーション</vt:lpstr>
      <vt:lpstr>UML状態遷移図テンプレート（State Machine Diagram）</vt:lpstr>
      <vt:lpstr>DFD（データフローダイアグラム）テンプレート</vt:lpstr>
      <vt:lpstr>バッテリ温度の考え方</vt:lpstr>
      <vt:lpstr>バッテリ温度の考え方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Y</dc:creator>
  <cp:lastModifiedBy>K Y</cp:lastModifiedBy>
  <cp:revision>17</cp:revision>
  <dcterms:created xsi:type="dcterms:W3CDTF">2012-07-27T23:28:17Z</dcterms:created>
  <dcterms:modified xsi:type="dcterms:W3CDTF">2025-10-07T08:35:05Z</dcterms:modified>
</cp:coreProperties>
</file>