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中間スタイル 1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16DA210-FB5B-4158-B5E0-FEB733F419BA}" styleName="スタイル (淡色)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淡色スタイル 3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テーマ スタイル 1 - アクセント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43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106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5747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0866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0515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3904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5402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7884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33451"/>
          </a:xfrm>
        </p:spPr>
        <p:txBody>
          <a:bodyPr>
            <a:normAutofit/>
          </a:bodyPr>
          <a:lstStyle>
            <a:lvl1pPr>
              <a:defRPr sz="2800" baseline="0">
                <a:latin typeface="Arial" panose="020B0604020202020204" pitchFamily="34" charset="0"/>
                <a:ea typeface="BIZ UDゴシック" panose="020B0400000000000000" pitchFamily="49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9588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860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88451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38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02A643-9BB0-4E02-80B2-2C0A5E5D738E}" type="datetimeFigureOut">
              <a:rPr kumimoji="1" lang="ja-JP" altLang="en-US" smtClean="0"/>
              <a:t>2025/10/9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9D720A-4AD5-4DCF-885F-DE5297996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728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DEE70D-6CE1-4419-F5AB-2B5565D70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>
                <a:ea typeface="+mj-lt"/>
                <a:cs typeface="+mj-lt"/>
              </a:rPr>
              <a:t>バッテリーパックの温度制御仕様</a:t>
            </a:r>
            <a:r>
              <a:rPr lang="ja-JP" altLang="en-US">
                <a:ea typeface="+mj-lt"/>
                <a:cs typeface="+mj-lt"/>
              </a:rPr>
              <a:t>（演習）</a:t>
            </a:r>
            <a:endParaRPr lang="ja-JP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5B6D274-A95C-F322-B318-8BBE3624B729}"/>
              </a:ext>
            </a:extLst>
          </p:cNvPr>
          <p:cNvSpPr txBox="1"/>
          <p:nvPr/>
        </p:nvSpPr>
        <p:spPr>
          <a:xfrm>
            <a:off x="921600" y="1527148"/>
            <a:ext cx="83359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目的：バッテリーパックの温度を安全かつ効率的に制御し、充電最適温度に誘導する</a:t>
            </a:r>
            <a:endParaRPr kumimoji="1" lang="en-US" altLang="ja-JP"/>
          </a:p>
          <a:p>
            <a:r>
              <a:rPr kumimoji="1" lang="ja-JP" altLang="en-US"/>
              <a:t>対象：バッテリーパック（複数セル構成）</a:t>
            </a:r>
          </a:p>
          <a:p>
            <a:r>
              <a:rPr kumimoji="1" lang="ja-JP" altLang="en-US"/>
              <a:t>制御方式：状態遷移＋パラメトリック制御（温度変化量に応じた制御）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986B3F0-BDD3-1A02-56C8-D06D834A312E}"/>
              </a:ext>
            </a:extLst>
          </p:cNvPr>
          <p:cNvSpPr txBox="1"/>
          <p:nvPr/>
        </p:nvSpPr>
        <p:spPr>
          <a:xfrm>
            <a:off x="921600" y="967223"/>
            <a:ext cx="2853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演習用に仮の仕様を考える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973A64C-B7A4-2178-4D34-784BD2C162E6}"/>
              </a:ext>
            </a:extLst>
          </p:cNvPr>
          <p:cNvSpPr txBox="1"/>
          <p:nvPr/>
        </p:nvSpPr>
        <p:spPr>
          <a:xfrm>
            <a:off x="756027" y="2748687"/>
            <a:ext cx="105977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/>
              <a:t>CAN</a:t>
            </a:r>
            <a:r>
              <a:rPr kumimoji="1" lang="ja-JP" altLang="en-US"/>
              <a:t>から取得したバッテリ温度を監視して、その温度に従ってバッテリ温度を変化させる制御を行います</a:t>
            </a:r>
            <a:r>
              <a:rPr lang="ja-JP" altLang="en-US"/>
              <a:t>。</a:t>
            </a:r>
            <a:endParaRPr lang="en-US" altLang="ja-JP"/>
          </a:p>
          <a:p>
            <a:r>
              <a:rPr kumimoji="1" lang="ja-JP" altLang="en-US"/>
              <a:t>ただし、セル温度が閾値を超えた場合には冷却させる方向に進めます。</a:t>
            </a:r>
            <a:endParaRPr kumimoji="1" lang="en-US" altLang="ja-JP"/>
          </a:p>
          <a:p>
            <a:r>
              <a:rPr kumimoji="1" lang="ja-JP" altLang="en-US"/>
              <a:t>冷却も上昇もすぐに変化させず、目的温度まで一定の時間を使って遷移させます。 </a:t>
            </a:r>
            <a:endParaRPr kumimoji="1" lang="en-US" altLang="ja-JP"/>
          </a:p>
          <a:p>
            <a:r>
              <a:rPr kumimoji="1" lang="ja-JP" altLang="en-US"/>
              <a:t>目的温度に達したら通常監視モードに繊維します。 まずはこれだけで、次のステップで異常処理を考えます。</a:t>
            </a:r>
          </a:p>
        </p:txBody>
      </p:sp>
    </p:spTree>
    <p:extLst>
      <p:ext uri="{BB962C8B-B14F-4D97-AF65-F5344CB8AC3E}">
        <p14:creationId xmlns:p14="http://schemas.microsoft.com/office/powerpoint/2010/main" val="2735984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2B0761-9678-5D8E-F7EF-884AACB5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状態遷移</a:t>
            </a:r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2658D565-D455-7F00-15C9-528359E41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5689617"/>
              </p:ext>
            </p:extLst>
          </p:nvPr>
        </p:nvGraphicFramePr>
        <p:xfrm>
          <a:off x="1022145" y="912267"/>
          <a:ext cx="6739281" cy="2210341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691794">
                  <a:extLst>
                    <a:ext uri="{9D8B030D-6E8A-4147-A177-3AD203B41FA5}">
                      <a16:colId xmlns:a16="http://schemas.microsoft.com/office/drawing/2014/main" val="293804515"/>
                    </a:ext>
                  </a:extLst>
                </a:gridCol>
                <a:gridCol w="2348179">
                  <a:extLst>
                    <a:ext uri="{9D8B030D-6E8A-4147-A177-3AD203B41FA5}">
                      <a16:colId xmlns:a16="http://schemas.microsoft.com/office/drawing/2014/main" val="1518261795"/>
                    </a:ext>
                  </a:extLst>
                </a:gridCol>
                <a:gridCol w="2699308">
                  <a:extLst>
                    <a:ext uri="{9D8B030D-6E8A-4147-A177-3AD203B41FA5}">
                      <a16:colId xmlns:a16="http://schemas.microsoft.com/office/drawing/2014/main" val="2099390375"/>
                    </a:ext>
                  </a:extLst>
                </a:gridCol>
              </a:tblGrid>
              <a:tr h="18030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動作</a:t>
                      </a:r>
                      <a:endParaRPr lang="ja-JP" altLang="en-US" sz="11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253637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（初期動作）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起動時処理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情報の初期化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201461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defTabSz="582613" fontAlgn="ctr">
                        <a:buNone/>
                        <a:tabLst>
                          <a:tab pos="1792288" algn="l"/>
                        </a:tabLst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通常監視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温度が範囲内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継続監視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2327236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 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&gt; 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高温閾値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冷却制御（ファン・冷却材）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9026010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低温制御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 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&lt; 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加熱制御（ヒーター）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3910921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最適充電誘導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 ≠ 現在温度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温度変化量に従って加熱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84043"/>
                  </a:ext>
                </a:extLst>
              </a:tr>
              <a:tr h="33834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安全停止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セル温度異常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センサ異常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充電停止・警告出力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2980675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D7021F5-5DE4-AB00-6821-291D9D62DF67}"/>
              </a:ext>
            </a:extLst>
          </p:cNvPr>
          <p:cNvSpPr txBox="1"/>
          <p:nvPr/>
        </p:nvSpPr>
        <p:spPr>
          <a:xfrm>
            <a:off x="838200" y="3473783"/>
            <a:ext cx="145424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状態遷移条件：温度</a:t>
            </a:r>
          </a:p>
        </p:txBody>
      </p:sp>
    </p:spTree>
    <p:extLst>
      <p:ext uri="{BB962C8B-B14F-4D97-AF65-F5344CB8AC3E}">
        <p14:creationId xmlns:p14="http://schemas.microsoft.com/office/powerpoint/2010/main" val="3844039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828C26-5E53-62C4-1155-470E80FD2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必要なパラメータ一覧</a:t>
            </a:r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AC1EEFBA-769B-0661-A4AC-B96BA996E1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78622"/>
              </p:ext>
            </p:extLst>
          </p:nvPr>
        </p:nvGraphicFramePr>
        <p:xfrm>
          <a:off x="1415069" y="1116050"/>
          <a:ext cx="6309783" cy="4351333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2103261">
                  <a:extLst>
                    <a:ext uri="{9D8B030D-6E8A-4147-A177-3AD203B41FA5}">
                      <a16:colId xmlns:a16="http://schemas.microsoft.com/office/drawing/2014/main" val="1243271679"/>
                    </a:ext>
                  </a:extLst>
                </a:gridCol>
                <a:gridCol w="2103261">
                  <a:extLst>
                    <a:ext uri="{9D8B030D-6E8A-4147-A177-3AD203B41FA5}">
                      <a16:colId xmlns:a16="http://schemas.microsoft.com/office/drawing/2014/main" val="3388199326"/>
                    </a:ext>
                  </a:extLst>
                </a:gridCol>
                <a:gridCol w="2103261">
                  <a:extLst>
                    <a:ext uri="{9D8B030D-6E8A-4147-A177-3AD203B41FA5}">
                      <a16:colId xmlns:a16="http://schemas.microsoft.com/office/drawing/2014/main" val="757351268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パラメータ名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内容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5121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高温閾値（</a:t>
                      </a:r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T_high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45℃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超えると冷却開始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3804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低温閾値（</a:t>
                      </a:r>
                      <a:r>
                        <a:rPr lang="en-US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T_low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下回ると加熱開始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3912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充電最適温度（</a:t>
                      </a:r>
                      <a:r>
                        <a:rPr lang="en-US" altLang="zh-TW" sz="1100" b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T_opt</a:t>
                      </a:r>
                      <a:r>
                        <a:rPr lang="zh-TW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25℃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3745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温度変化量（</a:t>
                      </a:r>
                      <a:r>
                        <a:rPr lang="en-US" altLang="zh-CN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ΔT</a:t>
                      </a:r>
                      <a:r>
                        <a:rPr lang="zh-CN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±1℃/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min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加熱・冷却の制御速度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057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サンプリング周期（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Ts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）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秒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センサ読み取り間隔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4922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セル数（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N_cell）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例：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6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バッテリーパック構成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763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セル温度群（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T_cell[i]）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各セルの温度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異常検出に使用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4808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センサ状態（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S_status）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OK / NG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フォールト検出用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87280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制御出力（</a:t>
                      </a:r>
                      <a:r>
                        <a:rPr 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U）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加熱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冷却 </a:t>
                      </a:r>
                      <a:r>
                        <a:rPr lang="en-US" altLang="ja-JP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/ </a:t>
                      </a: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停止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ja-JP" altLang="en-US" sz="1100" b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アクチュエータ制御信号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6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803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D54399-9D25-8E3A-C21F-FBB70A4A6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E9959EA3-940B-13D2-1DBD-3B267646B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707369"/>
              </p:ext>
            </p:extLst>
          </p:nvPr>
        </p:nvGraphicFramePr>
        <p:xfrm>
          <a:off x="1415068" y="1116050"/>
          <a:ext cx="7287679" cy="4351333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041097">
                  <a:extLst>
                    <a:ext uri="{9D8B030D-6E8A-4147-A177-3AD203B41FA5}">
                      <a16:colId xmlns:a16="http://schemas.microsoft.com/office/drawing/2014/main" val="1243271679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757351268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1915146087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2525461218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3272517379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3956614737"/>
                    </a:ext>
                  </a:extLst>
                </a:gridCol>
                <a:gridCol w="1041097">
                  <a:extLst>
                    <a:ext uri="{9D8B030D-6E8A-4147-A177-3AD203B41FA5}">
                      <a16:colId xmlns:a16="http://schemas.microsoft.com/office/drawing/2014/main" val="1288708839"/>
                    </a:ext>
                  </a:extLst>
                </a:gridCol>
              </a:tblGrid>
              <a:tr h="32232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変数名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意味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単位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分解能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初期値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Max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900" b="1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Min</a:t>
                      </a:r>
                      <a:endParaRPr lang="ja-JP" altLang="en-US" sz="900" b="1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725121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取得した温度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℃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1℃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5793804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前回の温度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03912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目標温度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1437456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サイクル時間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ja-JP" sz="1100" b="0" i="0" u="none" strike="noStrike" err="1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ms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1ms</a:t>
                      </a: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10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21057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6834922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7137633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014808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1087280"/>
                  </a:ext>
                </a:extLst>
              </a:tr>
              <a:tr h="4476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674" marR="7674" marT="7674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9961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99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B0A6D-8774-4559-FC13-E4B5D742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UML</a:t>
            </a:r>
            <a:r>
              <a:rPr lang="ja-JP" altLang="en-US"/>
              <a:t>状態遷移図テンプレート（</a:t>
            </a:r>
            <a:r>
              <a:rPr lang="en-US" altLang="ja-JP"/>
              <a:t>State Machine Diagram</a:t>
            </a:r>
            <a:r>
              <a:rPr lang="ja-JP" altLang="en-US"/>
              <a:t>）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637583-D507-7DE8-8E89-823B1E6D20B7}"/>
              </a:ext>
            </a:extLst>
          </p:cNvPr>
          <p:cNvSpPr txBox="1"/>
          <p:nvPr/>
        </p:nvSpPr>
        <p:spPr>
          <a:xfrm>
            <a:off x="737007" y="1609344"/>
            <a:ext cx="2130551" cy="350865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状態（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State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）ノード：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&gt;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[High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&lt;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低温閾値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[Low Temp Control]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温度が範囲内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目標温度 ≠ 現在温度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[Optimal Charge Guidance]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現在温度 ≒ 目標温度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[Normal Monitoring]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任意の状態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]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↓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セル異常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or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センサ異常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[Safe Stop]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B7B16BE-E5E1-AA12-D825-2F8DAA6FCD5B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zh-TW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C995E3E-BD68-D19E-5140-02BA1D602CAB}"/>
              </a:ext>
            </a:extLst>
          </p:cNvPr>
          <p:cNvSpPr txBox="1"/>
          <p:nvPr/>
        </p:nvSpPr>
        <p:spPr>
          <a:xfrm>
            <a:off x="3388462" y="1567286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39A4601-D726-1A7D-ED34-E9FE92169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4127466"/>
              </p:ext>
            </p:extLst>
          </p:nvPr>
        </p:nvGraphicFramePr>
        <p:xfrm>
          <a:off x="3388462" y="1900630"/>
          <a:ext cx="5635205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919205">
                  <a:extLst>
                    <a:ext uri="{9D8B030D-6E8A-4147-A177-3AD203B41FA5}">
                      <a16:colId xmlns:a16="http://schemas.microsoft.com/office/drawing/2014/main" val="6935548"/>
                    </a:ext>
                  </a:extLst>
                </a:gridCol>
                <a:gridCol w="1188000">
                  <a:extLst>
                    <a:ext uri="{9D8B030D-6E8A-4147-A177-3AD203B41FA5}">
                      <a16:colId xmlns:a16="http://schemas.microsoft.com/office/drawing/2014/main" val="3837817976"/>
                    </a:ext>
                  </a:extLst>
                </a:gridCol>
                <a:gridCol w="1116000">
                  <a:extLst>
                    <a:ext uri="{9D8B030D-6E8A-4147-A177-3AD203B41FA5}">
                      <a16:colId xmlns:a16="http://schemas.microsoft.com/office/drawing/2014/main" val="2184599737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754341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色（推奨）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30550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zh-TW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長方形（角丸）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淡い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cce5ff)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State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37654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開始ノード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Start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2808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終了ノード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二重円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Optional（Safe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Stop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へ遷移）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013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遷移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条件式ラベル付き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990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条件ラベル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灰色 </a:t>
                      </a: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(#666)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温度条件など記入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62205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D2C4051-C53C-8B9A-7707-54556BB12583}"/>
              </a:ext>
            </a:extLst>
          </p:cNvPr>
          <p:cNvSpPr txBox="1"/>
          <p:nvPr/>
        </p:nvSpPr>
        <p:spPr>
          <a:xfrm>
            <a:off x="3388462" y="3444648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8" name="表 17">
            <a:extLst>
              <a:ext uri="{FF2B5EF4-FFF2-40B4-BE49-F238E27FC236}">
                <a16:creationId xmlns:a16="http://schemas.microsoft.com/office/drawing/2014/main" id="{84F88B18-876F-8DA2-51EA-2CC47230BB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823369"/>
              </p:ext>
            </p:extLst>
          </p:nvPr>
        </p:nvGraphicFramePr>
        <p:xfrm>
          <a:off x="3388462" y="3802625"/>
          <a:ext cx="7992000" cy="2451305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1858821427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814325658"/>
                    </a:ext>
                  </a:extLst>
                </a:gridCol>
                <a:gridCol w="1332000">
                  <a:extLst>
                    <a:ext uri="{9D8B030D-6E8A-4147-A177-3AD203B41FA5}">
                      <a16:colId xmlns:a16="http://schemas.microsoft.com/office/drawing/2014/main" val="4252582768"/>
                    </a:ext>
                  </a:extLst>
                </a:gridCol>
                <a:gridCol w="2124000">
                  <a:extLst>
                    <a:ext uri="{9D8B030D-6E8A-4147-A177-3AD203B41FA5}">
                      <a16:colId xmlns:a16="http://schemas.microsoft.com/office/drawing/2014/main" val="3427322009"/>
                    </a:ext>
                  </a:extLst>
                </a:gridCol>
              </a:tblGrid>
              <a:tr h="222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From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Condition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To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Action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7188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&gt;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1341362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&lt;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low_temp_threshold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Activate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41027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≠ </a:t>
                      </a: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target_temp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Adjust temp toward target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96914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Any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fault_detected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 == true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err="1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SafeStop</a:t>
                      </a:r>
                      <a:endParaRPr lang="en-US" sz="1000">
                        <a:latin typeface="BIZ UDゴシック" panose="020B0400000000000000" pitchFamily="49" charset="-128"/>
                        <a:ea typeface="BIZ UDゴシック" panose="020B0400000000000000" pitchFamily="49" charset="-128"/>
                      </a:endParaRP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charging, issue warning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8200501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HighTempControl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≤ high_temp_threshold -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cooling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4353853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LowTempControl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current_temp ≥ low_temp_threshold + hysteresis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heating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4259914"/>
                  </a:ext>
                </a:extLst>
              </a:tr>
              <a:tr h="317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OptimalCharge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fabs(current_temp - target_temp) &lt; tolerance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Normal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Stop adjustment</a:t>
                      </a:r>
                    </a:p>
                  </a:txBody>
                  <a:tcPr marL="73751" marR="73751" marT="36876" marB="3687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9128571"/>
                  </a:ext>
                </a:extLst>
              </a:tr>
            </a:tbl>
          </a:graphicData>
        </a:graphic>
      </p:graphicFrame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9365543-A009-5C17-DEC0-9FE31E266969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045FF04-4EF8-36E0-25F8-F7CF2C4136E5}"/>
              </a:ext>
            </a:extLst>
          </p:cNvPr>
          <p:cNvSpPr txBox="1"/>
          <p:nvPr/>
        </p:nvSpPr>
        <p:spPr>
          <a:xfrm>
            <a:off x="1934217" y="1005777"/>
            <a:ext cx="41081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State Transition Diagram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8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3A469-0810-4489-A0F8-87813908A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/>
              <a:t>DFD</a:t>
            </a:r>
            <a:r>
              <a:rPr lang="ja-JP" altLang="en-US"/>
              <a:t>（データフローダイアグラム）テンプレート</a:t>
            </a:r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C11E8D0-6B99-D3E4-1724-490868FACB2D}"/>
              </a:ext>
            </a:extLst>
          </p:cNvPr>
          <p:cNvSpPr txBox="1"/>
          <p:nvPr/>
        </p:nvSpPr>
        <p:spPr>
          <a:xfrm>
            <a:off x="554123" y="982694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図のタイトル</a:t>
            </a:r>
            <a:r>
              <a:rPr kumimoji="1" lang="en-US" altLang="ja-JP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29B5973-70F0-B715-AA1F-F6BF2A374E59}"/>
              </a:ext>
            </a:extLst>
          </p:cNvPr>
          <p:cNvSpPr txBox="1"/>
          <p:nvPr/>
        </p:nvSpPr>
        <p:spPr>
          <a:xfrm>
            <a:off x="1934218" y="1005777"/>
            <a:ext cx="32522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 Temperature Control – Level 0 DFD</a:t>
            </a:r>
            <a:endParaRPr kumimoji="1" lang="ja-JP" altLang="en-US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865B8C-A1B0-EA77-3A45-A08033D8C900}"/>
              </a:ext>
            </a:extLst>
          </p:cNvPr>
          <p:cNvSpPr txBox="1"/>
          <p:nvPr/>
        </p:nvSpPr>
        <p:spPr>
          <a:xfrm>
            <a:off x="554124" y="1259693"/>
            <a:ext cx="1589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kumimoji="1" lang="ja-JP" altLang="en-US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主な構成要素</a:t>
            </a:r>
            <a:r>
              <a:rPr kumimoji="1" lang="en-US" altLang="zh-TW" sz="1200" b="1">
                <a:solidFill>
                  <a:srgbClr val="0070C0"/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  <a:endParaRPr kumimoji="1" lang="ja-JP" altLang="en-US" sz="1200" b="1">
              <a:solidFill>
                <a:srgbClr val="0070C0"/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5176F63A-5836-F134-54A0-FF439B70EA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087518"/>
              </p:ext>
            </p:extLst>
          </p:nvPr>
        </p:nvGraphicFramePr>
        <p:xfrm>
          <a:off x="750418" y="1544386"/>
          <a:ext cx="7611120" cy="121920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332000">
                  <a:extLst>
                    <a:ext uri="{9D8B030D-6E8A-4147-A177-3AD203B41FA5}">
                      <a16:colId xmlns:a16="http://schemas.microsoft.com/office/drawing/2014/main" val="2244100051"/>
                    </a:ext>
                  </a:extLst>
                </a:gridCol>
                <a:gridCol w="1764000">
                  <a:extLst>
                    <a:ext uri="{9D8B030D-6E8A-4147-A177-3AD203B41FA5}">
                      <a16:colId xmlns:a16="http://schemas.microsoft.com/office/drawing/2014/main" val="2320485346"/>
                    </a:ext>
                  </a:extLst>
                </a:gridCol>
                <a:gridCol w="2412000">
                  <a:extLst>
                    <a:ext uri="{9D8B030D-6E8A-4147-A177-3AD203B41FA5}">
                      <a16:colId xmlns:a16="http://schemas.microsoft.com/office/drawing/2014/main" val="22312632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7152001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種類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図形（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Draw.io）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名称例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950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四角形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 Bus, User Interface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温度データ送信元、設定入力など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0197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楕円または角丸長方形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Battery Temp Control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主制御ループ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7687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Threshold Config, State Variables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閾値や状態記録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21339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双方向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データ入出力線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107999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9D4E34A-D51B-F05C-DEDA-954757B8C258}"/>
              </a:ext>
            </a:extLst>
          </p:cNvPr>
          <p:cNvSpPr txBox="1"/>
          <p:nvPr/>
        </p:nvSpPr>
        <p:spPr>
          <a:xfrm>
            <a:off x="663855" y="2934571"/>
            <a:ext cx="3973982" cy="34778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 CAN Bus (外部エンティティ)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① 温度データ (Battery Temp)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P1: Battery Temp Control Logic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Monitor temperature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Evaluate thresholds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Control heater/cooler outputs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 - Update state             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└────────────────────────┘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│ ② Control Output (Heater/Cooler)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      ▼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┌──────────────┐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│ Actuator (外部) │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└──────────────┘</a:t>
            </a:r>
          </a:p>
          <a:p>
            <a:endParaRPr lang="ja-JP" altLang="en-US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Threshold Config (閾値設定)</a:t>
            </a:r>
          </a:p>
          <a:p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 ⇄ State Variables (状態記録)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F955074C-0CBF-3195-7B90-8C6EBA88DA16}"/>
              </a:ext>
            </a:extLst>
          </p:cNvPr>
          <p:cNvSpPr txBox="1"/>
          <p:nvPr/>
        </p:nvSpPr>
        <p:spPr>
          <a:xfrm>
            <a:off x="8673127" y="982694"/>
            <a:ext cx="3169310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【Level 1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例（詳細分解）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P1.1: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Temperature Acquisition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（温度取得）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P1.2: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State Evaluation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（状態判定）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P1.3: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Control Output Calculation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（制御量計算）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sz="10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P1.4: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Safety Monitoring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（安全監視）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8B4AC9A9-FBA1-0B7E-913F-6D293C7A0405}"/>
              </a:ext>
            </a:extLst>
          </p:cNvPr>
          <p:cNvSpPr txBox="1"/>
          <p:nvPr/>
        </p:nvSpPr>
        <p:spPr>
          <a:xfrm>
            <a:off x="4861256" y="293457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【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推奨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構成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】</a:t>
            </a:r>
          </a:p>
        </p:txBody>
      </p:sp>
      <p:graphicFrame>
        <p:nvGraphicFramePr>
          <p:cNvPr id="16" name="表 15">
            <a:extLst>
              <a:ext uri="{FF2B5EF4-FFF2-40B4-BE49-F238E27FC236}">
                <a16:creationId xmlns:a16="http://schemas.microsoft.com/office/drawing/2014/main" id="{D71461C8-0575-98EF-14ED-72962411A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1631257"/>
              </p:ext>
            </p:extLst>
          </p:nvPr>
        </p:nvGraphicFramePr>
        <p:xfrm>
          <a:off x="4861256" y="3317494"/>
          <a:ext cx="6516000" cy="1463040"/>
        </p:xfrm>
        <a:graphic>
          <a:graphicData uri="http://schemas.openxmlformats.org/drawingml/2006/table">
            <a:tbl>
              <a:tblPr firstRow="1">
                <a:tableStyleId>{912C8C85-51F0-491E-9774-3900AFEF0FD7}</a:tableStyleId>
              </a:tblPr>
              <a:tblGrid>
                <a:gridCol w="1944000">
                  <a:extLst>
                    <a:ext uri="{9D8B030D-6E8A-4147-A177-3AD203B41FA5}">
                      <a16:colId xmlns:a16="http://schemas.microsoft.com/office/drawing/2014/main" val="4016087726"/>
                    </a:ext>
                  </a:extLst>
                </a:gridCol>
                <a:gridCol w="1368000">
                  <a:extLst>
                    <a:ext uri="{9D8B030D-6E8A-4147-A177-3AD203B41FA5}">
                      <a16:colId xmlns:a16="http://schemas.microsoft.com/office/drawing/2014/main" val="3819235343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566123612"/>
                    </a:ext>
                  </a:extLst>
                </a:gridCol>
                <a:gridCol w="1944000">
                  <a:extLst>
                    <a:ext uri="{9D8B030D-6E8A-4147-A177-3AD203B41FA5}">
                      <a16:colId xmlns:a16="http://schemas.microsoft.com/office/drawing/2014/main" val="143470535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要素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図形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推奨色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備考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260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プロセス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角丸長方形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#d1f0d1（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薄緑）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各処理ブロック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5597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外部エンティティ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長方形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#fce5cd（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薄橙）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CAN・UI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など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315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データストア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平行線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#f0f0f0（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灰）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状態や設定値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4950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データフロー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黒 </a:t>
                      </a:r>
                      <a:r>
                        <a:rPr 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or </a:t>
                      </a: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濃青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データ流向を明確に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02358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テキストラベル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通常テキスト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ja-JP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#333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ja-JP" altLang="en-US" sz="1000">
                          <a:latin typeface="BIZ UDゴシック" panose="020B0400000000000000" pitchFamily="49" charset="-128"/>
                          <a:ea typeface="BIZ UDゴシック" panose="020B0400000000000000" pitchFamily="49" charset="-128"/>
                        </a:rPr>
                        <a:t>矢印ラベルを小さく記載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4777006"/>
                  </a:ext>
                </a:extLst>
              </a:tr>
            </a:tbl>
          </a:graphicData>
        </a:graphic>
      </p:graphicFrame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1372607-C7CB-9D86-3876-3BB0C63D1BB8}"/>
              </a:ext>
            </a:extLst>
          </p:cNvPr>
          <p:cNvSpPr txBox="1"/>
          <p:nvPr/>
        </p:nvSpPr>
        <p:spPr>
          <a:xfrm>
            <a:off x="4861256" y="4899581"/>
            <a:ext cx="4522622" cy="27699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参考ファイル構造（</a:t>
            </a:r>
            <a:r>
              <a:rPr lang="en-US" altLang="ja-JP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Draw.io</a:t>
            </a:r>
            <a:r>
              <a:rPr lang="ja-JP" altLang="en-US" sz="1200">
                <a:solidFill>
                  <a:schemeClr val="accent6">
                    <a:lumMod val="75000"/>
                  </a:schemeClr>
                </a:solidFill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保存用の命名）</a:t>
            </a:r>
            <a:endParaRPr lang="en-US" altLang="ja-JP" sz="1200">
              <a:solidFill>
                <a:schemeClr val="accent6">
                  <a:lumMod val="75000"/>
                </a:schemeClr>
              </a:solidFill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A2E0BCE-A2C7-1272-85F1-D239A8805AD3}"/>
              </a:ext>
            </a:extLst>
          </p:cNvPr>
          <p:cNvSpPr txBox="1"/>
          <p:nvPr/>
        </p:nvSpPr>
        <p:spPr>
          <a:xfrm>
            <a:off x="4789627" y="5275141"/>
            <a:ext cx="459425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battery_temp_control/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uml_state_transition.drawio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├── dfd_level0.drawio</a:t>
            </a: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└── dfd_level1_detail.drawio</a:t>
            </a:r>
          </a:p>
        </p:txBody>
      </p:sp>
    </p:spTree>
    <p:extLst>
      <p:ext uri="{BB962C8B-B14F-4D97-AF65-F5344CB8AC3E}">
        <p14:creationId xmlns:p14="http://schemas.microsoft.com/office/powerpoint/2010/main" val="1162617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BBE757-2DC4-1667-A547-024207B2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バッテリ温度の考え方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BAAEC2-0A1C-315C-C5B4-2301D4447A11}"/>
              </a:ext>
            </a:extLst>
          </p:cNvPr>
          <p:cNvSpPr txBox="1"/>
          <p:nvPr/>
        </p:nvSpPr>
        <p:spPr>
          <a:xfrm>
            <a:off x="453427" y="2617113"/>
            <a:ext cx="18004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実務的な「考慮点」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8F3DD89-679E-B04F-89A0-3072D44BAD5A}"/>
              </a:ext>
            </a:extLst>
          </p:cNvPr>
          <p:cNvSpPr txBox="1"/>
          <p:nvPr/>
        </p:nvSpPr>
        <p:spPr>
          <a:xfrm>
            <a:off x="589364" y="1400731"/>
            <a:ext cx="5506636" cy="110799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10-bit ADC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は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0..1023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の整数値を取ります。線形に温度 </a:t>
            </a:r>
            <a: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</a:t>
            </a:r>
            <a:r>
              <a:rPr kumimoji="1"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にマップする一般式</a:t>
            </a:r>
            <a:br>
              <a:rPr kumimoji="1"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= T_min + (adc_value / 1023.0) * (T_max - T_min)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 →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fr-FR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adc_value = round( (T - T_min) / (T_max - T_min) * 1023 )</a:t>
            </a: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量子化分解能（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カウントあたりの温度）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= (T_max - T_min) / 1023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5897C3-2B4E-DD82-DAC4-09CDAEEEC35F}"/>
              </a:ext>
            </a:extLst>
          </p:cNvPr>
          <p:cNvSpPr txBox="1"/>
          <p:nvPr/>
        </p:nvSpPr>
        <p:spPr>
          <a:xfrm>
            <a:off x="490841" y="1015347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基本式（線形マッピングの場合）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8B145AE-E30D-719C-AFA3-F4D91FCF7BDB}"/>
              </a:ext>
            </a:extLst>
          </p:cNvPr>
          <p:cNvSpPr txBox="1"/>
          <p:nvPr/>
        </p:nvSpPr>
        <p:spPr>
          <a:xfrm>
            <a:off x="589364" y="2894112"/>
            <a:ext cx="8327921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センサ種別（サーミスタ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, RTD,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）は一般に非線形（サーミスタ）だったり、電圧出力で線形（温度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）だったりする。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上の線形式は「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ADC→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温度が線形で表せる（または線形化済み）」場合の単純モデルです。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基準電圧／回路分圧により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0/1023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が意味する温度が変わる（つまり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を回路設計で設定）。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レンジは大きすぎないこと：必要以上に広い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を設定すると「分解能」が落ち、制御精度が下がる。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逆に狭すぎると飽和（オーバーフロー）するリスク。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耐熱・安全上の上限はバッテリセルと周辺素材（ケース、接着剤、コネクタ等）の耐熱から考える。</a:t>
            </a:r>
            <a:b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バッテリ（リチウム系）の推奨動作範囲・安全上の目安は下記参照。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4BD306C-1B13-6508-F1A7-289ED2457A30}"/>
              </a:ext>
            </a:extLst>
          </p:cNvPr>
          <p:cNvSpPr txBox="1"/>
          <p:nvPr/>
        </p:nvSpPr>
        <p:spPr>
          <a:xfrm>
            <a:off x="461581" y="4216661"/>
            <a:ext cx="31790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3) </a:t>
            </a:r>
            <a:r>
              <a:rPr lang="ja-JP" altLang="en-US" sz="1200"/>
              <a:t>リチウム電池（一般的な目安） </a:t>
            </a:r>
            <a:r>
              <a:rPr lang="en-US" altLang="ja-JP" sz="1200"/>
              <a:t>— </a:t>
            </a:r>
            <a:r>
              <a:rPr lang="ja-JP" altLang="en-US" sz="1200"/>
              <a:t>実用レンジ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3F59C78-EB61-F4DC-B8DA-CEE1F316306E}"/>
              </a:ext>
            </a:extLst>
          </p:cNvPr>
          <p:cNvSpPr txBox="1"/>
          <p:nvPr/>
        </p:nvSpPr>
        <p:spPr>
          <a:xfrm>
            <a:off x="589364" y="4604263"/>
            <a:ext cx="6917278" cy="12772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（リチウム系バッテリ想定の例：実際はセル仕様を優先）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低温制御開始（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Heating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&lt; 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（充電誘導時は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を避け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5°C 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前後を開始点にする案）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通常監視下限：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（放電は低温で容量低下）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高温制御開始（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Cooling start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 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（放電時の安全余裕）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高温警告：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60°C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（即アクション推奨）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安全停止（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Safe Stop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）：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 &gt;= 70〜85°C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（セル・材料仕様に応じて決定）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ヒステリシス（復帰時の余裕）を必ず設ける（例：冷却開始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45°C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、冷却停止 </a:t>
            </a:r>
            <a:r>
              <a:rPr lang="en-US" altLang="ja-JP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40°C</a:t>
            </a:r>
            <a:r>
              <a:rPr lang="ja-JP" altLang="en-US" sz="11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1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44958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EF2510-D334-9D03-CC40-CD01F5DDE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23EE7B-1323-833B-A188-4A57C9D6705F}"/>
              </a:ext>
            </a:extLst>
          </p:cNvPr>
          <p:cNvSpPr txBox="1"/>
          <p:nvPr/>
        </p:nvSpPr>
        <p:spPr>
          <a:xfrm>
            <a:off x="461582" y="910190"/>
            <a:ext cx="3377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4) </a:t>
            </a:r>
            <a:r>
              <a:rPr lang="ja-JP" altLang="en-US" sz="1200"/>
              <a:t>具体的な </a:t>
            </a:r>
            <a:r>
              <a:rPr lang="en-US" altLang="ja-JP" sz="1200"/>
              <a:t>T_min/T_max </a:t>
            </a:r>
            <a:r>
              <a:rPr lang="ja-JP" altLang="en-US" sz="1200"/>
              <a:t>の選択例（</a:t>
            </a:r>
            <a:r>
              <a:rPr lang="en-US" altLang="ja-JP" sz="1200"/>
              <a:t>10-bit ADC</a:t>
            </a:r>
            <a:r>
              <a:rPr lang="ja-JP" altLang="en-US" sz="1200"/>
              <a:t>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051A029-51BB-C09C-F34B-0285D3AA8E90}"/>
              </a:ext>
            </a:extLst>
          </p:cNvPr>
          <p:cNvSpPr txBox="1"/>
          <p:nvPr/>
        </p:nvSpPr>
        <p:spPr>
          <a:xfrm>
            <a:off x="640571" y="1298803"/>
            <a:ext cx="5801588" cy="249299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以下は「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とそれに対応する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カウント分の温度（分解能）」の例。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100°C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（制御領域にピッタリ合わせる）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100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0.0978°C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125°C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（広め。電子部品・過酷環境もカバー）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165°C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165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0.161°C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80°C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（バッテリの実運用把握向け）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100°C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0.098°C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（ほぼ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と同等）</a:t>
            </a:r>
          </a:p>
          <a:p>
            <a:pPr marL="228600" indent="-228600">
              <a:buFont typeface="+mj-lt"/>
              <a:buAutoNum type="arabicPeriod"/>
            </a:pP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レンジ：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 </a:t>
            </a:r>
            <a:r>
              <a:rPr lang="ja-JP" altLang="en-US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～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215°C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（非常に広く材料耐熱や熱暴走検出を想定）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範囲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= 255°C</a:t>
            </a:r>
          </a:p>
          <a:p>
            <a:pPr marL="685800" lvl="1" indent="-228600">
              <a:buFont typeface="Wingdings" panose="05000000000000000000" pitchFamily="2" charset="2"/>
              <a:buChar char="l"/>
            </a:pP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resolution ≒ 255 / 1023 ≒ </a:t>
            </a:r>
            <a:r>
              <a:rPr lang="en-US" altLang="ja-JP" sz="1200" b="1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0.249°C / count</a:t>
            </a:r>
            <a:endParaRPr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931A2EA-00DE-7743-EB6F-5AFF854FF292}"/>
              </a:ext>
            </a:extLst>
          </p:cNvPr>
          <p:cNvSpPr txBox="1"/>
          <p:nvPr/>
        </p:nvSpPr>
        <p:spPr>
          <a:xfrm>
            <a:off x="640571" y="3903407"/>
            <a:ext cx="10360529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8F3515-9E17-7E31-88A7-728A949ECC51}"/>
              </a:ext>
            </a:extLst>
          </p:cNvPr>
          <p:cNvSpPr txBox="1"/>
          <p:nvPr/>
        </p:nvSpPr>
        <p:spPr>
          <a:xfrm>
            <a:off x="213673" y="4661352"/>
            <a:ext cx="18678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/>
              <a:t>5) </a:t>
            </a:r>
            <a:r>
              <a:rPr lang="ja-JP" altLang="en-US" sz="1200"/>
              <a:t>閾値（現実的な推奨値）</a:t>
            </a:r>
            <a:endParaRPr kumimoji="1" lang="ja-JP" altLang="en-US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D0AF9FE-B6BA-33AD-A2DB-F40B26AB36DE}"/>
              </a:ext>
            </a:extLst>
          </p:cNvPr>
          <p:cNvSpPr txBox="1"/>
          <p:nvPr/>
        </p:nvSpPr>
        <p:spPr>
          <a:xfrm>
            <a:off x="573515" y="5044219"/>
            <a:ext cx="10360529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l"/>
            </a:pP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普段の温度制御（精度を要する）なら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0–100°C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または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-20–80°C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のように「想定動作範囲ギリギリ＋余裕少々」</a:t>
            </a:r>
            <a:b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</a:b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を選ぶと高分解能を確保できます（約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0.1°C / count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）。</a:t>
            </a:r>
            <a:endParaRPr lang="en-US" altLang="ja-JP" sz="12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171450" indent="-171450">
              <a:buFont typeface="Wingdings" panose="05000000000000000000" pitchFamily="2" charset="2"/>
              <a:buChar char="l"/>
            </a:pP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熱暴走や部材の焼損まで監視したければ </a:t>
            </a:r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-40–125°C 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など広めに取る→分解能は落ちるがサチュレーションして分からなくなるリスクは下がる。</a:t>
            </a:r>
          </a:p>
        </p:txBody>
      </p:sp>
    </p:spTree>
    <p:extLst>
      <p:ext uri="{BB962C8B-B14F-4D97-AF65-F5344CB8AC3E}">
        <p14:creationId xmlns:p14="http://schemas.microsoft.com/office/powerpoint/2010/main" val="3159733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1AFDE4-C6A3-BFA0-A012-1FD08F826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バッテリ温度の考え方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78B48-B3C7-551D-95F7-81732257599F}"/>
              </a:ext>
            </a:extLst>
          </p:cNvPr>
          <p:cNvSpPr txBox="1"/>
          <p:nvPr/>
        </p:nvSpPr>
        <p:spPr>
          <a:xfrm>
            <a:off x="510297" y="1008862"/>
            <a:ext cx="27238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6)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実装例（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C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言語、線形変換の例）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8B04296-E68C-6FC9-5038-578F399379A0}"/>
              </a:ext>
            </a:extLst>
          </p:cNvPr>
          <p:cNvSpPr txBox="1"/>
          <p:nvPr/>
        </p:nvSpPr>
        <p:spPr>
          <a:xfrm>
            <a:off x="783243" y="1285861"/>
            <a:ext cx="6853158" cy="270843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例：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10-bit,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マッピング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0..100°C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ADC_MAX 1023.0f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T_MIN 0.0f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#define T_MAX 100.0f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float adc_to_temp(int adc)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T_MIN + (adc / ADC_MAX) *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逆変換（温度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-&gt; ADC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int temp_to_adc(float temp) {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float v = (temp - T_MIN) / (T_MAX - T_MIN);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&lt; 0.0f) v = 0.0f;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if (v &gt; 1.0f) v = 1.0f;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   return (int)roundf(v * ADC_MAX);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}</a:t>
            </a:r>
          </a:p>
          <a:p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//※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サーミスタ等の非線形なら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LUT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（ルックアップテーブル）か数式（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Steinhart–Hart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等）で変換してください。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1B301EF-AE8E-F269-34A7-AA3547AF182C}"/>
              </a:ext>
            </a:extLst>
          </p:cNvPr>
          <p:cNvSpPr txBox="1"/>
          <p:nvPr/>
        </p:nvSpPr>
        <p:spPr>
          <a:xfrm>
            <a:off x="510296" y="4086045"/>
            <a:ext cx="10310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7</a:t>
            </a:r>
            <a:r>
              <a:rPr kumimoji="1" lang="en-US" altLang="ja-JP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)</a:t>
            </a:r>
            <a:r>
              <a:rPr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 </a:t>
            </a:r>
            <a:r>
              <a:rPr kumimoji="1" lang="ja-JP" altLang="en-US" sz="12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設計方針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B6A8E4-5372-7A8C-0EF0-0C080B92E66B}"/>
              </a:ext>
            </a:extLst>
          </p:cNvPr>
          <p:cNvSpPr txBox="1"/>
          <p:nvPr/>
        </p:nvSpPr>
        <p:spPr>
          <a:xfrm>
            <a:off x="869368" y="4350502"/>
            <a:ext cx="8366393" cy="86177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まずセル仕様書で「動作温度」「保存温度」「安全停止温度」を確認する。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想定運用レンジ（たとえば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0〜60°C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）を決める。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ADC 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のレンジ（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T_min/T_max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）を「想定運用レンジ ＋ マージン（例 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±10〜20°C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）」に設定して分解能を確保。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異常監視用に広域（例 −</a:t>
            </a:r>
            <a:r>
              <a:rPr lang="en-US" altLang="ja-JP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40〜125°C</a:t>
            </a: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）で別系統の監視が必要なら、センサーの出力を別途分岐して高レンジ測定も可能（回路的に複雑）。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  <a:p>
            <a:pPr marL="228600" indent="-228600">
              <a:buFont typeface="+mj-lt"/>
              <a:buAutoNum type="arabicPeriod"/>
            </a:pPr>
            <a:r>
              <a:rPr lang="ja-JP" altLang="en-US" sz="1000">
                <a:latin typeface="BIZ UDゴシック" panose="020B0400000000000000" pitchFamily="49" charset="-128"/>
                <a:ea typeface="BIZ UDゴシック" panose="020B0400000000000000" pitchFamily="49" charset="-128"/>
              </a:rPr>
              <a:t>必ず ヒステリシス と 安全停止閾値 を設ける。</a:t>
            </a:r>
            <a:endParaRPr lang="en-US" altLang="ja-JP" sz="1000">
              <a:latin typeface="BIZ UDゴシック" panose="020B0400000000000000" pitchFamily="49" charset="-128"/>
              <a:ea typeface="BIZ UDゴシック" panose="020B0400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374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2178</Words>
  <Application>Microsoft Office PowerPoint</Application>
  <PresentationFormat>ワイド画面</PresentationFormat>
  <Paragraphs>310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5" baseType="lpstr">
      <vt:lpstr>BIZ UDゴシック</vt:lpstr>
      <vt:lpstr>Aptos</vt:lpstr>
      <vt:lpstr>Aptos Display</vt:lpstr>
      <vt:lpstr>Arial</vt:lpstr>
      <vt:lpstr>Wingdings</vt:lpstr>
      <vt:lpstr>Office テーマ</vt:lpstr>
      <vt:lpstr>バッテリーパックの温度制御仕様（演習）</vt:lpstr>
      <vt:lpstr>状態遷移</vt:lpstr>
      <vt:lpstr>必要なパラメータ一覧</vt:lpstr>
      <vt:lpstr>PowerPoint プレゼンテーション</vt:lpstr>
      <vt:lpstr>UML状態遷移図テンプレート（State Machine Diagram）</vt:lpstr>
      <vt:lpstr>DFD（データフローダイアグラム）テンプレート</vt:lpstr>
      <vt:lpstr>バッテリ温度の考え方</vt:lpstr>
      <vt:lpstr>バッテリ温度の考え方</vt:lpstr>
      <vt:lpstr>バッテリ温度の考え方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 Y</dc:creator>
  <cp:lastModifiedBy>K Y</cp:lastModifiedBy>
  <cp:revision>20</cp:revision>
  <dcterms:created xsi:type="dcterms:W3CDTF">2012-07-27T23:28:17Z</dcterms:created>
  <dcterms:modified xsi:type="dcterms:W3CDTF">2025-10-09T07:50:55Z</dcterms:modified>
</cp:coreProperties>
</file>