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94" r:id="rId3"/>
    <p:sldId id="367" r:id="rId4"/>
    <p:sldId id="368" r:id="rId5"/>
    <p:sldId id="369" r:id="rId6"/>
    <p:sldId id="370" r:id="rId7"/>
  </p:sldIdLst>
  <p:sldSz cx="12190413"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7CFFF"/>
    <a:srgbClr val="81DEFF"/>
    <a:srgbClr val="165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688DD-FEDD-40F7-B7F7-6703B1F20D34}" type="datetimeFigureOut">
              <a:rPr lang="zh-CN" altLang="en-US" smtClean="0"/>
              <a:pPr/>
              <a:t>2018/12/20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4745C-0275-4ACE-A443-4A9DCE3714DB}" type="slidenum">
              <a:rPr lang="zh-CN" altLang="en-US" smtClean="0"/>
              <a:pPr/>
              <a:t>‹#›</a:t>
            </a:fld>
            <a:endParaRPr lang="zh-CN" altLang="en-US"/>
          </a:p>
        </p:txBody>
      </p:sp>
    </p:spTree>
    <p:extLst>
      <p:ext uri="{BB962C8B-B14F-4D97-AF65-F5344CB8AC3E}">
        <p14:creationId xmlns:p14="http://schemas.microsoft.com/office/powerpoint/2010/main" val="137533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a:t>
            </a:fld>
            <a:endParaRPr lang="zh-CN" altLang="en-US"/>
          </a:p>
        </p:txBody>
      </p:sp>
    </p:spTree>
    <p:extLst>
      <p:ext uri="{BB962C8B-B14F-4D97-AF65-F5344CB8AC3E}">
        <p14:creationId xmlns:p14="http://schemas.microsoft.com/office/powerpoint/2010/main" val="301915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2</a:t>
            </a:fld>
            <a:endParaRPr lang="zh-CN" altLang="en-US"/>
          </a:p>
        </p:txBody>
      </p:sp>
    </p:spTree>
    <p:extLst>
      <p:ext uri="{BB962C8B-B14F-4D97-AF65-F5344CB8AC3E}">
        <p14:creationId xmlns:p14="http://schemas.microsoft.com/office/powerpoint/2010/main" val="211880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3</a:t>
            </a:fld>
            <a:endParaRPr lang="zh-CN" altLang="en-US"/>
          </a:p>
        </p:txBody>
      </p:sp>
    </p:spTree>
    <p:extLst>
      <p:ext uri="{BB962C8B-B14F-4D97-AF65-F5344CB8AC3E}">
        <p14:creationId xmlns:p14="http://schemas.microsoft.com/office/powerpoint/2010/main" val="1488547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4</a:t>
            </a:fld>
            <a:endParaRPr lang="zh-CN" altLang="en-US"/>
          </a:p>
        </p:txBody>
      </p:sp>
    </p:spTree>
    <p:extLst>
      <p:ext uri="{BB962C8B-B14F-4D97-AF65-F5344CB8AC3E}">
        <p14:creationId xmlns:p14="http://schemas.microsoft.com/office/powerpoint/2010/main" val="356540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5</a:t>
            </a:fld>
            <a:endParaRPr lang="zh-CN" altLang="en-US"/>
          </a:p>
        </p:txBody>
      </p:sp>
    </p:spTree>
    <p:extLst>
      <p:ext uri="{BB962C8B-B14F-4D97-AF65-F5344CB8AC3E}">
        <p14:creationId xmlns:p14="http://schemas.microsoft.com/office/powerpoint/2010/main" val="61909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6</a:t>
            </a:fld>
            <a:endParaRPr lang="zh-CN" altLang="en-US"/>
          </a:p>
        </p:txBody>
      </p:sp>
    </p:spTree>
    <p:extLst>
      <p:ext uri="{BB962C8B-B14F-4D97-AF65-F5344CB8AC3E}">
        <p14:creationId xmlns:p14="http://schemas.microsoft.com/office/powerpoint/2010/main" val="1317850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sp>
        <p:nvSpPr>
          <p:cNvPr id="58" name="矩形 57"/>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78" name="组合 77"/>
          <p:cNvGrpSpPr/>
          <p:nvPr userDrawn="1"/>
        </p:nvGrpSpPr>
        <p:grpSpPr>
          <a:xfrm>
            <a:off x="6956347" y="285728"/>
            <a:ext cx="996247" cy="1000132"/>
            <a:chOff x="6170529" y="285728"/>
            <a:chExt cx="996247" cy="1000132"/>
          </a:xfrm>
        </p:grpSpPr>
        <p:grpSp>
          <p:nvGrpSpPr>
            <p:cNvPr id="30" name="组合 31"/>
            <p:cNvGrpSpPr/>
            <p:nvPr userDrawn="1"/>
          </p:nvGrpSpPr>
          <p:grpSpPr>
            <a:xfrm>
              <a:off x="6369783" y="285728"/>
              <a:ext cx="597719" cy="597720"/>
              <a:chOff x="6501056" y="1873013"/>
              <a:chExt cx="696763" cy="696763"/>
            </a:xfrm>
          </p:grpSpPr>
          <p:sp>
            <p:nvSpPr>
              <p:cNvPr id="32" name="椭圆 31"/>
              <p:cNvSpPr/>
              <p:nvPr userDrawn="1"/>
            </p:nvSpPr>
            <p:spPr>
              <a:xfrm>
                <a:off x="6501056" y="1873013"/>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3" name="组合 113"/>
              <p:cNvGrpSpPr>
                <a:grpSpLocks noChangeAspect="1"/>
              </p:cNvGrpSpPr>
              <p:nvPr/>
            </p:nvGrpSpPr>
            <p:grpSpPr>
              <a:xfrm>
                <a:off x="6616028" y="1996256"/>
                <a:ext cx="466830" cy="450242"/>
                <a:chOff x="7019925" y="5499100"/>
                <a:chExt cx="312738" cy="301626"/>
              </a:xfrm>
              <a:solidFill>
                <a:srgbClr val="BBBE2C"/>
              </a:solidFill>
            </p:grpSpPr>
            <p:sp>
              <p:nvSpPr>
                <p:cNvPr id="34"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5"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1" name="矩形 30"/>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79" name="组合 78"/>
          <p:cNvGrpSpPr/>
          <p:nvPr userDrawn="1"/>
        </p:nvGrpSpPr>
        <p:grpSpPr>
          <a:xfrm>
            <a:off x="7956479" y="285728"/>
            <a:ext cx="996247" cy="1000132"/>
            <a:chOff x="7367116" y="285728"/>
            <a:chExt cx="996247" cy="1000132"/>
          </a:xfrm>
        </p:grpSpPr>
        <p:grpSp>
          <p:nvGrpSpPr>
            <p:cNvPr id="37" name="组合 36"/>
            <p:cNvGrpSpPr/>
            <p:nvPr/>
          </p:nvGrpSpPr>
          <p:grpSpPr>
            <a:xfrm>
              <a:off x="7566379" y="285728"/>
              <a:ext cx="597720" cy="597720"/>
              <a:chOff x="6501056" y="2921024"/>
              <a:chExt cx="696763" cy="696763"/>
            </a:xfrm>
          </p:grpSpPr>
          <p:sp>
            <p:nvSpPr>
              <p:cNvPr id="39" name="椭圆 38"/>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0" name="组合 118"/>
              <p:cNvGrpSpPr>
                <a:grpSpLocks noChangeAspect="1"/>
              </p:cNvGrpSpPr>
              <p:nvPr/>
            </p:nvGrpSpPr>
            <p:grpSpPr>
              <a:xfrm>
                <a:off x="6636672" y="3066937"/>
                <a:ext cx="455384" cy="390650"/>
                <a:chOff x="5084763" y="971550"/>
                <a:chExt cx="323850" cy="277813"/>
              </a:xfrm>
              <a:solidFill>
                <a:srgbClr val="4ABAB5"/>
              </a:solidFill>
            </p:grpSpPr>
            <p:sp>
              <p:nvSpPr>
                <p:cNvPr id="4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8" name="矩形 37"/>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80" name="组合 79"/>
          <p:cNvGrpSpPr/>
          <p:nvPr userDrawn="1"/>
        </p:nvGrpSpPr>
        <p:grpSpPr>
          <a:xfrm>
            <a:off x="8956611" y="285728"/>
            <a:ext cx="996247" cy="1000132"/>
            <a:chOff x="8563703" y="285728"/>
            <a:chExt cx="996247" cy="1000132"/>
          </a:xfrm>
        </p:grpSpPr>
        <p:grpSp>
          <p:nvGrpSpPr>
            <p:cNvPr id="45" name="组合 55"/>
            <p:cNvGrpSpPr/>
            <p:nvPr/>
          </p:nvGrpSpPr>
          <p:grpSpPr>
            <a:xfrm>
              <a:off x="8762966" y="285728"/>
              <a:ext cx="597720" cy="597720"/>
              <a:chOff x="6494501" y="4230044"/>
              <a:chExt cx="696763" cy="696763"/>
            </a:xfrm>
          </p:grpSpPr>
          <p:sp>
            <p:nvSpPr>
              <p:cNvPr id="47" name="椭圆 46"/>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8" name="任意多边形 47"/>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6" name="矩形 45"/>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81" name="组合 80"/>
          <p:cNvGrpSpPr/>
          <p:nvPr userDrawn="1"/>
        </p:nvGrpSpPr>
        <p:grpSpPr>
          <a:xfrm>
            <a:off x="9956743" y="285728"/>
            <a:ext cx="996247" cy="1000132"/>
            <a:chOff x="9760290" y="285728"/>
            <a:chExt cx="996247" cy="1000132"/>
          </a:xfrm>
        </p:grpSpPr>
        <p:grpSp>
          <p:nvGrpSpPr>
            <p:cNvPr id="50" name="组合 43"/>
            <p:cNvGrpSpPr/>
            <p:nvPr/>
          </p:nvGrpSpPr>
          <p:grpSpPr>
            <a:xfrm>
              <a:off x="9959553" y="285728"/>
              <a:ext cx="597720" cy="597720"/>
              <a:chOff x="4840168" y="3971584"/>
              <a:chExt cx="522572" cy="522572"/>
            </a:xfrm>
          </p:grpSpPr>
          <p:sp>
            <p:nvSpPr>
              <p:cNvPr id="52" name="椭圆 5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68" name="组合 137"/>
              <p:cNvGrpSpPr/>
              <p:nvPr/>
            </p:nvGrpSpPr>
            <p:grpSpPr>
              <a:xfrm>
                <a:off x="4981489" y="4078661"/>
                <a:ext cx="239931" cy="308418"/>
                <a:chOff x="731016" y="1671338"/>
                <a:chExt cx="366231" cy="470769"/>
              </a:xfrm>
              <a:solidFill>
                <a:srgbClr val="B91F38"/>
              </a:solidFill>
            </p:grpSpPr>
            <p:sp>
              <p:nvSpPr>
                <p:cNvPr id="6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0"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1"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2"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1" name="矩形 50"/>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2" name="组合 81"/>
          <p:cNvGrpSpPr/>
          <p:nvPr userDrawn="1"/>
        </p:nvGrpSpPr>
        <p:grpSpPr>
          <a:xfrm>
            <a:off x="10956875" y="285728"/>
            <a:ext cx="996247" cy="1000132"/>
            <a:chOff x="10956875" y="285728"/>
            <a:chExt cx="996247" cy="1000132"/>
          </a:xfrm>
        </p:grpSpPr>
        <p:grpSp>
          <p:nvGrpSpPr>
            <p:cNvPr id="74" name="组合 66"/>
            <p:cNvGrpSpPr/>
            <p:nvPr/>
          </p:nvGrpSpPr>
          <p:grpSpPr>
            <a:xfrm>
              <a:off x="11156138" y="285728"/>
              <a:ext cx="597720" cy="597720"/>
              <a:chOff x="9881420" y="2714620"/>
              <a:chExt cx="784512" cy="784512"/>
            </a:xfrm>
          </p:grpSpPr>
          <p:sp>
            <p:nvSpPr>
              <p:cNvPr id="76" name="椭圆 75"/>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7"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矩形 74"/>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83" name="TextBox 82"/>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年度工作概括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节">
    <p:spTree>
      <p:nvGrpSpPr>
        <p:cNvPr id="1" name=""/>
        <p:cNvGrpSpPr/>
        <p:nvPr/>
      </p:nvGrpSpPr>
      <p:grpSpPr>
        <a:xfrm>
          <a:off x="0" y="0"/>
          <a:ext cx="0" cy="0"/>
          <a:chOff x="0" y="0"/>
          <a:chExt cx="0" cy="0"/>
        </a:xfrm>
      </p:grpSpPr>
      <p:sp>
        <p:nvSpPr>
          <p:cNvPr id="29" name="矩形 28"/>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0" name="组合 29"/>
          <p:cNvGrpSpPr/>
          <p:nvPr userDrawn="1"/>
        </p:nvGrpSpPr>
        <p:grpSpPr>
          <a:xfrm>
            <a:off x="6956347" y="285728"/>
            <a:ext cx="996247" cy="1000132"/>
            <a:chOff x="6170529" y="285728"/>
            <a:chExt cx="996247" cy="1000132"/>
          </a:xfrm>
        </p:grpSpPr>
        <p:grpSp>
          <p:nvGrpSpPr>
            <p:cNvPr id="32" name="组合 31"/>
            <p:cNvGrpSpPr/>
            <p:nvPr/>
          </p:nvGrpSpPr>
          <p:grpSpPr>
            <a:xfrm>
              <a:off x="6369792" y="285728"/>
              <a:ext cx="597720" cy="597720"/>
              <a:chOff x="6501056" y="1873013"/>
              <a:chExt cx="696763" cy="696763"/>
            </a:xfrm>
          </p:grpSpPr>
          <p:sp>
            <p:nvSpPr>
              <p:cNvPr id="35" name="椭圆 34"/>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6" name="组合 113"/>
              <p:cNvGrpSpPr>
                <a:grpSpLocks noChangeAspect="1"/>
              </p:cNvGrpSpPr>
              <p:nvPr/>
            </p:nvGrpSpPr>
            <p:grpSpPr>
              <a:xfrm>
                <a:off x="6616022" y="1996255"/>
                <a:ext cx="466830" cy="450242"/>
                <a:chOff x="7019925" y="5499100"/>
                <a:chExt cx="312738" cy="301626"/>
              </a:xfrm>
              <a:solidFill>
                <a:srgbClr val="BBBE2C"/>
              </a:solidFill>
            </p:grpSpPr>
            <p:sp>
              <p:nvSpPr>
                <p:cNvPr id="37"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8"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4" name="矩形 33"/>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39" name="组合 38"/>
          <p:cNvGrpSpPr/>
          <p:nvPr userDrawn="1"/>
        </p:nvGrpSpPr>
        <p:grpSpPr>
          <a:xfrm>
            <a:off x="7956479" y="285728"/>
            <a:ext cx="996247" cy="1000132"/>
            <a:chOff x="7367116" y="285728"/>
            <a:chExt cx="996247" cy="1000132"/>
          </a:xfrm>
        </p:grpSpPr>
        <p:grpSp>
          <p:nvGrpSpPr>
            <p:cNvPr id="40" name="组合 36"/>
            <p:cNvGrpSpPr/>
            <p:nvPr userDrawn="1"/>
          </p:nvGrpSpPr>
          <p:grpSpPr>
            <a:xfrm>
              <a:off x="7566370" y="285728"/>
              <a:ext cx="597719" cy="597720"/>
              <a:chOff x="6501056" y="2921024"/>
              <a:chExt cx="696763" cy="696763"/>
            </a:xfrm>
          </p:grpSpPr>
          <p:sp>
            <p:nvSpPr>
              <p:cNvPr id="42" name="椭圆 41"/>
              <p:cNvSpPr/>
              <p:nvPr userDrawn="1"/>
            </p:nvSpPr>
            <p:spPr>
              <a:xfrm>
                <a:off x="6501056" y="292102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3" name="组合 118"/>
              <p:cNvGrpSpPr>
                <a:grpSpLocks noChangeAspect="1"/>
              </p:cNvGrpSpPr>
              <p:nvPr/>
            </p:nvGrpSpPr>
            <p:grpSpPr>
              <a:xfrm>
                <a:off x="6636679" y="3066938"/>
                <a:ext cx="455384" cy="390650"/>
                <a:chOff x="5084763" y="971550"/>
                <a:chExt cx="323850" cy="277813"/>
              </a:xfrm>
              <a:solidFill>
                <a:srgbClr val="4ABAB5"/>
              </a:solidFill>
            </p:grpSpPr>
            <p:sp>
              <p:nvSpPr>
                <p:cNvPr id="4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1" name="矩形 40"/>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7" name="组合 46"/>
          <p:cNvGrpSpPr/>
          <p:nvPr userDrawn="1"/>
        </p:nvGrpSpPr>
        <p:grpSpPr>
          <a:xfrm>
            <a:off x="8956611" y="285728"/>
            <a:ext cx="996247" cy="1000132"/>
            <a:chOff x="8563703" y="285728"/>
            <a:chExt cx="996247" cy="1000132"/>
          </a:xfrm>
        </p:grpSpPr>
        <p:grpSp>
          <p:nvGrpSpPr>
            <p:cNvPr id="48" name="组合 55"/>
            <p:cNvGrpSpPr/>
            <p:nvPr/>
          </p:nvGrpSpPr>
          <p:grpSpPr>
            <a:xfrm>
              <a:off x="8762966" y="285728"/>
              <a:ext cx="597720" cy="597720"/>
              <a:chOff x="6494501" y="4230044"/>
              <a:chExt cx="696763" cy="696763"/>
            </a:xfrm>
          </p:grpSpPr>
          <p:sp>
            <p:nvSpPr>
              <p:cNvPr id="50" name="椭圆 49"/>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1" name="任意多边形 50"/>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9" name="矩形 48"/>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2" name="组合 51"/>
          <p:cNvGrpSpPr/>
          <p:nvPr userDrawn="1"/>
        </p:nvGrpSpPr>
        <p:grpSpPr>
          <a:xfrm>
            <a:off x="9956743" y="285728"/>
            <a:ext cx="996247" cy="1000132"/>
            <a:chOff x="9760290" y="285728"/>
            <a:chExt cx="996247" cy="1000132"/>
          </a:xfrm>
        </p:grpSpPr>
        <p:grpSp>
          <p:nvGrpSpPr>
            <p:cNvPr id="53" name="组合 43"/>
            <p:cNvGrpSpPr/>
            <p:nvPr/>
          </p:nvGrpSpPr>
          <p:grpSpPr>
            <a:xfrm>
              <a:off x="9959553" y="285728"/>
              <a:ext cx="597720" cy="597720"/>
              <a:chOff x="4840168" y="3971584"/>
              <a:chExt cx="522572" cy="522572"/>
            </a:xfrm>
          </p:grpSpPr>
          <p:sp>
            <p:nvSpPr>
              <p:cNvPr id="55" name="椭圆 54"/>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6" name="组合 137"/>
              <p:cNvGrpSpPr/>
              <p:nvPr/>
            </p:nvGrpSpPr>
            <p:grpSpPr>
              <a:xfrm>
                <a:off x="4981489" y="4078661"/>
                <a:ext cx="239931" cy="308418"/>
                <a:chOff x="731016" y="1671338"/>
                <a:chExt cx="366231" cy="470769"/>
              </a:xfrm>
              <a:solidFill>
                <a:srgbClr val="B91F38"/>
              </a:solidFill>
            </p:grpSpPr>
            <p:sp>
              <p:nvSpPr>
                <p:cNvPr id="57"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8"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9"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4" name="矩形 53"/>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工作完成情况</a:t>
            </a:r>
          </a:p>
        </p:txBody>
      </p:sp>
    </p:spTree>
    <p:extLst>
      <p:ext uri="{BB962C8B-B14F-4D97-AF65-F5344CB8AC3E}">
        <p14:creationId xmlns:p14="http://schemas.microsoft.com/office/powerpoint/2010/main" val="4587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2"/>
            <a:ext cx="996247" cy="1000138"/>
            <a:chOff x="8563703" y="285722"/>
            <a:chExt cx="996247" cy="1000138"/>
          </a:xfrm>
        </p:grpSpPr>
        <p:grpSp>
          <p:nvGrpSpPr>
            <p:cNvPr id="50" name="组合 55"/>
            <p:cNvGrpSpPr/>
            <p:nvPr userDrawn="1"/>
          </p:nvGrpSpPr>
          <p:grpSpPr>
            <a:xfrm>
              <a:off x="8762966" y="285722"/>
              <a:ext cx="597720" cy="597719"/>
              <a:chOff x="6494501" y="4230044"/>
              <a:chExt cx="696763" cy="696763"/>
            </a:xfrm>
          </p:grpSpPr>
          <p:sp>
            <p:nvSpPr>
              <p:cNvPr id="52" name="椭圆 51"/>
              <p:cNvSpPr/>
              <p:nvPr userDrawn="1"/>
            </p:nvSpPr>
            <p:spPr>
              <a:xfrm>
                <a:off x="6494501" y="423004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6" y="4389665"/>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项目成果展示</a:t>
            </a:r>
          </a:p>
        </p:txBody>
      </p:sp>
    </p:spTree>
    <p:extLst>
      <p:ext uri="{BB962C8B-B14F-4D97-AF65-F5344CB8AC3E}">
        <p14:creationId xmlns:p14="http://schemas.microsoft.com/office/powerpoint/2010/main" val="20501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节">
    <p:spTree>
      <p:nvGrpSpPr>
        <p:cNvPr id="1" name=""/>
        <p:cNvGrpSpPr/>
        <p:nvPr/>
      </p:nvGrpSpPr>
      <p:grpSpPr>
        <a:xfrm>
          <a:off x="0" y="0"/>
          <a:ext cx="0" cy="0"/>
          <a:chOff x="0" y="0"/>
          <a:chExt cx="0" cy="0"/>
        </a:xfrm>
      </p:grpSpPr>
      <p:sp>
        <p:nvSpPr>
          <p:cNvPr id="32" name="矩形 31"/>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userDrawn="1"/>
          </p:nvGrpSpPr>
          <p:grpSpPr>
            <a:xfrm>
              <a:off x="9959552" y="285728"/>
              <a:ext cx="597720" cy="597720"/>
              <a:chOff x="4840168" y="3971584"/>
              <a:chExt cx="522572" cy="522572"/>
            </a:xfrm>
          </p:grpSpPr>
          <p:sp>
            <p:nvSpPr>
              <p:cNvPr id="57" name="椭圆 56"/>
              <p:cNvSpPr/>
              <p:nvPr userDrawn="1"/>
            </p:nvSpPr>
            <p:spPr>
              <a:xfrm>
                <a:off x="4840168" y="3971584"/>
                <a:ext cx="522572" cy="52257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91" y="4078658"/>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工作不足之处</a:t>
            </a:r>
          </a:p>
        </p:txBody>
      </p:sp>
    </p:spTree>
    <p:extLst>
      <p:ext uri="{BB962C8B-B14F-4D97-AF65-F5344CB8AC3E}">
        <p14:creationId xmlns:p14="http://schemas.microsoft.com/office/powerpoint/2010/main" val="33835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第五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userDrawn="1"/>
          </p:nvGrpSpPr>
          <p:grpSpPr>
            <a:xfrm>
              <a:off x="11156125" y="285728"/>
              <a:ext cx="597719" cy="597720"/>
              <a:chOff x="9881420" y="2714620"/>
              <a:chExt cx="784512" cy="784512"/>
            </a:xfrm>
          </p:grpSpPr>
          <p:sp>
            <p:nvSpPr>
              <p:cNvPr id="89" name="椭圆 88"/>
              <p:cNvSpPr/>
              <p:nvPr userDrawn="1"/>
            </p:nvSpPr>
            <p:spPr>
              <a:xfrm>
                <a:off x="9881420" y="2714620"/>
                <a:ext cx="784512" cy="78451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20" y="2843475"/>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明年工作计划</a:t>
            </a:r>
          </a:p>
        </p:txBody>
      </p:sp>
    </p:spTree>
    <p:extLst>
      <p:ext uri="{BB962C8B-B14F-4D97-AF65-F5344CB8AC3E}">
        <p14:creationId xmlns:p14="http://schemas.microsoft.com/office/powerpoint/2010/main" val="157191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2018/12/20</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C:\Users\MASEFAT\Desktop\&#24180;&#24230;&#24037;&#20316;&#24635;&#32467;&#24187;&#28783;&#29255;\&#38899;&#20048;.mp3"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2190413" y="3571876"/>
            <a:ext cx="859420" cy="0"/>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flipV="1">
            <a:off x="5534570" y="7347198"/>
            <a:ext cx="2192842" cy="121444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66644" y="-1460580"/>
            <a:ext cx="843143" cy="146058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文本框 21"/>
          <p:cNvSpPr txBox="1"/>
          <p:nvPr/>
        </p:nvSpPr>
        <p:spPr bwMode="auto">
          <a:xfrm>
            <a:off x="808794" y="2824459"/>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Conclusion</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
        <p:nvSpPr>
          <p:cNvPr id="60" name="矩形 17"/>
          <p:cNvSpPr>
            <a:spLocks noChangeArrowheads="1"/>
          </p:cNvSpPr>
          <p:nvPr/>
        </p:nvSpPr>
        <p:spPr bwMode="auto">
          <a:xfrm>
            <a:off x="880232" y="3786190"/>
            <a:ext cx="5572164" cy="461665"/>
          </a:xfrm>
          <a:prstGeom prst="rect">
            <a:avLst/>
          </a:prstGeom>
          <a:noFill/>
          <a:ln w="9525">
            <a:noFill/>
            <a:miter lim="800000"/>
            <a:headEnd/>
            <a:tailEnd/>
          </a:ln>
        </p:spPr>
        <p:txBody>
          <a:bodyPr wrap="square">
            <a:spAutoFit/>
          </a:bodyPr>
          <a:lstStyle/>
          <a:p>
            <a:pPr algn="dist"/>
            <a:r>
              <a:rPr lang="en-US" sz="2400" dirty="0">
                <a:solidFill>
                  <a:schemeClr val="bg1">
                    <a:lumMod val="65000"/>
                  </a:schemeClr>
                </a:solidFill>
              </a:rPr>
              <a:t>THE </a:t>
            </a:r>
            <a:r>
              <a:rPr lang="en-US" altLang="zh-CN" sz="2400" dirty="0">
                <a:solidFill>
                  <a:schemeClr val="bg1">
                    <a:lumMod val="65000"/>
                  </a:schemeClr>
                </a:solidFill>
              </a:rPr>
              <a:t>Week</a:t>
            </a:r>
            <a:r>
              <a:rPr lang="en-US" sz="2400" dirty="0">
                <a:solidFill>
                  <a:schemeClr val="bg1">
                    <a:lumMod val="65000"/>
                  </a:schemeClr>
                </a:solidFill>
              </a:rPr>
              <a:t> WORK SUMMARY REPORT</a:t>
            </a:r>
            <a:endParaRPr lang="zh-CN" altLang="en-US" sz="2400" dirty="0">
              <a:solidFill>
                <a:schemeClr val="bg1">
                  <a:lumMod val="65000"/>
                </a:schemeClr>
              </a:solidFill>
              <a:latin typeface="ITC Avant Garde Std XLt"/>
            </a:endParaRPr>
          </a:p>
        </p:txBody>
      </p:sp>
      <p:sp>
        <p:nvSpPr>
          <p:cNvPr id="61" name="文本框 26"/>
          <p:cNvSpPr txBox="1">
            <a:spLocks noChangeArrowheads="1"/>
          </p:cNvSpPr>
          <p:nvPr/>
        </p:nvSpPr>
        <p:spPr bwMode="auto">
          <a:xfrm>
            <a:off x="951670" y="2357430"/>
            <a:ext cx="3037556" cy="461665"/>
          </a:xfrm>
          <a:prstGeom prst="rect">
            <a:avLst/>
          </a:prstGeom>
          <a:noFill/>
          <a:ln w="9525">
            <a:noFill/>
            <a:miter lim="800000"/>
            <a:headEnd/>
            <a:tailEnd/>
          </a:ln>
        </p:spPr>
        <p:txBody>
          <a:bodyPr>
            <a:spAutoFit/>
          </a:bodyPr>
          <a:lstStyle/>
          <a:p>
            <a:r>
              <a:rPr lang="en-US" altLang="zh-CN" sz="2400" dirty="0">
                <a:solidFill>
                  <a:srgbClr val="7F7F7F"/>
                </a:solidFill>
                <a:latin typeface="方正正纤黑简体"/>
                <a:ea typeface="方正正纤黑简体"/>
                <a:cs typeface="方正正纤黑简体"/>
              </a:rPr>
              <a:t>The</a:t>
            </a:r>
            <a:r>
              <a:rPr lang="zh-CN" altLang="en-US" sz="2400" dirty="0">
                <a:solidFill>
                  <a:srgbClr val="7F7F7F"/>
                </a:solidFill>
                <a:latin typeface="方正正纤黑简体"/>
                <a:ea typeface="方正正纤黑简体"/>
                <a:cs typeface="方正正纤黑简体"/>
              </a:rPr>
              <a:t> </a:t>
            </a:r>
            <a:r>
              <a:rPr lang="en-US" altLang="zh-CN" sz="2400" dirty="0">
                <a:solidFill>
                  <a:srgbClr val="7F7F7F"/>
                </a:solidFill>
                <a:latin typeface="方正正纤黑简体"/>
                <a:ea typeface="方正正纤黑简体"/>
                <a:cs typeface="方正正纤黑简体"/>
              </a:rPr>
              <a:t>First Week</a:t>
            </a:r>
          </a:p>
        </p:txBody>
      </p:sp>
      <p:sp>
        <p:nvSpPr>
          <p:cNvPr id="42" name="Freeform 5"/>
          <p:cNvSpPr>
            <a:spLocks/>
          </p:cNvSpPr>
          <p:nvPr/>
        </p:nvSpPr>
        <p:spPr bwMode="auto">
          <a:xfrm rot="10800000">
            <a:off x="7023901" y="2697855"/>
            <a:ext cx="1931273" cy="17128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3" name="Freeform 5"/>
          <p:cNvSpPr>
            <a:spLocks/>
          </p:cNvSpPr>
          <p:nvPr/>
        </p:nvSpPr>
        <p:spPr bwMode="auto">
          <a:xfrm rot="10800000">
            <a:off x="7205924" y="2859856"/>
            <a:ext cx="1567224" cy="138884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4" name="Freeform 5"/>
          <p:cNvSpPr>
            <a:spLocks/>
          </p:cNvSpPr>
          <p:nvPr/>
        </p:nvSpPr>
        <p:spPr bwMode="auto">
          <a:xfrm rot="10800000">
            <a:off x="8660293" y="1762251"/>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0" name="Freeform 5"/>
          <p:cNvSpPr>
            <a:spLocks/>
          </p:cNvSpPr>
          <p:nvPr/>
        </p:nvSpPr>
        <p:spPr bwMode="auto">
          <a:xfrm rot="10800000">
            <a:off x="8842317" y="1924254"/>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noFill/>
              <a:sym typeface="Arial" panose="020B0604020202020204" pitchFamily="34" charset="0"/>
            </a:endParaRPr>
          </a:p>
        </p:txBody>
      </p:sp>
      <p:sp>
        <p:nvSpPr>
          <p:cNvPr id="51" name="Freeform 5"/>
          <p:cNvSpPr>
            <a:spLocks/>
          </p:cNvSpPr>
          <p:nvPr/>
        </p:nvSpPr>
        <p:spPr bwMode="auto">
          <a:xfrm rot="10800000">
            <a:off x="8660293" y="3635275"/>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2" name="Freeform 5"/>
          <p:cNvSpPr>
            <a:spLocks/>
          </p:cNvSpPr>
          <p:nvPr/>
        </p:nvSpPr>
        <p:spPr bwMode="auto">
          <a:xfrm rot="10800000">
            <a:off x="8842317" y="3797276"/>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3" name="Freeform 5"/>
          <p:cNvSpPr>
            <a:spLocks/>
          </p:cNvSpPr>
          <p:nvPr/>
        </p:nvSpPr>
        <p:spPr bwMode="auto">
          <a:xfrm rot="10800000">
            <a:off x="7615476" y="1516521"/>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4" name="Freeform 5"/>
          <p:cNvSpPr>
            <a:spLocks/>
          </p:cNvSpPr>
          <p:nvPr/>
        </p:nvSpPr>
        <p:spPr bwMode="auto">
          <a:xfrm rot="10800000">
            <a:off x="7615476" y="4572699"/>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5" name="Freeform 5"/>
          <p:cNvSpPr>
            <a:spLocks/>
          </p:cNvSpPr>
          <p:nvPr/>
        </p:nvSpPr>
        <p:spPr bwMode="auto">
          <a:xfrm rot="10800000">
            <a:off x="10271201" y="3047340"/>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grpSp>
        <p:nvGrpSpPr>
          <p:cNvPr id="62" name="组合 32"/>
          <p:cNvGrpSpPr/>
          <p:nvPr/>
        </p:nvGrpSpPr>
        <p:grpSpPr>
          <a:xfrm>
            <a:off x="8013815" y="1870661"/>
            <a:ext cx="368370" cy="313348"/>
            <a:chOff x="6339462" y="3747511"/>
            <a:chExt cx="907547" cy="772010"/>
          </a:xfrm>
          <a:solidFill>
            <a:schemeClr val="accent1"/>
          </a:solidFill>
        </p:grpSpPr>
        <p:sp>
          <p:nvSpPr>
            <p:cNvPr id="63" name="Rectangle 130"/>
            <p:cNvSpPr>
              <a:spLocks noChangeArrowheads="1"/>
            </p:cNvSpPr>
            <p:nvPr/>
          </p:nvSpPr>
          <p:spPr bwMode="auto">
            <a:xfrm>
              <a:off x="6339462" y="4489161"/>
              <a:ext cx="881523" cy="30360"/>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4" name="Freeform 131"/>
            <p:cNvSpPr>
              <a:spLocks/>
            </p:cNvSpPr>
            <p:nvPr/>
          </p:nvSpPr>
          <p:spPr bwMode="auto">
            <a:xfrm>
              <a:off x="6398014" y="4350373"/>
              <a:ext cx="123608" cy="114934"/>
            </a:xfrm>
            <a:custGeom>
              <a:avLst/>
              <a:gdLst>
                <a:gd name="T0" fmla="*/ 43 w 48"/>
                <a:gd name="T1" fmla="*/ 45 h 45"/>
                <a:gd name="T2" fmla="*/ 48 w 48"/>
                <a:gd name="T3" fmla="*/ 39 h 45"/>
                <a:gd name="T4" fmla="*/ 48 w 48"/>
                <a:gd name="T5" fmla="*/ 0 h 45"/>
                <a:gd name="T6" fmla="*/ 0 w 48"/>
                <a:gd name="T7" fmla="*/ 8 h 45"/>
                <a:gd name="T8" fmla="*/ 0 w 48"/>
                <a:gd name="T9" fmla="*/ 39 h 45"/>
                <a:gd name="T10" fmla="*/ 6 w 48"/>
                <a:gd name="T11" fmla="*/ 45 h 45"/>
                <a:gd name="T12" fmla="*/ 43 w 48"/>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43" y="45"/>
                  </a:moveTo>
                  <a:cubicBezTo>
                    <a:pt x="46" y="45"/>
                    <a:pt x="48" y="42"/>
                    <a:pt x="48" y="39"/>
                  </a:cubicBezTo>
                  <a:cubicBezTo>
                    <a:pt x="48" y="0"/>
                    <a:pt x="48" y="0"/>
                    <a:pt x="48" y="0"/>
                  </a:cubicBezTo>
                  <a:cubicBezTo>
                    <a:pt x="29" y="5"/>
                    <a:pt x="12" y="7"/>
                    <a:pt x="0" y="8"/>
                  </a:cubicBezTo>
                  <a:cubicBezTo>
                    <a:pt x="0" y="39"/>
                    <a:pt x="0" y="39"/>
                    <a:pt x="0" y="39"/>
                  </a:cubicBezTo>
                  <a:cubicBezTo>
                    <a:pt x="0" y="42"/>
                    <a:pt x="3" y="45"/>
                    <a:pt x="6" y="45"/>
                  </a:cubicBezTo>
                  <a:lnTo>
                    <a:pt x="43" y="4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5" name="Freeform 132"/>
            <p:cNvSpPr>
              <a:spLocks/>
            </p:cNvSpPr>
            <p:nvPr/>
          </p:nvSpPr>
          <p:spPr bwMode="auto">
            <a:xfrm>
              <a:off x="6557403" y="4299411"/>
              <a:ext cx="122524" cy="165896"/>
            </a:xfrm>
            <a:custGeom>
              <a:avLst/>
              <a:gdLst>
                <a:gd name="T0" fmla="*/ 43 w 48"/>
                <a:gd name="T1" fmla="*/ 65 h 65"/>
                <a:gd name="T2" fmla="*/ 48 w 48"/>
                <a:gd name="T3" fmla="*/ 59 h 65"/>
                <a:gd name="T4" fmla="*/ 48 w 48"/>
                <a:gd name="T5" fmla="*/ 0 h 65"/>
                <a:gd name="T6" fmla="*/ 44 w 48"/>
                <a:gd name="T7" fmla="*/ 2 h 65"/>
                <a:gd name="T8" fmla="*/ 0 w 48"/>
                <a:gd name="T9" fmla="*/ 16 h 65"/>
                <a:gd name="T10" fmla="*/ 0 w 48"/>
                <a:gd name="T11" fmla="*/ 59 h 65"/>
                <a:gd name="T12" fmla="*/ 6 w 48"/>
                <a:gd name="T13" fmla="*/ 65 h 65"/>
                <a:gd name="T14" fmla="*/ 43 w 48"/>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5">
                  <a:moveTo>
                    <a:pt x="43" y="65"/>
                  </a:moveTo>
                  <a:cubicBezTo>
                    <a:pt x="46" y="65"/>
                    <a:pt x="48" y="62"/>
                    <a:pt x="48" y="59"/>
                  </a:cubicBezTo>
                  <a:cubicBezTo>
                    <a:pt x="48" y="0"/>
                    <a:pt x="48" y="0"/>
                    <a:pt x="48" y="0"/>
                  </a:cubicBezTo>
                  <a:cubicBezTo>
                    <a:pt x="47" y="1"/>
                    <a:pt x="46" y="1"/>
                    <a:pt x="44" y="2"/>
                  </a:cubicBezTo>
                  <a:cubicBezTo>
                    <a:pt x="29" y="8"/>
                    <a:pt x="14" y="13"/>
                    <a:pt x="0" y="16"/>
                  </a:cubicBezTo>
                  <a:cubicBezTo>
                    <a:pt x="0" y="59"/>
                    <a:pt x="0" y="59"/>
                    <a:pt x="0" y="59"/>
                  </a:cubicBezTo>
                  <a:cubicBezTo>
                    <a:pt x="0" y="62"/>
                    <a:pt x="3" y="65"/>
                    <a:pt x="6" y="65"/>
                  </a:cubicBezTo>
                  <a:lnTo>
                    <a:pt x="43" y="6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6" name="Freeform 133"/>
            <p:cNvSpPr>
              <a:spLocks/>
            </p:cNvSpPr>
            <p:nvPr/>
          </p:nvSpPr>
          <p:spPr bwMode="auto">
            <a:xfrm>
              <a:off x="6715709" y="4219174"/>
              <a:ext cx="123608" cy="246133"/>
            </a:xfrm>
            <a:custGeom>
              <a:avLst/>
              <a:gdLst>
                <a:gd name="T0" fmla="*/ 43 w 48"/>
                <a:gd name="T1" fmla="*/ 96 h 96"/>
                <a:gd name="T2" fmla="*/ 48 w 48"/>
                <a:gd name="T3" fmla="*/ 90 h 96"/>
                <a:gd name="T4" fmla="*/ 48 w 48"/>
                <a:gd name="T5" fmla="*/ 0 h 96"/>
                <a:gd name="T6" fmla="*/ 0 w 48"/>
                <a:gd name="T7" fmla="*/ 25 h 96"/>
                <a:gd name="T8" fmla="*/ 0 w 48"/>
                <a:gd name="T9" fmla="*/ 90 h 96"/>
                <a:gd name="T10" fmla="*/ 6 w 48"/>
                <a:gd name="T11" fmla="*/ 96 h 96"/>
                <a:gd name="T12" fmla="*/ 43 w 4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48" h="96">
                  <a:moveTo>
                    <a:pt x="43" y="96"/>
                  </a:moveTo>
                  <a:cubicBezTo>
                    <a:pt x="46" y="96"/>
                    <a:pt x="48" y="93"/>
                    <a:pt x="48" y="90"/>
                  </a:cubicBezTo>
                  <a:cubicBezTo>
                    <a:pt x="48" y="0"/>
                    <a:pt x="48" y="0"/>
                    <a:pt x="48" y="0"/>
                  </a:cubicBezTo>
                  <a:cubicBezTo>
                    <a:pt x="33" y="10"/>
                    <a:pt x="17" y="18"/>
                    <a:pt x="0" y="25"/>
                  </a:cubicBezTo>
                  <a:cubicBezTo>
                    <a:pt x="0" y="90"/>
                    <a:pt x="0" y="90"/>
                    <a:pt x="0" y="90"/>
                  </a:cubicBezTo>
                  <a:cubicBezTo>
                    <a:pt x="0" y="93"/>
                    <a:pt x="3" y="96"/>
                    <a:pt x="6" y="96"/>
                  </a:cubicBezTo>
                  <a:lnTo>
                    <a:pt x="43" y="9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7" name="Freeform 134"/>
            <p:cNvSpPr>
              <a:spLocks/>
            </p:cNvSpPr>
            <p:nvPr/>
          </p:nvSpPr>
          <p:spPr bwMode="auto">
            <a:xfrm>
              <a:off x="6875099" y="4100987"/>
              <a:ext cx="123608" cy="364319"/>
            </a:xfrm>
            <a:custGeom>
              <a:avLst/>
              <a:gdLst>
                <a:gd name="T0" fmla="*/ 43 w 48"/>
                <a:gd name="T1" fmla="*/ 142 h 142"/>
                <a:gd name="T2" fmla="*/ 48 w 48"/>
                <a:gd name="T3" fmla="*/ 136 h 142"/>
                <a:gd name="T4" fmla="*/ 48 w 48"/>
                <a:gd name="T5" fmla="*/ 0 h 142"/>
                <a:gd name="T6" fmla="*/ 32 w 48"/>
                <a:gd name="T7" fmla="*/ 14 h 142"/>
                <a:gd name="T8" fmla="*/ 0 w 48"/>
                <a:gd name="T9" fmla="*/ 37 h 142"/>
                <a:gd name="T10" fmla="*/ 0 w 48"/>
                <a:gd name="T11" fmla="*/ 136 h 142"/>
                <a:gd name="T12" fmla="*/ 6 w 48"/>
                <a:gd name="T13" fmla="*/ 142 h 142"/>
                <a:gd name="T14" fmla="*/ 43 w 48"/>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42">
                  <a:moveTo>
                    <a:pt x="43" y="142"/>
                  </a:moveTo>
                  <a:cubicBezTo>
                    <a:pt x="46" y="142"/>
                    <a:pt x="48" y="139"/>
                    <a:pt x="48" y="136"/>
                  </a:cubicBezTo>
                  <a:cubicBezTo>
                    <a:pt x="48" y="0"/>
                    <a:pt x="48" y="0"/>
                    <a:pt x="48" y="0"/>
                  </a:cubicBezTo>
                  <a:cubicBezTo>
                    <a:pt x="43" y="5"/>
                    <a:pt x="37" y="10"/>
                    <a:pt x="32" y="14"/>
                  </a:cubicBezTo>
                  <a:cubicBezTo>
                    <a:pt x="21" y="23"/>
                    <a:pt x="11" y="30"/>
                    <a:pt x="0" y="37"/>
                  </a:cubicBezTo>
                  <a:cubicBezTo>
                    <a:pt x="0" y="136"/>
                    <a:pt x="0" y="136"/>
                    <a:pt x="0" y="136"/>
                  </a:cubicBezTo>
                  <a:cubicBezTo>
                    <a:pt x="0" y="139"/>
                    <a:pt x="3" y="142"/>
                    <a:pt x="6" y="142"/>
                  </a:cubicBezTo>
                  <a:lnTo>
                    <a:pt x="43" y="142"/>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8" name="Freeform 135"/>
            <p:cNvSpPr>
              <a:spLocks/>
            </p:cNvSpPr>
            <p:nvPr/>
          </p:nvSpPr>
          <p:spPr bwMode="auto">
            <a:xfrm>
              <a:off x="7034488" y="3927502"/>
              <a:ext cx="122524" cy="537805"/>
            </a:xfrm>
            <a:custGeom>
              <a:avLst/>
              <a:gdLst>
                <a:gd name="T0" fmla="*/ 43 w 48"/>
                <a:gd name="T1" fmla="*/ 210 h 210"/>
                <a:gd name="T2" fmla="*/ 48 w 48"/>
                <a:gd name="T3" fmla="*/ 204 h 210"/>
                <a:gd name="T4" fmla="*/ 48 w 48"/>
                <a:gd name="T5" fmla="*/ 0 h 210"/>
                <a:gd name="T6" fmla="*/ 0 w 48"/>
                <a:gd name="T7" fmla="*/ 56 h 210"/>
                <a:gd name="T8" fmla="*/ 0 w 48"/>
                <a:gd name="T9" fmla="*/ 204 h 210"/>
                <a:gd name="T10" fmla="*/ 6 w 48"/>
                <a:gd name="T11" fmla="*/ 210 h 210"/>
                <a:gd name="T12" fmla="*/ 43 w 48"/>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48" h="210">
                  <a:moveTo>
                    <a:pt x="43" y="210"/>
                  </a:moveTo>
                  <a:cubicBezTo>
                    <a:pt x="46" y="210"/>
                    <a:pt x="48" y="207"/>
                    <a:pt x="48" y="204"/>
                  </a:cubicBezTo>
                  <a:cubicBezTo>
                    <a:pt x="48" y="0"/>
                    <a:pt x="48" y="0"/>
                    <a:pt x="48" y="0"/>
                  </a:cubicBezTo>
                  <a:cubicBezTo>
                    <a:pt x="33" y="20"/>
                    <a:pt x="17" y="39"/>
                    <a:pt x="0" y="56"/>
                  </a:cubicBezTo>
                  <a:cubicBezTo>
                    <a:pt x="0" y="204"/>
                    <a:pt x="0" y="204"/>
                    <a:pt x="0" y="204"/>
                  </a:cubicBezTo>
                  <a:cubicBezTo>
                    <a:pt x="0" y="207"/>
                    <a:pt x="3" y="210"/>
                    <a:pt x="6" y="210"/>
                  </a:cubicBezTo>
                  <a:lnTo>
                    <a:pt x="43" y="21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9" name="Freeform 136"/>
            <p:cNvSpPr>
              <a:spLocks/>
            </p:cNvSpPr>
            <p:nvPr/>
          </p:nvSpPr>
          <p:spPr bwMode="auto">
            <a:xfrm>
              <a:off x="6343800" y="3747511"/>
              <a:ext cx="903209" cy="587682"/>
            </a:xfrm>
            <a:custGeom>
              <a:avLst/>
              <a:gdLst>
                <a:gd name="T0" fmla="*/ 350 w 352"/>
                <a:gd name="T1" fmla="*/ 58 h 229"/>
                <a:gd name="T2" fmla="*/ 335 w 352"/>
                <a:gd name="T3" fmla="*/ 8 h 229"/>
                <a:gd name="T4" fmla="*/ 322 w 352"/>
                <a:gd name="T5" fmla="*/ 2 h 229"/>
                <a:gd name="T6" fmla="*/ 273 w 352"/>
                <a:gd name="T7" fmla="*/ 17 h 229"/>
                <a:gd name="T8" fmla="*/ 266 w 352"/>
                <a:gd name="T9" fmla="*/ 30 h 229"/>
                <a:gd name="T10" fmla="*/ 279 w 352"/>
                <a:gd name="T11" fmla="*/ 36 h 229"/>
                <a:gd name="T12" fmla="*/ 304 w 352"/>
                <a:gd name="T13" fmla="*/ 29 h 229"/>
                <a:gd name="T14" fmla="*/ 219 w 352"/>
                <a:gd name="T15" fmla="*/ 121 h 229"/>
                <a:gd name="T16" fmla="*/ 71 w 352"/>
                <a:gd name="T17" fmla="*/ 194 h 229"/>
                <a:gd name="T18" fmla="*/ 0 w 352"/>
                <a:gd name="T19" fmla="*/ 205 h 229"/>
                <a:gd name="T20" fmla="*/ 0 w 352"/>
                <a:gd name="T21" fmla="*/ 205 h 229"/>
                <a:gd name="T22" fmla="*/ 0 w 352"/>
                <a:gd name="T23" fmla="*/ 229 h 229"/>
                <a:gd name="T24" fmla="*/ 0 w 352"/>
                <a:gd name="T25" fmla="*/ 229 h 229"/>
                <a:gd name="T26" fmla="*/ 125 w 352"/>
                <a:gd name="T27" fmla="*/ 202 h 229"/>
                <a:gd name="T28" fmla="*/ 234 w 352"/>
                <a:gd name="T29" fmla="*/ 139 h 229"/>
                <a:gd name="T30" fmla="*/ 324 w 352"/>
                <a:gd name="T31" fmla="*/ 41 h 229"/>
                <a:gd name="T32" fmla="*/ 331 w 352"/>
                <a:gd name="T33" fmla="*/ 64 h 229"/>
                <a:gd name="T34" fmla="*/ 344 w 352"/>
                <a:gd name="T35" fmla="*/ 70 h 229"/>
                <a:gd name="T36" fmla="*/ 350 w 352"/>
                <a:gd name="T37" fmla="*/ 5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229">
                  <a:moveTo>
                    <a:pt x="350" y="58"/>
                  </a:moveTo>
                  <a:cubicBezTo>
                    <a:pt x="335" y="8"/>
                    <a:pt x="335" y="8"/>
                    <a:pt x="335" y="8"/>
                  </a:cubicBezTo>
                  <a:cubicBezTo>
                    <a:pt x="333" y="3"/>
                    <a:pt x="327" y="0"/>
                    <a:pt x="322" y="2"/>
                  </a:cubicBezTo>
                  <a:cubicBezTo>
                    <a:pt x="273" y="17"/>
                    <a:pt x="273" y="17"/>
                    <a:pt x="273" y="17"/>
                  </a:cubicBezTo>
                  <a:cubicBezTo>
                    <a:pt x="268" y="19"/>
                    <a:pt x="265" y="25"/>
                    <a:pt x="266" y="30"/>
                  </a:cubicBezTo>
                  <a:cubicBezTo>
                    <a:pt x="268" y="35"/>
                    <a:pt x="274" y="38"/>
                    <a:pt x="279" y="36"/>
                  </a:cubicBezTo>
                  <a:cubicBezTo>
                    <a:pt x="304" y="29"/>
                    <a:pt x="304" y="29"/>
                    <a:pt x="304" y="29"/>
                  </a:cubicBezTo>
                  <a:cubicBezTo>
                    <a:pt x="278" y="67"/>
                    <a:pt x="249" y="97"/>
                    <a:pt x="219" y="121"/>
                  </a:cubicBezTo>
                  <a:cubicBezTo>
                    <a:pt x="166" y="163"/>
                    <a:pt x="112" y="184"/>
                    <a:pt x="71" y="194"/>
                  </a:cubicBezTo>
                  <a:cubicBezTo>
                    <a:pt x="29" y="205"/>
                    <a:pt x="1" y="205"/>
                    <a:pt x="0" y="205"/>
                  </a:cubicBezTo>
                  <a:cubicBezTo>
                    <a:pt x="0" y="205"/>
                    <a:pt x="0" y="205"/>
                    <a:pt x="0" y="205"/>
                  </a:cubicBezTo>
                  <a:cubicBezTo>
                    <a:pt x="0" y="229"/>
                    <a:pt x="0" y="229"/>
                    <a:pt x="0" y="229"/>
                  </a:cubicBezTo>
                  <a:cubicBezTo>
                    <a:pt x="0" y="229"/>
                    <a:pt x="0" y="229"/>
                    <a:pt x="0" y="229"/>
                  </a:cubicBezTo>
                  <a:cubicBezTo>
                    <a:pt x="3" y="229"/>
                    <a:pt x="56" y="229"/>
                    <a:pt x="125" y="202"/>
                  </a:cubicBezTo>
                  <a:cubicBezTo>
                    <a:pt x="159" y="189"/>
                    <a:pt x="197" y="169"/>
                    <a:pt x="234" y="139"/>
                  </a:cubicBezTo>
                  <a:cubicBezTo>
                    <a:pt x="265" y="114"/>
                    <a:pt x="296" y="82"/>
                    <a:pt x="324" y="41"/>
                  </a:cubicBezTo>
                  <a:cubicBezTo>
                    <a:pt x="331" y="64"/>
                    <a:pt x="331" y="64"/>
                    <a:pt x="331" y="64"/>
                  </a:cubicBezTo>
                  <a:cubicBezTo>
                    <a:pt x="333" y="69"/>
                    <a:pt x="339" y="72"/>
                    <a:pt x="344" y="70"/>
                  </a:cubicBezTo>
                  <a:cubicBezTo>
                    <a:pt x="349" y="69"/>
                    <a:pt x="352" y="63"/>
                    <a:pt x="350" y="5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0" name="Freeform 137"/>
            <p:cNvSpPr>
              <a:spLocks/>
            </p:cNvSpPr>
            <p:nvPr/>
          </p:nvSpPr>
          <p:spPr bwMode="auto">
            <a:xfrm>
              <a:off x="6375243" y="3837506"/>
              <a:ext cx="217941" cy="353477"/>
            </a:xfrm>
            <a:custGeom>
              <a:avLst/>
              <a:gdLst>
                <a:gd name="T0" fmla="*/ 57 w 85"/>
                <a:gd name="T1" fmla="*/ 104 h 138"/>
                <a:gd name="T2" fmla="*/ 45 w 85"/>
                <a:gd name="T3" fmla="*/ 108 h 138"/>
                <a:gd name="T4" fmla="*/ 30 w 85"/>
                <a:gd name="T5" fmla="*/ 105 h 138"/>
                <a:gd name="T6" fmla="*/ 20 w 85"/>
                <a:gd name="T7" fmla="*/ 100 h 138"/>
                <a:gd name="T8" fmla="*/ 19 w 85"/>
                <a:gd name="T9" fmla="*/ 98 h 138"/>
                <a:gd name="T10" fmla="*/ 19 w 85"/>
                <a:gd name="T11" fmla="*/ 98 h 138"/>
                <a:gd name="T12" fmla="*/ 19 w 85"/>
                <a:gd name="T13" fmla="*/ 98 h 138"/>
                <a:gd name="T14" fmla="*/ 19 w 85"/>
                <a:gd name="T15" fmla="*/ 97 h 138"/>
                <a:gd name="T16" fmla="*/ 13 w 85"/>
                <a:gd name="T17" fmla="*/ 94 h 138"/>
                <a:gd name="T18" fmla="*/ 3 w 85"/>
                <a:gd name="T19" fmla="*/ 101 h 138"/>
                <a:gd name="T20" fmla="*/ 3 w 85"/>
                <a:gd name="T21" fmla="*/ 109 h 138"/>
                <a:gd name="T22" fmla="*/ 33 w 85"/>
                <a:gd name="T23" fmla="*/ 125 h 138"/>
                <a:gd name="T24" fmla="*/ 33 w 85"/>
                <a:gd name="T25" fmla="*/ 135 h 138"/>
                <a:gd name="T26" fmla="*/ 36 w 85"/>
                <a:gd name="T27" fmla="*/ 138 h 138"/>
                <a:gd name="T28" fmla="*/ 46 w 85"/>
                <a:gd name="T29" fmla="*/ 138 h 138"/>
                <a:gd name="T30" fmla="*/ 49 w 85"/>
                <a:gd name="T31" fmla="*/ 135 h 138"/>
                <a:gd name="T32" fmla="*/ 49 w 85"/>
                <a:gd name="T33" fmla="*/ 126 h 138"/>
                <a:gd name="T34" fmla="*/ 72 w 85"/>
                <a:gd name="T35" fmla="*/ 118 h 138"/>
                <a:gd name="T36" fmla="*/ 81 w 85"/>
                <a:gd name="T37" fmla="*/ 86 h 138"/>
                <a:gd name="T38" fmla="*/ 49 w 85"/>
                <a:gd name="T39" fmla="*/ 62 h 138"/>
                <a:gd name="T40" fmla="*/ 47 w 85"/>
                <a:gd name="T41" fmla="*/ 61 h 138"/>
                <a:gd name="T42" fmla="*/ 35 w 85"/>
                <a:gd name="T43" fmla="*/ 56 h 138"/>
                <a:gd name="T44" fmla="*/ 34 w 85"/>
                <a:gd name="T45" fmla="*/ 56 h 138"/>
                <a:gd name="T46" fmla="*/ 25 w 85"/>
                <a:gd name="T47" fmla="*/ 49 h 138"/>
                <a:gd name="T48" fmla="*/ 27 w 85"/>
                <a:gd name="T49" fmla="*/ 36 h 138"/>
                <a:gd name="T50" fmla="*/ 41 w 85"/>
                <a:gd name="T51" fmla="*/ 31 h 138"/>
                <a:gd name="T52" fmla="*/ 51 w 85"/>
                <a:gd name="T53" fmla="*/ 32 h 138"/>
                <a:gd name="T54" fmla="*/ 61 w 85"/>
                <a:gd name="T55" fmla="*/ 39 h 138"/>
                <a:gd name="T56" fmla="*/ 62 w 85"/>
                <a:gd name="T57" fmla="*/ 40 h 138"/>
                <a:gd name="T58" fmla="*/ 62 w 85"/>
                <a:gd name="T59" fmla="*/ 40 h 138"/>
                <a:gd name="T60" fmla="*/ 62 w 85"/>
                <a:gd name="T61" fmla="*/ 41 h 138"/>
                <a:gd name="T62" fmla="*/ 68 w 85"/>
                <a:gd name="T63" fmla="*/ 44 h 138"/>
                <a:gd name="T64" fmla="*/ 78 w 85"/>
                <a:gd name="T65" fmla="*/ 38 h 138"/>
                <a:gd name="T66" fmla="*/ 78 w 85"/>
                <a:gd name="T67" fmla="*/ 29 h 138"/>
                <a:gd name="T68" fmla="*/ 56 w 85"/>
                <a:gd name="T69" fmla="*/ 14 h 138"/>
                <a:gd name="T70" fmla="*/ 49 w 85"/>
                <a:gd name="T71" fmla="*/ 13 h 138"/>
                <a:gd name="T72" fmla="*/ 49 w 85"/>
                <a:gd name="T73" fmla="*/ 3 h 138"/>
                <a:gd name="T74" fmla="*/ 46 w 85"/>
                <a:gd name="T75" fmla="*/ 0 h 138"/>
                <a:gd name="T76" fmla="*/ 36 w 85"/>
                <a:gd name="T77" fmla="*/ 0 h 138"/>
                <a:gd name="T78" fmla="*/ 33 w 85"/>
                <a:gd name="T79" fmla="*/ 3 h 138"/>
                <a:gd name="T80" fmla="*/ 33 w 85"/>
                <a:gd name="T81" fmla="*/ 13 h 138"/>
                <a:gd name="T82" fmla="*/ 12 w 85"/>
                <a:gd name="T83" fmla="*/ 24 h 138"/>
                <a:gd name="T84" fmla="*/ 5 w 85"/>
                <a:gd name="T85" fmla="*/ 56 h 138"/>
                <a:gd name="T86" fmla="*/ 17 w 85"/>
                <a:gd name="T87" fmla="*/ 68 h 138"/>
                <a:gd name="T88" fmla="*/ 47 w 85"/>
                <a:gd name="T89" fmla="*/ 83 h 138"/>
                <a:gd name="T90" fmla="*/ 51 w 85"/>
                <a:gd name="T91" fmla="*/ 85 h 138"/>
                <a:gd name="T92" fmla="*/ 59 w 85"/>
                <a:gd name="T93" fmla="*/ 92 h 138"/>
                <a:gd name="T94" fmla="*/ 57 w 85"/>
                <a:gd name="T95" fmla="*/ 10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138">
                  <a:moveTo>
                    <a:pt x="57" y="104"/>
                  </a:moveTo>
                  <a:cubicBezTo>
                    <a:pt x="54" y="107"/>
                    <a:pt x="50" y="108"/>
                    <a:pt x="45" y="108"/>
                  </a:cubicBezTo>
                  <a:cubicBezTo>
                    <a:pt x="40" y="108"/>
                    <a:pt x="35" y="107"/>
                    <a:pt x="30" y="105"/>
                  </a:cubicBezTo>
                  <a:cubicBezTo>
                    <a:pt x="27" y="104"/>
                    <a:pt x="23" y="102"/>
                    <a:pt x="20" y="100"/>
                  </a:cubicBezTo>
                  <a:cubicBezTo>
                    <a:pt x="20" y="99"/>
                    <a:pt x="20" y="99"/>
                    <a:pt x="19" y="98"/>
                  </a:cubicBezTo>
                  <a:cubicBezTo>
                    <a:pt x="19" y="98"/>
                    <a:pt x="19" y="98"/>
                    <a:pt x="19" y="98"/>
                  </a:cubicBezTo>
                  <a:cubicBezTo>
                    <a:pt x="19" y="98"/>
                    <a:pt x="19" y="98"/>
                    <a:pt x="19" y="98"/>
                  </a:cubicBezTo>
                  <a:cubicBezTo>
                    <a:pt x="19" y="97"/>
                    <a:pt x="19" y="97"/>
                    <a:pt x="19" y="97"/>
                  </a:cubicBezTo>
                  <a:cubicBezTo>
                    <a:pt x="17" y="95"/>
                    <a:pt x="15" y="94"/>
                    <a:pt x="13" y="94"/>
                  </a:cubicBezTo>
                  <a:cubicBezTo>
                    <a:pt x="9" y="94"/>
                    <a:pt x="5" y="97"/>
                    <a:pt x="3" y="101"/>
                  </a:cubicBezTo>
                  <a:cubicBezTo>
                    <a:pt x="1" y="104"/>
                    <a:pt x="1" y="107"/>
                    <a:pt x="3" y="109"/>
                  </a:cubicBezTo>
                  <a:cubicBezTo>
                    <a:pt x="8" y="118"/>
                    <a:pt x="21" y="123"/>
                    <a:pt x="33" y="125"/>
                  </a:cubicBezTo>
                  <a:cubicBezTo>
                    <a:pt x="33" y="135"/>
                    <a:pt x="33" y="135"/>
                    <a:pt x="33" y="135"/>
                  </a:cubicBezTo>
                  <a:cubicBezTo>
                    <a:pt x="33" y="137"/>
                    <a:pt x="35" y="138"/>
                    <a:pt x="36" y="138"/>
                  </a:cubicBezTo>
                  <a:cubicBezTo>
                    <a:pt x="46" y="138"/>
                    <a:pt x="46" y="138"/>
                    <a:pt x="46" y="138"/>
                  </a:cubicBezTo>
                  <a:cubicBezTo>
                    <a:pt x="47" y="138"/>
                    <a:pt x="49" y="137"/>
                    <a:pt x="49" y="135"/>
                  </a:cubicBezTo>
                  <a:cubicBezTo>
                    <a:pt x="49" y="126"/>
                    <a:pt x="49" y="126"/>
                    <a:pt x="49" y="126"/>
                  </a:cubicBezTo>
                  <a:cubicBezTo>
                    <a:pt x="59" y="125"/>
                    <a:pt x="67" y="122"/>
                    <a:pt x="72" y="118"/>
                  </a:cubicBezTo>
                  <a:cubicBezTo>
                    <a:pt x="81" y="109"/>
                    <a:pt x="85" y="97"/>
                    <a:pt x="81" y="86"/>
                  </a:cubicBezTo>
                  <a:cubicBezTo>
                    <a:pt x="77" y="74"/>
                    <a:pt x="61" y="67"/>
                    <a:pt x="49" y="62"/>
                  </a:cubicBezTo>
                  <a:cubicBezTo>
                    <a:pt x="47" y="61"/>
                    <a:pt x="47" y="61"/>
                    <a:pt x="47" y="61"/>
                  </a:cubicBezTo>
                  <a:cubicBezTo>
                    <a:pt x="43" y="59"/>
                    <a:pt x="37" y="57"/>
                    <a:pt x="35" y="56"/>
                  </a:cubicBezTo>
                  <a:cubicBezTo>
                    <a:pt x="34" y="56"/>
                    <a:pt x="34" y="56"/>
                    <a:pt x="34" y="56"/>
                  </a:cubicBezTo>
                  <a:cubicBezTo>
                    <a:pt x="30" y="54"/>
                    <a:pt x="27" y="52"/>
                    <a:pt x="25" y="49"/>
                  </a:cubicBezTo>
                  <a:cubicBezTo>
                    <a:pt x="23" y="45"/>
                    <a:pt x="23" y="39"/>
                    <a:pt x="27" y="36"/>
                  </a:cubicBezTo>
                  <a:cubicBezTo>
                    <a:pt x="32" y="32"/>
                    <a:pt x="37" y="31"/>
                    <a:pt x="41" y="31"/>
                  </a:cubicBezTo>
                  <a:cubicBezTo>
                    <a:pt x="44" y="31"/>
                    <a:pt x="48" y="31"/>
                    <a:pt x="51" y="32"/>
                  </a:cubicBezTo>
                  <a:cubicBezTo>
                    <a:pt x="54" y="33"/>
                    <a:pt x="58" y="36"/>
                    <a:pt x="61" y="39"/>
                  </a:cubicBezTo>
                  <a:cubicBezTo>
                    <a:pt x="61" y="39"/>
                    <a:pt x="61" y="39"/>
                    <a:pt x="62" y="40"/>
                  </a:cubicBezTo>
                  <a:cubicBezTo>
                    <a:pt x="62" y="40"/>
                    <a:pt x="62" y="40"/>
                    <a:pt x="62" y="40"/>
                  </a:cubicBezTo>
                  <a:cubicBezTo>
                    <a:pt x="62" y="41"/>
                    <a:pt x="62" y="41"/>
                    <a:pt x="62" y="41"/>
                  </a:cubicBezTo>
                  <a:cubicBezTo>
                    <a:pt x="64" y="43"/>
                    <a:pt x="66" y="44"/>
                    <a:pt x="68" y="44"/>
                  </a:cubicBezTo>
                  <a:cubicBezTo>
                    <a:pt x="72" y="44"/>
                    <a:pt x="76" y="41"/>
                    <a:pt x="78" y="38"/>
                  </a:cubicBezTo>
                  <a:cubicBezTo>
                    <a:pt x="80" y="35"/>
                    <a:pt x="80" y="32"/>
                    <a:pt x="78" y="29"/>
                  </a:cubicBezTo>
                  <a:cubicBezTo>
                    <a:pt x="74" y="22"/>
                    <a:pt x="64" y="17"/>
                    <a:pt x="56" y="14"/>
                  </a:cubicBezTo>
                  <a:cubicBezTo>
                    <a:pt x="54" y="14"/>
                    <a:pt x="51" y="13"/>
                    <a:pt x="49" y="13"/>
                  </a:cubicBezTo>
                  <a:cubicBezTo>
                    <a:pt x="49" y="3"/>
                    <a:pt x="49" y="3"/>
                    <a:pt x="49" y="3"/>
                  </a:cubicBezTo>
                  <a:cubicBezTo>
                    <a:pt x="49" y="1"/>
                    <a:pt x="47" y="0"/>
                    <a:pt x="46" y="0"/>
                  </a:cubicBezTo>
                  <a:cubicBezTo>
                    <a:pt x="36" y="0"/>
                    <a:pt x="36" y="0"/>
                    <a:pt x="36" y="0"/>
                  </a:cubicBezTo>
                  <a:cubicBezTo>
                    <a:pt x="35" y="0"/>
                    <a:pt x="33" y="1"/>
                    <a:pt x="33" y="3"/>
                  </a:cubicBezTo>
                  <a:cubicBezTo>
                    <a:pt x="33" y="13"/>
                    <a:pt x="33" y="13"/>
                    <a:pt x="33" y="13"/>
                  </a:cubicBezTo>
                  <a:cubicBezTo>
                    <a:pt x="25" y="15"/>
                    <a:pt x="17" y="18"/>
                    <a:pt x="12" y="24"/>
                  </a:cubicBezTo>
                  <a:cubicBezTo>
                    <a:pt x="3" y="32"/>
                    <a:pt x="0" y="45"/>
                    <a:pt x="5" y="56"/>
                  </a:cubicBezTo>
                  <a:cubicBezTo>
                    <a:pt x="8" y="62"/>
                    <a:pt x="12" y="66"/>
                    <a:pt x="17" y="68"/>
                  </a:cubicBezTo>
                  <a:cubicBezTo>
                    <a:pt x="20" y="70"/>
                    <a:pt x="38" y="79"/>
                    <a:pt x="47" y="83"/>
                  </a:cubicBezTo>
                  <a:cubicBezTo>
                    <a:pt x="51" y="85"/>
                    <a:pt x="51" y="85"/>
                    <a:pt x="51" y="85"/>
                  </a:cubicBezTo>
                  <a:cubicBezTo>
                    <a:pt x="55" y="87"/>
                    <a:pt x="58" y="89"/>
                    <a:pt x="59" y="92"/>
                  </a:cubicBezTo>
                  <a:cubicBezTo>
                    <a:pt x="61" y="96"/>
                    <a:pt x="60" y="102"/>
                    <a:pt x="57" y="10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1" name="组合 42"/>
          <p:cNvGrpSpPr/>
          <p:nvPr/>
        </p:nvGrpSpPr>
        <p:grpSpPr>
          <a:xfrm>
            <a:off x="8016850" y="4925696"/>
            <a:ext cx="364409" cy="314237"/>
            <a:chOff x="3548515" y="964154"/>
            <a:chExt cx="897787" cy="774179"/>
          </a:xfrm>
          <a:solidFill>
            <a:schemeClr val="accent2"/>
          </a:solidFill>
        </p:grpSpPr>
        <p:sp>
          <p:nvSpPr>
            <p:cNvPr id="72" name="Freeform 222"/>
            <p:cNvSpPr>
              <a:spLocks/>
            </p:cNvSpPr>
            <p:nvPr/>
          </p:nvSpPr>
          <p:spPr bwMode="auto">
            <a:xfrm>
              <a:off x="3548515" y="964154"/>
              <a:ext cx="897787" cy="774179"/>
            </a:xfrm>
            <a:custGeom>
              <a:avLst/>
              <a:gdLst>
                <a:gd name="T0" fmla="*/ 28 w 828"/>
                <a:gd name="T1" fmla="*/ 686 h 714"/>
                <a:gd name="T2" fmla="*/ 28 w 828"/>
                <a:gd name="T3" fmla="*/ 605 h 714"/>
                <a:gd name="T4" fmla="*/ 66 w 828"/>
                <a:gd name="T5" fmla="*/ 605 h 714"/>
                <a:gd name="T6" fmla="*/ 66 w 828"/>
                <a:gd name="T7" fmla="*/ 577 h 714"/>
                <a:gd name="T8" fmla="*/ 28 w 828"/>
                <a:gd name="T9" fmla="*/ 577 h 714"/>
                <a:gd name="T10" fmla="*/ 28 w 828"/>
                <a:gd name="T11" fmla="*/ 435 h 714"/>
                <a:gd name="T12" fmla="*/ 66 w 828"/>
                <a:gd name="T13" fmla="*/ 435 h 714"/>
                <a:gd name="T14" fmla="*/ 66 w 828"/>
                <a:gd name="T15" fmla="*/ 407 h 714"/>
                <a:gd name="T16" fmla="*/ 28 w 828"/>
                <a:gd name="T17" fmla="*/ 407 h 714"/>
                <a:gd name="T18" fmla="*/ 28 w 828"/>
                <a:gd name="T19" fmla="*/ 265 h 714"/>
                <a:gd name="T20" fmla="*/ 66 w 828"/>
                <a:gd name="T21" fmla="*/ 265 h 714"/>
                <a:gd name="T22" fmla="*/ 66 w 828"/>
                <a:gd name="T23" fmla="*/ 236 h 714"/>
                <a:gd name="T24" fmla="*/ 28 w 828"/>
                <a:gd name="T25" fmla="*/ 236 h 714"/>
                <a:gd name="T26" fmla="*/ 28 w 828"/>
                <a:gd name="T27" fmla="*/ 94 h 714"/>
                <a:gd name="T28" fmla="*/ 66 w 828"/>
                <a:gd name="T29" fmla="*/ 94 h 714"/>
                <a:gd name="T30" fmla="*/ 66 w 828"/>
                <a:gd name="T31" fmla="*/ 66 h 714"/>
                <a:gd name="T32" fmla="*/ 28 w 828"/>
                <a:gd name="T33" fmla="*/ 66 h 714"/>
                <a:gd name="T34" fmla="*/ 28 w 828"/>
                <a:gd name="T35" fmla="*/ 0 h 714"/>
                <a:gd name="T36" fmla="*/ 0 w 828"/>
                <a:gd name="T37" fmla="*/ 0 h 714"/>
                <a:gd name="T38" fmla="*/ 0 w 828"/>
                <a:gd name="T39" fmla="*/ 714 h 714"/>
                <a:gd name="T40" fmla="*/ 828 w 828"/>
                <a:gd name="T41" fmla="*/ 714 h 714"/>
                <a:gd name="T42" fmla="*/ 828 w 828"/>
                <a:gd name="T43" fmla="*/ 686 h 714"/>
                <a:gd name="T44" fmla="*/ 28 w 828"/>
                <a:gd name="T45"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8" h="714">
                  <a:moveTo>
                    <a:pt x="28" y="686"/>
                  </a:moveTo>
                  <a:lnTo>
                    <a:pt x="28" y="605"/>
                  </a:lnTo>
                  <a:lnTo>
                    <a:pt x="66" y="605"/>
                  </a:lnTo>
                  <a:lnTo>
                    <a:pt x="66" y="577"/>
                  </a:lnTo>
                  <a:lnTo>
                    <a:pt x="28" y="577"/>
                  </a:lnTo>
                  <a:lnTo>
                    <a:pt x="28" y="435"/>
                  </a:lnTo>
                  <a:lnTo>
                    <a:pt x="66" y="435"/>
                  </a:lnTo>
                  <a:lnTo>
                    <a:pt x="66" y="407"/>
                  </a:lnTo>
                  <a:lnTo>
                    <a:pt x="28" y="407"/>
                  </a:lnTo>
                  <a:lnTo>
                    <a:pt x="28" y="265"/>
                  </a:lnTo>
                  <a:lnTo>
                    <a:pt x="66" y="265"/>
                  </a:lnTo>
                  <a:lnTo>
                    <a:pt x="66" y="236"/>
                  </a:lnTo>
                  <a:lnTo>
                    <a:pt x="28" y="236"/>
                  </a:lnTo>
                  <a:lnTo>
                    <a:pt x="28" y="94"/>
                  </a:lnTo>
                  <a:lnTo>
                    <a:pt x="66" y="94"/>
                  </a:lnTo>
                  <a:lnTo>
                    <a:pt x="66" y="66"/>
                  </a:lnTo>
                  <a:lnTo>
                    <a:pt x="28" y="66"/>
                  </a:lnTo>
                  <a:lnTo>
                    <a:pt x="28" y="0"/>
                  </a:lnTo>
                  <a:lnTo>
                    <a:pt x="0" y="0"/>
                  </a:lnTo>
                  <a:lnTo>
                    <a:pt x="0" y="714"/>
                  </a:lnTo>
                  <a:lnTo>
                    <a:pt x="828" y="714"/>
                  </a:lnTo>
                  <a:lnTo>
                    <a:pt x="828" y="686"/>
                  </a:lnTo>
                  <a:lnTo>
                    <a:pt x="28" y="68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3" name="Freeform 223"/>
            <p:cNvSpPr>
              <a:spLocks/>
            </p:cNvSpPr>
            <p:nvPr/>
          </p:nvSpPr>
          <p:spPr bwMode="auto">
            <a:xfrm>
              <a:off x="3681882" y="1381603"/>
              <a:ext cx="125777" cy="303599"/>
            </a:xfrm>
            <a:custGeom>
              <a:avLst/>
              <a:gdLst>
                <a:gd name="T0" fmla="*/ 6 w 49"/>
                <a:gd name="T1" fmla="*/ 118 h 118"/>
                <a:gd name="T2" fmla="*/ 43 w 49"/>
                <a:gd name="T3" fmla="*/ 118 h 118"/>
                <a:gd name="T4" fmla="*/ 49 w 49"/>
                <a:gd name="T5" fmla="*/ 112 h 118"/>
                <a:gd name="T6" fmla="*/ 49 w 49"/>
                <a:gd name="T7" fmla="*/ 6 h 118"/>
                <a:gd name="T8" fmla="*/ 43 w 49"/>
                <a:gd name="T9" fmla="*/ 0 h 118"/>
                <a:gd name="T10" fmla="*/ 6 w 49"/>
                <a:gd name="T11" fmla="*/ 0 h 118"/>
                <a:gd name="T12" fmla="*/ 0 w 49"/>
                <a:gd name="T13" fmla="*/ 6 h 118"/>
                <a:gd name="T14" fmla="*/ 0 w 49"/>
                <a:gd name="T15" fmla="*/ 112 h 118"/>
                <a:gd name="T16" fmla="*/ 6 w 49"/>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18">
                  <a:moveTo>
                    <a:pt x="6" y="118"/>
                  </a:moveTo>
                  <a:cubicBezTo>
                    <a:pt x="43" y="118"/>
                    <a:pt x="43" y="118"/>
                    <a:pt x="43" y="118"/>
                  </a:cubicBezTo>
                  <a:cubicBezTo>
                    <a:pt x="46" y="118"/>
                    <a:pt x="49" y="115"/>
                    <a:pt x="49" y="112"/>
                  </a:cubicBezTo>
                  <a:cubicBezTo>
                    <a:pt x="49" y="6"/>
                    <a:pt x="49" y="6"/>
                    <a:pt x="49" y="6"/>
                  </a:cubicBezTo>
                  <a:cubicBezTo>
                    <a:pt x="49" y="3"/>
                    <a:pt x="46" y="0"/>
                    <a:pt x="43" y="0"/>
                  </a:cubicBezTo>
                  <a:cubicBezTo>
                    <a:pt x="6" y="0"/>
                    <a:pt x="6" y="0"/>
                    <a:pt x="6" y="0"/>
                  </a:cubicBezTo>
                  <a:cubicBezTo>
                    <a:pt x="3" y="0"/>
                    <a:pt x="0" y="3"/>
                    <a:pt x="0" y="6"/>
                  </a:cubicBezTo>
                  <a:cubicBezTo>
                    <a:pt x="0" y="112"/>
                    <a:pt x="0" y="112"/>
                    <a:pt x="0" y="112"/>
                  </a:cubicBezTo>
                  <a:cubicBezTo>
                    <a:pt x="0" y="115"/>
                    <a:pt x="3" y="118"/>
                    <a:pt x="6" y="11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4" name="Freeform 224"/>
            <p:cNvSpPr>
              <a:spLocks/>
            </p:cNvSpPr>
            <p:nvPr/>
          </p:nvSpPr>
          <p:spPr bwMode="auto">
            <a:xfrm>
              <a:off x="3879222" y="1274259"/>
              <a:ext cx="123608" cy="410944"/>
            </a:xfrm>
            <a:custGeom>
              <a:avLst/>
              <a:gdLst>
                <a:gd name="T0" fmla="*/ 5 w 48"/>
                <a:gd name="T1" fmla="*/ 160 h 160"/>
                <a:gd name="T2" fmla="*/ 43 w 48"/>
                <a:gd name="T3" fmla="*/ 160 h 160"/>
                <a:gd name="T4" fmla="*/ 48 w 48"/>
                <a:gd name="T5" fmla="*/ 154 h 160"/>
                <a:gd name="T6" fmla="*/ 48 w 48"/>
                <a:gd name="T7" fmla="*/ 6 h 160"/>
                <a:gd name="T8" fmla="*/ 43 w 48"/>
                <a:gd name="T9" fmla="*/ 0 h 160"/>
                <a:gd name="T10" fmla="*/ 5 w 48"/>
                <a:gd name="T11" fmla="*/ 0 h 160"/>
                <a:gd name="T12" fmla="*/ 0 w 48"/>
                <a:gd name="T13" fmla="*/ 6 h 160"/>
                <a:gd name="T14" fmla="*/ 0 w 48"/>
                <a:gd name="T15" fmla="*/ 154 h 160"/>
                <a:gd name="T16" fmla="*/ 5 w 4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0">
                  <a:moveTo>
                    <a:pt x="5" y="160"/>
                  </a:moveTo>
                  <a:cubicBezTo>
                    <a:pt x="43" y="160"/>
                    <a:pt x="43" y="160"/>
                    <a:pt x="43" y="160"/>
                  </a:cubicBezTo>
                  <a:cubicBezTo>
                    <a:pt x="46" y="160"/>
                    <a:pt x="48" y="157"/>
                    <a:pt x="48" y="154"/>
                  </a:cubicBezTo>
                  <a:cubicBezTo>
                    <a:pt x="48" y="6"/>
                    <a:pt x="48" y="6"/>
                    <a:pt x="48" y="6"/>
                  </a:cubicBezTo>
                  <a:cubicBezTo>
                    <a:pt x="48" y="2"/>
                    <a:pt x="46" y="0"/>
                    <a:pt x="43" y="0"/>
                  </a:cubicBezTo>
                  <a:cubicBezTo>
                    <a:pt x="5" y="0"/>
                    <a:pt x="5" y="0"/>
                    <a:pt x="5" y="0"/>
                  </a:cubicBezTo>
                  <a:cubicBezTo>
                    <a:pt x="2" y="0"/>
                    <a:pt x="0" y="2"/>
                    <a:pt x="0" y="6"/>
                  </a:cubicBezTo>
                  <a:cubicBezTo>
                    <a:pt x="0" y="154"/>
                    <a:pt x="0" y="154"/>
                    <a:pt x="0" y="154"/>
                  </a:cubicBezTo>
                  <a:cubicBezTo>
                    <a:pt x="0" y="157"/>
                    <a:pt x="2" y="160"/>
                    <a:pt x="5" y="16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5" name="Freeform 225"/>
            <p:cNvSpPr>
              <a:spLocks/>
            </p:cNvSpPr>
            <p:nvPr/>
          </p:nvSpPr>
          <p:spPr bwMode="auto">
            <a:xfrm>
              <a:off x="4074393" y="1166915"/>
              <a:ext cx="125777" cy="518288"/>
            </a:xfrm>
            <a:custGeom>
              <a:avLst/>
              <a:gdLst>
                <a:gd name="T0" fmla="*/ 6 w 49"/>
                <a:gd name="T1" fmla="*/ 202 h 202"/>
                <a:gd name="T2" fmla="*/ 43 w 49"/>
                <a:gd name="T3" fmla="*/ 202 h 202"/>
                <a:gd name="T4" fmla="*/ 49 w 49"/>
                <a:gd name="T5" fmla="*/ 196 h 202"/>
                <a:gd name="T6" fmla="*/ 49 w 49"/>
                <a:gd name="T7" fmla="*/ 5 h 202"/>
                <a:gd name="T8" fmla="*/ 43 w 49"/>
                <a:gd name="T9" fmla="*/ 0 h 202"/>
                <a:gd name="T10" fmla="*/ 6 w 49"/>
                <a:gd name="T11" fmla="*/ 0 h 202"/>
                <a:gd name="T12" fmla="*/ 0 w 49"/>
                <a:gd name="T13" fmla="*/ 5 h 202"/>
                <a:gd name="T14" fmla="*/ 0 w 49"/>
                <a:gd name="T15" fmla="*/ 196 h 202"/>
                <a:gd name="T16" fmla="*/ 6 w 49"/>
                <a:gd name="T17"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2">
                  <a:moveTo>
                    <a:pt x="6" y="202"/>
                  </a:moveTo>
                  <a:cubicBezTo>
                    <a:pt x="43" y="202"/>
                    <a:pt x="43" y="202"/>
                    <a:pt x="43" y="202"/>
                  </a:cubicBezTo>
                  <a:cubicBezTo>
                    <a:pt x="46" y="202"/>
                    <a:pt x="49" y="199"/>
                    <a:pt x="49" y="196"/>
                  </a:cubicBezTo>
                  <a:cubicBezTo>
                    <a:pt x="49" y="5"/>
                    <a:pt x="49" y="5"/>
                    <a:pt x="49" y="5"/>
                  </a:cubicBezTo>
                  <a:cubicBezTo>
                    <a:pt x="49" y="2"/>
                    <a:pt x="46" y="0"/>
                    <a:pt x="43" y="0"/>
                  </a:cubicBezTo>
                  <a:cubicBezTo>
                    <a:pt x="6" y="0"/>
                    <a:pt x="6" y="0"/>
                    <a:pt x="6" y="0"/>
                  </a:cubicBezTo>
                  <a:cubicBezTo>
                    <a:pt x="3" y="0"/>
                    <a:pt x="0" y="2"/>
                    <a:pt x="0" y="5"/>
                  </a:cubicBezTo>
                  <a:cubicBezTo>
                    <a:pt x="0" y="196"/>
                    <a:pt x="0" y="196"/>
                    <a:pt x="0" y="196"/>
                  </a:cubicBezTo>
                  <a:cubicBezTo>
                    <a:pt x="0" y="199"/>
                    <a:pt x="3" y="202"/>
                    <a:pt x="6" y="20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6" name="Freeform 226"/>
            <p:cNvSpPr>
              <a:spLocks/>
            </p:cNvSpPr>
            <p:nvPr/>
          </p:nvSpPr>
          <p:spPr bwMode="auto">
            <a:xfrm>
              <a:off x="4271732" y="1058486"/>
              <a:ext cx="125777" cy="626716"/>
            </a:xfrm>
            <a:custGeom>
              <a:avLst/>
              <a:gdLst>
                <a:gd name="T0" fmla="*/ 6 w 49"/>
                <a:gd name="T1" fmla="*/ 244 h 244"/>
                <a:gd name="T2" fmla="*/ 43 w 49"/>
                <a:gd name="T3" fmla="*/ 244 h 244"/>
                <a:gd name="T4" fmla="*/ 49 w 49"/>
                <a:gd name="T5" fmla="*/ 238 h 244"/>
                <a:gd name="T6" fmla="*/ 49 w 49"/>
                <a:gd name="T7" fmla="*/ 5 h 244"/>
                <a:gd name="T8" fmla="*/ 43 w 49"/>
                <a:gd name="T9" fmla="*/ 0 h 244"/>
                <a:gd name="T10" fmla="*/ 6 w 49"/>
                <a:gd name="T11" fmla="*/ 0 h 244"/>
                <a:gd name="T12" fmla="*/ 0 w 49"/>
                <a:gd name="T13" fmla="*/ 5 h 244"/>
                <a:gd name="T14" fmla="*/ 0 w 49"/>
                <a:gd name="T15" fmla="*/ 238 h 244"/>
                <a:gd name="T16" fmla="*/ 6 w 4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4">
                  <a:moveTo>
                    <a:pt x="6" y="244"/>
                  </a:moveTo>
                  <a:cubicBezTo>
                    <a:pt x="43" y="244"/>
                    <a:pt x="43" y="244"/>
                    <a:pt x="43" y="244"/>
                  </a:cubicBezTo>
                  <a:cubicBezTo>
                    <a:pt x="46" y="244"/>
                    <a:pt x="49" y="241"/>
                    <a:pt x="49" y="238"/>
                  </a:cubicBezTo>
                  <a:cubicBezTo>
                    <a:pt x="49" y="5"/>
                    <a:pt x="49" y="5"/>
                    <a:pt x="49" y="5"/>
                  </a:cubicBezTo>
                  <a:cubicBezTo>
                    <a:pt x="49" y="2"/>
                    <a:pt x="46" y="0"/>
                    <a:pt x="43" y="0"/>
                  </a:cubicBezTo>
                  <a:cubicBezTo>
                    <a:pt x="6" y="0"/>
                    <a:pt x="6" y="0"/>
                    <a:pt x="6" y="0"/>
                  </a:cubicBezTo>
                  <a:cubicBezTo>
                    <a:pt x="3" y="0"/>
                    <a:pt x="0" y="2"/>
                    <a:pt x="0" y="5"/>
                  </a:cubicBezTo>
                  <a:cubicBezTo>
                    <a:pt x="0" y="238"/>
                    <a:pt x="0" y="238"/>
                    <a:pt x="0" y="238"/>
                  </a:cubicBezTo>
                  <a:cubicBezTo>
                    <a:pt x="0" y="241"/>
                    <a:pt x="3" y="244"/>
                    <a:pt x="6" y="24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7" name="组合 48"/>
          <p:cNvGrpSpPr/>
          <p:nvPr/>
        </p:nvGrpSpPr>
        <p:grpSpPr>
          <a:xfrm>
            <a:off x="10660138" y="3398821"/>
            <a:ext cx="364409" cy="312464"/>
            <a:chOff x="3546346" y="2339026"/>
            <a:chExt cx="897787" cy="769842"/>
          </a:xfrm>
          <a:solidFill>
            <a:schemeClr val="accent3"/>
          </a:solidFill>
        </p:grpSpPr>
        <p:sp>
          <p:nvSpPr>
            <p:cNvPr id="78" name="Rectangle 227"/>
            <p:cNvSpPr>
              <a:spLocks noChangeArrowheads="1"/>
            </p:cNvSpPr>
            <p:nvPr/>
          </p:nvSpPr>
          <p:spPr bwMode="auto">
            <a:xfrm>
              <a:off x="3561526" y="3077423"/>
              <a:ext cx="882607" cy="31445"/>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9"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0"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1"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2"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3"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9"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0" name="组合 57"/>
          <p:cNvGrpSpPr/>
          <p:nvPr/>
        </p:nvGrpSpPr>
        <p:grpSpPr>
          <a:xfrm>
            <a:off x="9448979" y="2412928"/>
            <a:ext cx="374534" cy="371704"/>
            <a:chOff x="7078908" y="5461438"/>
            <a:chExt cx="430461" cy="427208"/>
          </a:xfrm>
          <a:solidFill>
            <a:schemeClr val="bg1">
              <a:lumMod val="50000"/>
            </a:schemeClr>
          </a:solidFill>
        </p:grpSpPr>
        <p:sp>
          <p:nvSpPr>
            <p:cNvPr id="96"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97"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8" name="组合 60"/>
          <p:cNvGrpSpPr/>
          <p:nvPr/>
        </p:nvGrpSpPr>
        <p:grpSpPr>
          <a:xfrm>
            <a:off x="7819445" y="3307859"/>
            <a:ext cx="421704" cy="483972"/>
            <a:chOff x="2733098" y="4187405"/>
            <a:chExt cx="484675" cy="556238"/>
          </a:xfrm>
          <a:solidFill>
            <a:schemeClr val="bg1">
              <a:lumMod val="50000"/>
            </a:schemeClr>
          </a:solidFill>
        </p:grpSpPr>
        <p:sp>
          <p:nvSpPr>
            <p:cNvPr id="99" name="Oval 302"/>
            <p:cNvSpPr>
              <a:spLocks noChangeArrowheads="1"/>
            </p:cNvSpPr>
            <p:nvPr/>
          </p:nvSpPr>
          <p:spPr bwMode="auto">
            <a:xfrm>
              <a:off x="2849117" y="4187405"/>
              <a:ext cx="84574" cy="107344"/>
            </a:xfrm>
            <a:prstGeom prst="ellipse">
              <a:avLst/>
            </a:pr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0"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1" name="Freeform 304"/>
            <p:cNvSpPr>
              <a:spLocks/>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2" name="Freeform 305"/>
            <p:cNvSpPr>
              <a:spLocks/>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19" name="Freeform 306"/>
            <p:cNvSpPr>
              <a:spLocks/>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0" name="Freeform 307"/>
            <p:cNvSpPr>
              <a:spLocks/>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1" name="Freeform 308"/>
            <p:cNvSpPr>
              <a:spLocks/>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2" name="Freeform 309"/>
            <p:cNvSpPr>
              <a:spLocks/>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3" name="Freeform 310"/>
            <p:cNvSpPr>
              <a:spLocks/>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4" name="Freeform 311"/>
            <p:cNvSpPr>
              <a:spLocks/>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5" name="Freeform 312"/>
            <p:cNvSpPr>
              <a:spLocks/>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6" name="Freeform 313"/>
            <p:cNvSpPr>
              <a:spLocks/>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7" name="Freeform 314"/>
            <p:cNvSpPr>
              <a:spLocks/>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8" name="Freeform 315"/>
            <p:cNvSpPr>
              <a:spLocks/>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9" name="Freeform 316"/>
            <p:cNvSpPr>
              <a:spLocks/>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0"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1" name="Oval 318"/>
            <p:cNvSpPr>
              <a:spLocks noChangeArrowheads="1"/>
            </p:cNvSpPr>
            <p:nvPr/>
          </p:nvSpPr>
          <p:spPr bwMode="auto">
            <a:xfrm>
              <a:off x="2999832" y="4525702"/>
              <a:ext cx="112766" cy="112766"/>
            </a:xfrm>
            <a:prstGeom prst="ellipse">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132" name="组合 90"/>
          <p:cNvGrpSpPr>
            <a:grpSpLocks/>
          </p:cNvGrpSpPr>
          <p:nvPr/>
        </p:nvGrpSpPr>
        <p:grpSpPr bwMode="auto">
          <a:xfrm>
            <a:off x="9408425" y="4290558"/>
            <a:ext cx="436860" cy="374967"/>
            <a:chOff x="3787022" y="1797643"/>
            <a:chExt cx="550817" cy="473832"/>
          </a:xfrm>
        </p:grpSpPr>
        <p:sp>
          <p:nvSpPr>
            <p:cNvPr id="133" name="Oval 217"/>
            <p:cNvSpPr>
              <a:spLocks noChangeArrowheads="1"/>
            </p:cNvSpPr>
            <p:nvPr/>
          </p:nvSpPr>
          <p:spPr bwMode="auto">
            <a:xfrm>
              <a:off x="4007132" y="1931010"/>
              <a:ext cx="108428" cy="135536"/>
            </a:xfrm>
            <a:prstGeom prst="ellipse">
              <a:avLst/>
            </a:prstGeom>
            <a:solidFill>
              <a:srgbClr val="424953"/>
            </a:solidFill>
            <a:ln w="9525">
              <a:noFill/>
              <a:round/>
              <a:headEnd/>
              <a:tailEnd/>
            </a:ln>
          </p:spPr>
          <p:txBody>
            <a:bodyPr/>
            <a:lstStyle/>
            <a:p>
              <a:endParaRPr lang="zh-CN" altLang="en-US">
                <a:solidFill>
                  <a:srgbClr val="000000"/>
                </a:solidFill>
                <a:latin typeface="Calibri" pitchFamily="34" charset="0"/>
              </a:endParaRPr>
            </a:p>
          </p:txBody>
        </p:sp>
        <p:sp>
          <p:nvSpPr>
            <p:cNvPr id="134" name="Freeform 218"/>
            <p:cNvSpPr>
              <a:spLocks/>
            </p:cNvSpPr>
            <p:nvPr/>
          </p:nvSpPr>
          <p:spPr bwMode="auto">
            <a:xfrm>
              <a:off x="4079779" y="2081725"/>
              <a:ext cx="96502" cy="133367"/>
            </a:xfrm>
            <a:custGeom>
              <a:avLst/>
              <a:gdLst>
                <a:gd name="T0" fmla="*/ 91423 w 38"/>
                <a:gd name="T1" fmla="*/ 30777 h 52"/>
                <a:gd name="T2" fmla="*/ 60949 w 38"/>
                <a:gd name="T3" fmla="*/ 2565 h 52"/>
                <a:gd name="T4" fmla="*/ 30474 w 38"/>
                <a:gd name="T5" fmla="*/ 2565 h 52"/>
                <a:gd name="T6" fmla="*/ 50791 w 38"/>
                <a:gd name="T7" fmla="*/ 17953 h 52"/>
                <a:gd name="T8" fmla="*/ 22856 w 38"/>
                <a:gd name="T9" fmla="*/ 33342 h 52"/>
                <a:gd name="T10" fmla="*/ 35553 w 38"/>
                <a:gd name="T11" fmla="*/ 53860 h 52"/>
                <a:gd name="T12" fmla="*/ 0 w 38"/>
                <a:gd name="T13" fmla="*/ 133367 h 52"/>
                <a:gd name="T14" fmla="*/ 0 w 38"/>
                <a:gd name="T15" fmla="*/ 133367 h 52"/>
                <a:gd name="T16" fmla="*/ 96502 w 38"/>
                <a:gd name="T17" fmla="*/ 94896 h 52"/>
                <a:gd name="T18" fmla="*/ 91423 w 38"/>
                <a:gd name="T19" fmla="*/ 3077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2"/>
                <a:gd name="T32" fmla="*/ 38 w 38"/>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5" name="Freeform 219"/>
            <p:cNvSpPr>
              <a:spLocks/>
            </p:cNvSpPr>
            <p:nvPr/>
          </p:nvSpPr>
          <p:spPr bwMode="auto">
            <a:xfrm>
              <a:off x="3948581" y="2081725"/>
              <a:ext cx="95417" cy="133367"/>
            </a:xfrm>
            <a:custGeom>
              <a:avLst/>
              <a:gdLst>
                <a:gd name="T0" fmla="*/ 59313 w 37"/>
                <a:gd name="T1" fmla="*/ 53860 h 52"/>
                <a:gd name="T2" fmla="*/ 72207 w 37"/>
                <a:gd name="T3" fmla="*/ 33342 h 52"/>
                <a:gd name="T4" fmla="*/ 43840 w 37"/>
                <a:gd name="T5" fmla="*/ 17953 h 52"/>
                <a:gd name="T6" fmla="*/ 64471 w 37"/>
                <a:gd name="T7" fmla="*/ 0 h 52"/>
                <a:gd name="T8" fmla="*/ 38683 w 37"/>
                <a:gd name="T9" fmla="*/ 2565 h 52"/>
                <a:gd name="T10" fmla="*/ 38683 w 37"/>
                <a:gd name="T11" fmla="*/ 2565 h 52"/>
                <a:gd name="T12" fmla="*/ 5158 w 37"/>
                <a:gd name="T13" fmla="*/ 30777 h 52"/>
                <a:gd name="T14" fmla="*/ 0 w 37"/>
                <a:gd name="T15" fmla="*/ 94896 h 52"/>
                <a:gd name="T16" fmla="*/ 95417 w 37"/>
                <a:gd name="T17" fmla="*/ 133367 h 52"/>
                <a:gd name="T18" fmla="*/ 95417 w 37"/>
                <a:gd name="T19" fmla="*/ 133367 h 52"/>
                <a:gd name="T20" fmla="*/ 59313 w 37"/>
                <a:gd name="T21" fmla="*/ 5386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2"/>
                <a:gd name="T35" fmla="*/ 37 w 37"/>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6" name="Freeform 220"/>
            <p:cNvSpPr>
              <a:spLocks/>
            </p:cNvSpPr>
            <p:nvPr/>
          </p:nvSpPr>
          <p:spPr bwMode="auto">
            <a:xfrm>
              <a:off x="4043998" y="2081725"/>
              <a:ext cx="35782" cy="28191"/>
            </a:xfrm>
            <a:custGeom>
              <a:avLst/>
              <a:gdLst>
                <a:gd name="T0" fmla="*/ 30360 w 33"/>
                <a:gd name="T1" fmla="*/ 28191 h 26"/>
                <a:gd name="T2" fmla="*/ 30360 w 33"/>
                <a:gd name="T3" fmla="*/ 28191 h 26"/>
                <a:gd name="T4" fmla="*/ 35782 w 33"/>
                <a:gd name="T5" fmla="*/ 26022 h 26"/>
                <a:gd name="T6" fmla="*/ 30360 w 33"/>
                <a:gd name="T7" fmla="*/ 0 h 26"/>
                <a:gd name="T8" fmla="*/ 7590 w 33"/>
                <a:gd name="T9" fmla="*/ 0 h 26"/>
                <a:gd name="T10" fmla="*/ 0 w 33"/>
                <a:gd name="T11" fmla="*/ 26022 h 26"/>
                <a:gd name="T12" fmla="*/ 4337 w 33"/>
                <a:gd name="T13" fmla="*/ 28191 h 26"/>
                <a:gd name="T14" fmla="*/ 4337 w 33"/>
                <a:gd name="T15" fmla="*/ 28191 h 26"/>
                <a:gd name="T16" fmla="*/ 30360 w 33"/>
                <a:gd name="T17" fmla="*/ 28191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6"/>
                <a:gd name="T29" fmla="*/ 33 w 3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6">
                  <a:moveTo>
                    <a:pt x="28" y="26"/>
                  </a:moveTo>
                  <a:lnTo>
                    <a:pt x="28" y="26"/>
                  </a:lnTo>
                  <a:lnTo>
                    <a:pt x="33" y="24"/>
                  </a:lnTo>
                  <a:lnTo>
                    <a:pt x="28" y="0"/>
                  </a:lnTo>
                  <a:lnTo>
                    <a:pt x="7" y="0"/>
                  </a:lnTo>
                  <a:lnTo>
                    <a:pt x="0" y="24"/>
                  </a:lnTo>
                  <a:lnTo>
                    <a:pt x="4" y="26"/>
                  </a:lnTo>
                  <a:lnTo>
                    <a:pt x="28" y="26"/>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7" name="Freeform 221"/>
            <p:cNvSpPr>
              <a:spLocks/>
            </p:cNvSpPr>
            <p:nvPr/>
          </p:nvSpPr>
          <p:spPr bwMode="auto">
            <a:xfrm>
              <a:off x="4043998" y="2109916"/>
              <a:ext cx="35782" cy="108428"/>
            </a:xfrm>
            <a:custGeom>
              <a:avLst/>
              <a:gdLst>
                <a:gd name="T0" fmla="*/ 30670 w 14"/>
                <a:gd name="T1" fmla="*/ 0 h 42"/>
                <a:gd name="T2" fmla="*/ 30670 w 14"/>
                <a:gd name="T3" fmla="*/ 0 h 42"/>
                <a:gd name="T4" fmla="*/ 5112 w 14"/>
                <a:gd name="T5" fmla="*/ 0 h 42"/>
                <a:gd name="T6" fmla="*/ 5112 w 14"/>
                <a:gd name="T7" fmla="*/ 0 h 42"/>
                <a:gd name="T8" fmla="*/ 0 w 14"/>
                <a:gd name="T9" fmla="*/ 105846 h 42"/>
                <a:gd name="T10" fmla="*/ 0 w 14"/>
                <a:gd name="T11" fmla="*/ 105846 h 42"/>
                <a:gd name="T12" fmla="*/ 17891 w 14"/>
                <a:gd name="T13" fmla="*/ 108428 h 42"/>
                <a:gd name="T14" fmla="*/ 35782 w 14"/>
                <a:gd name="T15" fmla="*/ 105846 h 42"/>
                <a:gd name="T16" fmla="*/ 35782 w 14"/>
                <a:gd name="T17" fmla="*/ 105846 h 42"/>
                <a:gd name="T18" fmla="*/ 30670 w 14"/>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2"/>
                <a:gd name="T32" fmla="*/ 14 w 14"/>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8" name="Freeform 222"/>
            <p:cNvSpPr>
              <a:spLocks/>
            </p:cNvSpPr>
            <p:nvPr/>
          </p:nvSpPr>
          <p:spPr bwMode="auto">
            <a:xfrm>
              <a:off x="3826056" y="2032933"/>
              <a:ext cx="460821" cy="238542"/>
            </a:xfrm>
            <a:custGeom>
              <a:avLst/>
              <a:gdLst>
                <a:gd name="T0" fmla="*/ 235531 w 180"/>
                <a:gd name="T1" fmla="*/ 238542 h 93"/>
                <a:gd name="T2" fmla="*/ 0 w 180"/>
                <a:gd name="T3" fmla="*/ 0 h 93"/>
                <a:gd name="T4" fmla="*/ 58883 w 180"/>
                <a:gd name="T5" fmla="*/ 0 h 93"/>
                <a:gd name="T6" fmla="*/ 235531 w 180"/>
                <a:gd name="T7" fmla="*/ 179548 h 93"/>
                <a:gd name="T8" fmla="*/ 404498 w 180"/>
                <a:gd name="T9" fmla="*/ 56429 h 93"/>
                <a:gd name="T10" fmla="*/ 460821 w 180"/>
                <a:gd name="T11" fmla="*/ 76949 h 93"/>
                <a:gd name="T12" fmla="*/ 235531 w 180"/>
                <a:gd name="T13" fmla="*/ 238542 h 93"/>
                <a:gd name="T14" fmla="*/ 0 60000 65536"/>
                <a:gd name="T15" fmla="*/ 0 60000 65536"/>
                <a:gd name="T16" fmla="*/ 0 60000 65536"/>
                <a:gd name="T17" fmla="*/ 0 60000 65536"/>
                <a:gd name="T18" fmla="*/ 0 60000 65536"/>
                <a:gd name="T19" fmla="*/ 0 60000 65536"/>
                <a:gd name="T20" fmla="*/ 0 60000 65536"/>
                <a:gd name="T21" fmla="*/ 0 w 180"/>
                <a:gd name="T22" fmla="*/ 0 h 93"/>
                <a:gd name="T23" fmla="*/ 180 w 1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9" name="Freeform 223"/>
            <p:cNvSpPr>
              <a:spLocks/>
            </p:cNvSpPr>
            <p:nvPr/>
          </p:nvSpPr>
          <p:spPr bwMode="auto">
            <a:xfrm>
              <a:off x="3787022" y="1979802"/>
              <a:ext cx="133367" cy="66142"/>
            </a:xfrm>
            <a:custGeom>
              <a:avLst/>
              <a:gdLst>
                <a:gd name="T0" fmla="*/ 133367 w 123"/>
                <a:gd name="T1" fmla="*/ 66142 h 61"/>
                <a:gd name="T2" fmla="*/ 67226 w 123"/>
                <a:gd name="T3" fmla="*/ 0 h 61"/>
                <a:gd name="T4" fmla="*/ 0 w 123"/>
                <a:gd name="T5" fmla="*/ 66142 h 61"/>
                <a:gd name="T6" fmla="*/ 133367 w 123"/>
                <a:gd name="T7" fmla="*/ 66142 h 61"/>
                <a:gd name="T8" fmla="*/ 0 60000 65536"/>
                <a:gd name="T9" fmla="*/ 0 60000 65536"/>
                <a:gd name="T10" fmla="*/ 0 60000 65536"/>
                <a:gd name="T11" fmla="*/ 0 60000 65536"/>
                <a:gd name="T12" fmla="*/ 0 w 123"/>
                <a:gd name="T13" fmla="*/ 0 h 61"/>
                <a:gd name="T14" fmla="*/ 123 w 123"/>
                <a:gd name="T15" fmla="*/ 61 h 61"/>
              </a:gdLst>
              <a:ahLst/>
              <a:cxnLst>
                <a:cxn ang="T8">
                  <a:pos x="T0" y="T1"/>
                </a:cxn>
                <a:cxn ang="T9">
                  <a:pos x="T2" y="T3"/>
                </a:cxn>
                <a:cxn ang="T10">
                  <a:pos x="T4" y="T5"/>
                </a:cxn>
                <a:cxn ang="T11">
                  <a:pos x="T6" y="T7"/>
                </a:cxn>
              </a:cxnLst>
              <a:rect l="T12" t="T13" r="T14" b="T15"/>
              <a:pathLst>
                <a:path w="123" h="61">
                  <a:moveTo>
                    <a:pt x="123" y="61"/>
                  </a:moveTo>
                  <a:lnTo>
                    <a:pt x="62" y="0"/>
                  </a:lnTo>
                  <a:lnTo>
                    <a:pt x="0" y="61"/>
                  </a:lnTo>
                  <a:lnTo>
                    <a:pt x="123" y="6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0" name="Freeform 224"/>
            <p:cNvSpPr>
              <a:spLocks/>
            </p:cNvSpPr>
            <p:nvPr/>
          </p:nvSpPr>
          <p:spPr bwMode="auto">
            <a:xfrm>
              <a:off x="3837984" y="1797643"/>
              <a:ext cx="461905" cy="235290"/>
            </a:xfrm>
            <a:custGeom>
              <a:avLst/>
              <a:gdLst>
                <a:gd name="T0" fmla="*/ 461905 w 180"/>
                <a:gd name="T1" fmla="*/ 235290 h 92"/>
                <a:gd name="T2" fmla="*/ 402884 w 180"/>
                <a:gd name="T3" fmla="*/ 235290 h 92"/>
                <a:gd name="T4" fmla="*/ 225820 w 180"/>
                <a:gd name="T5" fmla="*/ 58823 h 92"/>
                <a:gd name="T6" fmla="*/ 53889 w 180"/>
                <a:gd name="T7" fmla="*/ 179025 h 92"/>
                <a:gd name="T8" fmla="*/ 0 w 180"/>
                <a:gd name="T9" fmla="*/ 161122 h 92"/>
                <a:gd name="T10" fmla="*/ 225820 w 180"/>
                <a:gd name="T11" fmla="*/ 0 h 92"/>
                <a:gd name="T12" fmla="*/ 461905 w 180"/>
                <a:gd name="T13" fmla="*/ 235290 h 92"/>
                <a:gd name="T14" fmla="*/ 0 60000 65536"/>
                <a:gd name="T15" fmla="*/ 0 60000 65536"/>
                <a:gd name="T16" fmla="*/ 0 60000 65536"/>
                <a:gd name="T17" fmla="*/ 0 60000 65536"/>
                <a:gd name="T18" fmla="*/ 0 60000 65536"/>
                <a:gd name="T19" fmla="*/ 0 60000 65536"/>
                <a:gd name="T20" fmla="*/ 0 60000 65536"/>
                <a:gd name="T21" fmla="*/ 0 w 180"/>
                <a:gd name="T22" fmla="*/ 0 h 92"/>
                <a:gd name="T23" fmla="*/ 180 w 180"/>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1" name="Freeform 225"/>
            <p:cNvSpPr>
              <a:spLocks/>
            </p:cNvSpPr>
            <p:nvPr/>
          </p:nvSpPr>
          <p:spPr bwMode="auto">
            <a:xfrm>
              <a:off x="4202303" y="2021005"/>
              <a:ext cx="135536" cy="68310"/>
            </a:xfrm>
            <a:custGeom>
              <a:avLst/>
              <a:gdLst>
                <a:gd name="T0" fmla="*/ 0 w 125"/>
                <a:gd name="T1" fmla="*/ 0 h 63"/>
                <a:gd name="T2" fmla="*/ 69394 w 125"/>
                <a:gd name="T3" fmla="*/ 68310 h 63"/>
                <a:gd name="T4" fmla="*/ 135536 w 125"/>
                <a:gd name="T5" fmla="*/ 0 h 63"/>
                <a:gd name="T6" fmla="*/ 0 w 125"/>
                <a:gd name="T7" fmla="*/ 0 h 63"/>
                <a:gd name="T8" fmla="*/ 0 60000 65536"/>
                <a:gd name="T9" fmla="*/ 0 60000 65536"/>
                <a:gd name="T10" fmla="*/ 0 60000 65536"/>
                <a:gd name="T11" fmla="*/ 0 60000 65536"/>
                <a:gd name="T12" fmla="*/ 0 w 125"/>
                <a:gd name="T13" fmla="*/ 0 h 63"/>
                <a:gd name="T14" fmla="*/ 125 w 125"/>
                <a:gd name="T15" fmla="*/ 63 h 63"/>
              </a:gdLst>
              <a:ahLst/>
              <a:cxnLst>
                <a:cxn ang="T8">
                  <a:pos x="T0" y="T1"/>
                </a:cxn>
                <a:cxn ang="T9">
                  <a:pos x="T2" y="T3"/>
                </a:cxn>
                <a:cxn ang="T10">
                  <a:pos x="T4" y="T5"/>
                </a:cxn>
                <a:cxn ang="T11">
                  <a:pos x="T6" y="T7"/>
                </a:cxn>
              </a:cxnLst>
              <a:rect l="T12" t="T13" r="T14" b="T15"/>
              <a:pathLst>
                <a:path w="125" h="63">
                  <a:moveTo>
                    <a:pt x="0" y="0"/>
                  </a:moveTo>
                  <a:lnTo>
                    <a:pt x="64" y="63"/>
                  </a:lnTo>
                  <a:lnTo>
                    <a:pt x="125" y="0"/>
                  </a:lnTo>
                  <a:lnTo>
                    <a:pt x="0"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grpSp>
      <p:sp>
        <p:nvSpPr>
          <p:cNvPr id="142" name="KSO_Shape"/>
          <p:cNvSpPr>
            <a:spLocks/>
          </p:cNvSpPr>
          <p:nvPr/>
        </p:nvSpPr>
        <p:spPr bwMode="auto">
          <a:xfrm>
            <a:off x="918769" y="4801545"/>
            <a:ext cx="217000" cy="274684"/>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43" name="组合 142"/>
          <p:cNvGrpSpPr/>
          <p:nvPr/>
        </p:nvGrpSpPr>
        <p:grpSpPr>
          <a:xfrm>
            <a:off x="1136338" y="4737343"/>
            <a:ext cx="3158668" cy="338554"/>
            <a:chOff x="6046989" y="3947708"/>
            <a:chExt cx="2129703" cy="338554"/>
          </a:xfrm>
        </p:grpSpPr>
        <p:sp>
          <p:nvSpPr>
            <p:cNvPr id="144" name="TextBox 143"/>
            <p:cNvSpPr txBox="1"/>
            <p:nvPr/>
          </p:nvSpPr>
          <p:spPr>
            <a:xfrm>
              <a:off x="6046989" y="3947708"/>
              <a:ext cx="2129703" cy="338554"/>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en-US" altLang="zh-CN" sz="1600" dirty="0"/>
                <a:t>Reporter</a:t>
              </a:r>
              <a:r>
                <a:rPr lang="zh-CN" altLang="en-US" sz="1600" dirty="0"/>
                <a:t>：</a:t>
              </a:r>
              <a:r>
                <a:rPr lang="en-US" altLang="zh-CN" sz="1600" dirty="0"/>
                <a:t>Zhang Meng xi</a:t>
              </a:r>
              <a:endParaRPr lang="zh-CN" altLang="en-US" sz="1200" dirty="0"/>
            </a:p>
          </p:txBody>
        </p:sp>
        <p:cxnSp>
          <p:nvCxnSpPr>
            <p:cNvPr id="145" name="直接连接符 144"/>
            <p:cNvCxnSpPr/>
            <p:nvPr/>
          </p:nvCxnSpPr>
          <p:spPr>
            <a:xfrm>
              <a:off x="6118427" y="4280892"/>
              <a:ext cx="158417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59" name="音乐.mp3">
            <a:hlinkClick r:id="" action="ppaction://media"/>
          </p:cNvPr>
          <p:cNvPicPr>
            <a:picLocks noRot="1" noChangeAspect="1"/>
          </p:cNvPicPr>
          <p:nvPr>
            <a:audioFile r:link="rId1"/>
          </p:nvPr>
        </p:nvPicPr>
        <p:blipFill>
          <a:blip r:embed="rId4"/>
          <a:stretch>
            <a:fillRect/>
          </a:stretch>
        </p:blipFill>
        <p:spPr>
          <a:xfrm>
            <a:off x="5942013" y="-785842"/>
            <a:ext cx="304800" cy="304800"/>
          </a:xfrm>
          <a:prstGeom prst="rect">
            <a:avLst/>
          </a:prstGeom>
        </p:spPr>
      </p:pic>
    </p:spTree>
    <p:extLst>
      <p:ext uri="{BB962C8B-B14F-4D97-AF65-F5344CB8AC3E}">
        <p14:creationId xmlns:p14="http://schemas.microsoft.com/office/powerpoint/2010/main" val="1026268381"/>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59"/>
                                        </p:tgtEl>
                                      </p:cBhvr>
                                    </p:cmd>
                                  </p:childTnLst>
                                </p:cTn>
                              </p:par>
                              <p:par>
                                <p:cTn id="7" presetID="0" presetClass="path" presetSubtype="0" accel="50000" decel="50000" fill="hold" nodeType="withEffect">
                                  <p:stCondLst>
                                    <p:cond delay="0"/>
                                  </p:stCondLst>
                                  <p:childTnLst>
                                    <p:animMotion origin="layout" path="M -0.21757 -0.65347 L 0.07279 0.21944 " pathEditMode="relative" rAng="0" ptsTypes="AA">
                                      <p:cBhvr>
                                        <p:cTn id="8" dur="2000" fill="hold"/>
                                        <p:tgtEl>
                                          <p:spTgt spid="58"/>
                                        </p:tgtEl>
                                        <p:attrNameLst>
                                          <p:attrName>ppt_x</p:attrName>
                                          <p:attrName>ppt_y</p:attrName>
                                        </p:attrNameLst>
                                      </p:cBhvr>
                                      <p:rCtr x="14500" y="43700"/>
                                    </p:animMotion>
                                  </p:childTnLst>
                                </p:cTn>
                              </p:par>
                              <p:par>
                                <p:cTn id="9" presetID="0" presetClass="path" presetSubtype="0" accel="50000" decel="50000" fill="hold" nodeType="withEffect">
                                  <p:stCondLst>
                                    <p:cond delay="0"/>
                                  </p:stCondLst>
                                  <p:childTnLst>
                                    <p:animMotion origin="layout" path="M 0.44054 0.01018 L -0.06265 0.00023 " pathEditMode="relative" rAng="0" ptsTypes="AA">
                                      <p:cBhvr>
                                        <p:cTn id="10" dur="2000" fill="hold"/>
                                        <p:tgtEl>
                                          <p:spTgt spid="56"/>
                                        </p:tgtEl>
                                        <p:attrNameLst>
                                          <p:attrName>ppt_x</p:attrName>
                                          <p:attrName>ppt_y</p:attrName>
                                        </p:attrNameLst>
                                      </p:cBhvr>
                                      <p:rCtr x="-25200" y="-500"/>
                                    </p:animMotion>
                                  </p:childTnLst>
                                </p:cTn>
                              </p:par>
                              <p:par>
                                <p:cTn id="11" presetID="0" presetClass="path" presetSubtype="0" accel="50000" decel="50000" fill="hold" nodeType="withEffect">
                                  <p:stCondLst>
                                    <p:cond delay="0"/>
                                  </p:stCondLst>
                                  <p:childTnLst>
                                    <p:animMotion origin="layout" path="M -0.17168 0.57863 L 0.05654 -0.1871 " pathEditMode="relative" rAng="0" ptsTypes="AA">
                                      <p:cBhvr>
                                        <p:cTn id="12" dur="2000" fill="hold"/>
                                        <p:tgtEl>
                                          <p:spTgt spid="57"/>
                                        </p:tgtEl>
                                        <p:attrNameLst>
                                          <p:attrName>ppt_x</p:attrName>
                                          <p:attrName>ppt_y</p:attrName>
                                        </p:attrNameLst>
                                      </p:cBhvr>
                                      <p:rCtr x="11400" y="-38300"/>
                                    </p:animMotion>
                                  </p:childTnLst>
                                </p:cTn>
                              </p:par>
                            </p:childTnLst>
                          </p:cTn>
                        </p:par>
                        <p:par>
                          <p:cTn id="13" fill="hold">
                            <p:stCondLst>
                              <p:cond delay="2000"/>
                            </p:stCondLst>
                            <p:childTnLst>
                              <p:par>
                                <p:cTn id="14" presetID="21"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heel(1)">
                                      <p:cBhvr>
                                        <p:cTn id="16" dur="2000"/>
                                        <p:tgtEl>
                                          <p:spTgt spid="5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heel(1)">
                                      <p:cBhvr>
                                        <p:cTn id="19" dur="2000"/>
                                        <p:tgtEl>
                                          <p:spTgt spid="5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1)">
                                      <p:cBhvr>
                                        <p:cTn id="22" dur="2000"/>
                                        <p:tgtEl>
                                          <p:spTgt spid="54"/>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500"/>
                                        <p:tgtEl>
                                          <p:spTgt spid="61"/>
                                        </p:tgtEl>
                                      </p:cBhvr>
                                    </p:animEffect>
                                  </p:childTnLst>
                                </p:cTn>
                              </p:par>
                            </p:childTnLst>
                          </p:cTn>
                        </p:par>
                        <p:par>
                          <p:cTn id="27" fill="hold">
                            <p:stCondLst>
                              <p:cond delay="4500"/>
                            </p:stCondLst>
                            <p:childTnLst>
                              <p:par>
                                <p:cTn id="28" presetID="53"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p:cTn id="30" dur="500" fill="hold"/>
                                        <p:tgtEl>
                                          <p:spTgt spid="62"/>
                                        </p:tgtEl>
                                        <p:attrNameLst>
                                          <p:attrName>ppt_w</p:attrName>
                                        </p:attrNameLst>
                                      </p:cBhvr>
                                      <p:tavLst>
                                        <p:tav tm="0">
                                          <p:val>
                                            <p:fltVal val="0"/>
                                          </p:val>
                                        </p:tav>
                                        <p:tav tm="100000">
                                          <p:val>
                                            <p:strVal val="#ppt_w"/>
                                          </p:val>
                                        </p:tav>
                                      </p:tavLst>
                                    </p:anim>
                                    <p:anim calcmode="lin" valueType="num">
                                      <p:cBhvr>
                                        <p:cTn id="31" dur="500" fill="hold"/>
                                        <p:tgtEl>
                                          <p:spTgt spid="62"/>
                                        </p:tgtEl>
                                        <p:attrNameLst>
                                          <p:attrName>ppt_h</p:attrName>
                                        </p:attrNameLst>
                                      </p:cBhvr>
                                      <p:tavLst>
                                        <p:tav tm="0">
                                          <p:val>
                                            <p:fltVal val="0"/>
                                          </p:val>
                                        </p:tav>
                                        <p:tav tm="100000">
                                          <p:val>
                                            <p:strVal val="#ppt_h"/>
                                          </p:val>
                                        </p:tav>
                                      </p:tavLst>
                                    </p:anim>
                                    <p:animEffect transition="in" filter="fade">
                                      <p:cBhvr>
                                        <p:cTn id="32" dur="500"/>
                                        <p:tgtEl>
                                          <p:spTgt spid="62"/>
                                        </p:tgtEl>
                                      </p:cBhvr>
                                    </p:animEffect>
                                  </p:childTnLst>
                                </p:cTn>
                              </p:par>
                              <p:par>
                                <p:cTn id="33" presetID="53"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p:cTn id="35" dur="500" fill="hold"/>
                                        <p:tgtEl>
                                          <p:spTgt spid="71"/>
                                        </p:tgtEl>
                                        <p:attrNameLst>
                                          <p:attrName>ppt_w</p:attrName>
                                        </p:attrNameLst>
                                      </p:cBhvr>
                                      <p:tavLst>
                                        <p:tav tm="0">
                                          <p:val>
                                            <p:fltVal val="0"/>
                                          </p:val>
                                        </p:tav>
                                        <p:tav tm="100000">
                                          <p:val>
                                            <p:strVal val="#ppt_w"/>
                                          </p:val>
                                        </p:tav>
                                      </p:tavLst>
                                    </p:anim>
                                    <p:anim calcmode="lin" valueType="num">
                                      <p:cBhvr>
                                        <p:cTn id="36" dur="500" fill="hold"/>
                                        <p:tgtEl>
                                          <p:spTgt spid="71"/>
                                        </p:tgtEl>
                                        <p:attrNameLst>
                                          <p:attrName>ppt_h</p:attrName>
                                        </p:attrNameLst>
                                      </p:cBhvr>
                                      <p:tavLst>
                                        <p:tav tm="0">
                                          <p:val>
                                            <p:fltVal val="0"/>
                                          </p:val>
                                        </p:tav>
                                        <p:tav tm="100000">
                                          <p:val>
                                            <p:strVal val="#ppt_h"/>
                                          </p:val>
                                        </p:tav>
                                      </p:tavLst>
                                    </p:anim>
                                    <p:animEffect transition="in" filter="fade">
                                      <p:cBhvr>
                                        <p:cTn id="37" dur="500"/>
                                        <p:tgtEl>
                                          <p:spTgt spid="71"/>
                                        </p:tgtEl>
                                      </p:cBhvr>
                                    </p:animEffect>
                                  </p:childTnLst>
                                </p:cTn>
                              </p:par>
                              <p:par>
                                <p:cTn id="38" presetID="53" presetClass="entr" presetSubtype="0" fill="hold" nodeType="with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500" fill="hold"/>
                                        <p:tgtEl>
                                          <p:spTgt spid="77"/>
                                        </p:tgtEl>
                                        <p:attrNameLst>
                                          <p:attrName>ppt_w</p:attrName>
                                        </p:attrNameLst>
                                      </p:cBhvr>
                                      <p:tavLst>
                                        <p:tav tm="0">
                                          <p:val>
                                            <p:fltVal val="0"/>
                                          </p:val>
                                        </p:tav>
                                        <p:tav tm="100000">
                                          <p:val>
                                            <p:strVal val="#ppt_w"/>
                                          </p:val>
                                        </p:tav>
                                      </p:tavLst>
                                    </p:anim>
                                    <p:anim calcmode="lin" valueType="num">
                                      <p:cBhvr>
                                        <p:cTn id="41" dur="500" fill="hold"/>
                                        <p:tgtEl>
                                          <p:spTgt spid="77"/>
                                        </p:tgtEl>
                                        <p:attrNameLst>
                                          <p:attrName>ppt_h</p:attrName>
                                        </p:attrNameLst>
                                      </p:cBhvr>
                                      <p:tavLst>
                                        <p:tav tm="0">
                                          <p:val>
                                            <p:fltVal val="0"/>
                                          </p:val>
                                        </p:tav>
                                        <p:tav tm="100000">
                                          <p:val>
                                            <p:strVal val="#ppt_h"/>
                                          </p:val>
                                        </p:tav>
                                      </p:tavLst>
                                    </p:anim>
                                    <p:animEffect transition="in" filter="fade">
                                      <p:cBhvr>
                                        <p:cTn id="42" dur="500"/>
                                        <p:tgtEl>
                                          <p:spTgt spid="77"/>
                                        </p:tgtEl>
                                      </p:cBhvr>
                                    </p:animEffect>
                                  </p:childTnLst>
                                </p:cTn>
                              </p:par>
                            </p:childTnLst>
                          </p:cTn>
                        </p:par>
                        <p:par>
                          <p:cTn id="43" fill="hold">
                            <p:stCondLst>
                              <p:cond delay="5000"/>
                            </p:stCondLst>
                            <p:childTnLst>
                              <p:par>
                                <p:cTn id="44" presetID="22" presetClass="entr" presetSubtype="8" fill="hold" nodeType="afterEffect">
                                  <p:stCondLst>
                                    <p:cond delay="0"/>
                                  </p:stCondLst>
                                  <p:childTnLst>
                                    <p:set>
                                      <p:cBhvr>
                                        <p:cTn id="45" dur="1" fill="hold">
                                          <p:stCondLst>
                                            <p:cond delay="0"/>
                                          </p:stCondLst>
                                        </p:cTn>
                                        <p:tgtEl>
                                          <p:spTgt spid="59">
                                            <p:txEl>
                                              <p:pRg st="0" end="0"/>
                                            </p:txEl>
                                          </p:spTgt>
                                        </p:tgtEl>
                                        <p:attrNameLst>
                                          <p:attrName>style.visibility</p:attrName>
                                        </p:attrNameLst>
                                      </p:cBhvr>
                                      <p:to>
                                        <p:strVal val="visible"/>
                                      </p:to>
                                    </p:set>
                                    <p:animEffect transition="in" filter="wipe(left)">
                                      <p:cBhvr>
                                        <p:cTn id="46" dur="2000"/>
                                        <p:tgtEl>
                                          <p:spTgt spid="59">
                                            <p:txEl>
                                              <p:pRg st="0" end="0"/>
                                            </p:txEl>
                                          </p:spTgt>
                                        </p:tgtEl>
                                      </p:cBhvr>
                                    </p:animEffect>
                                  </p:childTnLst>
                                </p:cTn>
                              </p:par>
                            </p:childTnLst>
                          </p:cTn>
                        </p:par>
                        <p:par>
                          <p:cTn id="47" fill="hold">
                            <p:stCondLst>
                              <p:cond delay="7000"/>
                            </p:stCondLst>
                            <p:childTnLst>
                              <p:par>
                                <p:cTn id="48" presetID="21" presetClass="entr" presetSubtype="1"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heel(1)">
                                      <p:cBhvr>
                                        <p:cTn id="50" dur="2000"/>
                                        <p:tgtEl>
                                          <p:spTgt spid="44"/>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heel(1)">
                                      <p:cBhvr>
                                        <p:cTn id="53" dur="2000"/>
                                        <p:tgtEl>
                                          <p:spTgt spid="51"/>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heel(1)">
                                      <p:cBhvr>
                                        <p:cTn id="56" dur="2000"/>
                                        <p:tgtEl>
                                          <p:spTgt spid="42"/>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heel(1)">
                                      <p:cBhvr>
                                        <p:cTn id="59" dur="2000"/>
                                        <p:tgtEl>
                                          <p:spTgt spid="43"/>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heel(1)">
                                      <p:cBhvr>
                                        <p:cTn id="62" dur="2000"/>
                                        <p:tgtEl>
                                          <p:spTgt spid="50"/>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heel(1)">
                                      <p:cBhvr>
                                        <p:cTn id="65" dur="2000"/>
                                        <p:tgtEl>
                                          <p:spTgt spid="52"/>
                                        </p:tgtEl>
                                      </p:cBhvr>
                                    </p:animEffect>
                                  </p:childTnLst>
                                </p:cTn>
                              </p:par>
                            </p:childTnLst>
                          </p:cTn>
                        </p:par>
                        <p:par>
                          <p:cTn id="66" fill="hold">
                            <p:stCondLst>
                              <p:cond delay="9000"/>
                            </p:stCondLst>
                            <p:childTnLst>
                              <p:par>
                                <p:cTn id="67" presetID="12" presetClass="entr" presetSubtype="8"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slide(fromLeft)">
                                      <p:cBhvr>
                                        <p:cTn id="69" dur="500"/>
                                        <p:tgtEl>
                                          <p:spTgt spid="60"/>
                                        </p:tgtEl>
                                      </p:cBhvr>
                                    </p:animEffect>
                                  </p:childTnLst>
                                </p:cTn>
                              </p:par>
                            </p:childTnLst>
                          </p:cTn>
                        </p:par>
                        <p:par>
                          <p:cTn id="70" fill="hold">
                            <p:stCondLst>
                              <p:cond delay="9500"/>
                            </p:stCondLst>
                            <p:childTnLst>
                              <p:par>
                                <p:cTn id="71" presetID="10" presetClass="entr" presetSubtype="0" fill="hold" nodeType="after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fade">
                                      <p:cBhvr>
                                        <p:cTn id="73" dur="2000"/>
                                        <p:tgtEl>
                                          <p:spTgt spid="90"/>
                                        </p:tgtEl>
                                      </p:cBhvr>
                                    </p:animEffect>
                                  </p:childTnLst>
                                </p:cTn>
                              </p:par>
                              <p:par>
                                <p:cTn id="74" presetID="10" presetClass="entr" presetSubtype="0" fill="hold"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2000"/>
                                        <p:tgtEl>
                                          <p:spTgt spid="98"/>
                                        </p:tgtEl>
                                      </p:cBhvr>
                                    </p:animEffect>
                                  </p:childTnLst>
                                </p:cTn>
                              </p:par>
                              <p:par>
                                <p:cTn id="77" presetID="10" presetClass="entr" presetSubtype="0" fill="hold"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2000"/>
                                        <p:tgtEl>
                                          <p:spTgt spid="132"/>
                                        </p:tgtEl>
                                      </p:cBhvr>
                                    </p:animEffect>
                                  </p:childTnLst>
                                </p:cTn>
                              </p:par>
                            </p:childTnLst>
                          </p:cTn>
                        </p:par>
                        <p:par>
                          <p:cTn id="80" fill="hold">
                            <p:stCondLst>
                              <p:cond delay="11500"/>
                            </p:stCondLst>
                            <p:childTnLst>
                              <p:par>
                                <p:cTn id="81" presetID="53" presetClass="entr" presetSubtype="16" fill="hold" grpId="0" nodeType="afterEffect">
                                  <p:stCondLst>
                                    <p:cond delay="0"/>
                                  </p:stCondLst>
                                  <p:childTnLst>
                                    <p:set>
                                      <p:cBhvr>
                                        <p:cTn id="82" dur="1" fill="hold">
                                          <p:stCondLst>
                                            <p:cond delay="0"/>
                                          </p:stCondLst>
                                        </p:cTn>
                                        <p:tgtEl>
                                          <p:spTgt spid="142"/>
                                        </p:tgtEl>
                                        <p:attrNameLst>
                                          <p:attrName>style.visibility</p:attrName>
                                        </p:attrNameLst>
                                      </p:cBhvr>
                                      <p:to>
                                        <p:strVal val="visible"/>
                                      </p:to>
                                    </p:set>
                                    <p:anim calcmode="lin" valueType="num">
                                      <p:cBhvr>
                                        <p:cTn id="83" dur="500" fill="hold"/>
                                        <p:tgtEl>
                                          <p:spTgt spid="142"/>
                                        </p:tgtEl>
                                        <p:attrNameLst>
                                          <p:attrName>ppt_w</p:attrName>
                                        </p:attrNameLst>
                                      </p:cBhvr>
                                      <p:tavLst>
                                        <p:tav tm="0">
                                          <p:val>
                                            <p:fltVal val="0"/>
                                          </p:val>
                                        </p:tav>
                                        <p:tav tm="100000">
                                          <p:val>
                                            <p:strVal val="#ppt_w"/>
                                          </p:val>
                                        </p:tav>
                                      </p:tavLst>
                                    </p:anim>
                                    <p:anim calcmode="lin" valueType="num">
                                      <p:cBhvr>
                                        <p:cTn id="84" dur="500" fill="hold"/>
                                        <p:tgtEl>
                                          <p:spTgt spid="142"/>
                                        </p:tgtEl>
                                        <p:attrNameLst>
                                          <p:attrName>ppt_h</p:attrName>
                                        </p:attrNameLst>
                                      </p:cBhvr>
                                      <p:tavLst>
                                        <p:tav tm="0">
                                          <p:val>
                                            <p:fltVal val="0"/>
                                          </p:val>
                                        </p:tav>
                                        <p:tav tm="100000">
                                          <p:val>
                                            <p:strVal val="#ppt_h"/>
                                          </p:val>
                                        </p:tav>
                                      </p:tavLst>
                                    </p:anim>
                                    <p:animEffect transition="in" filter="fade">
                                      <p:cBhvr>
                                        <p:cTn id="85" dur="500"/>
                                        <p:tgtEl>
                                          <p:spTgt spid="142"/>
                                        </p:tgtEl>
                                      </p:cBhvr>
                                    </p:animEffect>
                                  </p:childTnLst>
                                </p:cTn>
                              </p:par>
                            </p:childTnLst>
                          </p:cTn>
                        </p:par>
                        <p:par>
                          <p:cTn id="86" fill="hold">
                            <p:stCondLst>
                              <p:cond delay="12000"/>
                            </p:stCondLst>
                            <p:childTnLst>
                              <p:par>
                                <p:cTn id="87" presetID="22" presetClass="entr" presetSubtype="8" fill="hold" nodeType="afterEffect">
                                  <p:stCondLst>
                                    <p:cond delay="0"/>
                                  </p:stCondLst>
                                  <p:childTnLst>
                                    <p:set>
                                      <p:cBhvr>
                                        <p:cTn id="88" dur="1" fill="hold">
                                          <p:stCondLst>
                                            <p:cond delay="0"/>
                                          </p:stCondLst>
                                        </p:cTn>
                                        <p:tgtEl>
                                          <p:spTgt spid="143"/>
                                        </p:tgtEl>
                                        <p:attrNameLst>
                                          <p:attrName>style.visibility</p:attrName>
                                        </p:attrNameLst>
                                      </p:cBhvr>
                                      <p:to>
                                        <p:strVal val="visible"/>
                                      </p:to>
                                    </p:set>
                                    <p:animEffect transition="in" filter="wipe(left)">
                                      <p:cBhvr>
                                        <p:cTn id="89"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999">
                <p:cTn id="90" fill="hold" display="0">
                  <p:stCondLst>
                    <p:cond delay="indefinite"/>
                  </p:stCondLst>
                  <p:endCondLst>
                    <p:cond evt="onPrev" delay="0">
                      <p:tgtEl>
                        <p:sldTgt/>
                      </p:tgtEl>
                    </p:cond>
                    <p:cond evt="onStopAudio" delay="0">
                      <p:tgtEl>
                        <p:sldTgt/>
                      </p:tgtEl>
                    </p:cond>
                  </p:endCondLst>
                </p:cTn>
                <p:tgtEl>
                  <p:spTgt spid="159"/>
                </p:tgtEl>
              </p:cMediaNode>
            </p:audio>
          </p:childTnLst>
        </p:cTn>
      </p:par>
    </p:tnLst>
    <p:bldLst>
      <p:bldP spid="60" grpId="0"/>
      <p:bldP spid="61" grpId="0"/>
      <p:bldP spid="42" grpId="0" animBg="1"/>
      <p:bldP spid="43" grpId="0" animBg="1"/>
      <p:bldP spid="44" grpId="0" animBg="1"/>
      <p:bldP spid="50" grpId="0" animBg="1"/>
      <p:bldP spid="51" grpId="0" animBg="1"/>
      <p:bldP spid="52" grpId="0" animBg="1"/>
      <p:bldP spid="53" grpId="0" animBg="1"/>
      <p:bldP spid="54" grpId="0" animBg="1"/>
      <p:bldP spid="55" grpId="0" animBg="1"/>
      <p:bldP spid="1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698516" y="4529088"/>
            <a:ext cx="2086983" cy="400110"/>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Download Data</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6" name="TextBox 165"/>
          <p:cNvSpPr txBox="1"/>
          <p:nvPr/>
        </p:nvSpPr>
        <p:spPr>
          <a:xfrm>
            <a:off x="2995548" y="4529088"/>
            <a:ext cx="1920270" cy="400110"/>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Improve Code</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7" name="TextBox 166"/>
          <p:cNvSpPr txBox="1"/>
          <p:nvPr/>
        </p:nvSpPr>
        <p:spPr>
          <a:xfrm>
            <a:off x="5054464" y="4529088"/>
            <a:ext cx="2086918" cy="707886"/>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Import Data to </a:t>
            </a:r>
          </a:p>
          <a:p>
            <a:pPr algn="ctr"/>
            <a:r>
              <a:rPr lang="en-US" altLang="zh-CN" sz="2000" dirty="0">
                <a:solidFill>
                  <a:schemeClr val="tx1">
                    <a:lumMod val="75000"/>
                    <a:lumOff val="25000"/>
                  </a:schemeClr>
                </a:solidFill>
                <a:latin typeface="微软雅黑" pitchFamily="34" charset="-122"/>
                <a:ea typeface="微软雅黑" pitchFamily="34" charset="-122"/>
              </a:rPr>
              <a:t>database</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8" name="TextBox 167"/>
          <p:cNvSpPr txBox="1"/>
          <p:nvPr/>
        </p:nvSpPr>
        <p:spPr>
          <a:xfrm>
            <a:off x="7269834" y="4529088"/>
            <a:ext cx="1940660" cy="400110"/>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Study CSV</a:t>
            </a:r>
            <a:r>
              <a:rPr lang="zh-CN" altLang="en-US" sz="2000" dirty="0">
                <a:solidFill>
                  <a:schemeClr val="tx1">
                    <a:lumMod val="75000"/>
                    <a:lumOff val="25000"/>
                  </a:schemeClr>
                </a:solidFill>
                <a:latin typeface="微软雅黑" pitchFamily="34" charset="-122"/>
                <a:ea typeface="微软雅黑" pitchFamily="34" charset="-122"/>
              </a:rPr>
              <a:t> </a:t>
            </a:r>
            <a:r>
              <a:rPr lang="en-US" altLang="zh-CN" sz="2000" dirty="0">
                <a:solidFill>
                  <a:schemeClr val="tx1">
                    <a:lumMod val="75000"/>
                    <a:lumOff val="25000"/>
                  </a:schemeClr>
                </a:solidFill>
                <a:latin typeface="微软雅黑" pitchFamily="34" charset="-122"/>
                <a:ea typeface="微软雅黑" pitchFamily="34" charset="-122"/>
              </a:rPr>
              <a:t>File</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9" name="TextBox 168"/>
          <p:cNvSpPr txBox="1"/>
          <p:nvPr/>
        </p:nvSpPr>
        <p:spPr>
          <a:xfrm>
            <a:off x="9355644" y="4529088"/>
            <a:ext cx="2053511" cy="707886"/>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The Next Week</a:t>
            </a:r>
          </a:p>
          <a:p>
            <a:pPr algn="ctr"/>
            <a:r>
              <a:rPr lang="en-US" altLang="zh-CN" sz="2000" dirty="0">
                <a:solidFill>
                  <a:schemeClr val="tx1">
                    <a:lumMod val="75000"/>
                    <a:lumOff val="25000"/>
                  </a:schemeClr>
                </a:solidFill>
                <a:latin typeface="微软雅黑" pitchFamily="34" charset="-122"/>
                <a:ea typeface="微软雅黑" pitchFamily="34" charset="-122"/>
              </a:rPr>
              <a:t>Work</a:t>
            </a:r>
            <a:endParaRPr lang="zh-CN" altLang="en-US" sz="20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1098414" y="2214554"/>
            <a:ext cx="1287185" cy="1287185"/>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grpSp>
        <p:nvGrpSpPr>
          <p:cNvPr id="175" name="组合 174"/>
          <p:cNvGrpSpPr/>
          <p:nvPr/>
        </p:nvGrpSpPr>
        <p:grpSpPr>
          <a:xfrm>
            <a:off x="3312090" y="2214554"/>
            <a:ext cx="1287185" cy="1287185"/>
            <a:chOff x="6501056" y="2921024"/>
            <a:chExt cx="696763" cy="696763"/>
          </a:xfrm>
        </p:grpSpPr>
        <p:sp>
          <p:nvSpPr>
            <p:cNvPr id="176" name="椭圆 175"/>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7" name="组合 118"/>
            <p:cNvGrpSpPr>
              <a:grpSpLocks noChangeAspect="1"/>
            </p:cNvGrpSpPr>
            <p:nvPr/>
          </p:nvGrpSpPr>
          <p:grpSpPr>
            <a:xfrm>
              <a:off x="6636672" y="3066937"/>
              <a:ext cx="455384" cy="390650"/>
              <a:chOff x="5084763" y="971550"/>
              <a:chExt cx="323850" cy="277813"/>
            </a:xfrm>
            <a:solidFill>
              <a:srgbClr val="4ABAB5"/>
            </a:solidFill>
          </p:grpSpPr>
          <p:sp>
            <p:nvSpPr>
              <p:cNvPr id="178"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79"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8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grpSp>
        <p:nvGrpSpPr>
          <p:cNvPr id="181" name="组合 180"/>
          <p:cNvGrpSpPr/>
          <p:nvPr/>
        </p:nvGrpSpPr>
        <p:grpSpPr>
          <a:xfrm>
            <a:off x="7596566" y="2214554"/>
            <a:ext cx="1287185" cy="1287185"/>
            <a:chOff x="4840168" y="3971584"/>
            <a:chExt cx="522572" cy="522572"/>
          </a:xfrm>
        </p:grpSpPr>
        <p:sp>
          <p:nvSpPr>
            <p:cNvPr id="182" name="椭圆 18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83" name="组合 137"/>
            <p:cNvGrpSpPr/>
            <p:nvPr/>
          </p:nvGrpSpPr>
          <p:grpSpPr>
            <a:xfrm>
              <a:off x="4981489" y="4078661"/>
              <a:ext cx="239931" cy="308418"/>
              <a:chOff x="731016" y="1671338"/>
              <a:chExt cx="366231" cy="470769"/>
            </a:xfrm>
            <a:solidFill>
              <a:srgbClr val="B91F38"/>
            </a:solidFill>
          </p:grpSpPr>
          <p:sp>
            <p:nvSpPr>
              <p:cNvPr id="184"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5"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6"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7"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grpSp>
        <p:nvGrpSpPr>
          <p:cNvPr id="188" name="组合 187"/>
          <p:cNvGrpSpPr/>
          <p:nvPr/>
        </p:nvGrpSpPr>
        <p:grpSpPr>
          <a:xfrm>
            <a:off x="5454328" y="2214554"/>
            <a:ext cx="1287185" cy="1287185"/>
            <a:chOff x="6494501" y="4230044"/>
            <a:chExt cx="696763" cy="696763"/>
          </a:xfrm>
        </p:grpSpPr>
        <p:sp>
          <p:nvSpPr>
            <p:cNvPr id="189" name="椭圆 188"/>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0" name="任意多边形 189"/>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91" name="组合 190"/>
          <p:cNvGrpSpPr/>
          <p:nvPr/>
        </p:nvGrpSpPr>
        <p:grpSpPr>
          <a:xfrm>
            <a:off x="9738804" y="2214554"/>
            <a:ext cx="1287185" cy="1287185"/>
            <a:chOff x="9881420" y="2714620"/>
            <a:chExt cx="784512" cy="784512"/>
          </a:xfrm>
        </p:grpSpPr>
        <p:sp>
          <p:nvSpPr>
            <p:cNvPr id="192" name="椭圆 191"/>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3"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4" name="矩形 193"/>
          <p:cNvSpPr/>
          <p:nvPr/>
        </p:nvSpPr>
        <p:spPr>
          <a:xfrm>
            <a:off x="1244915" y="4029022"/>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195" name="矩形 194"/>
          <p:cNvSpPr/>
          <p:nvPr/>
        </p:nvSpPr>
        <p:spPr>
          <a:xfrm>
            <a:off x="3458591" y="4029022"/>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sp>
        <p:nvSpPr>
          <p:cNvPr id="196" name="矩形 195"/>
          <p:cNvSpPr/>
          <p:nvPr/>
        </p:nvSpPr>
        <p:spPr>
          <a:xfrm>
            <a:off x="5600829" y="4029022"/>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sp>
        <p:nvSpPr>
          <p:cNvPr id="197" name="矩形 196"/>
          <p:cNvSpPr/>
          <p:nvPr/>
        </p:nvSpPr>
        <p:spPr>
          <a:xfrm>
            <a:off x="7743067" y="4029022"/>
            <a:ext cx="994183" cy="369332"/>
          </a:xfrm>
          <a:prstGeom prst="rect">
            <a:avLst/>
          </a:prstGeom>
        </p:spPr>
        <p:txBody>
          <a:bodyPr wrap="none">
            <a:spAutoFit/>
          </a:bodyPr>
          <a:lstStyle/>
          <a:p>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sp>
        <p:nvSpPr>
          <p:cNvPr id="198" name="矩形 197"/>
          <p:cNvSpPr/>
          <p:nvPr/>
        </p:nvSpPr>
        <p:spPr>
          <a:xfrm>
            <a:off x="9885305" y="4029022"/>
            <a:ext cx="994183" cy="369332"/>
          </a:xfrm>
          <a:prstGeom prst="rect">
            <a:avLst/>
          </a:prstGeom>
        </p:spPr>
        <p:txBody>
          <a:bodyPr wrap="none">
            <a:spAutoFit/>
          </a:bodyPr>
          <a:lstStyle/>
          <a:p>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sp>
        <p:nvSpPr>
          <p:cNvPr id="36" name="文本框 21">
            <a:extLst>
              <a:ext uri="{FF2B5EF4-FFF2-40B4-BE49-F238E27FC236}">
                <a16:creationId xmlns:a16="http://schemas.microsoft.com/office/drawing/2014/main" id="{F735EA6B-4D15-4D36-ABAC-BC76E20509F6}"/>
              </a:ext>
            </a:extLst>
          </p:cNvPr>
          <p:cNvSpPr txBox="1"/>
          <p:nvPr/>
        </p:nvSpPr>
        <p:spPr bwMode="auto">
          <a:xfrm>
            <a:off x="458195" y="321764"/>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Step</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1672716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75"/>
                                        </p:tgtEl>
                                        <p:attrNameLst>
                                          <p:attrName>style.visibility</p:attrName>
                                        </p:attrNameLst>
                                      </p:cBhvr>
                                      <p:to>
                                        <p:strVal val="visible"/>
                                      </p:to>
                                    </p:set>
                                    <p:anim calcmode="lin" valueType="num">
                                      <p:cBhvr>
                                        <p:cTn id="13" dur="500" fill="hold"/>
                                        <p:tgtEl>
                                          <p:spTgt spid="175"/>
                                        </p:tgtEl>
                                        <p:attrNameLst>
                                          <p:attrName>ppt_w</p:attrName>
                                        </p:attrNameLst>
                                      </p:cBhvr>
                                      <p:tavLst>
                                        <p:tav tm="0">
                                          <p:val>
                                            <p:fltVal val="0"/>
                                          </p:val>
                                        </p:tav>
                                        <p:tav tm="100000">
                                          <p:val>
                                            <p:strVal val="#ppt_w"/>
                                          </p:val>
                                        </p:tav>
                                      </p:tavLst>
                                    </p:anim>
                                    <p:anim calcmode="lin" valueType="num">
                                      <p:cBhvr>
                                        <p:cTn id="14" dur="500" fill="hold"/>
                                        <p:tgtEl>
                                          <p:spTgt spid="175"/>
                                        </p:tgtEl>
                                        <p:attrNameLst>
                                          <p:attrName>ppt_h</p:attrName>
                                        </p:attrNameLst>
                                      </p:cBhvr>
                                      <p:tavLst>
                                        <p:tav tm="0">
                                          <p:val>
                                            <p:fltVal val="0"/>
                                          </p:val>
                                        </p:tav>
                                        <p:tav tm="100000">
                                          <p:val>
                                            <p:strVal val="#ppt_h"/>
                                          </p:val>
                                        </p:tav>
                                      </p:tavLst>
                                    </p:anim>
                                    <p:animEffect transition="in" filter="fade">
                                      <p:cBhvr>
                                        <p:cTn id="15" dur="500"/>
                                        <p:tgtEl>
                                          <p:spTgt spid="175"/>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88"/>
                                        </p:tgtEl>
                                        <p:attrNameLst>
                                          <p:attrName>style.visibility</p:attrName>
                                        </p:attrNameLst>
                                      </p:cBhvr>
                                      <p:to>
                                        <p:strVal val="visible"/>
                                      </p:to>
                                    </p:set>
                                    <p:anim calcmode="lin" valueType="num">
                                      <p:cBhvr>
                                        <p:cTn id="19" dur="500" fill="hold"/>
                                        <p:tgtEl>
                                          <p:spTgt spid="188"/>
                                        </p:tgtEl>
                                        <p:attrNameLst>
                                          <p:attrName>ppt_w</p:attrName>
                                        </p:attrNameLst>
                                      </p:cBhvr>
                                      <p:tavLst>
                                        <p:tav tm="0">
                                          <p:val>
                                            <p:fltVal val="0"/>
                                          </p:val>
                                        </p:tav>
                                        <p:tav tm="100000">
                                          <p:val>
                                            <p:strVal val="#ppt_w"/>
                                          </p:val>
                                        </p:tav>
                                      </p:tavLst>
                                    </p:anim>
                                    <p:anim calcmode="lin" valueType="num">
                                      <p:cBhvr>
                                        <p:cTn id="20" dur="500" fill="hold"/>
                                        <p:tgtEl>
                                          <p:spTgt spid="188"/>
                                        </p:tgtEl>
                                        <p:attrNameLst>
                                          <p:attrName>ppt_h</p:attrName>
                                        </p:attrNameLst>
                                      </p:cBhvr>
                                      <p:tavLst>
                                        <p:tav tm="0">
                                          <p:val>
                                            <p:fltVal val="0"/>
                                          </p:val>
                                        </p:tav>
                                        <p:tav tm="100000">
                                          <p:val>
                                            <p:strVal val="#ppt_h"/>
                                          </p:val>
                                        </p:tav>
                                      </p:tavLst>
                                    </p:anim>
                                    <p:animEffect transition="in" filter="fade">
                                      <p:cBhvr>
                                        <p:cTn id="21" dur="500"/>
                                        <p:tgtEl>
                                          <p:spTgt spid="188"/>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181"/>
                                        </p:tgtEl>
                                        <p:attrNameLst>
                                          <p:attrName>style.visibility</p:attrName>
                                        </p:attrNameLst>
                                      </p:cBhvr>
                                      <p:to>
                                        <p:strVal val="visible"/>
                                      </p:to>
                                    </p:set>
                                    <p:anim calcmode="lin" valueType="num">
                                      <p:cBhvr>
                                        <p:cTn id="25" dur="500" fill="hold"/>
                                        <p:tgtEl>
                                          <p:spTgt spid="181"/>
                                        </p:tgtEl>
                                        <p:attrNameLst>
                                          <p:attrName>ppt_w</p:attrName>
                                        </p:attrNameLst>
                                      </p:cBhvr>
                                      <p:tavLst>
                                        <p:tav tm="0">
                                          <p:val>
                                            <p:fltVal val="0"/>
                                          </p:val>
                                        </p:tav>
                                        <p:tav tm="100000">
                                          <p:val>
                                            <p:strVal val="#ppt_w"/>
                                          </p:val>
                                        </p:tav>
                                      </p:tavLst>
                                    </p:anim>
                                    <p:anim calcmode="lin" valueType="num">
                                      <p:cBhvr>
                                        <p:cTn id="26" dur="500" fill="hold"/>
                                        <p:tgtEl>
                                          <p:spTgt spid="181"/>
                                        </p:tgtEl>
                                        <p:attrNameLst>
                                          <p:attrName>ppt_h</p:attrName>
                                        </p:attrNameLst>
                                      </p:cBhvr>
                                      <p:tavLst>
                                        <p:tav tm="0">
                                          <p:val>
                                            <p:fltVal val="0"/>
                                          </p:val>
                                        </p:tav>
                                        <p:tav tm="100000">
                                          <p:val>
                                            <p:strVal val="#ppt_h"/>
                                          </p:val>
                                        </p:tav>
                                      </p:tavLst>
                                    </p:anim>
                                    <p:animEffect transition="in" filter="fade">
                                      <p:cBhvr>
                                        <p:cTn id="27" dur="500"/>
                                        <p:tgtEl>
                                          <p:spTgt spid="181"/>
                                        </p:tgtEl>
                                      </p:cBhvr>
                                    </p:animEffect>
                                  </p:childTnLst>
                                </p:cTn>
                              </p:par>
                            </p:childTnLst>
                          </p:cTn>
                        </p:par>
                        <p:par>
                          <p:cTn id="28" fill="hold">
                            <p:stCondLst>
                              <p:cond delay="2000"/>
                            </p:stCondLst>
                            <p:childTnLst>
                              <p:par>
                                <p:cTn id="29" presetID="53" presetClass="entr" presetSubtype="0" fill="hold" nodeType="afterEffect">
                                  <p:stCondLst>
                                    <p:cond delay="0"/>
                                  </p:stCondLst>
                                  <p:childTnLst>
                                    <p:set>
                                      <p:cBhvr>
                                        <p:cTn id="30" dur="1" fill="hold">
                                          <p:stCondLst>
                                            <p:cond delay="0"/>
                                          </p:stCondLst>
                                        </p:cTn>
                                        <p:tgtEl>
                                          <p:spTgt spid="191"/>
                                        </p:tgtEl>
                                        <p:attrNameLst>
                                          <p:attrName>style.visibility</p:attrName>
                                        </p:attrNameLst>
                                      </p:cBhvr>
                                      <p:to>
                                        <p:strVal val="visible"/>
                                      </p:to>
                                    </p:set>
                                    <p:anim calcmode="lin" valueType="num">
                                      <p:cBhvr>
                                        <p:cTn id="31" dur="500" fill="hold"/>
                                        <p:tgtEl>
                                          <p:spTgt spid="191"/>
                                        </p:tgtEl>
                                        <p:attrNameLst>
                                          <p:attrName>ppt_w</p:attrName>
                                        </p:attrNameLst>
                                      </p:cBhvr>
                                      <p:tavLst>
                                        <p:tav tm="0">
                                          <p:val>
                                            <p:fltVal val="0"/>
                                          </p:val>
                                        </p:tav>
                                        <p:tav tm="100000">
                                          <p:val>
                                            <p:strVal val="#ppt_w"/>
                                          </p:val>
                                        </p:tav>
                                      </p:tavLst>
                                    </p:anim>
                                    <p:anim calcmode="lin" valueType="num">
                                      <p:cBhvr>
                                        <p:cTn id="32" dur="500" fill="hold"/>
                                        <p:tgtEl>
                                          <p:spTgt spid="191"/>
                                        </p:tgtEl>
                                        <p:attrNameLst>
                                          <p:attrName>ppt_h</p:attrName>
                                        </p:attrNameLst>
                                      </p:cBhvr>
                                      <p:tavLst>
                                        <p:tav tm="0">
                                          <p:val>
                                            <p:fltVal val="0"/>
                                          </p:val>
                                        </p:tav>
                                        <p:tav tm="100000">
                                          <p:val>
                                            <p:strVal val="#ppt_h"/>
                                          </p:val>
                                        </p:tav>
                                      </p:tavLst>
                                    </p:anim>
                                    <p:animEffect transition="in" filter="fade">
                                      <p:cBhvr>
                                        <p:cTn id="33" dur="500"/>
                                        <p:tgtEl>
                                          <p:spTgt spid="191"/>
                                        </p:tgtEl>
                                      </p:cBhvr>
                                    </p:animEffect>
                                  </p:childTnLst>
                                </p:cTn>
                              </p:par>
                            </p:childTnLst>
                          </p:cTn>
                        </p:par>
                        <p:par>
                          <p:cTn id="34" fill="hold">
                            <p:stCondLst>
                              <p:cond delay="2500"/>
                            </p:stCondLst>
                            <p:childTnLst>
                              <p:par>
                                <p:cTn id="35" presetID="12" presetClass="entr" presetSubtype="4" fill="hold" grpId="0" nodeType="after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slide(fromBottom)">
                                      <p:cBhvr>
                                        <p:cTn id="37" dur="1000"/>
                                        <p:tgtEl>
                                          <p:spTgt spid="194"/>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95"/>
                                        </p:tgtEl>
                                        <p:attrNameLst>
                                          <p:attrName>style.visibility</p:attrName>
                                        </p:attrNameLst>
                                      </p:cBhvr>
                                      <p:to>
                                        <p:strVal val="visible"/>
                                      </p:to>
                                    </p:set>
                                    <p:animEffect transition="in" filter="slide(fromBottom)">
                                      <p:cBhvr>
                                        <p:cTn id="40" dur="1000"/>
                                        <p:tgtEl>
                                          <p:spTgt spid="195"/>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96"/>
                                        </p:tgtEl>
                                        <p:attrNameLst>
                                          <p:attrName>style.visibility</p:attrName>
                                        </p:attrNameLst>
                                      </p:cBhvr>
                                      <p:to>
                                        <p:strVal val="visible"/>
                                      </p:to>
                                    </p:set>
                                    <p:animEffect transition="in" filter="slide(fromBottom)">
                                      <p:cBhvr>
                                        <p:cTn id="43" dur="1000"/>
                                        <p:tgtEl>
                                          <p:spTgt spid="196"/>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97"/>
                                        </p:tgtEl>
                                        <p:attrNameLst>
                                          <p:attrName>style.visibility</p:attrName>
                                        </p:attrNameLst>
                                      </p:cBhvr>
                                      <p:to>
                                        <p:strVal val="visible"/>
                                      </p:to>
                                    </p:set>
                                    <p:animEffect transition="in" filter="slide(fromBottom)">
                                      <p:cBhvr>
                                        <p:cTn id="46" dur="1000"/>
                                        <p:tgtEl>
                                          <p:spTgt spid="197"/>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98"/>
                                        </p:tgtEl>
                                        <p:attrNameLst>
                                          <p:attrName>style.visibility</p:attrName>
                                        </p:attrNameLst>
                                      </p:cBhvr>
                                      <p:to>
                                        <p:strVal val="visible"/>
                                      </p:to>
                                    </p:set>
                                    <p:animEffect transition="in" filter="slide(fromBottom)">
                                      <p:cBhvr>
                                        <p:cTn id="49" dur="1000"/>
                                        <p:tgtEl>
                                          <p:spTgt spid="198"/>
                                        </p:tgtEl>
                                      </p:cBhvr>
                                    </p:animEffect>
                                  </p:childTnLst>
                                </p:cTn>
                              </p:par>
                            </p:childTnLst>
                          </p:cTn>
                        </p:par>
                        <p:par>
                          <p:cTn id="50" fill="hold">
                            <p:stCondLst>
                              <p:cond delay="3500"/>
                            </p:stCondLst>
                            <p:childTnLst>
                              <p:par>
                                <p:cTn id="51" presetID="47" presetClass="entr" presetSubtype="0" fill="hold" grpId="0" nodeType="afterEffect">
                                  <p:stCondLst>
                                    <p:cond delay="0"/>
                                  </p:stCondLst>
                                  <p:childTnLst>
                                    <p:set>
                                      <p:cBhvr>
                                        <p:cTn id="52" dur="1" fill="hold">
                                          <p:stCondLst>
                                            <p:cond delay="0"/>
                                          </p:stCondLst>
                                        </p:cTn>
                                        <p:tgtEl>
                                          <p:spTgt spid="165"/>
                                        </p:tgtEl>
                                        <p:attrNameLst>
                                          <p:attrName>style.visibility</p:attrName>
                                        </p:attrNameLst>
                                      </p:cBhvr>
                                      <p:to>
                                        <p:strVal val="visible"/>
                                      </p:to>
                                    </p:set>
                                    <p:animEffect transition="in" filter="fade">
                                      <p:cBhvr>
                                        <p:cTn id="53" dur="1000"/>
                                        <p:tgtEl>
                                          <p:spTgt spid="165"/>
                                        </p:tgtEl>
                                      </p:cBhvr>
                                    </p:animEffect>
                                    <p:anim calcmode="lin" valueType="num">
                                      <p:cBhvr>
                                        <p:cTn id="54" dur="1000" fill="hold"/>
                                        <p:tgtEl>
                                          <p:spTgt spid="165"/>
                                        </p:tgtEl>
                                        <p:attrNameLst>
                                          <p:attrName>ppt_x</p:attrName>
                                        </p:attrNameLst>
                                      </p:cBhvr>
                                      <p:tavLst>
                                        <p:tav tm="0">
                                          <p:val>
                                            <p:strVal val="#ppt_x"/>
                                          </p:val>
                                        </p:tav>
                                        <p:tav tm="100000">
                                          <p:val>
                                            <p:strVal val="#ppt_x"/>
                                          </p:val>
                                        </p:tav>
                                      </p:tavLst>
                                    </p:anim>
                                    <p:anim calcmode="lin" valueType="num">
                                      <p:cBhvr>
                                        <p:cTn id="55" dur="1000" fill="hold"/>
                                        <p:tgtEl>
                                          <p:spTgt spid="165"/>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166"/>
                                        </p:tgtEl>
                                        <p:attrNameLst>
                                          <p:attrName>style.visibility</p:attrName>
                                        </p:attrNameLst>
                                      </p:cBhvr>
                                      <p:to>
                                        <p:strVal val="visible"/>
                                      </p:to>
                                    </p:set>
                                    <p:animEffect transition="in" filter="fade">
                                      <p:cBhvr>
                                        <p:cTn id="58" dur="1000"/>
                                        <p:tgtEl>
                                          <p:spTgt spid="166"/>
                                        </p:tgtEl>
                                      </p:cBhvr>
                                    </p:animEffect>
                                    <p:anim calcmode="lin" valueType="num">
                                      <p:cBhvr>
                                        <p:cTn id="59" dur="1000" fill="hold"/>
                                        <p:tgtEl>
                                          <p:spTgt spid="166"/>
                                        </p:tgtEl>
                                        <p:attrNameLst>
                                          <p:attrName>ppt_x</p:attrName>
                                        </p:attrNameLst>
                                      </p:cBhvr>
                                      <p:tavLst>
                                        <p:tav tm="0">
                                          <p:val>
                                            <p:strVal val="#ppt_x"/>
                                          </p:val>
                                        </p:tav>
                                        <p:tav tm="100000">
                                          <p:val>
                                            <p:strVal val="#ppt_x"/>
                                          </p:val>
                                        </p:tav>
                                      </p:tavLst>
                                    </p:anim>
                                    <p:anim calcmode="lin" valueType="num">
                                      <p:cBhvr>
                                        <p:cTn id="60" dur="1000" fill="hold"/>
                                        <p:tgtEl>
                                          <p:spTgt spid="166"/>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167"/>
                                        </p:tgtEl>
                                        <p:attrNameLst>
                                          <p:attrName>style.visibility</p:attrName>
                                        </p:attrNameLst>
                                      </p:cBhvr>
                                      <p:to>
                                        <p:strVal val="visible"/>
                                      </p:to>
                                    </p:set>
                                    <p:animEffect transition="in" filter="fade">
                                      <p:cBhvr>
                                        <p:cTn id="63" dur="1000"/>
                                        <p:tgtEl>
                                          <p:spTgt spid="167"/>
                                        </p:tgtEl>
                                      </p:cBhvr>
                                    </p:animEffect>
                                    <p:anim calcmode="lin" valueType="num">
                                      <p:cBhvr>
                                        <p:cTn id="64" dur="1000" fill="hold"/>
                                        <p:tgtEl>
                                          <p:spTgt spid="167"/>
                                        </p:tgtEl>
                                        <p:attrNameLst>
                                          <p:attrName>ppt_x</p:attrName>
                                        </p:attrNameLst>
                                      </p:cBhvr>
                                      <p:tavLst>
                                        <p:tav tm="0">
                                          <p:val>
                                            <p:strVal val="#ppt_x"/>
                                          </p:val>
                                        </p:tav>
                                        <p:tav tm="100000">
                                          <p:val>
                                            <p:strVal val="#ppt_x"/>
                                          </p:val>
                                        </p:tav>
                                      </p:tavLst>
                                    </p:anim>
                                    <p:anim calcmode="lin" valueType="num">
                                      <p:cBhvr>
                                        <p:cTn id="65" dur="1000" fill="hold"/>
                                        <p:tgtEl>
                                          <p:spTgt spid="167"/>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168"/>
                                        </p:tgtEl>
                                        <p:attrNameLst>
                                          <p:attrName>style.visibility</p:attrName>
                                        </p:attrNameLst>
                                      </p:cBhvr>
                                      <p:to>
                                        <p:strVal val="visible"/>
                                      </p:to>
                                    </p:set>
                                    <p:animEffect transition="in" filter="fade">
                                      <p:cBhvr>
                                        <p:cTn id="68" dur="1000"/>
                                        <p:tgtEl>
                                          <p:spTgt spid="168"/>
                                        </p:tgtEl>
                                      </p:cBhvr>
                                    </p:animEffect>
                                    <p:anim calcmode="lin" valueType="num">
                                      <p:cBhvr>
                                        <p:cTn id="69" dur="1000" fill="hold"/>
                                        <p:tgtEl>
                                          <p:spTgt spid="168"/>
                                        </p:tgtEl>
                                        <p:attrNameLst>
                                          <p:attrName>ppt_x</p:attrName>
                                        </p:attrNameLst>
                                      </p:cBhvr>
                                      <p:tavLst>
                                        <p:tav tm="0">
                                          <p:val>
                                            <p:strVal val="#ppt_x"/>
                                          </p:val>
                                        </p:tav>
                                        <p:tav tm="100000">
                                          <p:val>
                                            <p:strVal val="#ppt_x"/>
                                          </p:val>
                                        </p:tav>
                                      </p:tavLst>
                                    </p:anim>
                                    <p:anim calcmode="lin" valueType="num">
                                      <p:cBhvr>
                                        <p:cTn id="70" dur="1000" fill="hold"/>
                                        <p:tgtEl>
                                          <p:spTgt spid="168"/>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169"/>
                                        </p:tgtEl>
                                        <p:attrNameLst>
                                          <p:attrName>style.visibility</p:attrName>
                                        </p:attrNameLst>
                                      </p:cBhvr>
                                      <p:to>
                                        <p:strVal val="visible"/>
                                      </p:to>
                                    </p:set>
                                    <p:animEffect transition="in" filter="fade">
                                      <p:cBhvr>
                                        <p:cTn id="73" dur="1000"/>
                                        <p:tgtEl>
                                          <p:spTgt spid="169"/>
                                        </p:tgtEl>
                                      </p:cBhvr>
                                    </p:animEffect>
                                    <p:anim calcmode="lin" valueType="num">
                                      <p:cBhvr>
                                        <p:cTn id="74" dur="1000" fill="hold"/>
                                        <p:tgtEl>
                                          <p:spTgt spid="169"/>
                                        </p:tgtEl>
                                        <p:attrNameLst>
                                          <p:attrName>ppt_x</p:attrName>
                                        </p:attrNameLst>
                                      </p:cBhvr>
                                      <p:tavLst>
                                        <p:tav tm="0">
                                          <p:val>
                                            <p:strVal val="#ppt_x"/>
                                          </p:val>
                                        </p:tav>
                                        <p:tav tm="100000">
                                          <p:val>
                                            <p:strVal val="#ppt_x"/>
                                          </p:val>
                                        </p:tav>
                                      </p:tavLst>
                                    </p:anim>
                                    <p:anim calcmode="lin" valueType="num">
                                      <p:cBhvr>
                                        <p:cTn id="75" dur="1000" fill="hold"/>
                                        <p:tgtEl>
                                          <p:spTgt spid="169"/>
                                        </p:tgtEl>
                                        <p:attrNameLst>
                                          <p:attrName>ppt_y</p:attrName>
                                        </p:attrNameLst>
                                      </p:cBhvr>
                                      <p:tavLst>
                                        <p:tav tm="0">
                                          <p:val>
                                            <p:strVal val="#ppt_y-.1"/>
                                          </p:val>
                                        </p:tav>
                                        <p:tav tm="100000">
                                          <p:val>
                                            <p:strVal val="#ppt_y"/>
                                          </p:val>
                                        </p:tav>
                                      </p:tavLst>
                                    </p:anim>
                                  </p:childTnLst>
                                </p:cTn>
                              </p:par>
                            </p:childTnLst>
                          </p:cTn>
                        </p:par>
                        <p:par>
                          <p:cTn id="76" fill="hold">
                            <p:stCondLst>
                              <p:cond delay="4500"/>
                            </p:stCondLst>
                            <p:childTnLst>
                              <p:par>
                                <p:cTn id="77" presetID="22" presetClass="entr" presetSubtype="8" fill="hold" nodeType="afterEffect">
                                  <p:stCondLst>
                                    <p:cond delay="0"/>
                                  </p:stCondLst>
                                  <p:childTnLst>
                                    <p:set>
                                      <p:cBhvr>
                                        <p:cTn id="78" dur="1" fill="hold">
                                          <p:stCondLst>
                                            <p:cond delay="0"/>
                                          </p:stCondLst>
                                        </p:cTn>
                                        <p:tgtEl>
                                          <p:spTgt spid="36">
                                            <p:txEl>
                                              <p:pRg st="0" end="0"/>
                                            </p:txEl>
                                          </p:spTgt>
                                        </p:tgtEl>
                                        <p:attrNameLst>
                                          <p:attrName>style.visibility</p:attrName>
                                        </p:attrNameLst>
                                      </p:cBhvr>
                                      <p:to>
                                        <p:strVal val="visible"/>
                                      </p:to>
                                    </p:set>
                                    <p:animEffect transition="in" filter="wipe(left)">
                                      <p:cBhvr>
                                        <p:cTn id="79" dur="20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p:bldP spid="167" grpId="0"/>
      <p:bldP spid="168" grpId="0"/>
      <p:bldP spid="169" grpId="0"/>
      <p:bldP spid="194" grpId="0"/>
      <p:bldP spid="195" grpId="0"/>
      <p:bldP spid="196" grpId="0"/>
      <p:bldP spid="197" grpId="0"/>
      <p:bldP spid="1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367503" y="447230"/>
            <a:ext cx="2927503"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Download Data</a:t>
            </a:r>
            <a:endParaRPr lang="zh-CN" altLang="en-US" sz="28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622598" y="280490"/>
            <a:ext cx="792088" cy="792088"/>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2" name="文本框 1">
            <a:extLst>
              <a:ext uri="{FF2B5EF4-FFF2-40B4-BE49-F238E27FC236}">
                <a16:creationId xmlns:a16="http://schemas.microsoft.com/office/drawing/2014/main" id="{07634D00-9F3C-4A26-9890-68ABF6F816A6}"/>
              </a:ext>
            </a:extLst>
          </p:cNvPr>
          <p:cNvSpPr txBox="1"/>
          <p:nvPr/>
        </p:nvSpPr>
        <p:spPr>
          <a:xfrm>
            <a:off x="521550" y="1988840"/>
            <a:ext cx="4837857" cy="2677656"/>
          </a:xfrm>
          <a:prstGeom prst="rect">
            <a:avLst/>
          </a:prstGeom>
          <a:noFill/>
        </p:spPr>
        <p:txBody>
          <a:bodyPr wrap="square" rtlCol="0">
            <a:spAutoFit/>
          </a:bodyPr>
          <a:lstStyle/>
          <a:p>
            <a:r>
              <a:rPr lang="en-US" altLang="zh-CN" sz="2400" dirty="0"/>
              <a:t>I downloaded the data of </a:t>
            </a:r>
            <a:r>
              <a:rPr lang="en-US" altLang="zh-CN" sz="2400" dirty="0" err="1"/>
              <a:t>GHTorrent</a:t>
            </a:r>
            <a:r>
              <a:rPr lang="en-US" altLang="zh-CN" sz="2400" dirty="0"/>
              <a:t>, which contains all the data on GitHub. It is composed of many CSV files, and the extracted data is about 300G.</a:t>
            </a:r>
          </a:p>
          <a:p>
            <a:r>
              <a:rPr lang="en-US" altLang="zh-CN" sz="2400" dirty="0"/>
              <a:t>As shown in the picture, I downloaded mysql-2018-11-01, the latest database for research.</a:t>
            </a:r>
            <a:endParaRPr lang="zh-CN" altLang="en-US" sz="2400" dirty="0">
              <a:solidFill>
                <a:schemeClr val="tx1">
                  <a:lumMod val="75000"/>
                  <a:lumOff val="25000"/>
                </a:schemeClr>
              </a:solidFill>
              <a:latin typeface="微软雅黑" pitchFamily="34" charset="-122"/>
              <a:ea typeface="微软雅黑" pitchFamily="34" charset="-122"/>
            </a:endParaRPr>
          </a:p>
        </p:txBody>
      </p:sp>
      <p:pic>
        <p:nvPicPr>
          <p:cNvPr id="4" name="图片 3">
            <a:extLst>
              <a:ext uri="{FF2B5EF4-FFF2-40B4-BE49-F238E27FC236}">
                <a16:creationId xmlns:a16="http://schemas.microsoft.com/office/drawing/2014/main" id="{D38EDD32-2B00-4E17-BCAE-1AC5BB4F2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21" y="757269"/>
            <a:ext cx="6507966" cy="5408035"/>
          </a:xfrm>
          <a:prstGeom prst="rect">
            <a:avLst/>
          </a:prstGeom>
        </p:spPr>
      </p:pic>
    </p:spTree>
    <p:extLst>
      <p:ext uri="{BB962C8B-B14F-4D97-AF65-F5344CB8AC3E}">
        <p14:creationId xmlns:p14="http://schemas.microsoft.com/office/powerpoint/2010/main" val="937081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194"/>
                                        </p:tgtEl>
                                        <p:attrNameLst>
                                          <p:attrName>style.visibility</p:attrName>
                                        </p:attrNameLst>
                                      </p:cBhvr>
                                      <p:to>
                                        <p:strVal val="visible"/>
                                      </p:to>
                                    </p:set>
                                    <p:animEffect transition="in" filter="slide(fromBottom)">
                                      <p:cBhvr>
                                        <p:cTn id="13" dur="1000"/>
                                        <p:tgtEl>
                                          <p:spTgt spid="194"/>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165"/>
                                        </p:tgtEl>
                                        <p:attrNameLst>
                                          <p:attrName>style.visibility</p:attrName>
                                        </p:attrNameLst>
                                      </p:cBhvr>
                                      <p:to>
                                        <p:strVal val="visible"/>
                                      </p:to>
                                    </p:set>
                                    <p:animEffect transition="in" filter="fade">
                                      <p:cBhvr>
                                        <p:cTn id="17" dur="1000"/>
                                        <p:tgtEl>
                                          <p:spTgt spid="165"/>
                                        </p:tgtEl>
                                      </p:cBhvr>
                                    </p:animEffect>
                                    <p:anim calcmode="lin" valueType="num">
                                      <p:cBhvr>
                                        <p:cTn id="18" dur="1000" fill="hold"/>
                                        <p:tgtEl>
                                          <p:spTgt spid="165"/>
                                        </p:tgtEl>
                                        <p:attrNameLst>
                                          <p:attrName>ppt_x</p:attrName>
                                        </p:attrNameLst>
                                      </p:cBhvr>
                                      <p:tavLst>
                                        <p:tav tm="0">
                                          <p:val>
                                            <p:strVal val="#ppt_x"/>
                                          </p:val>
                                        </p:tav>
                                        <p:tav tm="100000">
                                          <p:val>
                                            <p:strVal val="#ppt_x"/>
                                          </p:val>
                                        </p:tav>
                                      </p:tavLst>
                                    </p:anim>
                                    <p:anim calcmode="lin" valueType="num">
                                      <p:cBhvr>
                                        <p:cTn id="19"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367503" y="447230"/>
            <a:ext cx="2927503"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Improve Code</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sp>
        <p:nvSpPr>
          <p:cNvPr id="2" name="文本框 1">
            <a:extLst>
              <a:ext uri="{FF2B5EF4-FFF2-40B4-BE49-F238E27FC236}">
                <a16:creationId xmlns:a16="http://schemas.microsoft.com/office/drawing/2014/main" id="{07634D00-9F3C-4A26-9890-68ABF6F816A6}"/>
              </a:ext>
            </a:extLst>
          </p:cNvPr>
          <p:cNvSpPr txBox="1"/>
          <p:nvPr/>
        </p:nvSpPr>
        <p:spPr>
          <a:xfrm>
            <a:off x="406574" y="2204864"/>
            <a:ext cx="5069600" cy="2308324"/>
          </a:xfrm>
          <a:prstGeom prst="rect">
            <a:avLst/>
          </a:prstGeom>
          <a:noFill/>
        </p:spPr>
        <p:txBody>
          <a:bodyPr wrap="square" rtlCol="0">
            <a:spAutoFit/>
          </a:bodyPr>
          <a:lstStyle/>
          <a:p>
            <a:r>
              <a:rPr lang="en-US" altLang="zh-CN" sz="2400" dirty="0"/>
              <a:t>When I download the </a:t>
            </a:r>
            <a:r>
              <a:rPr lang="en-US" altLang="zh-CN" sz="2400" dirty="0" err="1"/>
              <a:t>GHTorrent</a:t>
            </a:r>
            <a:r>
              <a:rPr lang="en-US" altLang="zh-CN" sz="2400" dirty="0"/>
              <a:t> Data, I added the function to the original code. As well as the code itself, the function argument is the URL of the GitHub page, and the output is the topic for that page.</a:t>
            </a:r>
            <a:endParaRPr lang="zh-CN" altLang="en-US" sz="2400" dirty="0">
              <a:solidFill>
                <a:schemeClr val="tx1">
                  <a:lumMod val="75000"/>
                  <a:lumOff val="25000"/>
                </a:schemeClr>
              </a:solidFill>
              <a:latin typeface="微软雅黑" pitchFamily="34" charset="-122"/>
              <a:ea typeface="微软雅黑" pitchFamily="34" charset="-122"/>
            </a:endParaRPr>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pic>
        <p:nvPicPr>
          <p:cNvPr id="5" name="图片 4">
            <a:extLst>
              <a:ext uri="{FF2B5EF4-FFF2-40B4-BE49-F238E27FC236}">
                <a16:creationId xmlns:a16="http://schemas.microsoft.com/office/drawing/2014/main" id="{2954E288-DCF4-4153-9B80-C157D1376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512" y="970450"/>
            <a:ext cx="6018234" cy="5478323"/>
          </a:xfrm>
          <a:prstGeom prst="rect">
            <a:avLst/>
          </a:prstGeom>
        </p:spPr>
      </p:pic>
    </p:spTree>
    <p:extLst>
      <p:ext uri="{BB962C8B-B14F-4D97-AF65-F5344CB8AC3E}">
        <p14:creationId xmlns:p14="http://schemas.microsoft.com/office/powerpoint/2010/main" val="2534257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406679" y="227746"/>
            <a:ext cx="3287543"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Import Data to </a:t>
            </a:r>
          </a:p>
          <a:p>
            <a:pPr algn="ctr"/>
            <a:r>
              <a:rPr lang="en-US" altLang="zh-CN" sz="2800" dirty="0">
                <a:solidFill>
                  <a:schemeClr val="tx1">
                    <a:lumMod val="75000"/>
                    <a:lumOff val="25000"/>
                  </a:schemeClr>
                </a:solidFill>
                <a:latin typeface="微软雅黑" pitchFamily="34" charset="-122"/>
                <a:ea typeface="微软雅黑" pitchFamily="34" charset="-122"/>
              </a:rPr>
              <a:t>database</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sp>
        <p:nvSpPr>
          <p:cNvPr id="2" name="文本框 1">
            <a:extLst>
              <a:ext uri="{FF2B5EF4-FFF2-40B4-BE49-F238E27FC236}">
                <a16:creationId xmlns:a16="http://schemas.microsoft.com/office/drawing/2014/main" id="{07634D00-9F3C-4A26-9890-68ABF6F816A6}"/>
              </a:ext>
            </a:extLst>
          </p:cNvPr>
          <p:cNvSpPr txBox="1"/>
          <p:nvPr/>
        </p:nvSpPr>
        <p:spPr>
          <a:xfrm>
            <a:off x="437470" y="1831176"/>
            <a:ext cx="5285624" cy="1938992"/>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itchFamily="34" charset="-122"/>
                <a:ea typeface="微软雅黑" pitchFamily="34" charset="-122"/>
              </a:rPr>
              <a:t>After downloading the data, I</a:t>
            </a:r>
            <a:r>
              <a:rPr lang="zh-CN" altLang="en-US" sz="2400" dirty="0">
                <a:solidFill>
                  <a:schemeClr val="tx1">
                    <a:lumMod val="75000"/>
                    <a:lumOff val="25000"/>
                  </a:schemeClr>
                </a:solidFill>
                <a:latin typeface="微软雅黑" pitchFamily="34" charset="-122"/>
                <a:ea typeface="微软雅黑" pitchFamily="34" charset="-122"/>
              </a:rPr>
              <a:t> </a:t>
            </a:r>
            <a:r>
              <a:rPr lang="en-US" altLang="zh-CN" sz="2400" dirty="0">
                <a:solidFill>
                  <a:schemeClr val="tx1">
                    <a:lumMod val="75000"/>
                    <a:lumOff val="25000"/>
                  </a:schemeClr>
                </a:solidFill>
                <a:latin typeface="微软雅黑" pitchFamily="34" charset="-122"/>
                <a:ea typeface="微软雅黑" pitchFamily="34" charset="-122"/>
              </a:rPr>
              <a:t>need</a:t>
            </a:r>
            <a:r>
              <a:rPr lang="zh-CN" altLang="en-US" sz="2400" dirty="0">
                <a:solidFill>
                  <a:schemeClr val="tx1">
                    <a:lumMod val="75000"/>
                    <a:lumOff val="25000"/>
                  </a:schemeClr>
                </a:solidFill>
                <a:latin typeface="微软雅黑" pitchFamily="34" charset="-122"/>
                <a:ea typeface="微软雅黑" pitchFamily="34" charset="-122"/>
              </a:rPr>
              <a:t> </a:t>
            </a:r>
            <a:r>
              <a:rPr lang="en-US" altLang="zh-CN" sz="2400" dirty="0">
                <a:solidFill>
                  <a:schemeClr val="tx1">
                    <a:lumMod val="75000"/>
                    <a:lumOff val="25000"/>
                  </a:schemeClr>
                </a:solidFill>
                <a:latin typeface="微软雅黑" pitchFamily="34" charset="-122"/>
                <a:ea typeface="微软雅黑" pitchFamily="34" charset="-122"/>
              </a:rPr>
              <a:t>to</a:t>
            </a:r>
            <a:r>
              <a:rPr lang="zh-CN" altLang="en-US" sz="2400" dirty="0">
                <a:solidFill>
                  <a:schemeClr val="tx1">
                    <a:lumMod val="75000"/>
                    <a:lumOff val="25000"/>
                  </a:schemeClr>
                </a:solidFill>
                <a:latin typeface="微软雅黑" pitchFamily="34" charset="-122"/>
                <a:ea typeface="微软雅黑" pitchFamily="34" charset="-122"/>
              </a:rPr>
              <a:t> </a:t>
            </a:r>
            <a:r>
              <a:rPr lang="en-US" altLang="zh-CN" sz="2400" dirty="0">
                <a:solidFill>
                  <a:schemeClr val="tx1">
                    <a:lumMod val="75000"/>
                    <a:lumOff val="25000"/>
                  </a:schemeClr>
                </a:solidFill>
                <a:latin typeface="微软雅黑" pitchFamily="34" charset="-122"/>
                <a:ea typeface="微软雅黑" pitchFamily="34" charset="-122"/>
              </a:rPr>
              <a:t>import</a:t>
            </a:r>
            <a:r>
              <a:rPr lang="zh-CN" altLang="en-US" sz="2400" dirty="0">
                <a:solidFill>
                  <a:schemeClr val="tx1">
                    <a:lumMod val="75000"/>
                    <a:lumOff val="25000"/>
                  </a:schemeClr>
                </a:solidFill>
                <a:latin typeface="微软雅黑" pitchFamily="34" charset="-122"/>
                <a:ea typeface="微软雅黑" pitchFamily="34" charset="-122"/>
              </a:rPr>
              <a:t> </a:t>
            </a:r>
            <a:r>
              <a:rPr lang="en-US" altLang="zh-CN" sz="2400" dirty="0">
                <a:solidFill>
                  <a:schemeClr val="tx1">
                    <a:lumMod val="75000"/>
                    <a:lumOff val="25000"/>
                  </a:schemeClr>
                </a:solidFill>
                <a:latin typeface="微软雅黑" pitchFamily="34" charset="-122"/>
                <a:ea typeface="微软雅黑" pitchFamily="34" charset="-122"/>
              </a:rPr>
              <a:t>these data to </a:t>
            </a:r>
          </a:p>
          <a:p>
            <a:r>
              <a:rPr lang="en-US" altLang="zh-CN" sz="2400" dirty="0">
                <a:solidFill>
                  <a:schemeClr val="tx1">
                    <a:lumMod val="75000"/>
                    <a:lumOff val="25000"/>
                  </a:schemeClr>
                </a:solidFill>
                <a:latin typeface="微软雅黑" pitchFamily="34" charset="-122"/>
                <a:ea typeface="微软雅黑" pitchFamily="34" charset="-122"/>
              </a:rPr>
              <a:t>MySQL </a:t>
            </a:r>
            <a:r>
              <a:rPr lang="en-US" altLang="zh-CN" sz="2400" dirty="0" err="1">
                <a:solidFill>
                  <a:schemeClr val="tx1">
                    <a:lumMod val="75000"/>
                    <a:lumOff val="25000"/>
                  </a:schemeClr>
                </a:solidFill>
                <a:latin typeface="微软雅黑" pitchFamily="34" charset="-122"/>
                <a:ea typeface="微软雅黑" pitchFamily="34" charset="-122"/>
              </a:rPr>
              <a:t>DataBase</a:t>
            </a:r>
            <a:r>
              <a:rPr lang="zh-CN" altLang="en-US" sz="2400" dirty="0">
                <a:solidFill>
                  <a:schemeClr val="tx1">
                    <a:lumMod val="75000"/>
                    <a:lumOff val="25000"/>
                  </a:schemeClr>
                </a:solidFill>
                <a:latin typeface="微软雅黑" pitchFamily="34" charset="-122"/>
                <a:ea typeface="微软雅黑" pitchFamily="34" charset="-122"/>
              </a:rPr>
              <a:t>。</a:t>
            </a:r>
            <a:r>
              <a:rPr lang="en-US" altLang="zh-CN" sz="2400" dirty="0">
                <a:solidFill>
                  <a:schemeClr val="tx1">
                    <a:lumMod val="75000"/>
                    <a:lumOff val="25000"/>
                  </a:schemeClr>
                </a:solidFill>
                <a:latin typeface="微软雅黑" pitchFamily="34" charset="-122"/>
                <a:ea typeface="微软雅黑" pitchFamily="34" charset="-122"/>
              </a:rPr>
              <a:t>Then I follow </a:t>
            </a:r>
          </a:p>
          <a:p>
            <a:r>
              <a:rPr lang="en-US" altLang="zh-CN" sz="2400" dirty="0">
                <a:solidFill>
                  <a:schemeClr val="tx1">
                    <a:lumMod val="75000"/>
                    <a:lumOff val="25000"/>
                  </a:schemeClr>
                </a:solidFill>
                <a:latin typeface="微软雅黑" pitchFamily="34" charset="-122"/>
                <a:ea typeface="微软雅黑" pitchFamily="34" charset="-122"/>
              </a:rPr>
              <a:t>the readme documentation to import the data to database.</a:t>
            </a:r>
          </a:p>
        </p:txBody>
      </p:sp>
      <p:grpSp>
        <p:nvGrpSpPr>
          <p:cNvPr id="17" name="组合 16">
            <a:extLst>
              <a:ext uri="{FF2B5EF4-FFF2-40B4-BE49-F238E27FC236}">
                <a16:creationId xmlns:a16="http://schemas.microsoft.com/office/drawing/2014/main" id="{BC14C16B-D51F-4A64-8460-A4FDCF972DD2}"/>
              </a:ext>
            </a:extLst>
          </p:cNvPr>
          <p:cNvGrpSpPr/>
          <p:nvPr/>
        </p:nvGrpSpPr>
        <p:grpSpPr>
          <a:xfrm>
            <a:off x="595664" y="227746"/>
            <a:ext cx="845954" cy="882646"/>
            <a:chOff x="6494501" y="4230044"/>
            <a:chExt cx="696763" cy="696763"/>
          </a:xfrm>
        </p:grpSpPr>
        <p:sp>
          <p:nvSpPr>
            <p:cNvPr id="18" name="椭圆 17">
              <a:extLst>
                <a:ext uri="{FF2B5EF4-FFF2-40B4-BE49-F238E27FC236}">
                  <a16:creationId xmlns:a16="http://schemas.microsoft.com/office/drawing/2014/main" id="{0B2A2DBC-6E93-4D93-9406-91C00527A908}"/>
                </a:ext>
              </a:extLst>
            </p:cNvPr>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 name="任意多边形 189">
              <a:extLst>
                <a:ext uri="{FF2B5EF4-FFF2-40B4-BE49-F238E27FC236}">
                  <a16:creationId xmlns:a16="http://schemas.microsoft.com/office/drawing/2014/main" id="{3CFD41FF-B75C-4AAB-AC27-A15B56E14E47}"/>
                </a:ext>
              </a:extLst>
            </p:cNvPr>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pic>
        <p:nvPicPr>
          <p:cNvPr id="4" name="图片 3">
            <a:extLst>
              <a:ext uri="{FF2B5EF4-FFF2-40B4-BE49-F238E27FC236}">
                <a16:creationId xmlns:a16="http://schemas.microsoft.com/office/drawing/2014/main" id="{2DBF5036-F150-48E5-8BCD-8AD4E67C2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149" y="1537515"/>
            <a:ext cx="6599263" cy="4795152"/>
          </a:xfrm>
          <a:prstGeom prst="rect">
            <a:avLst/>
          </a:prstGeom>
        </p:spPr>
      </p:pic>
    </p:spTree>
    <p:extLst>
      <p:ext uri="{BB962C8B-B14F-4D97-AF65-F5344CB8AC3E}">
        <p14:creationId xmlns:p14="http://schemas.microsoft.com/office/powerpoint/2010/main" val="1725534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406679" y="227746"/>
            <a:ext cx="3287543"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Study the CSV Files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sp>
        <p:nvSpPr>
          <p:cNvPr id="2" name="文本框 1">
            <a:extLst>
              <a:ext uri="{FF2B5EF4-FFF2-40B4-BE49-F238E27FC236}">
                <a16:creationId xmlns:a16="http://schemas.microsoft.com/office/drawing/2014/main" id="{07634D00-9F3C-4A26-9890-68ABF6F816A6}"/>
              </a:ext>
            </a:extLst>
          </p:cNvPr>
          <p:cNvSpPr txBox="1"/>
          <p:nvPr/>
        </p:nvSpPr>
        <p:spPr>
          <a:xfrm>
            <a:off x="406574" y="1772816"/>
            <a:ext cx="4780267" cy="1938992"/>
          </a:xfrm>
          <a:prstGeom prst="rect">
            <a:avLst/>
          </a:prstGeom>
          <a:noFill/>
        </p:spPr>
        <p:txBody>
          <a:bodyPr wrap="square" rtlCol="0">
            <a:spAutoFit/>
          </a:bodyPr>
          <a:lstStyle/>
          <a:p>
            <a:r>
              <a:rPr lang="en-US" altLang="zh-CN" sz="2400" dirty="0"/>
              <a:t>The </a:t>
            </a:r>
            <a:r>
              <a:rPr lang="en-US" altLang="zh-CN" sz="2400" dirty="0" err="1"/>
              <a:t>GHTorrent</a:t>
            </a:r>
            <a:r>
              <a:rPr lang="en-US" altLang="zh-CN" sz="2400" dirty="0"/>
              <a:t> data contains 22 csv </a:t>
            </a:r>
          </a:p>
          <a:p>
            <a:r>
              <a:rPr lang="en-US" altLang="zh-CN" sz="2400" dirty="0"/>
              <a:t>files. And when I import these data to the MySQL database, I study the What these documents represent.</a:t>
            </a:r>
          </a:p>
          <a:p>
            <a:r>
              <a:rPr lang="zh-CN" altLang="en-US" sz="2400" dirty="0">
                <a:solidFill>
                  <a:schemeClr val="tx1">
                    <a:lumMod val="75000"/>
                    <a:lumOff val="25000"/>
                  </a:schemeClr>
                </a:solidFill>
                <a:latin typeface="微软雅黑" pitchFamily="34" charset="-122"/>
                <a:ea typeface="微软雅黑" pitchFamily="34" charset="-122"/>
              </a:rPr>
              <a:t> </a:t>
            </a:r>
            <a:endParaRPr lang="en-US" altLang="zh-CN" sz="2400" dirty="0">
              <a:solidFill>
                <a:schemeClr val="tx1">
                  <a:lumMod val="75000"/>
                  <a:lumOff val="25000"/>
                </a:schemeClr>
              </a:solidFill>
              <a:latin typeface="微软雅黑" pitchFamily="34" charset="-122"/>
              <a:ea typeface="微软雅黑" pitchFamily="34" charset="-122"/>
            </a:endParaRPr>
          </a:p>
        </p:txBody>
      </p:sp>
      <p:grpSp>
        <p:nvGrpSpPr>
          <p:cNvPr id="9" name="组合 8">
            <a:extLst>
              <a:ext uri="{FF2B5EF4-FFF2-40B4-BE49-F238E27FC236}">
                <a16:creationId xmlns:a16="http://schemas.microsoft.com/office/drawing/2014/main" id="{491136C1-B9C9-439A-83C8-662C5C7A97BE}"/>
              </a:ext>
            </a:extLst>
          </p:cNvPr>
          <p:cNvGrpSpPr/>
          <p:nvPr/>
        </p:nvGrpSpPr>
        <p:grpSpPr>
          <a:xfrm>
            <a:off x="651637" y="294625"/>
            <a:ext cx="864096" cy="825850"/>
            <a:chOff x="4840168" y="3971584"/>
            <a:chExt cx="522572" cy="522572"/>
          </a:xfrm>
        </p:grpSpPr>
        <p:sp>
          <p:nvSpPr>
            <p:cNvPr id="10" name="椭圆 9">
              <a:extLst>
                <a:ext uri="{FF2B5EF4-FFF2-40B4-BE49-F238E27FC236}">
                  <a16:creationId xmlns:a16="http://schemas.microsoft.com/office/drawing/2014/main" id="{F4D5C9BF-5DB0-40B4-9192-E34FD7F1D043}"/>
                </a:ext>
              </a:extLst>
            </p:cNvPr>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1" name="组合 137">
              <a:extLst>
                <a:ext uri="{FF2B5EF4-FFF2-40B4-BE49-F238E27FC236}">
                  <a16:creationId xmlns:a16="http://schemas.microsoft.com/office/drawing/2014/main" id="{BFB2585B-0987-415B-9561-9D2A502D66DD}"/>
                </a:ext>
              </a:extLst>
            </p:cNvPr>
            <p:cNvGrpSpPr/>
            <p:nvPr/>
          </p:nvGrpSpPr>
          <p:grpSpPr>
            <a:xfrm>
              <a:off x="4981489" y="4078661"/>
              <a:ext cx="239931" cy="308418"/>
              <a:chOff x="731016" y="1671338"/>
              <a:chExt cx="366231" cy="470769"/>
            </a:xfrm>
            <a:solidFill>
              <a:srgbClr val="B91F38"/>
            </a:solidFill>
          </p:grpSpPr>
          <p:sp>
            <p:nvSpPr>
              <p:cNvPr id="12" name="Freeform 108">
                <a:extLst>
                  <a:ext uri="{FF2B5EF4-FFF2-40B4-BE49-F238E27FC236}">
                    <a16:creationId xmlns:a16="http://schemas.microsoft.com/office/drawing/2014/main" id="{F394D31D-1B65-4CBF-AA60-61F1A3326963}"/>
                  </a:ext>
                </a:extLst>
              </p:cNvPr>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3" name="Freeform 109">
                <a:extLst>
                  <a:ext uri="{FF2B5EF4-FFF2-40B4-BE49-F238E27FC236}">
                    <a16:creationId xmlns:a16="http://schemas.microsoft.com/office/drawing/2014/main" id="{9D77B8BD-D762-4E63-B42D-5E4CC9A0D476}"/>
                  </a:ext>
                </a:extLst>
              </p:cNvPr>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4" name="Rectangle 110">
                <a:extLst>
                  <a:ext uri="{FF2B5EF4-FFF2-40B4-BE49-F238E27FC236}">
                    <a16:creationId xmlns:a16="http://schemas.microsoft.com/office/drawing/2014/main" id="{C1D8D3BC-5116-4C27-AC9F-C45DF9596E90}"/>
                  </a:ext>
                </a:extLst>
              </p:cNvPr>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5" name="Rectangle 111">
                <a:extLst>
                  <a:ext uri="{FF2B5EF4-FFF2-40B4-BE49-F238E27FC236}">
                    <a16:creationId xmlns:a16="http://schemas.microsoft.com/office/drawing/2014/main" id="{78C1B3B6-9BC0-44B2-BFB4-BD8AA2CF30A8}"/>
                  </a:ext>
                </a:extLst>
              </p:cNvPr>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pic>
        <p:nvPicPr>
          <p:cNvPr id="5" name="图片 4">
            <a:extLst>
              <a:ext uri="{FF2B5EF4-FFF2-40B4-BE49-F238E27FC236}">
                <a16:creationId xmlns:a16="http://schemas.microsoft.com/office/drawing/2014/main" id="{7EA47668-C7EF-4CFF-A411-7C65CE657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841" y="1556792"/>
            <a:ext cx="7000808" cy="4623611"/>
          </a:xfrm>
          <a:prstGeom prst="rect">
            <a:avLst/>
          </a:prstGeom>
        </p:spPr>
      </p:pic>
    </p:spTree>
    <p:extLst>
      <p:ext uri="{BB962C8B-B14F-4D97-AF65-F5344CB8AC3E}">
        <p14:creationId xmlns:p14="http://schemas.microsoft.com/office/powerpoint/2010/main" val="3946229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1543</TotalTime>
  <Words>215</Words>
  <Application>Microsoft Office PowerPoint</Application>
  <PresentationFormat>自定义</PresentationFormat>
  <Paragraphs>41</Paragraphs>
  <Slides>6</Slides>
  <Notes>6</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ITC Avant Garde Std XLt</vt:lpstr>
      <vt:lpstr>方正兰亭粗黑_GBK</vt:lpstr>
      <vt:lpstr>方正正纤黑简体</vt:lpstr>
      <vt:lpstr>微软雅黑</vt:lpstr>
      <vt:lpstr>幼圆</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梦玺 张</cp:lastModifiedBy>
  <cp:revision>125</cp:revision>
  <dcterms:created xsi:type="dcterms:W3CDTF">2014-12-25T08:17:45Z</dcterms:created>
  <dcterms:modified xsi:type="dcterms:W3CDTF">2018-12-20T06:46:47Z</dcterms:modified>
  <cp:category/>
</cp:coreProperties>
</file>