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375" r:id="rId4"/>
    <p:sldId id="368" r:id="rId5"/>
    <p:sldId id="396" r:id="rId6"/>
    <p:sldId id="397" r:id="rId7"/>
    <p:sldId id="401" r:id="rId8"/>
    <p:sldId id="402" r:id="rId9"/>
    <p:sldId id="369" r:id="rId10"/>
  </p:sldIdLst>
  <p:sldSz cx="12190413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梦玺 张" initials="梦玺" lastIdx="1" clrIdx="0">
    <p:extLst>
      <p:ext uri="{19B8F6BF-5375-455C-9EA6-DF929625EA0E}">
        <p15:presenceInfo xmlns:p15="http://schemas.microsoft.com/office/powerpoint/2012/main" userId="6d1fa7c2ef66bc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29" autoAdjust="0"/>
  </p:normalViewPr>
  <p:slideViewPr>
    <p:cSldViewPr>
      <p:cViewPr varScale="1">
        <p:scale>
          <a:sx n="89" d="100"/>
          <a:sy n="89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AppData\Roaming\Microsoft\Excel\&#26032;&#24314;%20Microsoft%20Excel%20&#24037;&#20316;&#34920;%20(2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With Template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Sheet1!$A$25:$A$28</c:f>
              <c:strCache>
                <c:ptCount val="4"/>
                <c:pt idx="0">
                  <c:v>Within a day</c:v>
                </c:pt>
                <c:pt idx="1">
                  <c:v>Within a week</c:v>
                </c:pt>
                <c:pt idx="2">
                  <c:v>Within a month</c:v>
                </c:pt>
                <c:pt idx="3">
                  <c:v>Other</c:v>
                </c:pt>
              </c:strCache>
            </c:strRef>
          </c:cat>
          <c:val>
            <c:numRef>
              <c:f>Sheet1!$B$25:$B$28</c:f>
              <c:numCache>
                <c:formatCode>0.00%</c:formatCode>
                <c:ptCount val="4"/>
                <c:pt idx="0">
                  <c:v>0.64200000000000002</c:v>
                </c:pt>
                <c:pt idx="1">
                  <c:v>0.28599999999999998</c:v>
                </c:pt>
                <c:pt idx="2">
                  <c:v>7.1999999999999995E-2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3-45A8-BB6F-33A6E39B0819}"/>
            </c:ext>
          </c:extLst>
        </c:ser>
        <c:ser>
          <c:idx val="1"/>
          <c:order val="1"/>
          <c:tx>
            <c:v>Without Template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Sheet1!$A$25:$A$28</c:f>
              <c:strCache>
                <c:ptCount val="4"/>
                <c:pt idx="0">
                  <c:v>Within a day</c:v>
                </c:pt>
                <c:pt idx="1">
                  <c:v>Within a week</c:v>
                </c:pt>
                <c:pt idx="2">
                  <c:v>Within a month</c:v>
                </c:pt>
                <c:pt idx="3">
                  <c:v>Other</c:v>
                </c:pt>
              </c:strCache>
            </c:strRef>
          </c:cat>
          <c:val>
            <c:numRef>
              <c:f>Sheet1!$C$25:$C$28</c:f>
              <c:numCache>
                <c:formatCode>0.00%</c:formatCode>
                <c:ptCount val="4"/>
                <c:pt idx="0" formatCode="0%">
                  <c:v>0.22</c:v>
                </c:pt>
                <c:pt idx="1">
                  <c:v>0.53400000000000003</c:v>
                </c:pt>
                <c:pt idx="2">
                  <c:v>0.158</c:v>
                </c:pt>
                <c:pt idx="3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F3-45A8-BB6F-33A6E39B0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4342384"/>
        <c:axId val="976678448"/>
      </c:barChart>
      <c:catAx>
        <c:axId val="1114342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678448"/>
        <c:crosses val="autoZero"/>
        <c:auto val="1"/>
        <c:lblAlgn val="ctr"/>
        <c:lblOffset val="100"/>
        <c:noMultiLvlLbl val="0"/>
      </c:catAx>
      <c:valAx>
        <c:axId val="97667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434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4T09:00:07.46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1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01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ache/incubator-wee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2019/04/25——2019/05/06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 and Foundation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018640" y="2503940"/>
            <a:ext cx="1069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During this time, I mainly explored two problems: the structural characteristics of TSE journal and the reason for the small number of Pull Request Template. A project with update Pull Request Template time node was found and its data was preliminarily analyzed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169490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TSE Construction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766614" y="2200337"/>
            <a:ext cx="9816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 have read some articles in TSE journals about Empirical Study, and have found an article of doing Case Study.(Experiment on just one project)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89CC43-CEE1-4A31-93F5-473B5BF6B877}"/>
              </a:ext>
            </a:extLst>
          </p:cNvPr>
          <p:cNvSpPr/>
          <p:nvPr/>
        </p:nvSpPr>
        <p:spPr>
          <a:xfrm>
            <a:off x="691994" y="4509120"/>
            <a:ext cx="1068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2018 TSE Coordination Challenges in Large Scale Software Development A Case Study of Planning Misalignment in Hybrid Settings.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955202-40CB-4782-87A7-95F968799F41}"/>
              </a:ext>
            </a:extLst>
          </p:cNvPr>
          <p:cNvSpPr/>
          <p:nvPr/>
        </p:nvSpPr>
        <p:spPr>
          <a:xfrm>
            <a:off x="686932" y="5155451"/>
            <a:ext cx="10680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2018 TSE Choosing Component Origins for Software Intensive Systems In-House COTS OSS or Outsourcing A Case Survey.</a:t>
            </a:r>
          </a:p>
        </p:txBody>
      </p:sp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Reasons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21290" y="2204864"/>
            <a:ext cx="9816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GitHub does not provide a mechanism to automatically create Pull Request templates(no guidance)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Multiple Pull Request template exists. (Increase user and developer workloads)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566917-DFAC-4293-8A4A-2E4B780D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7" y="3545733"/>
            <a:ext cx="4960307" cy="32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5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457522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Repository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26593" y="1860514"/>
            <a:ext cx="98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project has a time node that updates the Pull Request template.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81AB3E-649A-4960-BB88-67756B0B7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" y="3545015"/>
            <a:ext cx="9344025" cy="10858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1C37023-640C-4670-BB8B-CBFCED1607AD}"/>
              </a:ext>
            </a:extLst>
          </p:cNvPr>
          <p:cNvSpPr/>
          <p:nvPr/>
        </p:nvSpPr>
        <p:spPr>
          <a:xfrm>
            <a:off x="1083109" y="5703872"/>
            <a:ext cx="5812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https://github.com/apache/incubator-weex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0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21290" y="1742715"/>
            <a:ext cx="9816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total of 1924 projects were merged or closed. According to the updated Pull Request template time node, the review speed of reviewers was re-calculated.(After creating template: 87; Before creating template: 1837)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BE35DD8F-AD1C-4E27-B917-2FEC54724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517661"/>
              </p:ext>
            </p:extLst>
          </p:nvPr>
        </p:nvGraphicFramePr>
        <p:xfrm>
          <a:off x="3070870" y="3212976"/>
          <a:ext cx="5616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2619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1401190" y="1988840"/>
            <a:ext cx="98166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Mann Whit-net U test(α=0.05, n=4)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H0: There was no significant difference between the two groups</a:t>
            </a:r>
          </a:p>
          <a:p>
            <a:endParaRPr lang="en-US" altLang="zh-CN" dirty="0"/>
          </a:p>
          <a:p>
            <a:r>
              <a:rPr lang="en-US" altLang="zh-CN" dirty="0"/>
              <a:t>H1: There were significant differences between the two groups of data</a:t>
            </a:r>
          </a:p>
          <a:p>
            <a:endParaRPr lang="en-US" altLang="zh-CN" dirty="0"/>
          </a:p>
          <a:p>
            <a:r>
              <a:rPr lang="en-US" altLang="zh-CN" dirty="0"/>
              <a:t>Uα = 10,</a:t>
            </a:r>
            <a:r>
              <a:rPr lang="zh-CN" altLang="en-US" dirty="0"/>
              <a:t> </a:t>
            </a:r>
            <a:r>
              <a:rPr lang="en-US" altLang="zh-CN" dirty="0"/>
              <a:t>U1 = 26, U2 = 10, U2 = Uα</a:t>
            </a:r>
          </a:p>
          <a:p>
            <a:endParaRPr lang="en-US" altLang="zh-CN" dirty="0"/>
          </a:p>
          <a:p>
            <a:r>
              <a:rPr lang="en-US" altLang="zh-CN" dirty="0"/>
              <a:t> P-value = 0.0325 &lt; 0.05</a:t>
            </a:r>
          </a:p>
          <a:p>
            <a:endParaRPr lang="en-US" altLang="zh-CN" dirty="0"/>
          </a:p>
          <a:p>
            <a:r>
              <a:rPr lang="en-US" altLang="zh-CN" dirty="0"/>
              <a:t>Reject the H0 hypothesis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1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Set control variables.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20723</TotalTime>
  <Words>346</Words>
  <Application>Microsoft Office PowerPoint</Application>
  <PresentationFormat>自定义</PresentationFormat>
  <Paragraphs>58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263</cp:revision>
  <dcterms:created xsi:type="dcterms:W3CDTF">2014-12-25T08:17:45Z</dcterms:created>
  <dcterms:modified xsi:type="dcterms:W3CDTF">2019-05-06T00:37:39Z</dcterms:modified>
  <cp:category/>
</cp:coreProperties>
</file>