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4" r:id="rId3"/>
    <p:sldId id="367" r:id="rId4"/>
    <p:sldId id="368" r:id="rId5"/>
    <p:sldId id="372" r:id="rId6"/>
    <p:sldId id="373" r:id="rId7"/>
    <p:sldId id="374" r:id="rId8"/>
    <p:sldId id="369" r:id="rId9"/>
  </p:sldIdLst>
  <p:sldSz cx="12190413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7CFFF"/>
    <a:srgbClr val="81DEFF"/>
    <a:srgbClr val="165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zaf\Desktop\&#26032;&#24314;&#25991;&#20214;&#22841;\nod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itHub_Crawler\GithubCrawler\topic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node!$B$2:$B$25</c:f>
              <c:strCache>
                <c:ptCount val="24"/>
                <c:pt idx="0">
                  <c:v>web</c:v>
                </c:pt>
                <c:pt idx="1">
                  <c:v>ruby</c:v>
                </c:pt>
                <c:pt idx="2">
                  <c:v>framework</c:v>
                </c:pt>
                <c:pt idx="3">
                  <c:v>java</c:v>
                </c:pt>
                <c:pt idx="4">
                  <c:v> php</c:v>
                </c:pt>
                <c:pt idx="5">
                  <c:v>python</c:v>
                </c:pt>
                <c:pt idx="6">
                  <c:v>ios</c:v>
                </c:pt>
                <c:pt idx="7">
                  <c:v>c-plus-plus</c:v>
                </c:pt>
                <c:pt idx="8">
                  <c:v>rails</c:v>
                </c:pt>
                <c:pt idx="9">
                  <c:v>c</c:v>
                </c:pt>
                <c:pt idx="10">
                  <c:v>javascript</c:v>
                </c:pt>
                <c:pt idx="11">
                  <c:v>django</c:v>
                </c:pt>
                <c:pt idx="12">
                  <c:v>nodejs</c:v>
                </c:pt>
                <c:pt idx="13">
                  <c:v>static-site-generator</c:v>
                </c:pt>
                <c:pt idx="14">
                  <c:v>symfony</c:v>
                </c:pt>
                <c:pt idx="15">
                  <c:v>c-sharp</c:v>
                </c:pt>
                <c:pt idx="16">
                  <c:v>git</c:v>
                </c:pt>
                <c:pt idx="17">
                  <c:v>jquery</c:v>
                </c:pt>
                <c:pt idx="18">
                  <c:v>android</c:v>
                </c:pt>
                <c:pt idx="19">
                  <c:v>linux</c:v>
                </c:pt>
                <c:pt idx="20">
                  <c:v>cms</c:v>
                </c:pt>
                <c:pt idx="21">
                  <c:v>objective-c</c:v>
                </c:pt>
                <c:pt idx="22">
                  <c:v>chef</c:v>
                </c:pt>
                <c:pt idx="23">
                  <c:v>http</c:v>
                </c:pt>
              </c:strCache>
            </c:strRef>
          </c:cat>
          <c:val>
            <c:numRef>
              <c:f>node!$C$2:$C$25</c:f>
              <c:numCache>
                <c:formatCode>General</c:formatCode>
                <c:ptCount val="24"/>
                <c:pt idx="0">
                  <c:v>1230</c:v>
                </c:pt>
                <c:pt idx="1">
                  <c:v>1030</c:v>
                </c:pt>
                <c:pt idx="2">
                  <c:v>880</c:v>
                </c:pt>
                <c:pt idx="3">
                  <c:v>710</c:v>
                </c:pt>
                <c:pt idx="4">
                  <c:v>590</c:v>
                </c:pt>
                <c:pt idx="5">
                  <c:v>490</c:v>
                </c:pt>
                <c:pt idx="6">
                  <c:v>470</c:v>
                </c:pt>
                <c:pt idx="7">
                  <c:v>360</c:v>
                </c:pt>
                <c:pt idx="8">
                  <c:v>360</c:v>
                </c:pt>
                <c:pt idx="9">
                  <c:v>360</c:v>
                </c:pt>
                <c:pt idx="10">
                  <c:v>340</c:v>
                </c:pt>
                <c:pt idx="11">
                  <c:v>300</c:v>
                </c:pt>
                <c:pt idx="12">
                  <c:v>290</c:v>
                </c:pt>
                <c:pt idx="13">
                  <c:v>260</c:v>
                </c:pt>
                <c:pt idx="14">
                  <c:v>260</c:v>
                </c:pt>
                <c:pt idx="15">
                  <c:v>250</c:v>
                </c:pt>
                <c:pt idx="16">
                  <c:v>240</c:v>
                </c:pt>
                <c:pt idx="17">
                  <c:v>220</c:v>
                </c:pt>
                <c:pt idx="18">
                  <c:v>210</c:v>
                </c:pt>
                <c:pt idx="19">
                  <c:v>200</c:v>
                </c:pt>
                <c:pt idx="20">
                  <c:v>190</c:v>
                </c:pt>
                <c:pt idx="21">
                  <c:v>190</c:v>
                </c:pt>
                <c:pt idx="22">
                  <c:v>180</c:v>
                </c:pt>
                <c:pt idx="23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D7-4880-B040-3C48FCF767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3586879"/>
        <c:axId val="264107295"/>
      </c:barChart>
      <c:catAx>
        <c:axId val="413586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4107295"/>
        <c:crosses val="autoZero"/>
        <c:auto val="1"/>
        <c:lblAlgn val="ctr"/>
        <c:lblOffset val="100"/>
        <c:noMultiLvlLbl val="0"/>
      </c:catAx>
      <c:valAx>
        <c:axId val="264107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13586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explosion val="23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E20-458E-9280-E9671DC6B8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E20-458E-9280-E9671DC6B89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topics!$K$14:$K$15</c:f>
              <c:strCache>
                <c:ptCount val="2"/>
                <c:pt idx="0">
                  <c:v>Include</c:v>
                </c:pt>
                <c:pt idx="1">
                  <c:v>Exclude</c:v>
                </c:pt>
              </c:strCache>
            </c:strRef>
          </c:cat>
          <c:val>
            <c:numRef>
              <c:f>topics!$L$14:$L$15</c:f>
              <c:numCache>
                <c:formatCode>0%</c:formatCode>
                <c:ptCount val="2"/>
                <c:pt idx="0">
                  <c:v>0.56999999999999995</c:v>
                </c:pt>
                <c:pt idx="1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E20-458E-9280-E9671DC6B89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88DD-FEDD-40F7-B7F7-6703B1F20D34}" type="datetimeFigureOut">
              <a:rPr lang="zh-CN" altLang="en-US" smtClean="0"/>
              <a:pPr/>
              <a:t>2019/2/28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4745C-0275-4ACE-A443-4A9DCE3714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3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5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0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54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401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6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741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413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97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78" name="组合 77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0" name="组合 31"/>
            <p:cNvGrpSpPr/>
            <p:nvPr userDrawn="1"/>
          </p:nvGrpSpPr>
          <p:grpSpPr>
            <a:xfrm>
              <a:off x="6369783" y="285728"/>
              <a:ext cx="597719" cy="597720"/>
              <a:chOff x="6501056" y="1873013"/>
              <a:chExt cx="696763" cy="696763"/>
            </a:xfrm>
          </p:grpSpPr>
          <p:sp>
            <p:nvSpPr>
              <p:cNvPr id="32" name="椭圆 31"/>
              <p:cNvSpPr/>
              <p:nvPr userDrawn="1"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3" name="组合 113"/>
              <p:cNvGrpSpPr>
                <a:grpSpLocks noChangeAspect="1"/>
              </p:cNvGrpSpPr>
              <p:nvPr/>
            </p:nvGrpSpPr>
            <p:grpSpPr>
              <a:xfrm>
                <a:off x="6616028" y="1996256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4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5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1" name="矩形 30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79" name="组合 78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37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0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1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2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3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38" name="矩形 37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0" name="组合 79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45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48" name="任意多边形 47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1" name="组合 80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0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6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6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0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1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2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1" name="矩形 50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2" name="组合 81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74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7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83" name="TextBox 82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年度工作概括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2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6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7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8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0" name="组合 36"/>
            <p:cNvGrpSpPr/>
            <p:nvPr userDrawn="1"/>
          </p:nvGrpSpPr>
          <p:grpSpPr>
            <a:xfrm>
              <a:off x="7566370" y="285728"/>
              <a:ext cx="597719" cy="597720"/>
              <a:chOff x="6501056" y="2921024"/>
              <a:chExt cx="696763" cy="696763"/>
            </a:xfrm>
          </p:grpSpPr>
          <p:sp>
            <p:nvSpPr>
              <p:cNvPr id="42" name="椭圆 41"/>
              <p:cNvSpPr/>
              <p:nvPr userDrawn="1"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3" name="组合 118"/>
              <p:cNvGrpSpPr>
                <a:grpSpLocks noChangeAspect="1"/>
              </p:cNvGrpSpPr>
              <p:nvPr/>
            </p:nvGrpSpPr>
            <p:grpSpPr>
              <a:xfrm>
                <a:off x="6636679" y="3066938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4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5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6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1" name="矩形 40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48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1" name="任意多边形 50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2" name="组合 51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3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6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7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8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9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4" name="矩形 53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工作完成情况</a:t>
            </a:r>
          </a:p>
        </p:txBody>
      </p:sp>
    </p:spTree>
    <p:extLst>
      <p:ext uri="{BB962C8B-B14F-4D97-AF65-F5344CB8AC3E}">
        <p14:creationId xmlns:p14="http://schemas.microsoft.com/office/powerpoint/2010/main" val="45877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2"/>
            <a:ext cx="996247" cy="1000138"/>
            <a:chOff x="8563703" y="285722"/>
            <a:chExt cx="996247" cy="1000138"/>
          </a:xfrm>
        </p:grpSpPr>
        <p:grpSp>
          <p:nvGrpSpPr>
            <p:cNvPr id="50" name="组合 55"/>
            <p:cNvGrpSpPr/>
            <p:nvPr userDrawn="1"/>
          </p:nvGrpSpPr>
          <p:grpSpPr>
            <a:xfrm>
              <a:off x="8762966" y="285722"/>
              <a:ext cx="597720" cy="597719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 userDrawn="1"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6" y="4389665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项目成果展示</a:t>
            </a:r>
          </a:p>
        </p:txBody>
      </p:sp>
    </p:spTree>
    <p:extLst>
      <p:ext uri="{BB962C8B-B14F-4D97-AF65-F5344CB8AC3E}">
        <p14:creationId xmlns:p14="http://schemas.microsoft.com/office/powerpoint/2010/main" val="205018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 userDrawn="1"/>
          </p:nvGrpSpPr>
          <p:grpSpPr>
            <a:xfrm>
              <a:off x="9959552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 userDrawn="1"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91" y="4078658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工作不足之处</a:t>
            </a:r>
          </a:p>
        </p:txBody>
      </p:sp>
    </p:spTree>
    <p:extLst>
      <p:ext uri="{BB962C8B-B14F-4D97-AF65-F5344CB8AC3E}">
        <p14:creationId xmlns:p14="http://schemas.microsoft.com/office/powerpoint/2010/main" val="338355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五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 userDrawn="1"/>
          </p:nvGrpSpPr>
          <p:grpSpPr>
            <a:xfrm>
              <a:off x="11156125" y="285728"/>
              <a:ext cx="597719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 userDrawn="1"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20" y="2843475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明年工作计划</a:t>
            </a:r>
          </a:p>
        </p:txBody>
      </p:sp>
    </p:spTree>
    <p:extLst>
      <p:ext uri="{BB962C8B-B14F-4D97-AF65-F5344CB8AC3E}">
        <p14:creationId xmlns:p14="http://schemas.microsoft.com/office/powerpoint/2010/main" val="157191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63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MASEFAT\Desktop\&#24180;&#24230;&#24037;&#20316;&#24635;&#32467;&#24187;&#28783;&#29255;\&#38899;&#20048;.mp3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12190413" y="3571876"/>
            <a:ext cx="85942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5400000" flipH="1" flipV="1">
            <a:off x="5534570" y="7347198"/>
            <a:ext cx="2192842" cy="1214446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166644" y="-1460580"/>
            <a:ext cx="843143" cy="146058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21"/>
          <p:cNvSpPr txBox="1"/>
          <p:nvPr/>
        </p:nvSpPr>
        <p:spPr bwMode="auto">
          <a:xfrm>
            <a:off x="808794" y="2824459"/>
            <a:ext cx="6000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spc="100" dirty="0">
                <a:solidFill>
                  <a:srgbClr val="0070C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Work Conclusion</a:t>
            </a:r>
            <a:endParaRPr lang="zh-CN" altLang="en-US" sz="5400" spc="100" dirty="0">
              <a:solidFill>
                <a:srgbClr val="0070C0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60" name="矩形 17"/>
          <p:cNvSpPr>
            <a:spLocks noChangeArrowheads="1"/>
          </p:cNvSpPr>
          <p:nvPr/>
        </p:nvSpPr>
        <p:spPr bwMode="auto">
          <a:xfrm>
            <a:off x="880232" y="3786190"/>
            <a:ext cx="55721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Week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WORK SUMMARY REPORT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ITC Avant Garde Std XLt"/>
            </a:endParaRPr>
          </a:p>
        </p:txBody>
      </p:sp>
      <p:sp>
        <p:nvSpPr>
          <p:cNvPr id="61" name="文本框 26"/>
          <p:cNvSpPr txBox="1">
            <a:spLocks noChangeArrowheads="1"/>
          </p:cNvSpPr>
          <p:nvPr/>
        </p:nvSpPr>
        <p:spPr bwMode="auto">
          <a:xfrm>
            <a:off x="951669" y="2357430"/>
            <a:ext cx="4990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方正正纤黑简体"/>
                <a:ea typeface="方正正纤黑简体"/>
                <a:cs typeface="方正正纤黑简体"/>
              </a:rPr>
              <a:t> 2019/02/20——2019/02/29</a:t>
            </a: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 rot="10800000">
            <a:off x="7023901" y="2697855"/>
            <a:ext cx="1931273" cy="171284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 rot="10800000">
            <a:off x="7205924" y="2859856"/>
            <a:ext cx="1567224" cy="13888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 rot="10800000">
            <a:off x="8660293" y="1762251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 rot="10800000">
            <a:off x="8842317" y="1924254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noFill/>
              <a:sym typeface="Arial" panose="020B0604020202020204" pitchFamily="34" charset="0"/>
            </a:endParaRPr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 rot="10800000">
            <a:off x="8660293" y="3635275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 rot="10800000">
            <a:off x="8842317" y="3797276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 rot="10800000">
            <a:off x="7615476" y="1516521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 rot="10800000">
            <a:off x="7615476" y="4572699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 rot="10800000">
            <a:off x="10271201" y="3047340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grpSp>
        <p:nvGrpSpPr>
          <p:cNvPr id="62" name="组合 32"/>
          <p:cNvGrpSpPr/>
          <p:nvPr/>
        </p:nvGrpSpPr>
        <p:grpSpPr>
          <a:xfrm>
            <a:off x="8013815" y="1870661"/>
            <a:ext cx="368370" cy="313348"/>
            <a:chOff x="6339462" y="3747511"/>
            <a:chExt cx="907547" cy="772010"/>
          </a:xfrm>
          <a:solidFill>
            <a:schemeClr val="accent1"/>
          </a:solidFill>
        </p:grpSpPr>
        <p:sp>
          <p:nvSpPr>
            <p:cNvPr id="63" name="Rectangle 130"/>
            <p:cNvSpPr>
              <a:spLocks noChangeArrowheads="1"/>
            </p:cNvSpPr>
            <p:nvPr/>
          </p:nvSpPr>
          <p:spPr bwMode="auto">
            <a:xfrm>
              <a:off x="6339462" y="4489161"/>
              <a:ext cx="881523" cy="3036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131"/>
            <p:cNvSpPr>
              <a:spLocks/>
            </p:cNvSpPr>
            <p:nvPr/>
          </p:nvSpPr>
          <p:spPr bwMode="auto">
            <a:xfrm>
              <a:off x="6398014" y="4350373"/>
              <a:ext cx="123608" cy="114934"/>
            </a:xfrm>
            <a:custGeom>
              <a:avLst/>
              <a:gdLst>
                <a:gd name="T0" fmla="*/ 43 w 48"/>
                <a:gd name="T1" fmla="*/ 45 h 45"/>
                <a:gd name="T2" fmla="*/ 48 w 48"/>
                <a:gd name="T3" fmla="*/ 39 h 45"/>
                <a:gd name="T4" fmla="*/ 48 w 48"/>
                <a:gd name="T5" fmla="*/ 0 h 45"/>
                <a:gd name="T6" fmla="*/ 0 w 48"/>
                <a:gd name="T7" fmla="*/ 8 h 45"/>
                <a:gd name="T8" fmla="*/ 0 w 48"/>
                <a:gd name="T9" fmla="*/ 39 h 45"/>
                <a:gd name="T10" fmla="*/ 6 w 48"/>
                <a:gd name="T11" fmla="*/ 45 h 45"/>
                <a:gd name="T12" fmla="*/ 43 w 48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5">
                  <a:moveTo>
                    <a:pt x="43" y="45"/>
                  </a:moveTo>
                  <a:cubicBezTo>
                    <a:pt x="46" y="45"/>
                    <a:pt x="48" y="42"/>
                    <a:pt x="48" y="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9" y="5"/>
                    <a:pt x="12" y="7"/>
                    <a:pt x="0" y="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3" y="45"/>
                    <a:pt x="6" y="45"/>
                  </a:cubicBezTo>
                  <a:lnTo>
                    <a:pt x="43" y="4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132"/>
            <p:cNvSpPr>
              <a:spLocks/>
            </p:cNvSpPr>
            <p:nvPr/>
          </p:nvSpPr>
          <p:spPr bwMode="auto">
            <a:xfrm>
              <a:off x="6557403" y="4299411"/>
              <a:ext cx="122524" cy="165896"/>
            </a:xfrm>
            <a:custGeom>
              <a:avLst/>
              <a:gdLst>
                <a:gd name="T0" fmla="*/ 43 w 48"/>
                <a:gd name="T1" fmla="*/ 65 h 65"/>
                <a:gd name="T2" fmla="*/ 48 w 48"/>
                <a:gd name="T3" fmla="*/ 59 h 65"/>
                <a:gd name="T4" fmla="*/ 48 w 48"/>
                <a:gd name="T5" fmla="*/ 0 h 65"/>
                <a:gd name="T6" fmla="*/ 44 w 48"/>
                <a:gd name="T7" fmla="*/ 2 h 65"/>
                <a:gd name="T8" fmla="*/ 0 w 48"/>
                <a:gd name="T9" fmla="*/ 16 h 65"/>
                <a:gd name="T10" fmla="*/ 0 w 48"/>
                <a:gd name="T11" fmla="*/ 59 h 65"/>
                <a:gd name="T12" fmla="*/ 6 w 48"/>
                <a:gd name="T13" fmla="*/ 65 h 65"/>
                <a:gd name="T14" fmla="*/ 43 w 48"/>
                <a:gd name="T1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65">
                  <a:moveTo>
                    <a:pt x="43" y="65"/>
                  </a:moveTo>
                  <a:cubicBezTo>
                    <a:pt x="46" y="65"/>
                    <a:pt x="48" y="62"/>
                    <a:pt x="48" y="5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1"/>
                    <a:pt x="46" y="1"/>
                    <a:pt x="44" y="2"/>
                  </a:cubicBezTo>
                  <a:cubicBezTo>
                    <a:pt x="29" y="8"/>
                    <a:pt x="14" y="13"/>
                    <a:pt x="0" y="1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3" y="65"/>
                    <a:pt x="6" y="65"/>
                  </a:cubicBezTo>
                  <a:lnTo>
                    <a:pt x="43" y="6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133"/>
            <p:cNvSpPr>
              <a:spLocks/>
            </p:cNvSpPr>
            <p:nvPr/>
          </p:nvSpPr>
          <p:spPr bwMode="auto">
            <a:xfrm>
              <a:off x="6715709" y="4219174"/>
              <a:ext cx="123608" cy="246133"/>
            </a:xfrm>
            <a:custGeom>
              <a:avLst/>
              <a:gdLst>
                <a:gd name="T0" fmla="*/ 43 w 48"/>
                <a:gd name="T1" fmla="*/ 96 h 96"/>
                <a:gd name="T2" fmla="*/ 48 w 48"/>
                <a:gd name="T3" fmla="*/ 90 h 96"/>
                <a:gd name="T4" fmla="*/ 48 w 48"/>
                <a:gd name="T5" fmla="*/ 0 h 96"/>
                <a:gd name="T6" fmla="*/ 0 w 48"/>
                <a:gd name="T7" fmla="*/ 25 h 96"/>
                <a:gd name="T8" fmla="*/ 0 w 48"/>
                <a:gd name="T9" fmla="*/ 90 h 96"/>
                <a:gd name="T10" fmla="*/ 6 w 48"/>
                <a:gd name="T11" fmla="*/ 96 h 96"/>
                <a:gd name="T12" fmla="*/ 43 w 4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96">
                  <a:moveTo>
                    <a:pt x="43" y="96"/>
                  </a:moveTo>
                  <a:cubicBezTo>
                    <a:pt x="46" y="96"/>
                    <a:pt x="48" y="93"/>
                    <a:pt x="48" y="9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10"/>
                    <a:pt x="17" y="18"/>
                    <a:pt x="0" y="2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3" y="96"/>
                    <a:pt x="6" y="96"/>
                  </a:cubicBezTo>
                  <a:lnTo>
                    <a:pt x="43" y="9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134"/>
            <p:cNvSpPr>
              <a:spLocks/>
            </p:cNvSpPr>
            <p:nvPr/>
          </p:nvSpPr>
          <p:spPr bwMode="auto">
            <a:xfrm>
              <a:off x="6875099" y="4100987"/>
              <a:ext cx="123608" cy="364319"/>
            </a:xfrm>
            <a:custGeom>
              <a:avLst/>
              <a:gdLst>
                <a:gd name="T0" fmla="*/ 43 w 48"/>
                <a:gd name="T1" fmla="*/ 142 h 142"/>
                <a:gd name="T2" fmla="*/ 48 w 48"/>
                <a:gd name="T3" fmla="*/ 136 h 142"/>
                <a:gd name="T4" fmla="*/ 48 w 48"/>
                <a:gd name="T5" fmla="*/ 0 h 142"/>
                <a:gd name="T6" fmla="*/ 32 w 48"/>
                <a:gd name="T7" fmla="*/ 14 h 142"/>
                <a:gd name="T8" fmla="*/ 0 w 48"/>
                <a:gd name="T9" fmla="*/ 37 h 142"/>
                <a:gd name="T10" fmla="*/ 0 w 48"/>
                <a:gd name="T11" fmla="*/ 136 h 142"/>
                <a:gd name="T12" fmla="*/ 6 w 48"/>
                <a:gd name="T13" fmla="*/ 142 h 142"/>
                <a:gd name="T14" fmla="*/ 43 w 48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2">
                  <a:moveTo>
                    <a:pt x="43" y="142"/>
                  </a:moveTo>
                  <a:cubicBezTo>
                    <a:pt x="46" y="142"/>
                    <a:pt x="48" y="139"/>
                    <a:pt x="48" y="13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5"/>
                    <a:pt x="37" y="10"/>
                    <a:pt x="32" y="14"/>
                  </a:cubicBezTo>
                  <a:cubicBezTo>
                    <a:pt x="21" y="23"/>
                    <a:pt x="11" y="30"/>
                    <a:pt x="0" y="3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9"/>
                    <a:pt x="3" y="142"/>
                    <a:pt x="6" y="142"/>
                  </a:cubicBezTo>
                  <a:lnTo>
                    <a:pt x="43" y="14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135"/>
            <p:cNvSpPr>
              <a:spLocks/>
            </p:cNvSpPr>
            <p:nvPr/>
          </p:nvSpPr>
          <p:spPr bwMode="auto">
            <a:xfrm>
              <a:off x="7034488" y="3927502"/>
              <a:ext cx="122524" cy="537805"/>
            </a:xfrm>
            <a:custGeom>
              <a:avLst/>
              <a:gdLst>
                <a:gd name="T0" fmla="*/ 43 w 48"/>
                <a:gd name="T1" fmla="*/ 210 h 210"/>
                <a:gd name="T2" fmla="*/ 48 w 48"/>
                <a:gd name="T3" fmla="*/ 204 h 210"/>
                <a:gd name="T4" fmla="*/ 48 w 48"/>
                <a:gd name="T5" fmla="*/ 0 h 210"/>
                <a:gd name="T6" fmla="*/ 0 w 48"/>
                <a:gd name="T7" fmla="*/ 56 h 210"/>
                <a:gd name="T8" fmla="*/ 0 w 48"/>
                <a:gd name="T9" fmla="*/ 204 h 210"/>
                <a:gd name="T10" fmla="*/ 6 w 48"/>
                <a:gd name="T11" fmla="*/ 210 h 210"/>
                <a:gd name="T12" fmla="*/ 43 w 48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10">
                  <a:moveTo>
                    <a:pt x="43" y="210"/>
                  </a:moveTo>
                  <a:cubicBezTo>
                    <a:pt x="46" y="210"/>
                    <a:pt x="48" y="207"/>
                    <a:pt x="48" y="20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20"/>
                    <a:pt x="17" y="39"/>
                    <a:pt x="0" y="5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7"/>
                    <a:pt x="3" y="210"/>
                    <a:pt x="6" y="210"/>
                  </a:cubicBezTo>
                  <a:lnTo>
                    <a:pt x="43" y="21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136"/>
            <p:cNvSpPr>
              <a:spLocks/>
            </p:cNvSpPr>
            <p:nvPr/>
          </p:nvSpPr>
          <p:spPr bwMode="auto">
            <a:xfrm>
              <a:off x="6343800" y="3747511"/>
              <a:ext cx="903209" cy="587682"/>
            </a:xfrm>
            <a:custGeom>
              <a:avLst/>
              <a:gdLst>
                <a:gd name="T0" fmla="*/ 350 w 352"/>
                <a:gd name="T1" fmla="*/ 58 h 229"/>
                <a:gd name="T2" fmla="*/ 335 w 352"/>
                <a:gd name="T3" fmla="*/ 8 h 229"/>
                <a:gd name="T4" fmla="*/ 322 w 352"/>
                <a:gd name="T5" fmla="*/ 2 h 229"/>
                <a:gd name="T6" fmla="*/ 273 w 352"/>
                <a:gd name="T7" fmla="*/ 17 h 229"/>
                <a:gd name="T8" fmla="*/ 266 w 352"/>
                <a:gd name="T9" fmla="*/ 30 h 229"/>
                <a:gd name="T10" fmla="*/ 279 w 352"/>
                <a:gd name="T11" fmla="*/ 36 h 229"/>
                <a:gd name="T12" fmla="*/ 304 w 352"/>
                <a:gd name="T13" fmla="*/ 29 h 229"/>
                <a:gd name="T14" fmla="*/ 219 w 352"/>
                <a:gd name="T15" fmla="*/ 121 h 229"/>
                <a:gd name="T16" fmla="*/ 71 w 352"/>
                <a:gd name="T17" fmla="*/ 194 h 229"/>
                <a:gd name="T18" fmla="*/ 0 w 352"/>
                <a:gd name="T19" fmla="*/ 205 h 229"/>
                <a:gd name="T20" fmla="*/ 0 w 352"/>
                <a:gd name="T21" fmla="*/ 205 h 229"/>
                <a:gd name="T22" fmla="*/ 0 w 352"/>
                <a:gd name="T23" fmla="*/ 229 h 229"/>
                <a:gd name="T24" fmla="*/ 0 w 352"/>
                <a:gd name="T25" fmla="*/ 229 h 229"/>
                <a:gd name="T26" fmla="*/ 125 w 352"/>
                <a:gd name="T27" fmla="*/ 202 h 229"/>
                <a:gd name="T28" fmla="*/ 234 w 352"/>
                <a:gd name="T29" fmla="*/ 139 h 229"/>
                <a:gd name="T30" fmla="*/ 324 w 352"/>
                <a:gd name="T31" fmla="*/ 41 h 229"/>
                <a:gd name="T32" fmla="*/ 331 w 352"/>
                <a:gd name="T33" fmla="*/ 64 h 229"/>
                <a:gd name="T34" fmla="*/ 344 w 352"/>
                <a:gd name="T35" fmla="*/ 70 h 229"/>
                <a:gd name="T36" fmla="*/ 350 w 352"/>
                <a:gd name="T37" fmla="*/ 5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229">
                  <a:moveTo>
                    <a:pt x="350" y="58"/>
                  </a:moveTo>
                  <a:cubicBezTo>
                    <a:pt x="335" y="8"/>
                    <a:pt x="335" y="8"/>
                    <a:pt x="335" y="8"/>
                  </a:cubicBezTo>
                  <a:cubicBezTo>
                    <a:pt x="333" y="3"/>
                    <a:pt x="327" y="0"/>
                    <a:pt x="322" y="2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68" y="19"/>
                    <a:pt x="265" y="25"/>
                    <a:pt x="266" y="30"/>
                  </a:cubicBezTo>
                  <a:cubicBezTo>
                    <a:pt x="268" y="35"/>
                    <a:pt x="274" y="38"/>
                    <a:pt x="279" y="36"/>
                  </a:cubicBezTo>
                  <a:cubicBezTo>
                    <a:pt x="304" y="29"/>
                    <a:pt x="304" y="29"/>
                    <a:pt x="304" y="29"/>
                  </a:cubicBezTo>
                  <a:cubicBezTo>
                    <a:pt x="278" y="67"/>
                    <a:pt x="249" y="97"/>
                    <a:pt x="219" y="121"/>
                  </a:cubicBezTo>
                  <a:cubicBezTo>
                    <a:pt x="166" y="163"/>
                    <a:pt x="112" y="184"/>
                    <a:pt x="71" y="194"/>
                  </a:cubicBezTo>
                  <a:cubicBezTo>
                    <a:pt x="29" y="205"/>
                    <a:pt x="1" y="205"/>
                    <a:pt x="0" y="20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3" y="229"/>
                    <a:pt x="56" y="229"/>
                    <a:pt x="125" y="202"/>
                  </a:cubicBezTo>
                  <a:cubicBezTo>
                    <a:pt x="159" y="189"/>
                    <a:pt x="197" y="169"/>
                    <a:pt x="234" y="139"/>
                  </a:cubicBezTo>
                  <a:cubicBezTo>
                    <a:pt x="265" y="114"/>
                    <a:pt x="296" y="82"/>
                    <a:pt x="324" y="41"/>
                  </a:cubicBezTo>
                  <a:cubicBezTo>
                    <a:pt x="331" y="64"/>
                    <a:pt x="331" y="64"/>
                    <a:pt x="331" y="64"/>
                  </a:cubicBezTo>
                  <a:cubicBezTo>
                    <a:pt x="333" y="69"/>
                    <a:pt x="339" y="72"/>
                    <a:pt x="344" y="70"/>
                  </a:cubicBezTo>
                  <a:cubicBezTo>
                    <a:pt x="349" y="69"/>
                    <a:pt x="352" y="63"/>
                    <a:pt x="350" y="5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137"/>
            <p:cNvSpPr>
              <a:spLocks/>
            </p:cNvSpPr>
            <p:nvPr/>
          </p:nvSpPr>
          <p:spPr bwMode="auto">
            <a:xfrm>
              <a:off x="6375243" y="3837506"/>
              <a:ext cx="217941" cy="353477"/>
            </a:xfrm>
            <a:custGeom>
              <a:avLst/>
              <a:gdLst>
                <a:gd name="T0" fmla="*/ 57 w 85"/>
                <a:gd name="T1" fmla="*/ 104 h 138"/>
                <a:gd name="T2" fmla="*/ 45 w 85"/>
                <a:gd name="T3" fmla="*/ 108 h 138"/>
                <a:gd name="T4" fmla="*/ 30 w 85"/>
                <a:gd name="T5" fmla="*/ 105 h 138"/>
                <a:gd name="T6" fmla="*/ 20 w 85"/>
                <a:gd name="T7" fmla="*/ 100 h 138"/>
                <a:gd name="T8" fmla="*/ 19 w 85"/>
                <a:gd name="T9" fmla="*/ 98 h 138"/>
                <a:gd name="T10" fmla="*/ 19 w 85"/>
                <a:gd name="T11" fmla="*/ 98 h 138"/>
                <a:gd name="T12" fmla="*/ 19 w 85"/>
                <a:gd name="T13" fmla="*/ 98 h 138"/>
                <a:gd name="T14" fmla="*/ 19 w 85"/>
                <a:gd name="T15" fmla="*/ 97 h 138"/>
                <a:gd name="T16" fmla="*/ 13 w 85"/>
                <a:gd name="T17" fmla="*/ 94 h 138"/>
                <a:gd name="T18" fmla="*/ 3 w 85"/>
                <a:gd name="T19" fmla="*/ 101 h 138"/>
                <a:gd name="T20" fmla="*/ 3 w 85"/>
                <a:gd name="T21" fmla="*/ 109 h 138"/>
                <a:gd name="T22" fmla="*/ 33 w 85"/>
                <a:gd name="T23" fmla="*/ 125 h 138"/>
                <a:gd name="T24" fmla="*/ 33 w 85"/>
                <a:gd name="T25" fmla="*/ 135 h 138"/>
                <a:gd name="T26" fmla="*/ 36 w 85"/>
                <a:gd name="T27" fmla="*/ 138 h 138"/>
                <a:gd name="T28" fmla="*/ 46 w 85"/>
                <a:gd name="T29" fmla="*/ 138 h 138"/>
                <a:gd name="T30" fmla="*/ 49 w 85"/>
                <a:gd name="T31" fmla="*/ 135 h 138"/>
                <a:gd name="T32" fmla="*/ 49 w 85"/>
                <a:gd name="T33" fmla="*/ 126 h 138"/>
                <a:gd name="T34" fmla="*/ 72 w 85"/>
                <a:gd name="T35" fmla="*/ 118 h 138"/>
                <a:gd name="T36" fmla="*/ 81 w 85"/>
                <a:gd name="T37" fmla="*/ 86 h 138"/>
                <a:gd name="T38" fmla="*/ 49 w 85"/>
                <a:gd name="T39" fmla="*/ 62 h 138"/>
                <a:gd name="T40" fmla="*/ 47 w 85"/>
                <a:gd name="T41" fmla="*/ 61 h 138"/>
                <a:gd name="T42" fmla="*/ 35 w 85"/>
                <a:gd name="T43" fmla="*/ 56 h 138"/>
                <a:gd name="T44" fmla="*/ 34 w 85"/>
                <a:gd name="T45" fmla="*/ 56 h 138"/>
                <a:gd name="T46" fmla="*/ 25 w 85"/>
                <a:gd name="T47" fmla="*/ 49 h 138"/>
                <a:gd name="T48" fmla="*/ 27 w 85"/>
                <a:gd name="T49" fmla="*/ 36 h 138"/>
                <a:gd name="T50" fmla="*/ 41 w 85"/>
                <a:gd name="T51" fmla="*/ 31 h 138"/>
                <a:gd name="T52" fmla="*/ 51 w 85"/>
                <a:gd name="T53" fmla="*/ 32 h 138"/>
                <a:gd name="T54" fmla="*/ 61 w 85"/>
                <a:gd name="T55" fmla="*/ 39 h 138"/>
                <a:gd name="T56" fmla="*/ 62 w 85"/>
                <a:gd name="T57" fmla="*/ 40 h 138"/>
                <a:gd name="T58" fmla="*/ 62 w 85"/>
                <a:gd name="T59" fmla="*/ 40 h 138"/>
                <a:gd name="T60" fmla="*/ 62 w 85"/>
                <a:gd name="T61" fmla="*/ 41 h 138"/>
                <a:gd name="T62" fmla="*/ 68 w 85"/>
                <a:gd name="T63" fmla="*/ 44 h 138"/>
                <a:gd name="T64" fmla="*/ 78 w 85"/>
                <a:gd name="T65" fmla="*/ 38 h 138"/>
                <a:gd name="T66" fmla="*/ 78 w 85"/>
                <a:gd name="T67" fmla="*/ 29 h 138"/>
                <a:gd name="T68" fmla="*/ 56 w 85"/>
                <a:gd name="T69" fmla="*/ 14 h 138"/>
                <a:gd name="T70" fmla="*/ 49 w 85"/>
                <a:gd name="T71" fmla="*/ 13 h 138"/>
                <a:gd name="T72" fmla="*/ 49 w 85"/>
                <a:gd name="T73" fmla="*/ 3 h 138"/>
                <a:gd name="T74" fmla="*/ 46 w 85"/>
                <a:gd name="T75" fmla="*/ 0 h 138"/>
                <a:gd name="T76" fmla="*/ 36 w 85"/>
                <a:gd name="T77" fmla="*/ 0 h 138"/>
                <a:gd name="T78" fmla="*/ 33 w 85"/>
                <a:gd name="T79" fmla="*/ 3 h 138"/>
                <a:gd name="T80" fmla="*/ 33 w 85"/>
                <a:gd name="T81" fmla="*/ 13 h 138"/>
                <a:gd name="T82" fmla="*/ 12 w 85"/>
                <a:gd name="T83" fmla="*/ 24 h 138"/>
                <a:gd name="T84" fmla="*/ 5 w 85"/>
                <a:gd name="T85" fmla="*/ 56 h 138"/>
                <a:gd name="T86" fmla="*/ 17 w 85"/>
                <a:gd name="T87" fmla="*/ 68 h 138"/>
                <a:gd name="T88" fmla="*/ 47 w 85"/>
                <a:gd name="T89" fmla="*/ 83 h 138"/>
                <a:gd name="T90" fmla="*/ 51 w 85"/>
                <a:gd name="T91" fmla="*/ 85 h 138"/>
                <a:gd name="T92" fmla="*/ 59 w 85"/>
                <a:gd name="T93" fmla="*/ 92 h 138"/>
                <a:gd name="T94" fmla="*/ 57 w 85"/>
                <a:gd name="T95" fmla="*/ 10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" h="138">
                  <a:moveTo>
                    <a:pt x="57" y="104"/>
                  </a:moveTo>
                  <a:cubicBezTo>
                    <a:pt x="54" y="107"/>
                    <a:pt x="50" y="108"/>
                    <a:pt x="45" y="108"/>
                  </a:cubicBezTo>
                  <a:cubicBezTo>
                    <a:pt x="40" y="108"/>
                    <a:pt x="35" y="107"/>
                    <a:pt x="30" y="105"/>
                  </a:cubicBezTo>
                  <a:cubicBezTo>
                    <a:pt x="27" y="104"/>
                    <a:pt x="23" y="102"/>
                    <a:pt x="20" y="100"/>
                  </a:cubicBezTo>
                  <a:cubicBezTo>
                    <a:pt x="20" y="99"/>
                    <a:pt x="20" y="99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7" y="95"/>
                    <a:pt x="15" y="94"/>
                    <a:pt x="13" y="94"/>
                  </a:cubicBezTo>
                  <a:cubicBezTo>
                    <a:pt x="9" y="94"/>
                    <a:pt x="5" y="97"/>
                    <a:pt x="3" y="101"/>
                  </a:cubicBezTo>
                  <a:cubicBezTo>
                    <a:pt x="1" y="104"/>
                    <a:pt x="1" y="107"/>
                    <a:pt x="3" y="109"/>
                  </a:cubicBezTo>
                  <a:cubicBezTo>
                    <a:pt x="8" y="118"/>
                    <a:pt x="21" y="123"/>
                    <a:pt x="33" y="125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3" y="137"/>
                    <a:pt x="35" y="138"/>
                    <a:pt x="36" y="138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47" y="138"/>
                    <a:pt x="49" y="137"/>
                    <a:pt x="49" y="135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59" y="125"/>
                    <a:pt x="67" y="122"/>
                    <a:pt x="72" y="118"/>
                  </a:cubicBezTo>
                  <a:cubicBezTo>
                    <a:pt x="81" y="109"/>
                    <a:pt x="85" y="97"/>
                    <a:pt x="81" y="86"/>
                  </a:cubicBezTo>
                  <a:cubicBezTo>
                    <a:pt x="77" y="74"/>
                    <a:pt x="61" y="67"/>
                    <a:pt x="49" y="62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3" y="59"/>
                    <a:pt x="37" y="57"/>
                    <a:pt x="35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4"/>
                    <a:pt x="27" y="52"/>
                    <a:pt x="25" y="49"/>
                  </a:cubicBezTo>
                  <a:cubicBezTo>
                    <a:pt x="23" y="45"/>
                    <a:pt x="23" y="39"/>
                    <a:pt x="27" y="36"/>
                  </a:cubicBezTo>
                  <a:cubicBezTo>
                    <a:pt x="32" y="32"/>
                    <a:pt x="37" y="31"/>
                    <a:pt x="41" y="31"/>
                  </a:cubicBezTo>
                  <a:cubicBezTo>
                    <a:pt x="44" y="31"/>
                    <a:pt x="48" y="31"/>
                    <a:pt x="51" y="32"/>
                  </a:cubicBezTo>
                  <a:cubicBezTo>
                    <a:pt x="54" y="33"/>
                    <a:pt x="58" y="36"/>
                    <a:pt x="61" y="39"/>
                  </a:cubicBezTo>
                  <a:cubicBezTo>
                    <a:pt x="61" y="39"/>
                    <a:pt x="61" y="39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4" y="43"/>
                    <a:pt x="66" y="44"/>
                    <a:pt x="68" y="44"/>
                  </a:cubicBezTo>
                  <a:cubicBezTo>
                    <a:pt x="72" y="44"/>
                    <a:pt x="76" y="41"/>
                    <a:pt x="78" y="38"/>
                  </a:cubicBezTo>
                  <a:cubicBezTo>
                    <a:pt x="80" y="35"/>
                    <a:pt x="80" y="32"/>
                    <a:pt x="78" y="29"/>
                  </a:cubicBezTo>
                  <a:cubicBezTo>
                    <a:pt x="74" y="22"/>
                    <a:pt x="64" y="17"/>
                    <a:pt x="56" y="14"/>
                  </a:cubicBezTo>
                  <a:cubicBezTo>
                    <a:pt x="54" y="14"/>
                    <a:pt x="51" y="13"/>
                    <a:pt x="49" y="1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1"/>
                    <a:pt x="47" y="0"/>
                    <a:pt x="4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3" y="1"/>
                    <a:pt x="33" y="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5" y="15"/>
                    <a:pt x="17" y="18"/>
                    <a:pt x="12" y="24"/>
                  </a:cubicBezTo>
                  <a:cubicBezTo>
                    <a:pt x="3" y="32"/>
                    <a:pt x="0" y="45"/>
                    <a:pt x="5" y="56"/>
                  </a:cubicBezTo>
                  <a:cubicBezTo>
                    <a:pt x="8" y="62"/>
                    <a:pt x="12" y="66"/>
                    <a:pt x="17" y="68"/>
                  </a:cubicBezTo>
                  <a:cubicBezTo>
                    <a:pt x="20" y="70"/>
                    <a:pt x="38" y="79"/>
                    <a:pt x="47" y="83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5" y="87"/>
                    <a:pt x="58" y="89"/>
                    <a:pt x="59" y="92"/>
                  </a:cubicBezTo>
                  <a:cubicBezTo>
                    <a:pt x="61" y="96"/>
                    <a:pt x="60" y="102"/>
                    <a:pt x="57" y="10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1" name="组合 42"/>
          <p:cNvGrpSpPr/>
          <p:nvPr/>
        </p:nvGrpSpPr>
        <p:grpSpPr>
          <a:xfrm>
            <a:off x="8016850" y="4925696"/>
            <a:ext cx="364409" cy="314237"/>
            <a:chOff x="3548515" y="964154"/>
            <a:chExt cx="897787" cy="774179"/>
          </a:xfrm>
          <a:solidFill>
            <a:schemeClr val="accent2"/>
          </a:solidFill>
        </p:grpSpPr>
        <p:sp>
          <p:nvSpPr>
            <p:cNvPr id="72" name="Freeform 222"/>
            <p:cNvSpPr>
              <a:spLocks/>
            </p:cNvSpPr>
            <p:nvPr/>
          </p:nvSpPr>
          <p:spPr bwMode="auto">
            <a:xfrm>
              <a:off x="3548515" y="964154"/>
              <a:ext cx="897787" cy="774179"/>
            </a:xfrm>
            <a:custGeom>
              <a:avLst/>
              <a:gdLst>
                <a:gd name="T0" fmla="*/ 28 w 828"/>
                <a:gd name="T1" fmla="*/ 686 h 714"/>
                <a:gd name="T2" fmla="*/ 28 w 828"/>
                <a:gd name="T3" fmla="*/ 605 h 714"/>
                <a:gd name="T4" fmla="*/ 66 w 828"/>
                <a:gd name="T5" fmla="*/ 605 h 714"/>
                <a:gd name="T6" fmla="*/ 66 w 828"/>
                <a:gd name="T7" fmla="*/ 577 h 714"/>
                <a:gd name="T8" fmla="*/ 28 w 828"/>
                <a:gd name="T9" fmla="*/ 577 h 714"/>
                <a:gd name="T10" fmla="*/ 28 w 828"/>
                <a:gd name="T11" fmla="*/ 435 h 714"/>
                <a:gd name="T12" fmla="*/ 66 w 828"/>
                <a:gd name="T13" fmla="*/ 435 h 714"/>
                <a:gd name="T14" fmla="*/ 66 w 828"/>
                <a:gd name="T15" fmla="*/ 407 h 714"/>
                <a:gd name="T16" fmla="*/ 28 w 828"/>
                <a:gd name="T17" fmla="*/ 407 h 714"/>
                <a:gd name="T18" fmla="*/ 28 w 828"/>
                <a:gd name="T19" fmla="*/ 265 h 714"/>
                <a:gd name="T20" fmla="*/ 66 w 828"/>
                <a:gd name="T21" fmla="*/ 265 h 714"/>
                <a:gd name="T22" fmla="*/ 66 w 828"/>
                <a:gd name="T23" fmla="*/ 236 h 714"/>
                <a:gd name="T24" fmla="*/ 28 w 828"/>
                <a:gd name="T25" fmla="*/ 236 h 714"/>
                <a:gd name="T26" fmla="*/ 28 w 828"/>
                <a:gd name="T27" fmla="*/ 94 h 714"/>
                <a:gd name="T28" fmla="*/ 66 w 828"/>
                <a:gd name="T29" fmla="*/ 94 h 714"/>
                <a:gd name="T30" fmla="*/ 66 w 828"/>
                <a:gd name="T31" fmla="*/ 66 h 714"/>
                <a:gd name="T32" fmla="*/ 28 w 828"/>
                <a:gd name="T33" fmla="*/ 66 h 714"/>
                <a:gd name="T34" fmla="*/ 28 w 828"/>
                <a:gd name="T35" fmla="*/ 0 h 714"/>
                <a:gd name="T36" fmla="*/ 0 w 828"/>
                <a:gd name="T37" fmla="*/ 0 h 714"/>
                <a:gd name="T38" fmla="*/ 0 w 828"/>
                <a:gd name="T39" fmla="*/ 714 h 714"/>
                <a:gd name="T40" fmla="*/ 828 w 828"/>
                <a:gd name="T41" fmla="*/ 714 h 714"/>
                <a:gd name="T42" fmla="*/ 828 w 828"/>
                <a:gd name="T43" fmla="*/ 686 h 714"/>
                <a:gd name="T44" fmla="*/ 28 w 828"/>
                <a:gd name="T45" fmla="*/ 686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8" h="714">
                  <a:moveTo>
                    <a:pt x="28" y="686"/>
                  </a:moveTo>
                  <a:lnTo>
                    <a:pt x="28" y="605"/>
                  </a:lnTo>
                  <a:lnTo>
                    <a:pt x="66" y="605"/>
                  </a:lnTo>
                  <a:lnTo>
                    <a:pt x="66" y="577"/>
                  </a:lnTo>
                  <a:lnTo>
                    <a:pt x="28" y="577"/>
                  </a:lnTo>
                  <a:lnTo>
                    <a:pt x="28" y="435"/>
                  </a:lnTo>
                  <a:lnTo>
                    <a:pt x="66" y="435"/>
                  </a:lnTo>
                  <a:lnTo>
                    <a:pt x="66" y="407"/>
                  </a:lnTo>
                  <a:lnTo>
                    <a:pt x="28" y="407"/>
                  </a:lnTo>
                  <a:lnTo>
                    <a:pt x="28" y="265"/>
                  </a:lnTo>
                  <a:lnTo>
                    <a:pt x="66" y="265"/>
                  </a:lnTo>
                  <a:lnTo>
                    <a:pt x="66" y="236"/>
                  </a:lnTo>
                  <a:lnTo>
                    <a:pt x="28" y="236"/>
                  </a:lnTo>
                  <a:lnTo>
                    <a:pt x="28" y="94"/>
                  </a:lnTo>
                  <a:lnTo>
                    <a:pt x="66" y="94"/>
                  </a:lnTo>
                  <a:lnTo>
                    <a:pt x="66" y="66"/>
                  </a:lnTo>
                  <a:lnTo>
                    <a:pt x="28" y="6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714"/>
                  </a:lnTo>
                  <a:lnTo>
                    <a:pt x="828" y="714"/>
                  </a:lnTo>
                  <a:lnTo>
                    <a:pt x="828" y="686"/>
                  </a:lnTo>
                  <a:lnTo>
                    <a:pt x="28" y="68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223"/>
            <p:cNvSpPr>
              <a:spLocks/>
            </p:cNvSpPr>
            <p:nvPr/>
          </p:nvSpPr>
          <p:spPr bwMode="auto">
            <a:xfrm>
              <a:off x="3681882" y="1381603"/>
              <a:ext cx="125777" cy="303599"/>
            </a:xfrm>
            <a:custGeom>
              <a:avLst/>
              <a:gdLst>
                <a:gd name="T0" fmla="*/ 6 w 49"/>
                <a:gd name="T1" fmla="*/ 118 h 118"/>
                <a:gd name="T2" fmla="*/ 43 w 49"/>
                <a:gd name="T3" fmla="*/ 118 h 118"/>
                <a:gd name="T4" fmla="*/ 49 w 49"/>
                <a:gd name="T5" fmla="*/ 112 h 118"/>
                <a:gd name="T6" fmla="*/ 49 w 49"/>
                <a:gd name="T7" fmla="*/ 6 h 118"/>
                <a:gd name="T8" fmla="*/ 43 w 49"/>
                <a:gd name="T9" fmla="*/ 0 h 118"/>
                <a:gd name="T10" fmla="*/ 6 w 49"/>
                <a:gd name="T11" fmla="*/ 0 h 118"/>
                <a:gd name="T12" fmla="*/ 0 w 49"/>
                <a:gd name="T13" fmla="*/ 6 h 118"/>
                <a:gd name="T14" fmla="*/ 0 w 49"/>
                <a:gd name="T15" fmla="*/ 112 h 118"/>
                <a:gd name="T16" fmla="*/ 6 w 49"/>
                <a:gd name="T1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18">
                  <a:moveTo>
                    <a:pt x="6" y="118"/>
                  </a:moveTo>
                  <a:cubicBezTo>
                    <a:pt x="43" y="118"/>
                    <a:pt x="43" y="118"/>
                    <a:pt x="43" y="118"/>
                  </a:cubicBezTo>
                  <a:cubicBezTo>
                    <a:pt x="46" y="118"/>
                    <a:pt x="49" y="115"/>
                    <a:pt x="49" y="112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3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5"/>
                    <a:pt x="3" y="118"/>
                    <a:pt x="6" y="11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Freeform 224"/>
            <p:cNvSpPr>
              <a:spLocks/>
            </p:cNvSpPr>
            <p:nvPr/>
          </p:nvSpPr>
          <p:spPr bwMode="auto">
            <a:xfrm>
              <a:off x="3879222" y="1274259"/>
              <a:ext cx="123608" cy="410944"/>
            </a:xfrm>
            <a:custGeom>
              <a:avLst/>
              <a:gdLst>
                <a:gd name="T0" fmla="*/ 5 w 48"/>
                <a:gd name="T1" fmla="*/ 160 h 160"/>
                <a:gd name="T2" fmla="*/ 43 w 48"/>
                <a:gd name="T3" fmla="*/ 160 h 160"/>
                <a:gd name="T4" fmla="*/ 48 w 48"/>
                <a:gd name="T5" fmla="*/ 154 h 160"/>
                <a:gd name="T6" fmla="*/ 48 w 48"/>
                <a:gd name="T7" fmla="*/ 6 h 160"/>
                <a:gd name="T8" fmla="*/ 43 w 48"/>
                <a:gd name="T9" fmla="*/ 0 h 160"/>
                <a:gd name="T10" fmla="*/ 5 w 48"/>
                <a:gd name="T11" fmla="*/ 0 h 160"/>
                <a:gd name="T12" fmla="*/ 0 w 48"/>
                <a:gd name="T13" fmla="*/ 6 h 160"/>
                <a:gd name="T14" fmla="*/ 0 w 48"/>
                <a:gd name="T15" fmla="*/ 154 h 160"/>
                <a:gd name="T16" fmla="*/ 5 w 48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60">
                  <a:moveTo>
                    <a:pt x="5" y="160"/>
                  </a:moveTo>
                  <a:cubicBezTo>
                    <a:pt x="43" y="160"/>
                    <a:pt x="43" y="160"/>
                    <a:pt x="43" y="160"/>
                  </a:cubicBezTo>
                  <a:cubicBezTo>
                    <a:pt x="46" y="160"/>
                    <a:pt x="48" y="157"/>
                    <a:pt x="48" y="154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2"/>
                    <a:pt x="46" y="0"/>
                    <a:pt x="4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60"/>
                    <a:pt x="5" y="16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225"/>
            <p:cNvSpPr>
              <a:spLocks/>
            </p:cNvSpPr>
            <p:nvPr/>
          </p:nvSpPr>
          <p:spPr bwMode="auto">
            <a:xfrm>
              <a:off x="4074393" y="1166915"/>
              <a:ext cx="125777" cy="518288"/>
            </a:xfrm>
            <a:custGeom>
              <a:avLst/>
              <a:gdLst>
                <a:gd name="T0" fmla="*/ 6 w 49"/>
                <a:gd name="T1" fmla="*/ 202 h 202"/>
                <a:gd name="T2" fmla="*/ 43 w 49"/>
                <a:gd name="T3" fmla="*/ 202 h 202"/>
                <a:gd name="T4" fmla="*/ 49 w 49"/>
                <a:gd name="T5" fmla="*/ 196 h 202"/>
                <a:gd name="T6" fmla="*/ 49 w 49"/>
                <a:gd name="T7" fmla="*/ 5 h 202"/>
                <a:gd name="T8" fmla="*/ 43 w 49"/>
                <a:gd name="T9" fmla="*/ 0 h 202"/>
                <a:gd name="T10" fmla="*/ 6 w 49"/>
                <a:gd name="T11" fmla="*/ 0 h 202"/>
                <a:gd name="T12" fmla="*/ 0 w 49"/>
                <a:gd name="T13" fmla="*/ 5 h 202"/>
                <a:gd name="T14" fmla="*/ 0 w 49"/>
                <a:gd name="T15" fmla="*/ 196 h 202"/>
                <a:gd name="T16" fmla="*/ 6 w 49"/>
                <a:gd name="T1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02">
                  <a:moveTo>
                    <a:pt x="6" y="202"/>
                  </a:moveTo>
                  <a:cubicBezTo>
                    <a:pt x="43" y="202"/>
                    <a:pt x="43" y="202"/>
                    <a:pt x="43" y="202"/>
                  </a:cubicBezTo>
                  <a:cubicBezTo>
                    <a:pt x="46" y="202"/>
                    <a:pt x="49" y="199"/>
                    <a:pt x="49" y="19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9"/>
                    <a:pt x="3" y="202"/>
                    <a:pt x="6" y="20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226"/>
            <p:cNvSpPr>
              <a:spLocks/>
            </p:cNvSpPr>
            <p:nvPr/>
          </p:nvSpPr>
          <p:spPr bwMode="auto">
            <a:xfrm>
              <a:off x="4271732" y="1058486"/>
              <a:ext cx="125777" cy="626716"/>
            </a:xfrm>
            <a:custGeom>
              <a:avLst/>
              <a:gdLst>
                <a:gd name="T0" fmla="*/ 6 w 49"/>
                <a:gd name="T1" fmla="*/ 244 h 244"/>
                <a:gd name="T2" fmla="*/ 43 w 49"/>
                <a:gd name="T3" fmla="*/ 244 h 244"/>
                <a:gd name="T4" fmla="*/ 49 w 49"/>
                <a:gd name="T5" fmla="*/ 238 h 244"/>
                <a:gd name="T6" fmla="*/ 49 w 49"/>
                <a:gd name="T7" fmla="*/ 5 h 244"/>
                <a:gd name="T8" fmla="*/ 43 w 49"/>
                <a:gd name="T9" fmla="*/ 0 h 244"/>
                <a:gd name="T10" fmla="*/ 6 w 49"/>
                <a:gd name="T11" fmla="*/ 0 h 244"/>
                <a:gd name="T12" fmla="*/ 0 w 49"/>
                <a:gd name="T13" fmla="*/ 5 h 244"/>
                <a:gd name="T14" fmla="*/ 0 w 49"/>
                <a:gd name="T15" fmla="*/ 238 h 244"/>
                <a:gd name="T16" fmla="*/ 6 w 49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4">
                  <a:moveTo>
                    <a:pt x="6" y="244"/>
                  </a:moveTo>
                  <a:cubicBezTo>
                    <a:pt x="43" y="244"/>
                    <a:pt x="43" y="244"/>
                    <a:pt x="43" y="244"/>
                  </a:cubicBezTo>
                  <a:cubicBezTo>
                    <a:pt x="46" y="244"/>
                    <a:pt x="49" y="241"/>
                    <a:pt x="49" y="238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41"/>
                    <a:pt x="3" y="244"/>
                    <a:pt x="6" y="24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7" name="组合 48"/>
          <p:cNvGrpSpPr/>
          <p:nvPr/>
        </p:nvGrpSpPr>
        <p:grpSpPr>
          <a:xfrm>
            <a:off x="10660138" y="3398821"/>
            <a:ext cx="364409" cy="312464"/>
            <a:chOff x="3546346" y="2339026"/>
            <a:chExt cx="897787" cy="769842"/>
          </a:xfrm>
          <a:solidFill>
            <a:schemeClr val="accent3"/>
          </a:solidFill>
        </p:grpSpPr>
        <p:sp>
          <p:nvSpPr>
            <p:cNvPr id="78" name="Rectangle 227"/>
            <p:cNvSpPr>
              <a:spLocks noChangeArrowheads="1"/>
            </p:cNvSpPr>
            <p:nvPr/>
          </p:nvSpPr>
          <p:spPr bwMode="auto">
            <a:xfrm>
              <a:off x="3561526" y="3077423"/>
              <a:ext cx="882607" cy="3144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228"/>
            <p:cNvSpPr>
              <a:spLocks/>
            </p:cNvSpPr>
            <p:nvPr/>
          </p:nvSpPr>
          <p:spPr bwMode="auto">
            <a:xfrm>
              <a:off x="3617909" y="2844302"/>
              <a:ext cx="125777" cy="210351"/>
            </a:xfrm>
            <a:custGeom>
              <a:avLst/>
              <a:gdLst>
                <a:gd name="T0" fmla="*/ 6 w 49"/>
                <a:gd name="T1" fmla="*/ 82 h 82"/>
                <a:gd name="T2" fmla="*/ 43 w 49"/>
                <a:gd name="T3" fmla="*/ 82 h 82"/>
                <a:gd name="T4" fmla="*/ 49 w 49"/>
                <a:gd name="T5" fmla="*/ 76 h 82"/>
                <a:gd name="T6" fmla="*/ 49 w 49"/>
                <a:gd name="T7" fmla="*/ 0 h 82"/>
                <a:gd name="T8" fmla="*/ 0 w 49"/>
                <a:gd name="T9" fmla="*/ 49 h 82"/>
                <a:gd name="T10" fmla="*/ 0 w 49"/>
                <a:gd name="T11" fmla="*/ 76 h 82"/>
                <a:gd name="T12" fmla="*/ 6 w 49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2">
                  <a:moveTo>
                    <a:pt x="6" y="82"/>
                  </a:moveTo>
                  <a:cubicBezTo>
                    <a:pt x="43" y="82"/>
                    <a:pt x="43" y="82"/>
                    <a:pt x="43" y="82"/>
                  </a:cubicBezTo>
                  <a:cubicBezTo>
                    <a:pt x="46" y="82"/>
                    <a:pt x="49" y="79"/>
                    <a:pt x="49" y="7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9"/>
                    <a:pt x="3" y="82"/>
                    <a:pt x="6" y="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229"/>
            <p:cNvSpPr>
              <a:spLocks/>
            </p:cNvSpPr>
            <p:nvPr/>
          </p:nvSpPr>
          <p:spPr bwMode="auto">
            <a:xfrm>
              <a:off x="3779467" y="2682744"/>
              <a:ext cx="122524" cy="371910"/>
            </a:xfrm>
            <a:custGeom>
              <a:avLst/>
              <a:gdLst>
                <a:gd name="T0" fmla="*/ 5 w 48"/>
                <a:gd name="T1" fmla="*/ 145 h 145"/>
                <a:gd name="T2" fmla="*/ 43 w 48"/>
                <a:gd name="T3" fmla="*/ 145 h 145"/>
                <a:gd name="T4" fmla="*/ 48 w 48"/>
                <a:gd name="T5" fmla="*/ 139 h 145"/>
                <a:gd name="T6" fmla="*/ 48 w 48"/>
                <a:gd name="T7" fmla="*/ 0 h 145"/>
                <a:gd name="T8" fmla="*/ 0 w 48"/>
                <a:gd name="T9" fmla="*/ 49 h 145"/>
                <a:gd name="T10" fmla="*/ 0 w 48"/>
                <a:gd name="T11" fmla="*/ 139 h 145"/>
                <a:gd name="T12" fmla="*/ 5 w 48"/>
                <a:gd name="T13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5">
                  <a:moveTo>
                    <a:pt x="5" y="145"/>
                  </a:moveTo>
                  <a:cubicBezTo>
                    <a:pt x="43" y="145"/>
                    <a:pt x="43" y="145"/>
                    <a:pt x="43" y="145"/>
                  </a:cubicBezTo>
                  <a:cubicBezTo>
                    <a:pt x="46" y="145"/>
                    <a:pt x="48" y="142"/>
                    <a:pt x="48" y="1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2"/>
                    <a:pt x="2" y="145"/>
                    <a:pt x="5" y="14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230"/>
            <p:cNvSpPr>
              <a:spLocks/>
            </p:cNvSpPr>
            <p:nvPr/>
          </p:nvSpPr>
          <p:spPr bwMode="auto">
            <a:xfrm>
              <a:off x="3938857" y="2713104"/>
              <a:ext cx="124693" cy="341550"/>
            </a:xfrm>
            <a:custGeom>
              <a:avLst/>
              <a:gdLst>
                <a:gd name="T0" fmla="*/ 22 w 49"/>
                <a:gd name="T1" fmla="*/ 22 h 133"/>
                <a:gd name="T2" fmla="*/ 0 w 49"/>
                <a:gd name="T3" fmla="*/ 0 h 133"/>
                <a:gd name="T4" fmla="*/ 0 w 49"/>
                <a:gd name="T5" fmla="*/ 127 h 133"/>
                <a:gd name="T6" fmla="*/ 6 w 49"/>
                <a:gd name="T7" fmla="*/ 133 h 133"/>
                <a:gd name="T8" fmla="*/ 43 w 49"/>
                <a:gd name="T9" fmla="*/ 133 h 133"/>
                <a:gd name="T10" fmla="*/ 49 w 49"/>
                <a:gd name="T11" fmla="*/ 127 h 133"/>
                <a:gd name="T12" fmla="*/ 49 w 49"/>
                <a:gd name="T13" fmla="*/ 26 h 133"/>
                <a:gd name="T14" fmla="*/ 38 w 49"/>
                <a:gd name="T15" fmla="*/ 29 h 133"/>
                <a:gd name="T16" fmla="*/ 22 w 49"/>
                <a:gd name="T17" fmla="*/ 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33">
                  <a:moveTo>
                    <a:pt x="22" y="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0"/>
                    <a:pt x="3" y="133"/>
                    <a:pt x="6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6" y="133"/>
                    <a:pt x="49" y="130"/>
                    <a:pt x="49" y="127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6" y="28"/>
                    <a:pt x="42" y="29"/>
                    <a:pt x="38" y="29"/>
                  </a:cubicBezTo>
                  <a:cubicBezTo>
                    <a:pt x="32" y="29"/>
                    <a:pt x="27" y="26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Freeform 231"/>
            <p:cNvSpPr>
              <a:spLocks/>
            </p:cNvSpPr>
            <p:nvPr/>
          </p:nvSpPr>
          <p:spPr bwMode="auto">
            <a:xfrm>
              <a:off x="4100415" y="2624193"/>
              <a:ext cx="122524" cy="430461"/>
            </a:xfrm>
            <a:custGeom>
              <a:avLst/>
              <a:gdLst>
                <a:gd name="T0" fmla="*/ 5 w 48"/>
                <a:gd name="T1" fmla="*/ 168 h 168"/>
                <a:gd name="T2" fmla="*/ 43 w 48"/>
                <a:gd name="T3" fmla="*/ 168 h 168"/>
                <a:gd name="T4" fmla="*/ 48 w 48"/>
                <a:gd name="T5" fmla="*/ 162 h 168"/>
                <a:gd name="T6" fmla="*/ 48 w 48"/>
                <a:gd name="T7" fmla="*/ 0 h 168"/>
                <a:gd name="T8" fmla="*/ 0 w 48"/>
                <a:gd name="T9" fmla="*/ 48 h 168"/>
                <a:gd name="T10" fmla="*/ 0 w 48"/>
                <a:gd name="T11" fmla="*/ 162 h 168"/>
                <a:gd name="T12" fmla="*/ 5 w 4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68">
                  <a:moveTo>
                    <a:pt x="5" y="168"/>
                  </a:moveTo>
                  <a:cubicBezTo>
                    <a:pt x="43" y="168"/>
                    <a:pt x="43" y="168"/>
                    <a:pt x="43" y="168"/>
                  </a:cubicBezTo>
                  <a:cubicBezTo>
                    <a:pt x="46" y="168"/>
                    <a:pt x="48" y="165"/>
                    <a:pt x="48" y="16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5"/>
                    <a:pt x="2" y="168"/>
                    <a:pt x="5" y="16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Freeform 232"/>
            <p:cNvSpPr>
              <a:spLocks/>
            </p:cNvSpPr>
            <p:nvPr/>
          </p:nvSpPr>
          <p:spPr bwMode="auto">
            <a:xfrm>
              <a:off x="4258721" y="2513596"/>
              <a:ext cx="125777" cy="541058"/>
            </a:xfrm>
            <a:custGeom>
              <a:avLst/>
              <a:gdLst>
                <a:gd name="T0" fmla="*/ 29 w 49"/>
                <a:gd name="T1" fmla="*/ 0 h 211"/>
                <a:gd name="T2" fmla="*/ 0 w 49"/>
                <a:gd name="T3" fmla="*/ 29 h 211"/>
                <a:gd name="T4" fmla="*/ 0 w 49"/>
                <a:gd name="T5" fmla="*/ 205 h 211"/>
                <a:gd name="T6" fmla="*/ 6 w 49"/>
                <a:gd name="T7" fmla="*/ 211 h 211"/>
                <a:gd name="T8" fmla="*/ 43 w 49"/>
                <a:gd name="T9" fmla="*/ 211 h 211"/>
                <a:gd name="T10" fmla="*/ 49 w 49"/>
                <a:gd name="T11" fmla="*/ 205 h 211"/>
                <a:gd name="T12" fmla="*/ 49 w 49"/>
                <a:gd name="T13" fmla="*/ 22 h 211"/>
                <a:gd name="T14" fmla="*/ 29 w 49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11">
                  <a:moveTo>
                    <a:pt x="29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08"/>
                    <a:pt x="3" y="211"/>
                    <a:pt x="6" y="211"/>
                  </a:cubicBezTo>
                  <a:cubicBezTo>
                    <a:pt x="43" y="211"/>
                    <a:pt x="43" y="211"/>
                    <a:pt x="43" y="211"/>
                  </a:cubicBezTo>
                  <a:cubicBezTo>
                    <a:pt x="46" y="211"/>
                    <a:pt x="49" y="208"/>
                    <a:pt x="49" y="20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38" y="21"/>
                    <a:pt x="29" y="12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Freeform 233"/>
            <p:cNvSpPr>
              <a:spLocks/>
            </p:cNvSpPr>
            <p:nvPr/>
          </p:nvSpPr>
          <p:spPr bwMode="auto">
            <a:xfrm>
              <a:off x="3546346" y="2339026"/>
              <a:ext cx="871764" cy="610452"/>
            </a:xfrm>
            <a:custGeom>
              <a:avLst/>
              <a:gdLst>
                <a:gd name="T0" fmla="*/ 20 w 340"/>
                <a:gd name="T1" fmla="*/ 234 h 238"/>
                <a:gd name="T2" fmla="*/ 140 w 340"/>
                <a:gd name="T3" fmla="*/ 113 h 238"/>
                <a:gd name="T4" fmla="*/ 183 w 340"/>
                <a:gd name="T5" fmla="*/ 156 h 238"/>
                <a:gd name="T6" fmla="*/ 199 w 340"/>
                <a:gd name="T7" fmla="*/ 156 h 238"/>
                <a:gd name="T8" fmla="*/ 318 w 340"/>
                <a:gd name="T9" fmla="*/ 37 h 238"/>
                <a:gd name="T10" fmla="*/ 318 w 340"/>
                <a:gd name="T11" fmla="*/ 64 h 238"/>
                <a:gd name="T12" fmla="*/ 329 w 340"/>
                <a:gd name="T13" fmla="*/ 75 h 238"/>
                <a:gd name="T14" fmla="*/ 340 w 340"/>
                <a:gd name="T15" fmla="*/ 64 h 238"/>
                <a:gd name="T16" fmla="*/ 340 w 340"/>
                <a:gd name="T17" fmla="*/ 11 h 238"/>
                <a:gd name="T18" fmla="*/ 337 w 340"/>
                <a:gd name="T19" fmla="*/ 3 h 238"/>
                <a:gd name="T20" fmla="*/ 329 w 340"/>
                <a:gd name="T21" fmla="*/ 0 h 238"/>
                <a:gd name="T22" fmla="*/ 276 w 340"/>
                <a:gd name="T23" fmla="*/ 0 h 238"/>
                <a:gd name="T24" fmla="*/ 265 w 340"/>
                <a:gd name="T25" fmla="*/ 11 h 238"/>
                <a:gd name="T26" fmla="*/ 276 w 340"/>
                <a:gd name="T27" fmla="*/ 22 h 238"/>
                <a:gd name="T28" fmla="*/ 302 w 340"/>
                <a:gd name="T29" fmla="*/ 22 h 238"/>
                <a:gd name="T30" fmla="*/ 191 w 340"/>
                <a:gd name="T31" fmla="*/ 133 h 238"/>
                <a:gd name="T32" fmla="*/ 148 w 340"/>
                <a:gd name="T33" fmla="*/ 90 h 238"/>
                <a:gd name="T34" fmla="*/ 133 w 340"/>
                <a:gd name="T35" fmla="*/ 90 h 238"/>
                <a:gd name="T36" fmla="*/ 4 w 340"/>
                <a:gd name="T37" fmla="*/ 219 h 238"/>
                <a:gd name="T38" fmla="*/ 4 w 340"/>
                <a:gd name="T39" fmla="*/ 234 h 238"/>
                <a:gd name="T40" fmla="*/ 20 w 340"/>
                <a:gd name="T4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238">
                  <a:moveTo>
                    <a:pt x="20" y="234"/>
                  </a:moveTo>
                  <a:cubicBezTo>
                    <a:pt x="140" y="113"/>
                    <a:pt x="140" y="113"/>
                    <a:pt x="140" y="113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8" y="160"/>
                    <a:pt x="195" y="160"/>
                    <a:pt x="199" y="156"/>
                  </a:cubicBezTo>
                  <a:cubicBezTo>
                    <a:pt x="318" y="37"/>
                    <a:pt x="318" y="37"/>
                    <a:pt x="318" y="37"/>
                  </a:cubicBezTo>
                  <a:cubicBezTo>
                    <a:pt x="318" y="64"/>
                    <a:pt x="318" y="64"/>
                    <a:pt x="318" y="64"/>
                  </a:cubicBezTo>
                  <a:cubicBezTo>
                    <a:pt x="318" y="70"/>
                    <a:pt x="323" y="75"/>
                    <a:pt x="329" y="75"/>
                  </a:cubicBezTo>
                  <a:cubicBezTo>
                    <a:pt x="335" y="75"/>
                    <a:pt x="340" y="70"/>
                    <a:pt x="340" y="64"/>
                  </a:cubicBezTo>
                  <a:cubicBezTo>
                    <a:pt x="340" y="11"/>
                    <a:pt x="340" y="11"/>
                    <a:pt x="340" y="11"/>
                  </a:cubicBezTo>
                  <a:cubicBezTo>
                    <a:pt x="340" y="8"/>
                    <a:pt x="339" y="5"/>
                    <a:pt x="337" y="3"/>
                  </a:cubicBezTo>
                  <a:cubicBezTo>
                    <a:pt x="335" y="1"/>
                    <a:pt x="332" y="0"/>
                    <a:pt x="329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0" y="0"/>
                    <a:pt x="265" y="4"/>
                    <a:pt x="265" y="11"/>
                  </a:cubicBezTo>
                  <a:cubicBezTo>
                    <a:pt x="265" y="17"/>
                    <a:pt x="270" y="22"/>
                    <a:pt x="276" y="22"/>
                  </a:cubicBezTo>
                  <a:cubicBezTo>
                    <a:pt x="302" y="22"/>
                    <a:pt x="302" y="22"/>
                    <a:pt x="302" y="22"/>
                  </a:cubicBezTo>
                  <a:cubicBezTo>
                    <a:pt x="191" y="133"/>
                    <a:pt x="191" y="133"/>
                    <a:pt x="191" y="133"/>
                  </a:cubicBezTo>
                  <a:cubicBezTo>
                    <a:pt x="148" y="90"/>
                    <a:pt x="148" y="90"/>
                    <a:pt x="148" y="90"/>
                  </a:cubicBezTo>
                  <a:cubicBezTo>
                    <a:pt x="144" y="86"/>
                    <a:pt x="137" y="86"/>
                    <a:pt x="133" y="90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0" y="223"/>
                    <a:pt x="0" y="230"/>
                    <a:pt x="4" y="234"/>
                  </a:cubicBezTo>
                  <a:cubicBezTo>
                    <a:pt x="8" y="238"/>
                    <a:pt x="15" y="238"/>
                    <a:pt x="20" y="2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0" name="组合 57"/>
          <p:cNvGrpSpPr/>
          <p:nvPr/>
        </p:nvGrpSpPr>
        <p:grpSpPr>
          <a:xfrm>
            <a:off x="9448979" y="2412928"/>
            <a:ext cx="374534" cy="371704"/>
            <a:chOff x="7078908" y="5461438"/>
            <a:chExt cx="430461" cy="427208"/>
          </a:xfrm>
          <a:solidFill>
            <a:schemeClr val="bg1">
              <a:lumMod val="50000"/>
            </a:schemeClr>
          </a:solidFill>
        </p:grpSpPr>
        <p:sp>
          <p:nvSpPr>
            <p:cNvPr id="96" name="Freeform 236"/>
            <p:cNvSpPr>
              <a:spLocks/>
            </p:cNvSpPr>
            <p:nvPr/>
          </p:nvSpPr>
          <p:spPr bwMode="auto">
            <a:xfrm>
              <a:off x="7078908" y="5461438"/>
              <a:ext cx="418534" cy="417450"/>
            </a:xfrm>
            <a:custGeom>
              <a:avLst/>
              <a:gdLst>
                <a:gd name="T0" fmla="*/ 84 w 163"/>
                <a:gd name="T1" fmla="*/ 129 h 163"/>
                <a:gd name="T2" fmla="*/ 46 w 163"/>
                <a:gd name="T3" fmla="*/ 50 h 163"/>
                <a:gd name="T4" fmla="*/ 81 w 163"/>
                <a:gd name="T5" fmla="*/ 34 h 163"/>
                <a:gd name="T6" fmla="*/ 127 w 163"/>
                <a:gd name="T7" fmla="*/ 89 h 163"/>
                <a:gd name="T8" fmla="*/ 147 w 163"/>
                <a:gd name="T9" fmla="*/ 94 h 163"/>
                <a:gd name="T10" fmla="*/ 162 w 163"/>
                <a:gd name="T11" fmla="*/ 86 h 163"/>
                <a:gd name="T12" fmla="*/ 162 w 163"/>
                <a:gd name="T13" fmla="*/ 70 h 163"/>
                <a:gd name="T14" fmla="*/ 144 w 163"/>
                <a:gd name="T15" fmla="*/ 59 h 163"/>
                <a:gd name="T16" fmla="*/ 154 w 163"/>
                <a:gd name="T17" fmla="*/ 45 h 163"/>
                <a:gd name="T18" fmla="*/ 145 w 163"/>
                <a:gd name="T19" fmla="*/ 32 h 163"/>
                <a:gd name="T20" fmla="*/ 125 w 163"/>
                <a:gd name="T21" fmla="*/ 30 h 163"/>
                <a:gd name="T22" fmla="*/ 126 w 163"/>
                <a:gd name="T23" fmla="*/ 13 h 163"/>
                <a:gd name="T24" fmla="*/ 112 w 163"/>
                <a:gd name="T25" fmla="*/ 6 h 163"/>
                <a:gd name="T26" fmla="*/ 93 w 163"/>
                <a:gd name="T27" fmla="*/ 15 h 163"/>
                <a:gd name="T28" fmla="*/ 86 w 163"/>
                <a:gd name="T29" fmla="*/ 0 h 163"/>
                <a:gd name="T30" fmla="*/ 70 w 163"/>
                <a:gd name="T31" fmla="*/ 1 h 163"/>
                <a:gd name="T32" fmla="*/ 58 w 163"/>
                <a:gd name="T33" fmla="*/ 18 h 163"/>
                <a:gd name="T34" fmla="*/ 44 w 163"/>
                <a:gd name="T35" fmla="*/ 9 h 163"/>
                <a:gd name="T36" fmla="*/ 31 w 163"/>
                <a:gd name="T37" fmla="*/ 17 h 163"/>
                <a:gd name="T38" fmla="*/ 31 w 163"/>
                <a:gd name="T39" fmla="*/ 36 h 163"/>
                <a:gd name="T40" fmla="*/ 15 w 163"/>
                <a:gd name="T41" fmla="*/ 33 h 163"/>
                <a:gd name="T42" fmla="*/ 8 w 163"/>
                <a:gd name="T43" fmla="*/ 47 h 163"/>
                <a:gd name="T44" fmla="*/ 18 w 163"/>
                <a:gd name="T45" fmla="*/ 59 h 163"/>
                <a:gd name="T46" fmla="*/ 0 w 163"/>
                <a:gd name="T47" fmla="*/ 73 h 163"/>
                <a:gd name="T48" fmla="*/ 0 w 163"/>
                <a:gd name="T49" fmla="*/ 88 h 163"/>
                <a:gd name="T50" fmla="*/ 15 w 163"/>
                <a:gd name="T51" fmla="*/ 94 h 163"/>
                <a:gd name="T52" fmla="*/ 6 w 163"/>
                <a:gd name="T53" fmla="*/ 114 h 163"/>
                <a:gd name="T54" fmla="*/ 15 w 163"/>
                <a:gd name="T55" fmla="*/ 128 h 163"/>
                <a:gd name="T56" fmla="*/ 30 w 163"/>
                <a:gd name="T57" fmla="*/ 125 h 163"/>
                <a:gd name="T58" fmla="*/ 33 w 163"/>
                <a:gd name="T59" fmla="*/ 148 h 163"/>
                <a:gd name="T60" fmla="*/ 47 w 163"/>
                <a:gd name="T61" fmla="*/ 155 h 163"/>
                <a:gd name="T62" fmla="*/ 59 w 163"/>
                <a:gd name="T63" fmla="*/ 145 h 163"/>
                <a:gd name="T64" fmla="*/ 72 w 163"/>
                <a:gd name="T65" fmla="*/ 163 h 163"/>
                <a:gd name="T66" fmla="*/ 88 w 163"/>
                <a:gd name="T67" fmla="*/ 162 h 163"/>
                <a:gd name="T68" fmla="*/ 94 w 163"/>
                <a:gd name="T69" fmla="*/ 148 h 163"/>
                <a:gd name="T70" fmla="*/ 89 w 163"/>
                <a:gd name="T71" fmla="*/ 12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" h="163">
                  <a:moveTo>
                    <a:pt x="89" y="128"/>
                  </a:moveTo>
                  <a:cubicBezTo>
                    <a:pt x="88" y="128"/>
                    <a:pt x="86" y="129"/>
                    <a:pt x="84" y="129"/>
                  </a:cubicBezTo>
                  <a:cubicBezTo>
                    <a:pt x="58" y="130"/>
                    <a:pt x="36" y="110"/>
                    <a:pt x="35" y="84"/>
                  </a:cubicBezTo>
                  <a:cubicBezTo>
                    <a:pt x="34" y="71"/>
                    <a:pt x="38" y="59"/>
                    <a:pt x="46" y="50"/>
                  </a:cubicBezTo>
                  <a:cubicBezTo>
                    <a:pt x="55" y="40"/>
                    <a:pt x="66" y="35"/>
                    <a:pt x="79" y="34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106" y="34"/>
                    <a:pt x="127" y="54"/>
                    <a:pt x="128" y="79"/>
                  </a:cubicBezTo>
                  <a:cubicBezTo>
                    <a:pt x="128" y="82"/>
                    <a:pt x="128" y="85"/>
                    <a:pt x="127" y="89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5" y="101"/>
                    <a:pt x="146" y="97"/>
                    <a:pt x="147" y="94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6" y="66"/>
                    <a:pt x="145" y="62"/>
                    <a:pt x="144" y="5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0" y="35"/>
                    <a:pt x="127" y="32"/>
                    <a:pt x="125" y="30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0" y="17"/>
                    <a:pt x="97" y="16"/>
                    <a:pt x="93" y="1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5" y="16"/>
                    <a:pt x="62" y="17"/>
                    <a:pt x="58" y="1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5" y="32"/>
                    <a:pt x="33" y="34"/>
                    <a:pt x="31" y="36"/>
                  </a:cubicBezTo>
                  <a:cubicBezTo>
                    <a:pt x="31" y="37"/>
                    <a:pt x="30" y="37"/>
                    <a:pt x="30" y="3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63"/>
                    <a:pt x="16" y="66"/>
                    <a:pt x="15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7"/>
                    <a:pt x="17" y="101"/>
                    <a:pt x="18" y="104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3" y="128"/>
                    <a:pt x="35" y="130"/>
                    <a:pt x="38" y="133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7" y="150"/>
                    <a:pt x="37" y="150"/>
                    <a:pt x="37" y="150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9" y="145"/>
                    <a:pt x="59" y="145"/>
                    <a:pt x="59" y="145"/>
                  </a:cubicBezTo>
                  <a:cubicBezTo>
                    <a:pt x="62" y="146"/>
                    <a:pt x="66" y="147"/>
                    <a:pt x="69" y="148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88" y="162"/>
                    <a:pt x="88" y="162"/>
                    <a:pt x="88" y="162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98" y="147"/>
                    <a:pt x="102" y="146"/>
                    <a:pt x="105" y="144"/>
                  </a:cubicBezTo>
                  <a:lnTo>
                    <a:pt x="89" y="12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Freeform 237"/>
            <p:cNvSpPr>
              <a:spLocks/>
            </p:cNvSpPr>
            <p:nvPr/>
          </p:nvSpPr>
          <p:spPr bwMode="auto">
            <a:xfrm>
              <a:off x="7197095" y="5576372"/>
              <a:ext cx="312274" cy="312274"/>
            </a:xfrm>
            <a:custGeom>
              <a:avLst/>
              <a:gdLst>
                <a:gd name="T0" fmla="*/ 122 w 122"/>
                <a:gd name="T1" fmla="*/ 101 h 122"/>
                <a:gd name="T2" fmla="*/ 119 w 122"/>
                <a:gd name="T3" fmla="*/ 94 h 122"/>
                <a:gd name="T4" fmla="*/ 67 w 122"/>
                <a:gd name="T5" fmla="*/ 43 h 122"/>
                <a:gd name="T6" fmla="*/ 58 w 122"/>
                <a:gd name="T7" fmla="*/ 12 h 122"/>
                <a:gd name="T8" fmla="*/ 23 w 122"/>
                <a:gd name="T9" fmla="*/ 5 h 122"/>
                <a:gd name="T10" fmla="*/ 41 w 122"/>
                <a:gd name="T11" fmla="*/ 23 h 122"/>
                <a:gd name="T12" fmla="*/ 41 w 122"/>
                <a:gd name="T13" fmla="*/ 29 h 122"/>
                <a:gd name="T14" fmla="*/ 29 w 122"/>
                <a:gd name="T15" fmla="*/ 41 h 122"/>
                <a:gd name="T16" fmla="*/ 23 w 122"/>
                <a:gd name="T17" fmla="*/ 41 h 122"/>
                <a:gd name="T18" fmla="*/ 5 w 122"/>
                <a:gd name="T19" fmla="*/ 23 h 122"/>
                <a:gd name="T20" fmla="*/ 12 w 122"/>
                <a:gd name="T21" fmla="*/ 58 h 122"/>
                <a:gd name="T22" fmla="*/ 43 w 122"/>
                <a:gd name="T23" fmla="*/ 67 h 122"/>
                <a:gd name="T24" fmla="*/ 94 w 122"/>
                <a:gd name="T25" fmla="*/ 119 h 122"/>
                <a:gd name="T26" fmla="*/ 101 w 122"/>
                <a:gd name="T27" fmla="*/ 122 h 122"/>
                <a:gd name="T28" fmla="*/ 122 w 122"/>
                <a:gd name="T29" fmla="*/ 10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2">
                  <a:moveTo>
                    <a:pt x="122" y="101"/>
                  </a:moveTo>
                  <a:cubicBezTo>
                    <a:pt x="122" y="99"/>
                    <a:pt x="121" y="95"/>
                    <a:pt x="119" y="94"/>
                  </a:cubicBezTo>
                  <a:cubicBezTo>
                    <a:pt x="102" y="77"/>
                    <a:pt x="84" y="60"/>
                    <a:pt x="67" y="43"/>
                  </a:cubicBezTo>
                  <a:cubicBezTo>
                    <a:pt x="69" y="32"/>
                    <a:pt x="66" y="21"/>
                    <a:pt x="58" y="12"/>
                  </a:cubicBezTo>
                  <a:cubicBezTo>
                    <a:pt x="49" y="3"/>
                    <a:pt x="35" y="0"/>
                    <a:pt x="23" y="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5"/>
                    <a:pt x="42" y="27"/>
                    <a:pt x="41" y="29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3"/>
                    <a:pt x="25" y="43"/>
                    <a:pt x="23" y="41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0" y="35"/>
                    <a:pt x="3" y="49"/>
                    <a:pt x="12" y="58"/>
                  </a:cubicBezTo>
                  <a:cubicBezTo>
                    <a:pt x="20" y="66"/>
                    <a:pt x="32" y="69"/>
                    <a:pt x="43" y="67"/>
                  </a:cubicBezTo>
                  <a:cubicBezTo>
                    <a:pt x="60" y="84"/>
                    <a:pt x="77" y="102"/>
                    <a:pt x="94" y="119"/>
                  </a:cubicBezTo>
                  <a:cubicBezTo>
                    <a:pt x="95" y="121"/>
                    <a:pt x="98" y="122"/>
                    <a:pt x="101" y="122"/>
                  </a:cubicBezTo>
                  <a:cubicBezTo>
                    <a:pt x="111" y="120"/>
                    <a:pt x="120" y="112"/>
                    <a:pt x="122" y="10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8" name="组合 60"/>
          <p:cNvGrpSpPr/>
          <p:nvPr/>
        </p:nvGrpSpPr>
        <p:grpSpPr>
          <a:xfrm>
            <a:off x="7819445" y="3307859"/>
            <a:ext cx="421704" cy="483972"/>
            <a:chOff x="2733098" y="4187405"/>
            <a:chExt cx="484675" cy="556238"/>
          </a:xfrm>
          <a:solidFill>
            <a:schemeClr val="bg1">
              <a:lumMod val="50000"/>
            </a:schemeClr>
          </a:solidFill>
        </p:grpSpPr>
        <p:sp>
          <p:nvSpPr>
            <p:cNvPr id="99" name="Oval 302"/>
            <p:cNvSpPr>
              <a:spLocks noChangeArrowheads="1"/>
            </p:cNvSpPr>
            <p:nvPr/>
          </p:nvSpPr>
          <p:spPr bwMode="auto">
            <a:xfrm>
              <a:off x="2849117" y="4187405"/>
              <a:ext cx="84574" cy="1073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0" name="Freeform 303"/>
            <p:cNvSpPr>
              <a:spLocks noEditPoints="1"/>
            </p:cNvSpPr>
            <p:nvPr/>
          </p:nvSpPr>
          <p:spPr bwMode="auto">
            <a:xfrm>
              <a:off x="2733098" y="4304508"/>
              <a:ext cx="310105" cy="439135"/>
            </a:xfrm>
            <a:custGeom>
              <a:avLst/>
              <a:gdLst>
                <a:gd name="T0" fmla="*/ 121 w 121"/>
                <a:gd name="T1" fmla="*/ 26 h 171"/>
                <a:gd name="T2" fmla="*/ 120 w 121"/>
                <a:gd name="T3" fmla="*/ 26 h 171"/>
                <a:gd name="T4" fmla="*/ 114 w 121"/>
                <a:gd name="T5" fmla="*/ 21 h 171"/>
                <a:gd name="T6" fmla="*/ 90 w 121"/>
                <a:gd name="T7" fmla="*/ 3 h 171"/>
                <a:gd name="T8" fmla="*/ 84 w 121"/>
                <a:gd name="T9" fmla="*/ 1 h 171"/>
                <a:gd name="T10" fmla="*/ 76 w 121"/>
                <a:gd name="T11" fmla="*/ 1 h 171"/>
                <a:gd name="T12" fmla="*/ 74 w 121"/>
                <a:gd name="T13" fmla="*/ 11 h 171"/>
                <a:gd name="T14" fmla="*/ 67 w 121"/>
                <a:gd name="T15" fmla="*/ 42 h 171"/>
                <a:gd name="T16" fmla="*/ 67 w 121"/>
                <a:gd name="T17" fmla="*/ 7 h 171"/>
                <a:gd name="T18" fmla="*/ 58 w 121"/>
                <a:gd name="T19" fmla="*/ 0 h 171"/>
                <a:gd name="T20" fmla="*/ 58 w 121"/>
                <a:gd name="T21" fmla="*/ 9 h 171"/>
                <a:gd name="T22" fmla="*/ 45 w 121"/>
                <a:gd name="T23" fmla="*/ 18 h 171"/>
                <a:gd name="T24" fmla="*/ 40 w 121"/>
                <a:gd name="T25" fmla="*/ 7 h 171"/>
                <a:gd name="T26" fmla="*/ 47 w 121"/>
                <a:gd name="T27" fmla="*/ 0 h 171"/>
                <a:gd name="T28" fmla="*/ 38 w 121"/>
                <a:gd name="T29" fmla="*/ 1 h 171"/>
                <a:gd name="T30" fmla="*/ 3 w 121"/>
                <a:gd name="T31" fmla="*/ 35 h 171"/>
                <a:gd name="T32" fmla="*/ 3 w 121"/>
                <a:gd name="T33" fmla="*/ 36 h 171"/>
                <a:gd name="T34" fmla="*/ 1 w 121"/>
                <a:gd name="T35" fmla="*/ 48 h 171"/>
                <a:gd name="T36" fmla="*/ 2 w 121"/>
                <a:gd name="T37" fmla="*/ 48 h 171"/>
                <a:gd name="T38" fmla="*/ 2 w 121"/>
                <a:gd name="T39" fmla="*/ 50 h 171"/>
                <a:gd name="T40" fmla="*/ 6 w 121"/>
                <a:gd name="T41" fmla="*/ 57 h 171"/>
                <a:gd name="T42" fmla="*/ 20 w 121"/>
                <a:gd name="T43" fmla="*/ 85 h 171"/>
                <a:gd name="T44" fmla="*/ 33 w 121"/>
                <a:gd name="T45" fmla="*/ 90 h 171"/>
                <a:gd name="T46" fmla="*/ 35 w 121"/>
                <a:gd name="T47" fmla="*/ 90 h 171"/>
                <a:gd name="T48" fmla="*/ 60 w 121"/>
                <a:gd name="T49" fmla="*/ 171 h 171"/>
                <a:gd name="T50" fmla="*/ 56 w 121"/>
                <a:gd name="T51" fmla="*/ 110 h 171"/>
                <a:gd name="T52" fmla="*/ 89 w 121"/>
                <a:gd name="T53" fmla="*/ 33 h 171"/>
                <a:gd name="T54" fmla="*/ 93 w 121"/>
                <a:gd name="T55" fmla="*/ 31 h 171"/>
                <a:gd name="T56" fmla="*/ 75 w 121"/>
                <a:gd name="T57" fmla="*/ 45 h 171"/>
                <a:gd name="T58" fmla="*/ 89 w 121"/>
                <a:gd name="T59" fmla="*/ 33 h 171"/>
                <a:gd name="T60" fmla="*/ 30 w 121"/>
                <a:gd name="T61" fmla="*/ 55 h 171"/>
                <a:gd name="T62" fmla="*/ 24 w 121"/>
                <a:gd name="T63" fmla="*/ 44 h 171"/>
                <a:gd name="T64" fmla="*/ 33 w 121"/>
                <a:gd name="T65" fmla="*/ 6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71">
                  <a:moveTo>
                    <a:pt x="120" y="42"/>
                  </a:moveTo>
                  <a:cubicBezTo>
                    <a:pt x="120" y="35"/>
                    <a:pt x="121" y="24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8" y="2"/>
                    <a:pt x="86" y="1"/>
                    <a:pt x="84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1" y="1"/>
                    <a:pt x="78" y="1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1"/>
                    <a:pt x="42" y="1"/>
                    <a:pt x="39" y="1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36" y="2"/>
                    <a:pt x="33" y="3"/>
                    <a:pt x="31" y="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60"/>
                    <a:pt x="2" y="42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4" y="82"/>
                    <a:pt x="29" y="80"/>
                    <a:pt x="33" y="78"/>
                  </a:cubicBezTo>
                  <a:cubicBezTo>
                    <a:pt x="33" y="82"/>
                    <a:pt x="33" y="86"/>
                    <a:pt x="33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0"/>
                    <a:pt x="34" y="90"/>
                    <a:pt x="35" y="90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61" y="161"/>
                    <a:pt x="61" y="148"/>
                    <a:pt x="61" y="134"/>
                  </a:cubicBezTo>
                  <a:cubicBezTo>
                    <a:pt x="58" y="127"/>
                    <a:pt x="56" y="118"/>
                    <a:pt x="56" y="110"/>
                  </a:cubicBezTo>
                  <a:cubicBezTo>
                    <a:pt x="56" y="74"/>
                    <a:pt x="84" y="44"/>
                    <a:pt x="120" y="42"/>
                  </a:cubicBezTo>
                  <a:close/>
                  <a:moveTo>
                    <a:pt x="89" y="33"/>
                  </a:moveTo>
                  <a:cubicBezTo>
                    <a:pt x="89" y="31"/>
                    <a:pt x="89" y="29"/>
                    <a:pt x="89" y="27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4" y="42"/>
                    <a:pt x="74" y="42"/>
                    <a:pt x="74" y="42"/>
                  </a:cubicBezTo>
                  <a:lnTo>
                    <a:pt x="89" y="33"/>
                  </a:lnTo>
                  <a:close/>
                  <a:moveTo>
                    <a:pt x="33" y="60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41"/>
                    <a:pt x="33" y="50"/>
                    <a:pt x="33" y="6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Freeform 304"/>
            <p:cNvSpPr>
              <a:spLocks/>
            </p:cNvSpPr>
            <p:nvPr/>
          </p:nvSpPr>
          <p:spPr bwMode="auto">
            <a:xfrm>
              <a:off x="2897909" y="4668827"/>
              <a:ext cx="60720" cy="74816"/>
            </a:xfrm>
            <a:custGeom>
              <a:avLst/>
              <a:gdLst>
                <a:gd name="T0" fmla="*/ 0 w 24"/>
                <a:gd name="T1" fmla="*/ 0 h 29"/>
                <a:gd name="T2" fmla="*/ 1 w 24"/>
                <a:gd name="T3" fmla="*/ 29 h 29"/>
                <a:gd name="T4" fmla="*/ 24 w 24"/>
                <a:gd name="T5" fmla="*/ 29 h 29"/>
                <a:gd name="T6" fmla="*/ 24 w 24"/>
                <a:gd name="T7" fmla="*/ 26 h 29"/>
                <a:gd name="T8" fmla="*/ 0 w 2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7"/>
                    <a:pt x="24" y="26"/>
                  </a:cubicBezTo>
                  <a:cubicBezTo>
                    <a:pt x="14" y="19"/>
                    <a:pt x="6" y="1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2" name="Freeform 305"/>
            <p:cNvSpPr>
              <a:spLocks/>
            </p:cNvSpPr>
            <p:nvPr/>
          </p:nvSpPr>
          <p:spPr bwMode="auto">
            <a:xfrm>
              <a:off x="3035614" y="4422694"/>
              <a:ext cx="54214" cy="41203"/>
            </a:xfrm>
            <a:custGeom>
              <a:avLst/>
              <a:gdLst>
                <a:gd name="T0" fmla="*/ 43 w 50"/>
                <a:gd name="T1" fmla="*/ 0 h 38"/>
                <a:gd name="T2" fmla="*/ 36 w 50"/>
                <a:gd name="T3" fmla="*/ 0 h 38"/>
                <a:gd name="T4" fmla="*/ 14 w 50"/>
                <a:gd name="T5" fmla="*/ 0 h 38"/>
                <a:gd name="T6" fmla="*/ 7 w 50"/>
                <a:gd name="T7" fmla="*/ 0 h 38"/>
                <a:gd name="T8" fmla="*/ 0 w 50"/>
                <a:gd name="T9" fmla="*/ 38 h 38"/>
                <a:gd name="T10" fmla="*/ 14 w 50"/>
                <a:gd name="T11" fmla="*/ 38 h 38"/>
                <a:gd name="T12" fmla="*/ 36 w 50"/>
                <a:gd name="T13" fmla="*/ 38 h 38"/>
                <a:gd name="T14" fmla="*/ 50 w 50"/>
                <a:gd name="T15" fmla="*/ 38 h 38"/>
                <a:gd name="T16" fmla="*/ 43 w 50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38">
                  <a:moveTo>
                    <a:pt x="43" y="0"/>
                  </a:moveTo>
                  <a:lnTo>
                    <a:pt x="36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36" y="38"/>
                  </a:lnTo>
                  <a:lnTo>
                    <a:pt x="50" y="38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2964051" y="4430285"/>
              <a:ext cx="61805" cy="59636"/>
            </a:xfrm>
            <a:custGeom>
              <a:avLst/>
              <a:gdLst>
                <a:gd name="T0" fmla="*/ 33 w 57"/>
                <a:gd name="T1" fmla="*/ 0 h 55"/>
                <a:gd name="T2" fmla="*/ 26 w 57"/>
                <a:gd name="T3" fmla="*/ 5 h 55"/>
                <a:gd name="T4" fmla="*/ 7 w 57"/>
                <a:gd name="T5" fmla="*/ 14 h 55"/>
                <a:gd name="T6" fmla="*/ 0 w 57"/>
                <a:gd name="T7" fmla="*/ 19 h 55"/>
                <a:gd name="T8" fmla="*/ 14 w 57"/>
                <a:gd name="T9" fmla="*/ 55 h 55"/>
                <a:gd name="T10" fmla="*/ 28 w 57"/>
                <a:gd name="T11" fmla="*/ 47 h 55"/>
                <a:gd name="T12" fmla="*/ 45 w 57"/>
                <a:gd name="T13" fmla="*/ 38 h 55"/>
                <a:gd name="T14" fmla="*/ 57 w 57"/>
                <a:gd name="T15" fmla="*/ 31 h 55"/>
                <a:gd name="T16" fmla="*/ 33 w 57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33" y="0"/>
                  </a:moveTo>
                  <a:lnTo>
                    <a:pt x="26" y="5"/>
                  </a:lnTo>
                  <a:lnTo>
                    <a:pt x="7" y="14"/>
                  </a:lnTo>
                  <a:lnTo>
                    <a:pt x="0" y="19"/>
                  </a:lnTo>
                  <a:lnTo>
                    <a:pt x="14" y="55"/>
                  </a:lnTo>
                  <a:lnTo>
                    <a:pt x="28" y="47"/>
                  </a:lnTo>
                  <a:lnTo>
                    <a:pt x="45" y="38"/>
                  </a:lnTo>
                  <a:lnTo>
                    <a:pt x="57" y="31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2909837" y="4479077"/>
              <a:ext cx="61805" cy="61805"/>
            </a:xfrm>
            <a:custGeom>
              <a:avLst/>
              <a:gdLst>
                <a:gd name="T0" fmla="*/ 19 w 57"/>
                <a:gd name="T1" fmla="*/ 0 h 57"/>
                <a:gd name="T2" fmla="*/ 15 w 57"/>
                <a:gd name="T3" fmla="*/ 7 h 57"/>
                <a:gd name="T4" fmla="*/ 5 w 57"/>
                <a:gd name="T5" fmla="*/ 26 h 57"/>
                <a:gd name="T6" fmla="*/ 0 w 57"/>
                <a:gd name="T7" fmla="*/ 33 h 57"/>
                <a:gd name="T8" fmla="*/ 31 w 57"/>
                <a:gd name="T9" fmla="*/ 57 h 57"/>
                <a:gd name="T10" fmla="*/ 38 w 57"/>
                <a:gd name="T11" fmla="*/ 45 h 57"/>
                <a:gd name="T12" fmla="*/ 50 w 57"/>
                <a:gd name="T13" fmla="*/ 26 h 57"/>
                <a:gd name="T14" fmla="*/ 57 w 57"/>
                <a:gd name="T15" fmla="*/ 14 h 57"/>
                <a:gd name="T16" fmla="*/ 19 w 57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19" y="0"/>
                  </a:moveTo>
                  <a:lnTo>
                    <a:pt x="15" y="7"/>
                  </a:lnTo>
                  <a:lnTo>
                    <a:pt x="5" y="26"/>
                  </a:lnTo>
                  <a:lnTo>
                    <a:pt x="0" y="33"/>
                  </a:lnTo>
                  <a:lnTo>
                    <a:pt x="31" y="57"/>
                  </a:lnTo>
                  <a:lnTo>
                    <a:pt x="38" y="45"/>
                  </a:lnTo>
                  <a:lnTo>
                    <a:pt x="50" y="26"/>
                  </a:lnTo>
                  <a:lnTo>
                    <a:pt x="57" y="1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2897909" y="4550640"/>
              <a:ext cx="40119" cy="52046"/>
            </a:xfrm>
            <a:custGeom>
              <a:avLst/>
              <a:gdLst>
                <a:gd name="T0" fmla="*/ 0 w 37"/>
                <a:gd name="T1" fmla="*/ 5 h 48"/>
                <a:gd name="T2" fmla="*/ 0 w 37"/>
                <a:gd name="T3" fmla="*/ 14 h 48"/>
                <a:gd name="T4" fmla="*/ 0 w 37"/>
                <a:gd name="T5" fmla="*/ 33 h 48"/>
                <a:gd name="T6" fmla="*/ 0 w 37"/>
                <a:gd name="T7" fmla="*/ 43 h 48"/>
                <a:gd name="T8" fmla="*/ 37 w 37"/>
                <a:gd name="T9" fmla="*/ 48 h 48"/>
                <a:gd name="T10" fmla="*/ 37 w 37"/>
                <a:gd name="T11" fmla="*/ 33 h 48"/>
                <a:gd name="T12" fmla="*/ 37 w 37"/>
                <a:gd name="T13" fmla="*/ 14 h 48"/>
                <a:gd name="T14" fmla="*/ 37 w 37"/>
                <a:gd name="T15" fmla="*/ 0 h 48"/>
                <a:gd name="T16" fmla="*/ 0 w 37"/>
                <a:gd name="T17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48">
                  <a:moveTo>
                    <a:pt x="0" y="5"/>
                  </a:moveTo>
                  <a:lnTo>
                    <a:pt x="0" y="14"/>
                  </a:lnTo>
                  <a:lnTo>
                    <a:pt x="0" y="33"/>
                  </a:lnTo>
                  <a:lnTo>
                    <a:pt x="0" y="43"/>
                  </a:lnTo>
                  <a:lnTo>
                    <a:pt x="37" y="48"/>
                  </a:lnTo>
                  <a:lnTo>
                    <a:pt x="37" y="33"/>
                  </a:lnTo>
                  <a:lnTo>
                    <a:pt x="37" y="14"/>
                  </a:lnTo>
                  <a:lnTo>
                    <a:pt x="3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2905500" y="4612444"/>
              <a:ext cx="58551" cy="61805"/>
            </a:xfrm>
            <a:custGeom>
              <a:avLst/>
              <a:gdLst>
                <a:gd name="T0" fmla="*/ 0 w 54"/>
                <a:gd name="T1" fmla="*/ 26 h 57"/>
                <a:gd name="T2" fmla="*/ 4 w 54"/>
                <a:gd name="T3" fmla="*/ 33 h 57"/>
                <a:gd name="T4" fmla="*/ 14 w 54"/>
                <a:gd name="T5" fmla="*/ 50 h 57"/>
                <a:gd name="T6" fmla="*/ 19 w 54"/>
                <a:gd name="T7" fmla="*/ 57 h 57"/>
                <a:gd name="T8" fmla="*/ 54 w 54"/>
                <a:gd name="T9" fmla="*/ 43 h 57"/>
                <a:gd name="T10" fmla="*/ 47 w 54"/>
                <a:gd name="T11" fmla="*/ 31 h 57"/>
                <a:gd name="T12" fmla="*/ 37 w 54"/>
                <a:gd name="T13" fmla="*/ 14 h 57"/>
                <a:gd name="T14" fmla="*/ 30 w 54"/>
                <a:gd name="T15" fmla="*/ 0 h 57"/>
                <a:gd name="T16" fmla="*/ 0 w 54"/>
                <a:gd name="T17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0" y="26"/>
                  </a:moveTo>
                  <a:lnTo>
                    <a:pt x="4" y="33"/>
                  </a:lnTo>
                  <a:lnTo>
                    <a:pt x="14" y="50"/>
                  </a:lnTo>
                  <a:lnTo>
                    <a:pt x="19" y="57"/>
                  </a:lnTo>
                  <a:lnTo>
                    <a:pt x="54" y="43"/>
                  </a:lnTo>
                  <a:lnTo>
                    <a:pt x="47" y="31"/>
                  </a:lnTo>
                  <a:lnTo>
                    <a:pt x="37" y="14"/>
                  </a:lnTo>
                  <a:lnTo>
                    <a:pt x="30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2954292" y="4668827"/>
              <a:ext cx="60720" cy="58551"/>
            </a:xfrm>
            <a:custGeom>
              <a:avLst/>
              <a:gdLst>
                <a:gd name="T0" fmla="*/ 0 w 56"/>
                <a:gd name="T1" fmla="*/ 35 h 54"/>
                <a:gd name="T2" fmla="*/ 7 w 56"/>
                <a:gd name="T3" fmla="*/ 40 h 54"/>
                <a:gd name="T4" fmla="*/ 26 w 56"/>
                <a:gd name="T5" fmla="*/ 50 h 54"/>
                <a:gd name="T6" fmla="*/ 30 w 56"/>
                <a:gd name="T7" fmla="*/ 54 h 54"/>
                <a:gd name="T8" fmla="*/ 56 w 56"/>
                <a:gd name="T9" fmla="*/ 24 h 54"/>
                <a:gd name="T10" fmla="*/ 45 w 56"/>
                <a:gd name="T11" fmla="*/ 17 h 54"/>
                <a:gd name="T12" fmla="*/ 26 w 56"/>
                <a:gd name="T13" fmla="*/ 7 h 54"/>
                <a:gd name="T14" fmla="*/ 14 w 56"/>
                <a:gd name="T15" fmla="*/ 0 h 54"/>
                <a:gd name="T16" fmla="*/ 0 w 56"/>
                <a:gd name="T1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0" y="35"/>
                  </a:moveTo>
                  <a:lnTo>
                    <a:pt x="7" y="40"/>
                  </a:lnTo>
                  <a:lnTo>
                    <a:pt x="26" y="50"/>
                  </a:lnTo>
                  <a:lnTo>
                    <a:pt x="30" y="54"/>
                  </a:lnTo>
                  <a:lnTo>
                    <a:pt x="56" y="24"/>
                  </a:lnTo>
                  <a:lnTo>
                    <a:pt x="45" y="17"/>
                  </a:lnTo>
                  <a:lnTo>
                    <a:pt x="26" y="7"/>
                  </a:lnTo>
                  <a:lnTo>
                    <a:pt x="14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022602" y="4699187"/>
              <a:ext cx="54214" cy="44456"/>
            </a:xfrm>
            <a:custGeom>
              <a:avLst/>
              <a:gdLst>
                <a:gd name="T0" fmla="*/ 8 w 50"/>
                <a:gd name="T1" fmla="*/ 41 h 41"/>
                <a:gd name="T2" fmla="*/ 15 w 50"/>
                <a:gd name="T3" fmla="*/ 41 h 41"/>
                <a:gd name="T4" fmla="*/ 36 w 50"/>
                <a:gd name="T5" fmla="*/ 41 h 41"/>
                <a:gd name="T6" fmla="*/ 43 w 50"/>
                <a:gd name="T7" fmla="*/ 41 h 41"/>
                <a:gd name="T8" fmla="*/ 50 w 50"/>
                <a:gd name="T9" fmla="*/ 0 h 41"/>
                <a:gd name="T10" fmla="*/ 36 w 50"/>
                <a:gd name="T11" fmla="*/ 0 h 41"/>
                <a:gd name="T12" fmla="*/ 15 w 50"/>
                <a:gd name="T13" fmla="*/ 0 h 41"/>
                <a:gd name="T14" fmla="*/ 0 w 50"/>
                <a:gd name="T15" fmla="*/ 0 h 41"/>
                <a:gd name="T16" fmla="*/ 8 w 50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1">
                  <a:moveTo>
                    <a:pt x="8" y="41"/>
                  </a:moveTo>
                  <a:lnTo>
                    <a:pt x="15" y="41"/>
                  </a:lnTo>
                  <a:lnTo>
                    <a:pt x="36" y="41"/>
                  </a:lnTo>
                  <a:lnTo>
                    <a:pt x="43" y="41"/>
                  </a:lnTo>
                  <a:lnTo>
                    <a:pt x="50" y="0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8" y="4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087659" y="4674248"/>
              <a:ext cx="60720" cy="58551"/>
            </a:xfrm>
            <a:custGeom>
              <a:avLst/>
              <a:gdLst>
                <a:gd name="T0" fmla="*/ 26 w 56"/>
                <a:gd name="T1" fmla="*/ 54 h 54"/>
                <a:gd name="T2" fmla="*/ 30 w 56"/>
                <a:gd name="T3" fmla="*/ 52 h 54"/>
                <a:gd name="T4" fmla="*/ 49 w 56"/>
                <a:gd name="T5" fmla="*/ 40 h 54"/>
                <a:gd name="T6" fmla="*/ 56 w 56"/>
                <a:gd name="T7" fmla="*/ 38 h 54"/>
                <a:gd name="T8" fmla="*/ 42 w 56"/>
                <a:gd name="T9" fmla="*/ 0 h 54"/>
                <a:gd name="T10" fmla="*/ 30 w 56"/>
                <a:gd name="T11" fmla="*/ 7 h 54"/>
                <a:gd name="T12" fmla="*/ 11 w 56"/>
                <a:gd name="T13" fmla="*/ 19 h 54"/>
                <a:gd name="T14" fmla="*/ 0 w 56"/>
                <a:gd name="T15" fmla="*/ 26 h 54"/>
                <a:gd name="T16" fmla="*/ 26 w 5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26" y="54"/>
                  </a:moveTo>
                  <a:lnTo>
                    <a:pt x="30" y="52"/>
                  </a:lnTo>
                  <a:lnTo>
                    <a:pt x="49" y="40"/>
                  </a:lnTo>
                  <a:lnTo>
                    <a:pt x="56" y="38"/>
                  </a:lnTo>
                  <a:lnTo>
                    <a:pt x="42" y="0"/>
                  </a:lnTo>
                  <a:lnTo>
                    <a:pt x="30" y="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6" y="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144042" y="4625456"/>
              <a:ext cx="58551" cy="58551"/>
            </a:xfrm>
            <a:custGeom>
              <a:avLst/>
              <a:gdLst>
                <a:gd name="T0" fmla="*/ 35 w 54"/>
                <a:gd name="T1" fmla="*/ 54 h 54"/>
                <a:gd name="T2" fmla="*/ 40 w 54"/>
                <a:gd name="T3" fmla="*/ 47 h 54"/>
                <a:gd name="T4" fmla="*/ 49 w 54"/>
                <a:gd name="T5" fmla="*/ 31 h 54"/>
                <a:gd name="T6" fmla="*/ 54 w 54"/>
                <a:gd name="T7" fmla="*/ 23 h 54"/>
                <a:gd name="T8" fmla="*/ 23 w 54"/>
                <a:gd name="T9" fmla="*/ 0 h 54"/>
                <a:gd name="T10" fmla="*/ 16 w 54"/>
                <a:gd name="T11" fmla="*/ 12 h 54"/>
                <a:gd name="T12" fmla="*/ 7 w 54"/>
                <a:gd name="T13" fmla="*/ 28 h 54"/>
                <a:gd name="T14" fmla="*/ 0 w 54"/>
                <a:gd name="T15" fmla="*/ 40 h 54"/>
                <a:gd name="T16" fmla="*/ 35 w 54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4">
                  <a:moveTo>
                    <a:pt x="35" y="54"/>
                  </a:moveTo>
                  <a:lnTo>
                    <a:pt x="40" y="47"/>
                  </a:lnTo>
                  <a:lnTo>
                    <a:pt x="49" y="31"/>
                  </a:lnTo>
                  <a:lnTo>
                    <a:pt x="54" y="23"/>
                  </a:lnTo>
                  <a:lnTo>
                    <a:pt x="23" y="0"/>
                  </a:lnTo>
                  <a:lnTo>
                    <a:pt x="16" y="12"/>
                  </a:lnTo>
                  <a:lnTo>
                    <a:pt x="7" y="28"/>
                  </a:lnTo>
                  <a:lnTo>
                    <a:pt x="0" y="40"/>
                  </a:lnTo>
                  <a:lnTo>
                    <a:pt x="35" y="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174402" y="4563651"/>
              <a:ext cx="43371" cy="50962"/>
            </a:xfrm>
            <a:custGeom>
              <a:avLst/>
              <a:gdLst>
                <a:gd name="T0" fmla="*/ 40 w 40"/>
                <a:gd name="T1" fmla="*/ 43 h 47"/>
                <a:gd name="T2" fmla="*/ 40 w 40"/>
                <a:gd name="T3" fmla="*/ 33 h 47"/>
                <a:gd name="T4" fmla="*/ 40 w 40"/>
                <a:gd name="T5" fmla="*/ 14 h 47"/>
                <a:gd name="T6" fmla="*/ 40 w 40"/>
                <a:gd name="T7" fmla="*/ 5 h 47"/>
                <a:gd name="T8" fmla="*/ 0 w 40"/>
                <a:gd name="T9" fmla="*/ 0 h 47"/>
                <a:gd name="T10" fmla="*/ 0 w 40"/>
                <a:gd name="T11" fmla="*/ 14 h 47"/>
                <a:gd name="T12" fmla="*/ 0 w 40"/>
                <a:gd name="T13" fmla="*/ 33 h 47"/>
                <a:gd name="T14" fmla="*/ 0 w 40"/>
                <a:gd name="T15" fmla="*/ 47 h 47"/>
                <a:gd name="T16" fmla="*/ 40 w 40"/>
                <a:gd name="T1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40" y="43"/>
                  </a:moveTo>
                  <a:lnTo>
                    <a:pt x="40" y="33"/>
                  </a:lnTo>
                  <a:lnTo>
                    <a:pt x="40" y="14"/>
                  </a:lnTo>
                  <a:lnTo>
                    <a:pt x="40" y="5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33"/>
                  </a:lnTo>
                  <a:lnTo>
                    <a:pt x="0" y="47"/>
                  </a:lnTo>
                  <a:lnTo>
                    <a:pt x="40" y="4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148379" y="4492088"/>
              <a:ext cx="59636" cy="58551"/>
            </a:xfrm>
            <a:custGeom>
              <a:avLst/>
              <a:gdLst>
                <a:gd name="T0" fmla="*/ 55 w 55"/>
                <a:gd name="T1" fmla="*/ 31 h 54"/>
                <a:gd name="T2" fmla="*/ 52 w 55"/>
                <a:gd name="T3" fmla="*/ 24 h 54"/>
                <a:gd name="T4" fmla="*/ 40 w 55"/>
                <a:gd name="T5" fmla="*/ 7 h 54"/>
                <a:gd name="T6" fmla="*/ 38 w 55"/>
                <a:gd name="T7" fmla="*/ 0 h 54"/>
                <a:gd name="T8" fmla="*/ 0 w 55"/>
                <a:gd name="T9" fmla="*/ 14 h 54"/>
                <a:gd name="T10" fmla="*/ 7 w 55"/>
                <a:gd name="T11" fmla="*/ 26 h 54"/>
                <a:gd name="T12" fmla="*/ 17 w 55"/>
                <a:gd name="T13" fmla="*/ 42 h 54"/>
                <a:gd name="T14" fmla="*/ 24 w 55"/>
                <a:gd name="T15" fmla="*/ 54 h 54"/>
                <a:gd name="T16" fmla="*/ 55 w 55"/>
                <a:gd name="T1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4">
                  <a:moveTo>
                    <a:pt x="55" y="31"/>
                  </a:moveTo>
                  <a:lnTo>
                    <a:pt x="52" y="24"/>
                  </a:lnTo>
                  <a:lnTo>
                    <a:pt x="40" y="7"/>
                  </a:lnTo>
                  <a:lnTo>
                    <a:pt x="38" y="0"/>
                  </a:lnTo>
                  <a:lnTo>
                    <a:pt x="0" y="14"/>
                  </a:lnTo>
                  <a:lnTo>
                    <a:pt x="7" y="26"/>
                  </a:lnTo>
                  <a:lnTo>
                    <a:pt x="17" y="42"/>
                  </a:lnTo>
                  <a:lnTo>
                    <a:pt x="24" y="54"/>
                  </a:lnTo>
                  <a:lnTo>
                    <a:pt x="55" y="3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097418" y="4437874"/>
              <a:ext cx="61805" cy="59636"/>
            </a:xfrm>
            <a:custGeom>
              <a:avLst/>
              <a:gdLst>
                <a:gd name="T0" fmla="*/ 57 w 57"/>
                <a:gd name="T1" fmla="*/ 17 h 55"/>
                <a:gd name="T2" fmla="*/ 50 w 57"/>
                <a:gd name="T3" fmla="*/ 14 h 55"/>
                <a:gd name="T4" fmla="*/ 33 w 57"/>
                <a:gd name="T5" fmla="*/ 3 h 55"/>
                <a:gd name="T6" fmla="*/ 26 w 57"/>
                <a:gd name="T7" fmla="*/ 0 h 55"/>
                <a:gd name="T8" fmla="*/ 0 w 57"/>
                <a:gd name="T9" fmla="*/ 31 h 55"/>
                <a:gd name="T10" fmla="*/ 14 w 57"/>
                <a:gd name="T11" fmla="*/ 38 h 55"/>
                <a:gd name="T12" fmla="*/ 31 w 57"/>
                <a:gd name="T13" fmla="*/ 48 h 55"/>
                <a:gd name="T14" fmla="*/ 43 w 57"/>
                <a:gd name="T15" fmla="*/ 55 h 55"/>
                <a:gd name="T16" fmla="*/ 57 w 57"/>
                <a:gd name="T17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57" y="17"/>
                  </a:moveTo>
                  <a:lnTo>
                    <a:pt x="50" y="14"/>
                  </a:lnTo>
                  <a:lnTo>
                    <a:pt x="33" y="3"/>
                  </a:lnTo>
                  <a:lnTo>
                    <a:pt x="26" y="0"/>
                  </a:lnTo>
                  <a:lnTo>
                    <a:pt x="0" y="31"/>
                  </a:lnTo>
                  <a:lnTo>
                    <a:pt x="14" y="38"/>
                  </a:lnTo>
                  <a:lnTo>
                    <a:pt x="31" y="48"/>
                  </a:lnTo>
                  <a:lnTo>
                    <a:pt x="43" y="55"/>
                  </a:lnTo>
                  <a:lnTo>
                    <a:pt x="57" y="1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0" name="Freeform 317"/>
            <p:cNvSpPr>
              <a:spLocks noEditPoints="1"/>
            </p:cNvSpPr>
            <p:nvPr/>
          </p:nvSpPr>
          <p:spPr bwMode="auto">
            <a:xfrm>
              <a:off x="2926101" y="4448717"/>
              <a:ext cx="263481" cy="266734"/>
            </a:xfrm>
            <a:custGeom>
              <a:avLst/>
              <a:gdLst>
                <a:gd name="T0" fmla="*/ 51 w 103"/>
                <a:gd name="T1" fmla="*/ 104 h 104"/>
                <a:gd name="T2" fmla="*/ 0 w 103"/>
                <a:gd name="T3" fmla="*/ 52 h 104"/>
                <a:gd name="T4" fmla="*/ 51 w 103"/>
                <a:gd name="T5" fmla="*/ 0 h 104"/>
                <a:gd name="T6" fmla="*/ 103 w 103"/>
                <a:gd name="T7" fmla="*/ 52 h 104"/>
                <a:gd name="T8" fmla="*/ 51 w 103"/>
                <a:gd name="T9" fmla="*/ 104 h 104"/>
                <a:gd name="T10" fmla="*/ 51 w 103"/>
                <a:gd name="T11" fmla="*/ 16 h 104"/>
                <a:gd name="T12" fmla="*/ 15 w 103"/>
                <a:gd name="T13" fmla="*/ 52 h 104"/>
                <a:gd name="T14" fmla="*/ 51 w 103"/>
                <a:gd name="T15" fmla="*/ 89 h 104"/>
                <a:gd name="T16" fmla="*/ 87 w 103"/>
                <a:gd name="T17" fmla="*/ 52 h 104"/>
                <a:gd name="T18" fmla="*/ 51 w 103"/>
                <a:gd name="T1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4">
                  <a:moveTo>
                    <a:pt x="51" y="104"/>
                  </a:moveTo>
                  <a:cubicBezTo>
                    <a:pt x="23" y="104"/>
                    <a:pt x="0" y="81"/>
                    <a:pt x="0" y="52"/>
                  </a:cubicBezTo>
                  <a:cubicBezTo>
                    <a:pt x="0" y="24"/>
                    <a:pt x="23" y="0"/>
                    <a:pt x="51" y="0"/>
                  </a:cubicBezTo>
                  <a:cubicBezTo>
                    <a:pt x="80" y="0"/>
                    <a:pt x="103" y="24"/>
                    <a:pt x="103" y="52"/>
                  </a:cubicBezTo>
                  <a:cubicBezTo>
                    <a:pt x="103" y="81"/>
                    <a:pt x="80" y="104"/>
                    <a:pt x="51" y="104"/>
                  </a:cubicBezTo>
                  <a:close/>
                  <a:moveTo>
                    <a:pt x="51" y="16"/>
                  </a:moveTo>
                  <a:cubicBezTo>
                    <a:pt x="31" y="16"/>
                    <a:pt x="15" y="32"/>
                    <a:pt x="15" y="52"/>
                  </a:cubicBezTo>
                  <a:cubicBezTo>
                    <a:pt x="15" y="73"/>
                    <a:pt x="31" y="89"/>
                    <a:pt x="51" y="89"/>
                  </a:cubicBezTo>
                  <a:cubicBezTo>
                    <a:pt x="71" y="89"/>
                    <a:pt x="87" y="73"/>
                    <a:pt x="87" y="52"/>
                  </a:cubicBezTo>
                  <a:cubicBezTo>
                    <a:pt x="87" y="32"/>
                    <a:pt x="71" y="16"/>
                    <a:pt x="51" y="1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1" name="Oval 318"/>
            <p:cNvSpPr>
              <a:spLocks noChangeArrowheads="1"/>
            </p:cNvSpPr>
            <p:nvPr/>
          </p:nvSpPr>
          <p:spPr bwMode="auto">
            <a:xfrm>
              <a:off x="2999832" y="4525702"/>
              <a:ext cx="112766" cy="112766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2" name="组合 90"/>
          <p:cNvGrpSpPr>
            <a:grpSpLocks/>
          </p:cNvGrpSpPr>
          <p:nvPr/>
        </p:nvGrpSpPr>
        <p:grpSpPr bwMode="auto">
          <a:xfrm>
            <a:off x="9408425" y="4290558"/>
            <a:ext cx="436860" cy="374967"/>
            <a:chOff x="3787022" y="1797643"/>
            <a:chExt cx="550817" cy="473832"/>
          </a:xfrm>
        </p:grpSpPr>
        <p:sp>
          <p:nvSpPr>
            <p:cNvPr id="133" name="Oval 217"/>
            <p:cNvSpPr>
              <a:spLocks noChangeArrowheads="1"/>
            </p:cNvSpPr>
            <p:nvPr/>
          </p:nvSpPr>
          <p:spPr bwMode="auto">
            <a:xfrm>
              <a:off x="4007132" y="1931010"/>
              <a:ext cx="108428" cy="135536"/>
            </a:xfrm>
            <a:prstGeom prst="ellipse">
              <a:avLst/>
            </a:prstGeom>
            <a:solidFill>
              <a:srgbClr val="4249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4" name="Freeform 218"/>
            <p:cNvSpPr>
              <a:spLocks/>
            </p:cNvSpPr>
            <p:nvPr/>
          </p:nvSpPr>
          <p:spPr bwMode="auto">
            <a:xfrm>
              <a:off x="4079779" y="2081725"/>
              <a:ext cx="96502" cy="133367"/>
            </a:xfrm>
            <a:custGeom>
              <a:avLst/>
              <a:gdLst>
                <a:gd name="T0" fmla="*/ 91423 w 38"/>
                <a:gd name="T1" fmla="*/ 30777 h 52"/>
                <a:gd name="T2" fmla="*/ 60949 w 38"/>
                <a:gd name="T3" fmla="*/ 2565 h 52"/>
                <a:gd name="T4" fmla="*/ 30474 w 38"/>
                <a:gd name="T5" fmla="*/ 2565 h 52"/>
                <a:gd name="T6" fmla="*/ 50791 w 38"/>
                <a:gd name="T7" fmla="*/ 17953 h 52"/>
                <a:gd name="T8" fmla="*/ 22856 w 38"/>
                <a:gd name="T9" fmla="*/ 33342 h 52"/>
                <a:gd name="T10" fmla="*/ 35553 w 38"/>
                <a:gd name="T11" fmla="*/ 53860 h 52"/>
                <a:gd name="T12" fmla="*/ 0 w 38"/>
                <a:gd name="T13" fmla="*/ 133367 h 52"/>
                <a:gd name="T14" fmla="*/ 0 w 38"/>
                <a:gd name="T15" fmla="*/ 133367 h 52"/>
                <a:gd name="T16" fmla="*/ 96502 w 38"/>
                <a:gd name="T17" fmla="*/ 94896 h 52"/>
                <a:gd name="T18" fmla="*/ 91423 w 38"/>
                <a:gd name="T19" fmla="*/ 30777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2"/>
                <a:gd name="T32" fmla="*/ 38 w 38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2">
                  <a:moveTo>
                    <a:pt x="36" y="12"/>
                  </a:moveTo>
                  <a:cubicBezTo>
                    <a:pt x="36" y="5"/>
                    <a:pt x="30" y="0"/>
                    <a:pt x="24" y="1"/>
                  </a:cubicBezTo>
                  <a:cubicBezTo>
                    <a:pt x="24" y="1"/>
                    <a:pt x="19" y="1"/>
                    <a:pt x="12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" y="51"/>
                    <a:pt x="28" y="45"/>
                    <a:pt x="38" y="37"/>
                  </a:cubicBezTo>
                  <a:lnTo>
                    <a:pt x="36" y="12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5" name="Freeform 219"/>
            <p:cNvSpPr>
              <a:spLocks/>
            </p:cNvSpPr>
            <p:nvPr/>
          </p:nvSpPr>
          <p:spPr bwMode="auto">
            <a:xfrm>
              <a:off x="3948581" y="2081725"/>
              <a:ext cx="95417" cy="133367"/>
            </a:xfrm>
            <a:custGeom>
              <a:avLst/>
              <a:gdLst>
                <a:gd name="T0" fmla="*/ 59313 w 37"/>
                <a:gd name="T1" fmla="*/ 53860 h 52"/>
                <a:gd name="T2" fmla="*/ 72207 w 37"/>
                <a:gd name="T3" fmla="*/ 33342 h 52"/>
                <a:gd name="T4" fmla="*/ 43840 w 37"/>
                <a:gd name="T5" fmla="*/ 17953 h 52"/>
                <a:gd name="T6" fmla="*/ 64471 w 37"/>
                <a:gd name="T7" fmla="*/ 0 h 52"/>
                <a:gd name="T8" fmla="*/ 38683 w 37"/>
                <a:gd name="T9" fmla="*/ 2565 h 52"/>
                <a:gd name="T10" fmla="*/ 38683 w 37"/>
                <a:gd name="T11" fmla="*/ 2565 h 52"/>
                <a:gd name="T12" fmla="*/ 5158 w 37"/>
                <a:gd name="T13" fmla="*/ 30777 h 52"/>
                <a:gd name="T14" fmla="*/ 0 w 37"/>
                <a:gd name="T15" fmla="*/ 94896 h 52"/>
                <a:gd name="T16" fmla="*/ 95417 w 37"/>
                <a:gd name="T17" fmla="*/ 133367 h 52"/>
                <a:gd name="T18" fmla="*/ 95417 w 37"/>
                <a:gd name="T19" fmla="*/ 133367 h 52"/>
                <a:gd name="T20" fmla="*/ 59313 w 37"/>
                <a:gd name="T21" fmla="*/ 53860 h 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"/>
                <a:gd name="T34" fmla="*/ 0 h 52"/>
                <a:gd name="T35" fmla="*/ 37 w 37"/>
                <a:gd name="T36" fmla="*/ 52 h 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" h="52">
                  <a:moveTo>
                    <a:pt x="23" y="21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5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0"/>
                    <a:pt x="3" y="5"/>
                    <a:pt x="2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0" y="46"/>
                    <a:pt x="23" y="51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lnTo>
                    <a:pt x="23" y="2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6" name="Freeform 220"/>
            <p:cNvSpPr>
              <a:spLocks/>
            </p:cNvSpPr>
            <p:nvPr/>
          </p:nvSpPr>
          <p:spPr bwMode="auto">
            <a:xfrm>
              <a:off x="4043998" y="2081725"/>
              <a:ext cx="35782" cy="28191"/>
            </a:xfrm>
            <a:custGeom>
              <a:avLst/>
              <a:gdLst>
                <a:gd name="T0" fmla="*/ 30360 w 33"/>
                <a:gd name="T1" fmla="*/ 28191 h 26"/>
                <a:gd name="T2" fmla="*/ 30360 w 33"/>
                <a:gd name="T3" fmla="*/ 28191 h 26"/>
                <a:gd name="T4" fmla="*/ 35782 w 33"/>
                <a:gd name="T5" fmla="*/ 26022 h 26"/>
                <a:gd name="T6" fmla="*/ 30360 w 33"/>
                <a:gd name="T7" fmla="*/ 0 h 26"/>
                <a:gd name="T8" fmla="*/ 7590 w 33"/>
                <a:gd name="T9" fmla="*/ 0 h 26"/>
                <a:gd name="T10" fmla="*/ 0 w 33"/>
                <a:gd name="T11" fmla="*/ 26022 h 26"/>
                <a:gd name="T12" fmla="*/ 4337 w 33"/>
                <a:gd name="T13" fmla="*/ 28191 h 26"/>
                <a:gd name="T14" fmla="*/ 4337 w 33"/>
                <a:gd name="T15" fmla="*/ 28191 h 26"/>
                <a:gd name="T16" fmla="*/ 30360 w 33"/>
                <a:gd name="T17" fmla="*/ 28191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"/>
                <a:gd name="T28" fmla="*/ 0 h 26"/>
                <a:gd name="T29" fmla="*/ 33 w 3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" h="26">
                  <a:moveTo>
                    <a:pt x="28" y="26"/>
                  </a:moveTo>
                  <a:lnTo>
                    <a:pt x="28" y="26"/>
                  </a:lnTo>
                  <a:lnTo>
                    <a:pt x="33" y="24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7" name="Freeform 221"/>
            <p:cNvSpPr>
              <a:spLocks/>
            </p:cNvSpPr>
            <p:nvPr/>
          </p:nvSpPr>
          <p:spPr bwMode="auto">
            <a:xfrm>
              <a:off x="4043998" y="2109916"/>
              <a:ext cx="35782" cy="108428"/>
            </a:xfrm>
            <a:custGeom>
              <a:avLst/>
              <a:gdLst>
                <a:gd name="T0" fmla="*/ 30670 w 14"/>
                <a:gd name="T1" fmla="*/ 0 h 42"/>
                <a:gd name="T2" fmla="*/ 30670 w 14"/>
                <a:gd name="T3" fmla="*/ 0 h 42"/>
                <a:gd name="T4" fmla="*/ 5112 w 14"/>
                <a:gd name="T5" fmla="*/ 0 h 42"/>
                <a:gd name="T6" fmla="*/ 5112 w 14"/>
                <a:gd name="T7" fmla="*/ 0 h 42"/>
                <a:gd name="T8" fmla="*/ 0 w 14"/>
                <a:gd name="T9" fmla="*/ 105846 h 42"/>
                <a:gd name="T10" fmla="*/ 0 w 14"/>
                <a:gd name="T11" fmla="*/ 105846 h 42"/>
                <a:gd name="T12" fmla="*/ 17891 w 14"/>
                <a:gd name="T13" fmla="*/ 108428 h 42"/>
                <a:gd name="T14" fmla="*/ 35782 w 14"/>
                <a:gd name="T15" fmla="*/ 105846 h 42"/>
                <a:gd name="T16" fmla="*/ 35782 w 14"/>
                <a:gd name="T17" fmla="*/ 105846 h 42"/>
                <a:gd name="T18" fmla="*/ 30670 w 14"/>
                <a:gd name="T19" fmla="*/ 0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42"/>
                <a:gd name="T32" fmla="*/ 14 w 14"/>
                <a:gd name="T33" fmla="*/ 42 h 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4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2"/>
                    <a:pt x="5" y="42"/>
                    <a:pt x="7" y="42"/>
                  </a:cubicBezTo>
                  <a:cubicBezTo>
                    <a:pt x="10" y="42"/>
                    <a:pt x="12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8" name="Freeform 222"/>
            <p:cNvSpPr>
              <a:spLocks/>
            </p:cNvSpPr>
            <p:nvPr/>
          </p:nvSpPr>
          <p:spPr bwMode="auto">
            <a:xfrm>
              <a:off x="3826056" y="2032933"/>
              <a:ext cx="460821" cy="238542"/>
            </a:xfrm>
            <a:custGeom>
              <a:avLst/>
              <a:gdLst>
                <a:gd name="T0" fmla="*/ 235531 w 180"/>
                <a:gd name="T1" fmla="*/ 238542 h 93"/>
                <a:gd name="T2" fmla="*/ 0 w 180"/>
                <a:gd name="T3" fmla="*/ 0 h 93"/>
                <a:gd name="T4" fmla="*/ 58883 w 180"/>
                <a:gd name="T5" fmla="*/ 0 h 93"/>
                <a:gd name="T6" fmla="*/ 235531 w 180"/>
                <a:gd name="T7" fmla="*/ 179548 h 93"/>
                <a:gd name="T8" fmla="*/ 404498 w 180"/>
                <a:gd name="T9" fmla="*/ 56429 h 93"/>
                <a:gd name="T10" fmla="*/ 460821 w 180"/>
                <a:gd name="T11" fmla="*/ 76949 h 93"/>
                <a:gd name="T12" fmla="*/ 235531 w 180"/>
                <a:gd name="T13" fmla="*/ 238542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3"/>
                <a:gd name="T23" fmla="*/ 180 w 180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3">
                  <a:moveTo>
                    <a:pt x="92" y="93"/>
                  </a:moveTo>
                  <a:cubicBezTo>
                    <a:pt x="41" y="93"/>
                    <a:pt x="0" y="51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9"/>
                    <a:pt x="54" y="70"/>
                    <a:pt x="92" y="70"/>
                  </a:cubicBezTo>
                  <a:cubicBezTo>
                    <a:pt x="122" y="70"/>
                    <a:pt x="149" y="51"/>
                    <a:pt x="158" y="22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68" y="67"/>
                    <a:pt x="132" y="93"/>
                    <a:pt x="92" y="93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9" name="Freeform 223"/>
            <p:cNvSpPr>
              <a:spLocks/>
            </p:cNvSpPr>
            <p:nvPr/>
          </p:nvSpPr>
          <p:spPr bwMode="auto">
            <a:xfrm>
              <a:off x="3787022" y="1979802"/>
              <a:ext cx="133367" cy="66142"/>
            </a:xfrm>
            <a:custGeom>
              <a:avLst/>
              <a:gdLst>
                <a:gd name="T0" fmla="*/ 133367 w 123"/>
                <a:gd name="T1" fmla="*/ 66142 h 61"/>
                <a:gd name="T2" fmla="*/ 67226 w 123"/>
                <a:gd name="T3" fmla="*/ 0 h 61"/>
                <a:gd name="T4" fmla="*/ 0 w 123"/>
                <a:gd name="T5" fmla="*/ 66142 h 61"/>
                <a:gd name="T6" fmla="*/ 133367 w 123"/>
                <a:gd name="T7" fmla="*/ 66142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61"/>
                <a:gd name="T14" fmla="*/ 123 w 123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61">
                  <a:moveTo>
                    <a:pt x="123" y="61"/>
                  </a:moveTo>
                  <a:lnTo>
                    <a:pt x="62" y="0"/>
                  </a:lnTo>
                  <a:lnTo>
                    <a:pt x="0" y="61"/>
                  </a:lnTo>
                  <a:lnTo>
                    <a:pt x="123" y="6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0" name="Freeform 224"/>
            <p:cNvSpPr>
              <a:spLocks/>
            </p:cNvSpPr>
            <p:nvPr/>
          </p:nvSpPr>
          <p:spPr bwMode="auto">
            <a:xfrm>
              <a:off x="3837984" y="1797643"/>
              <a:ext cx="461905" cy="235290"/>
            </a:xfrm>
            <a:custGeom>
              <a:avLst/>
              <a:gdLst>
                <a:gd name="T0" fmla="*/ 461905 w 180"/>
                <a:gd name="T1" fmla="*/ 235290 h 92"/>
                <a:gd name="T2" fmla="*/ 402884 w 180"/>
                <a:gd name="T3" fmla="*/ 235290 h 92"/>
                <a:gd name="T4" fmla="*/ 225820 w 180"/>
                <a:gd name="T5" fmla="*/ 58823 h 92"/>
                <a:gd name="T6" fmla="*/ 53889 w 180"/>
                <a:gd name="T7" fmla="*/ 179025 h 92"/>
                <a:gd name="T8" fmla="*/ 0 w 180"/>
                <a:gd name="T9" fmla="*/ 161122 h 92"/>
                <a:gd name="T10" fmla="*/ 225820 w 180"/>
                <a:gd name="T11" fmla="*/ 0 h 92"/>
                <a:gd name="T12" fmla="*/ 461905 w 180"/>
                <a:gd name="T13" fmla="*/ 23529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2"/>
                <a:gd name="T23" fmla="*/ 180 w 180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2">
                  <a:moveTo>
                    <a:pt x="180" y="92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57" y="54"/>
                    <a:pt x="126" y="23"/>
                    <a:pt x="88" y="23"/>
                  </a:cubicBezTo>
                  <a:cubicBezTo>
                    <a:pt x="57" y="23"/>
                    <a:pt x="31" y="42"/>
                    <a:pt x="21" y="7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25"/>
                    <a:pt x="48" y="0"/>
                    <a:pt x="88" y="0"/>
                  </a:cubicBezTo>
                  <a:cubicBezTo>
                    <a:pt x="139" y="0"/>
                    <a:pt x="180" y="41"/>
                    <a:pt x="180" y="92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1" name="Freeform 225"/>
            <p:cNvSpPr>
              <a:spLocks/>
            </p:cNvSpPr>
            <p:nvPr/>
          </p:nvSpPr>
          <p:spPr bwMode="auto">
            <a:xfrm>
              <a:off x="4202303" y="2021005"/>
              <a:ext cx="135536" cy="68310"/>
            </a:xfrm>
            <a:custGeom>
              <a:avLst/>
              <a:gdLst>
                <a:gd name="T0" fmla="*/ 0 w 125"/>
                <a:gd name="T1" fmla="*/ 0 h 63"/>
                <a:gd name="T2" fmla="*/ 69394 w 125"/>
                <a:gd name="T3" fmla="*/ 68310 h 63"/>
                <a:gd name="T4" fmla="*/ 135536 w 125"/>
                <a:gd name="T5" fmla="*/ 0 h 63"/>
                <a:gd name="T6" fmla="*/ 0 w 125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"/>
                <a:gd name="T13" fmla="*/ 0 h 63"/>
                <a:gd name="T14" fmla="*/ 125 w 125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" h="63">
                  <a:moveTo>
                    <a:pt x="0" y="0"/>
                  </a:moveTo>
                  <a:lnTo>
                    <a:pt x="64" y="6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42" name="KSO_Shape"/>
          <p:cNvSpPr>
            <a:spLocks/>
          </p:cNvSpPr>
          <p:nvPr/>
        </p:nvSpPr>
        <p:spPr bwMode="auto">
          <a:xfrm>
            <a:off x="918769" y="4801545"/>
            <a:ext cx="217000" cy="274684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1136338" y="4737343"/>
            <a:ext cx="3158668" cy="338554"/>
            <a:chOff x="6046989" y="3947708"/>
            <a:chExt cx="2129703" cy="338554"/>
          </a:xfrm>
        </p:grpSpPr>
        <p:sp>
          <p:nvSpPr>
            <p:cNvPr id="144" name="TextBox 143"/>
            <p:cNvSpPr txBox="1"/>
            <p:nvPr/>
          </p:nvSpPr>
          <p:spPr>
            <a:xfrm>
              <a:off x="6046989" y="3947708"/>
              <a:ext cx="212970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bg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</a:lstStyle>
            <a:p>
              <a:pPr algn="l"/>
              <a:r>
                <a:rPr lang="en-US" altLang="zh-CN" sz="1600" dirty="0"/>
                <a:t>Reporter</a:t>
              </a:r>
              <a:r>
                <a:rPr lang="zh-CN" altLang="en-US" sz="1600" dirty="0"/>
                <a:t>：</a:t>
              </a:r>
              <a:r>
                <a:rPr lang="en-US" altLang="zh-CN" sz="1600" dirty="0" err="1"/>
                <a:t>Mengxi</a:t>
              </a:r>
              <a:r>
                <a:rPr lang="en-US" altLang="zh-CN" sz="1600" dirty="0"/>
                <a:t> Zhang</a:t>
              </a:r>
              <a:endParaRPr lang="zh-CN" altLang="en-US" sz="1200" dirty="0"/>
            </a:p>
          </p:txBody>
        </p:sp>
        <p:cxnSp>
          <p:nvCxnSpPr>
            <p:cNvPr id="145" name="直接连接符 144"/>
            <p:cNvCxnSpPr/>
            <p:nvPr/>
          </p:nvCxnSpPr>
          <p:spPr>
            <a:xfrm>
              <a:off x="6118427" y="4280892"/>
              <a:ext cx="158417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9" name="音乐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5942013" y="-78584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68381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57 -0.65347 L 0.07279 0.219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00" y="437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54 0.01018 L -0.06265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0" y="-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68 0.57863 L 0.05654 -0.187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0" y="-3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>
                <p:cTn id="9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9"/>
                </p:tgtEl>
              </p:cMediaNode>
            </p:audio>
          </p:childTnLst>
        </p:cTn>
      </p:par>
    </p:tnLst>
    <p:bldLst>
      <p:bldP spid="60" grpId="0"/>
      <p:bldP spid="61" grpId="0"/>
      <p:bldP spid="42" grpId="0" animBg="1"/>
      <p:bldP spid="43" grpId="0" animBg="1"/>
      <p:bldP spid="44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1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707916" y="4529088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 Collection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362337" y="4529088"/>
            <a:ext cx="2738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687248" y="4575255"/>
            <a:ext cx="2053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Next Week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Work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0" name="组合 169"/>
          <p:cNvGrpSpPr/>
          <p:nvPr/>
        </p:nvGrpSpPr>
        <p:grpSpPr>
          <a:xfrm>
            <a:off x="1098414" y="2214554"/>
            <a:ext cx="1287185" cy="1287185"/>
            <a:chOff x="6501056" y="1873013"/>
            <a:chExt cx="696763" cy="696763"/>
          </a:xfrm>
        </p:grpSpPr>
        <p:sp>
          <p:nvSpPr>
            <p:cNvPr id="171" name="椭圆 170"/>
            <p:cNvSpPr/>
            <p:nvPr/>
          </p:nvSpPr>
          <p:spPr>
            <a:xfrm>
              <a:off x="6501056" y="1873013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72" name="组合 113"/>
            <p:cNvGrpSpPr>
              <a:grpSpLocks noChangeAspect="1"/>
            </p:cNvGrpSpPr>
            <p:nvPr/>
          </p:nvGrpSpPr>
          <p:grpSpPr>
            <a:xfrm>
              <a:off x="6616022" y="1996255"/>
              <a:ext cx="466830" cy="450242"/>
              <a:chOff x="7019925" y="5499100"/>
              <a:chExt cx="312738" cy="301626"/>
            </a:xfrm>
            <a:solidFill>
              <a:srgbClr val="BBBE2C"/>
            </a:solidFill>
          </p:grpSpPr>
          <p:sp>
            <p:nvSpPr>
              <p:cNvPr id="173" name="Freeform 252"/>
              <p:cNvSpPr>
                <a:spLocks/>
              </p:cNvSpPr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174" name="Freeform 253"/>
              <p:cNvSpPr>
                <a:spLocks/>
              </p:cNvSpPr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5036970" y="2205213"/>
            <a:ext cx="1287185" cy="1287185"/>
            <a:chOff x="6501056" y="2921024"/>
            <a:chExt cx="696763" cy="696763"/>
          </a:xfrm>
        </p:grpSpPr>
        <p:sp>
          <p:nvSpPr>
            <p:cNvPr id="176" name="椭圆 175"/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77" name="组合 118"/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78" name="Freeform 301"/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79" name="Freeform 302"/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80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grpSp>
        <p:nvGrpSpPr>
          <p:cNvPr id="191" name="组合 190"/>
          <p:cNvGrpSpPr/>
          <p:nvPr/>
        </p:nvGrpSpPr>
        <p:grpSpPr>
          <a:xfrm>
            <a:off x="8975526" y="2186202"/>
            <a:ext cx="1287185" cy="1287185"/>
            <a:chOff x="9881420" y="2714620"/>
            <a:chExt cx="784512" cy="784512"/>
          </a:xfrm>
        </p:grpSpPr>
        <p:sp>
          <p:nvSpPr>
            <p:cNvPr id="192" name="椭圆 191"/>
            <p:cNvSpPr/>
            <p:nvPr/>
          </p:nvSpPr>
          <p:spPr>
            <a:xfrm>
              <a:off x="9881420" y="2714620"/>
              <a:ext cx="784512" cy="784512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93" name="Freeform 9"/>
            <p:cNvSpPr>
              <a:spLocks noEditPoints="1"/>
            </p:cNvSpPr>
            <p:nvPr/>
          </p:nvSpPr>
          <p:spPr bwMode="auto">
            <a:xfrm>
              <a:off x="10009309" y="2843474"/>
              <a:ext cx="528735" cy="526804"/>
            </a:xfrm>
            <a:custGeom>
              <a:avLst/>
              <a:gdLst>
                <a:gd name="T0" fmla="*/ 86 w 116"/>
                <a:gd name="T1" fmla="*/ 17 h 116"/>
                <a:gd name="T2" fmla="*/ 8 w 116"/>
                <a:gd name="T3" fmla="*/ 45 h 116"/>
                <a:gd name="T4" fmla="*/ 11 w 116"/>
                <a:gd name="T5" fmla="*/ 50 h 116"/>
                <a:gd name="T6" fmla="*/ 12 w 116"/>
                <a:gd name="T7" fmla="*/ 59 h 116"/>
                <a:gd name="T8" fmla="*/ 16 w 116"/>
                <a:gd name="T9" fmla="*/ 69 h 116"/>
                <a:gd name="T10" fmla="*/ 20 w 116"/>
                <a:gd name="T11" fmla="*/ 77 h 116"/>
                <a:gd name="T12" fmla="*/ 24 w 116"/>
                <a:gd name="T13" fmla="*/ 83 h 116"/>
                <a:gd name="T14" fmla="*/ 27 w 116"/>
                <a:gd name="T15" fmla="*/ 98 h 116"/>
                <a:gd name="T16" fmla="*/ 33 w 116"/>
                <a:gd name="T17" fmla="*/ 105 h 116"/>
                <a:gd name="T18" fmla="*/ 34 w 116"/>
                <a:gd name="T19" fmla="*/ 101 h 116"/>
                <a:gd name="T20" fmla="*/ 37 w 116"/>
                <a:gd name="T21" fmla="*/ 93 h 116"/>
                <a:gd name="T22" fmla="*/ 41 w 116"/>
                <a:gd name="T23" fmla="*/ 83 h 116"/>
                <a:gd name="T24" fmla="*/ 49 w 116"/>
                <a:gd name="T25" fmla="*/ 73 h 116"/>
                <a:gd name="T26" fmla="*/ 53 w 116"/>
                <a:gd name="T27" fmla="*/ 66 h 116"/>
                <a:gd name="T28" fmla="*/ 45 w 116"/>
                <a:gd name="T29" fmla="*/ 61 h 116"/>
                <a:gd name="T30" fmla="*/ 38 w 116"/>
                <a:gd name="T31" fmla="*/ 58 h 116"/>
                <a:gd name="T32" fmla="*/ 33 w 116"/>
                <a:gd name="T33" fmla="*/ 51 h 116"/>
                <a:gd name="T34" fmla="*/ 25 w 116"/>
                <a:gd name="T35" fmla="*/ 47 h 116"/>
                <a:gd name="T36" fmla="*/ 17 w 116"/>
                <a:gd name="T37" fmla="*/ 49 h 116"/>
                <a:gd name="T38" fmla="*/ 13 w 116"/>
                <a:gd name="T39" fmla="*/ 44 h 116"/>
                <a:gd name="T40" fmla="*/ 12 w 116"/>
                <a:gd name="T41" fmla="*/ 37 h 116"/>
                <a:gd name="T42" fmla="*/ 8 w 116"/>
                <a:gd name="T43" fmla="*/ 37 h 116"/>
                <a:gd name="T44" fmla="*/ 12 w 116"/>
                <a:gd name="T45" fmla="*/ 30 h 116"/>
                <a:gd name="T46" fmla="*/ 18 w 116"/>
                <a:gd name="T47" fmla="*/ 30 h 116"/>
                <a:gd name="T48" fmla="*/ 24 w 116"/>
                <a:gd name="T49" fmla="*/ 25 h 116"/>
                <a:gd name="T50" fmla="*/ 30 w 116"/>
                <a:gd name="T51" fmla="*/ 18 h 116"/>
                <a:gd name="T52" fmla="*/ 32 w 116"/>
                <a:gd name="T53" fmla="*/ 15 h 116"/>
                <a:gd name="T54" fmla="*/ 42 w 116"/>
                <a:gd name="T55" fmla="*/ 12 h 116"/>
                <a:gd name="T56" fmla="*/ 34 w 116"/>
                <a:gd name="T57" fmla="*/ 8 h 116"/>
                <a:gd name="T58" fmla="*/ 32 w 116"/>
                <a:gd name="T59" fmla="*/ 8 h 116"/>
                <a:gd name="T60" fmla="*/ 49 w 116"/>
                <a:gd name="T61" fmla="*/ 2 h 116"/>
                <a:gd name="T62" fmla="*/ 56 w 116"/>
                <a:gd name="T63" fmla="*/ 5 h 116"/>
                <a:gd name="T64" fmla="*/ 82 w 116"/>
                <a:gd name="T65" fmla="*/ 6 h 116"/>
                <a:gd name="T66" fmla="*/ 79 w 116"/>
                <a:gd name="T67" fmla="*/ 11 h 116"/>
                <a:gd name="T68" fmla="*/ 85 w 116"/>
                <a:gd name="T69" fmla="*/ 19 h 116"/>
                <a:gd name="T70" fmla="*/ 89 w 116"/>
                <a:gd name="T71" fmla="*/ 19 h 116"/>
                <a:gd name="T72" fmla="*/ 93 w 116"/>
                <a:gd name="T73" fmla="*/ 17 h 116"/>
                <a:gd name="T74" fmla="*/ 97 w 116"/>
                <a:gd name="T75" fmla="*/ 23 h 116"/>
                <a:gd name="T76" fmla="*/ 101 w 116"/>
                <a:gd name="T77" fmla="*/ 27 h 116"/>
                <a:gd name="T78" fmla="*/ 95 w 116"/>
                <a:gd name="T79" fmla="*/ 27 h 116"/>
                <a:gd name="T80" fmla="*/ 89 w 116"/>
                <a:gd name="T81" fmla="*/ 25 h 116"/>
                <a:gd name="T82" fmla="*/ 81 w 116"/>
                <a:gd name="T83" fmla="*/ 24 h 116"/>
                <a:gd name="T84" fmla="*/ 74 w 116"/>
                <a:gd name="T85" fmla="*/ 30 h 116"/>
                <a:gd name="T86" fmla="*/ 70 w 116"/>
                <a:gd name="T87" fmla="*/ 39 h 116"/>
                <a:gd name="T88" fmla="*/ 73 w 116"/>
                <a:gd name="T89" fmla="*/ 50 h 116"/>
                <a:gd name="T90" fmla="*/ 82 w 116"/>
                <a:gd name="T91" fmla="*/ 53 h 116"/>
                <a:gd name="T92" fmla="*/ 91 w 116"/>
                <a:gd name="T93" fmla="*/ 53 h 116"/>
                <a:gd name="T94" fmla="*/ 95 w 116"/>
                <a:gd name="T95" fmla="*/ 61 h 116"/>
                <a:gd name="T96" fmla="*/ 96 w 116"/>
                <a:gd name="T97" fmla="*/ 71 h 116"/>
                <a:gd name="T98" fmla="*/ 95 w 116"/>
                <a:gd name="T99" fmla="*/ 81 h 116"/>
                <a:gd name="T100" fmla="*/ 100 w 116"/>
                <a:gd name="T101" fmla="*/ 90 h 116"/>
                <a:gd name="T102" fmla="*/ 107 w 116"/>
                <a:gd name="T103" fmla="*/ 82 h 116"/>
                <a:gd name="T104" fmla="*/ 112 w 116"/>
                <a:gd name="T105" fmla="*/ 69 h 116"/>
                <a:gd name="T106" fmla="*/ 114 w 116"/>
                <a:gd name="T107" fmla="*/ 53 h 116"/>
                <a:gd name="T108" fmla="*/ 109 w 116"/>
                <a:gd name="T109" fmla="*/ 39 h 116"/>
                <a:gd name="T110" fmla="*/ 105 w 116"/>
                <a:gd name="T111" fmla="*/ 32 h 116"/>
                <a:gd name="T112" fmla="*/ 111 w 116"/>
                <a:gd name="T113" fmla="*/ 41 h 116"/>
                <a:gd name="T114" fmla="*/ 79 w 116"/>
                <a:gd name="T115" fmla="*/ 10 h 116"/>
                <a:gd name="T116" fmla="*/ 75 w 116"/>
                <a:gd name="T117" fmla="*/ 5 h 116"/>
                <a:gd name="T118" fmla="*/ 76 w 116"/>
                <a:gd name="T119" fmla="*/ 9 h 116"/>
                <a:gd name="T120" fmla="*/ 73 w 116"/>
                <a:gd name="T121" fmla="*/ 4 h 116"/>
                <a:gd name="T122" fmla="*/ 109 w 116"/>
                <a:gd name="T123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16">
                  <a:moveTo>
                    <a:pt x="6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5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3"/>
                  </a:cubicBezTo>
                  <a:close/>
                  <a:moveTo>
                    <a:pt x="5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lose/>
                  <a:moveTo>
                    <a:pt x="88" y="18"/>
                  </a:move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lose/>
                  <a:moveTo>
                    <a:pt x="112" y="37"/>
                  </a:moveTo>
                  <a:cubicBezTo>
                    <a:pt x="114" y="44"/>
                    <a:pt x="116" y="51"/>
                    <a:pt x="116" y="58"/>
                  </a:cubicBezTo>
                  <a:cubicBezTo>
                    <a:pt x="116" y="90"/>
                    <a:pt x="90" y="116"/>
                    <a:pt x="58" y="116"/>
                  </a:cubicBezTo>
                  <a:cubicBezTo>
                    <a:pt x="26" y="116"/>
                    <a:pt x="0" y="90"/>
                    <a:pt x="0" y="58"/>
                  </a:cubicBezTo>
                  <a:cubicBezTo>
                    <a:pt x="0" y="50"/>
                    <a:pt x="2" y="42"/>
                    <a:pt x="5" y="35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2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5" y="53"/>
                    <a:pt x="15" y="53"/>
                    <a:pt x="15" y="54"/>
                  </a:cubicBezTo>
                  <a:cubicBezTo>
                    <a:pt x="15" y="54"/>
                    <a:pt x="15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3" y="64"/>
                    <a:pt x="13" y="65"/>
                  </a:cubicBezTo>
                  <a:cubicBezTo>
                    <a:pt x="13" y="65"/>
                    <a:pt x="13" y="65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6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1"/>
                    <a:pt x="16" y="7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7" y="73"/>
                  </a:cubicBezTo>
                  <a:cubicBezTo>
                    <a:pt x="17" y="73"/>
                    <a:pt x="17" y="73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5"/>
                    <a:pt x="17" y="75"/>
                  </a:cubicBezTo>
                  <a:cubicBezTo>
                    <a:pt x="17" y="75"/>
                    <a:pt x="17" y="75"/>
                    <a:pt x="18" y="75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8"/>
                    <a:pt x="21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9"/>
                    <a:pt x="22" y="79"/>
                  </a:cubicBezTo>
                  <a:cubicBezTo>
                    <a:pt x="22" y="79"/>
                    <a:pt x="22" y="79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3"/>
                    <a:pt x="23" y="83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4"/>
                    <a:pt x="24" y="85"/>
                    <a:pt x="24" y="8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90"/>
                    <a:pt x="24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1"/>
                    <a:pt x="25" y="91"/>
                  </a:cubicBezTo>
                  <a:cubicBezTo>
                    <a:pt x="25" y="91"/>
                    <a:pt x="25" y="92"/>
                    <a:pt x="25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5"/>
                    <a:pt x="2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6"/>
                    <a:pt x="26" y="96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7"/>
                    <a:pt x="27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8" y="98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9" y="99"/>
                  </a:cubicBezTo>
                  <a:cubicBezTo>
                    <a:pt x="29" y="100"/>
                    <a:pt x="29" y="100"/>
                    <a:pt x="29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0" y="101"/>
                    <a:pt x="30" y="101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1" y="103"/>
                  </a:cubicBezTo>
                  <a:cubicBezTo>
                    <a:pt x="31" y="103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2" y="104"/>
                    <a:pt x="32" y="104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5" y="106"/>
                  </a:cubicBezTo>
                  <a:cubicBezTo>
                    <a:pt x="35" y="106"/>
                    <a:pt x="35" y="106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5"/>
                    <a:pt x="35" y="105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3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5" y="103"/>
                    <a:pt x="35" y="102"/>
                    <a:pt x="35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100"/>
                    <a:pt x="34" y="99"/>
                    <a:pt x="34" y="99"/>
                  </a:cubicBezTo>
                  <a:cubicBezTo>
                    <a:pt x="34" y="99"/>
                    <a:pt x="34" y="99"/>
                    <a:pt x="33" y="99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4" y="97"/>
                    <a:pt x="34" y="97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7" y="95"/>
                    <a:pt x="37" y="95"/>
                  </a:cubicBezTo>
                  <a:cubicBezTo>
                    <a:pt x="37" y="94"/>
                    <a:pt x="37" y="94"/>
                    <a:pt x="37" y="93"/>
                  </a:cubicBezTo>
                  <a:cubicBezTo>
                    <a:pt x="37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5" y="93"/>
                    <a:pt x="35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9" y="90"/>
                    <a:pt x="40" y="89"/>
                    <a:pt x="40" y="89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0" y="85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83"/>
                    <a:pt x="41" y="83"/>
                    <a:pt x="42" y="82"/>
                  </a:cubicBezTo>
                  <a:cubicBezTo>
                    <a:pt x="42" y="82"/>
                    <a:pt x="42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4" y="82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8" y="80"/>
                    <a:pt x="4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7"/>
                    <a:pt x="49" y="76"/>
                    <a:pt x="49" y="76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1" y="71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2" y="69"/>
                    <a:pt x="52" y="69"/>
                  </a:cubicBezTo>
                  <a:cubicBezTo>
                    <a:pt x="52" y="69"/>
                    <a:pt x="52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4" y="68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3"/>
                    <a:pt x="50" y="63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49" y="62"/>
                    <a:pt x="49" y="61"/>
                    <a:pt x="49" y="61"/>
                  </a:cubicBezTo>
                  <a:cubicBezTo>
                    <a:pt x="49" y="61"/>
                    <a:pt x="49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8" y="59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40" y="58"/>
                    <a:pt x="40" y="58"/>
                  </a:cubicBezTo>
                  <a:cubicBezTo>
                    <a:pt x="40" y="58"/>
                    <a:pt x="39" y="57"/>
                    <a:pt x="39" y="57"/>
                  </a:cubicBezTo>
                  <a:cubicBezTo>
                    <a:pt x="39" y="57"/>
                    <a:pt x="39" y="57"/>
                    <a:pt x="39" y="56"/>
                  </a:cubicBezTo>
                  <a:cubicBezTo>
                    <a:pt x="39" y="56"/>
                    <a:pt x="38" y="56"/>
                    <a:pt x="38" y="56"/>
                  </a:cubicBezTo>
                  <a:cubicBezTo>
                    <a:pt x="38" y="56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3"/>
                    <a:pt x="36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5" y="48"/>
                    <a:pt x="26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7"/>
                  </a:cubicBezTo>
                  <a:cubicBezTo>
                    <a:pt x="24" y="47"/>
                    <a:pt x="24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ubicBezTo>
                    <a:pt x="22" y="46"/>
                    <a:pt x="22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7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3" y="46"/>
                    <a:pt x="13" y="45"/>
                  </a:cubicBezTo>
                  <a:cubicBezTo>
                    <a:pt x="13" y="45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2"/>
                  </a:cubicBezTo>
                  <a:cubicBezTo>
                    <a:pt x="13" y="42"/>
                    <a:pt x="13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2" y="40"/>
                  </a:cubicBezTo>
                  <a:cubicBezTo>
                    <a:pt x="12" y="40"/>
                    <a:pt x="12" y="39"/>
                    <a:pt x="13" y="38"/>
                  </a:cubicBezTo>
                  <a:cubicBezTo>
                    <a:pt x="13" y="38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7"/>
                    <a:pt x="10" y="37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8" y="40"/>
                    <a:pt x="8" y="40"/>
                  </a:cubicBezTo>
                  <a:cubicBezTo>
                    <a:pt x="8" y="40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6"/>
                  </a:cubicBezTo>
                  <a:cubicBezTo>
                    <a:pt x="9" y="36"/>
                    <a:pt x="8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5"/>
                    <a:pt x="9" y="35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9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9"/>
                    <a:pt x="15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30"/>
                    <a:pt x="17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2"/>
                    <a:pt x="18" y="32"/>
                  </a:cubicBezTo>
                  <a:cubicBezTo>
                    <a:pt x="18" y="32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2" y="27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4"/>
                    <a:pt x="24" y="24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2"/>
                    <a:pt x="25" y="22"/>
                  </a:cubicBezTo>
                  <a:cubicBezTo>
                    <a:pt x="26" y="22"/>
                    <a:pt x="26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30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3" y="17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2"/>
                  </a:cubicBezTo>
                  <a:cubicBezTo>
                    <a:pt x="39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1"/>
                    <a:pt x="42" y="11"/>
                  </a:cubicBezTo>
                  <a:cubicBezTo>
                    <a:pt x="42" y="11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39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5" y="8"/>
                    <a:pt x="35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1" y="11"/>
                  </a:cubicBezTo>
                  <a:cubicBezTo>
                    <a:pt x="31" y="11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1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6"/>
                    <a:pt x="34" y="6"/>
                  </a:cubicBezTo>
                  <a:cubicBezTo>
                    <a:pt x="34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7" y="5"/>
                  </a:cubicBezTo>
                  <a:cubicBezTo>
                    <a:pt x="37" y="5"/>
                    <a:pt x="37" y="5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1" y="3"/>
                    <a:pt x="45" y="2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49" y="7"/>
                    <a:pt x="49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6" y="6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7" y="5"/>
                  </a:cubicBezTo>
                  <a:cubicBezTo>
                    <a:pt x="57" y="5"/>
                    <a:pt x="57" y="5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8" y="1"/>
                    <a:pt x="75" y="3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9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3" y="9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8" y="11"/>
                    <a:pt x="78" y="12"/>
                  </a:cubicBezTo>
                  <a:cubicBezTo>
                    <a:pt x="77" y="12"/>
                    <a:pt x="77" y="12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6" y="13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7" y="15"/>
                    <a:pt x="77" y="16"/>
                    <a:pt x="78" y="16"/>
                  </a:cubicBezTo>
                  <a:cubicBezTo>
                    <a:pt x="78" y="16"/>
                    <a:pt x="78" y="17"/>
                    <a:pt x="79" y="17"/>
                  </a:cubicBezTo>
                  <a:cubicBezTo>
                    <a:pt x="79" y="18"/>
                    <a:pt x="80" y="19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1" y="20"/>
                    <a:pt x="81" y="20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8"/>
                  </a:cubicBezTo>
                  <a:cubicBezTo>
                    <a:pt x="83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6" y="19"/>
                    <a:pt x="86" y="19"/>
                  </a:cubicBezTo>
                  <a:cubicBezTo>
                    <a:pt x="86" y="19"/>
                    <a:pt x="86" y="19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20"/>
                    <a:pt x="88" y="20"/>
                    <a:pt x="88" y="21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0" y="20"/>
                    <a:pt x="90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19"/>
                    <a:pt x="90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4" y="22"/>
                    <a:pt x="94" y="22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0"/>
                    <a:pt x="94" y="20"/>
                  </a:cubicBezTo>
                  <a:cubicBezTo>
                    <a:pt x="94" y="19"/>
                    <a:pt x="94" y="18"/>
                    <a:pt x="93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4" y="16"/>
                    <a:pt x="94" y="16"/>
                    <a:pt x="94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7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7" y="18"/>
                    <a:pt x="97" y="18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1"/>
                    <a:pt x="95" y="21"/>
                    <a:pt x="96" y="21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3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1" y="28"/>
                    <a:pt x="101" y="27"/>
                    <a:pt x="101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99" y="28"/>
                    <a:pt x="99" y="28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9" y="27"/>
                    <a:pt x="99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7" y="27"/>
                    <a:pt x="97" y="27"/>
                    <a:pt x="97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8"/>
                    <a:pt x="96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3"/>
                    <a:pt x="89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7" y="22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23"/>
                    <a:pt x="85" y="23"/>
                    <a:pt x="84" y="23"/>
                  </a:cubicBezTo>
                  <a:cubicBezTo>
                    <a:pt x="84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5"/>
                  </a:cubicBezTo>
                  <a:cubicBezTo>
                    <a:pt x="78" y="25"/>
                    <a:pt x="78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6" y="25"/>
                  </a:cubicBezTo>
                  <a:cubicBezTo>
                    <a:pt x="76" y="25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5" y="26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5" y="29"/>
                    <a:pt x="75" y="29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1"/>
                  </a:cubicBezTo>
                  <a:cubicBezTo>
                    <a:pt x="71" y="31"/>
                    <a:pt x="71" y="31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1"/>
                    <a:pt x="70" y="42"/>
                    <a:pt x="70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5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5"/>
                    <a:pt x="70" y="45"/>
                    <a:pt x="71" y="45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8"/>
                    <a:pt x="73" y="48"/>
                    <a:pt x="73" y="49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49"/>
                    <a:pt x="73" y="50"/>
                    <a:pt x="73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3"/>
                    <a:pt x="77" y="53"/>
                    <a:pt x="78" y="53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9" y="53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4"/>
                    <a:pt x="84" y="54"/>
                    <a:pt x="84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54"/>
                    <a:pt x="84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3"/>
                    <a:pt x="86" y="53"/>
                    <a:pt x="86" y="52"/>
                  </a:cubicBezTo>
                  <a:cubicBezTo>
                    <a:pt x="86" y="52"/>
                    <a:pt x="86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9" y="52"/>
                    <a:pt x="89" y="52"/>
                    <a:pt x="89" y="53"/>
                  </a:cubicBezTo>
                  <a:cubicBezTo>
                    <a:pt x="89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2" y="53"/>
                  </a:cubicBezTo>
                  <a:cubicBezTo>
                    <a:pt x="92" y="53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4"/>
                    <a:pt x="93" y="54"/>
                    <a:pt x="94" y="55"/>
                  </a:cubicBezTo>
                  <a:cubicBezTo>
                    <a:pt x="94" y="55"/>
                    <a:pt x="94" y="55"/>
                    <a:pt x="94" y="56"/>
                  </a:cubicBezTo>
                  <a:cubicBezTo>
                    <a:pt x="94" y="56"/>
                    <a:pt x="94" y="56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3" y="57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60"/>
                    <a:pt x="94" y="60"/>
                    <a:pt x="95" y="60"/>
                  </a:cubicBezTo>
                  <a:cubicBezTo>
                    <a:pt x="95" y="60"/>
                    <a:pt x="95" y="61"/>
                    <a:pt x="95" y="61"/>
                  </a:cubicBezTo>
                  <a:cubicBezTo>
                    <a:pt x="95" y="61"/>
                    <a:pt x="95" y="61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70"/>
                    <a:pt x="97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6" y="70"/>
                    <a:pt x="96" y="70"/>
                  </a:cubicBezTo>
                  <a:cubicBezTo>
                    <a:pt x="96" y="70"/>
                    <a:pt x="96" y="70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5" y="74"/>
                    <a:pt x="95" y="74"/>
                    <a:pt x="94" y="74"/>
                  </a:cubicBezTo>
                  <a:cubicBezTo>
                    <a:pt x="94" y="74"/>
                    <a:pt x="94" y="74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1"/>
                    <a:pt x="94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5" y="87"/>
                    <a:pt x="95" y="88"/>
                    <a:pt x="95" y="88"/>
                  </a:cubicBezTo>
                  <a:cubicBezTo>
                    <a:pt x="95" y="88"/>
                    <a:pt x="95" y="89"/>
                    <a:pt x="95" y="89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3" y="90"/>
                    <a:pt x="93" y="90"/>
                  </a:cubicBezTo>
                  <a:cubicBezTo>
                    <a:pt x="93" y="90"/>
                    <a:pt x="93" y="91"/>
                    <a:pt x="93" y="91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1"/>
                    <a:pt x="93" y="92"/>
                    <a:pt x="93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5" y="92"/>
                  </a:cubicBezTo>
                  <a:cubicBezTo>
                    <a:pt x="95" y="92"/>
                    <a:pt x="95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7" y="92"/>
                    <a:pt x="98" y="92"/>
                    <a:pt x="98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100" y="91"/>
                    <a:pt x="100" y="91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89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6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05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4"/>
                    <a:pt x="105" y="84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6" y="83"/>
                    <a:pt x="107" y="82"/>
                    <a:pt x="107" y="82"/>
                  </a:cubicBezTo>
                  <a:cubicBezTo>
                    <a:pt x="107" y="81"/>
                    <a:pt x="107" y="81"/>
                    <a:pt x="107" y="80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7" y="80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8"/>
                    <a:pt x="107" y="78"/>
                  </a:cubicBezTo>
                  <a:cubicBezTo>
                    <a:pt x="107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6"/>
                    <a:pt x="109" y="76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76"/>
                    <a:pt x="109" y="75"/>
                    <a:pt x="109" y="75"/>
                  </a:cubicBezTo>
                  <a:cubicBezTo>
                    <a:pt x="110" y="75"/>
                    <a:pt x="110" y="74"/>
                    <a:pt x="111" y="74"/>
                  </a:cubicBezTo>
                  <a:cubicBezTo>
                    <a:pt x="111" y="74"/>
                    <a:pt x="111" y="74"/>
                    <a:pt x="111" y="74"/>
                  </a:cubicBezTo>
                  <a:cubicBezTo>
                    <a:pt x="111" y="74"/>
                    <a:pt x="111" y="73"/>
                    <a:pt x="111" y="73"/>
                  </a:cubicBezTo>
                  <a:cubicBezTo>
                    <a:pt x="111" y="73"/>
                    <a:pt x="111" y="72"/>
                    <a:pt x="111" y="72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71"/>
                    <a:pt x="111" y="71"/>
                    <a:pt x="111" y="70"/>
                  </a:cubicBezTo>
                  <a:cubicBezTo>
                    <a:pt x="111" y="70"/>
                    <a:pt x="111" y="70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7"/>
                    <a:pt x="112" y="66"/>
                    <a:pt x="112" y="65"/>
                  </a:cubicBezTo>
                  <a:cubicBezTo>
                    <a:pt x="112" y="65"/>
                    <a:pt x="112" y="64"/>
                    <a:pt x="112" y="64"/>
                  </a:cubicBezTo>
                  <a:cubicBezTo>
                    <a:pt x="112" y="63"/>
                    <a:pt x="112" y="62"/>
                    <a:pt x="113" y="62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4" y="60"/>
                  </a:cubicBezTo>
                  <a:cubicBezTo>
                    <a:pt x="114" y="60"/>
                    <a:pt x="114" y="60"/>
                    <a:pt x="114" y="60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4" y="58"/>
                    <a:pt x="114" y="58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57"/>
                    <a:pt x="113" y="56"/>
                    <a:pt x="113" y="56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3" y="56"/>
                    <a:pt x="113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49"/>
                    <a:pt x="115" y="49"/>
                    <a:pt x="114" y="49"/>
                  </a:cubicBezTo>
                  <a:cubicBezTo>
                    <a:pt x="114" y="48"/>
                    <a:pt x="113" y="48"/>
                    <a:pt x="113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4"/>
                  </a:cubicBezTo>
                  <a:cubicBezTo>
                    <a:pt x="112" y="44"/>
                    <a:pt x="112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2"/>
                    <a:pt x="111" y="42"/>
                  </a:cubicBezTo>
                  <a:cubicBezTo>
                    <a:pt x="111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09" y="41"/>
                    <a:pt x="109" y="40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8"/>
                    <a:pt x="108" y="38"/>
                    <a:pt x="108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4"/>
                    <a:pt x="105" y="34"/>
                    <a:pt x="105" y="33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4" y="32"/>
                    <a:pt x="104" y="31"/>
                    <a:pt x="103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5"/>
                    <a:pt x="107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7"/>
                    <a:pt x="108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2"/>
                    <a:pt x="112" y="41"/>
                    <a:pt x="112" y="39"/>
                  </a:cubicBezTo>
                  <a:cubicBezTo>
                    <a:pt x="112" y="38"/>
                    <a:pt x="112" y="38"/>
                    <a:pt x="112" y="37"/>
                  </a:cubicBezTo>
                  <a:close/>
                  <a:moveTo>
                    <a:pt x="79" y="5"/>
                  </a:moveTo>
                  <a:cubicBezTo>
                    <a:pt x="79" y="5"/>
                    <a:pt x="78" y="5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7"/>
                    <a:pt x="79" y="7"/>
                    <a:pt x="79" y="7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1" y="7"/>
                  </a:cubicBezTo>
                  <a:cubicBezTo>
                    <a:pt x="81" y="7"/>
                    <a:pt x="81" y="7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5"/>
                    <a:pt x="79" y="5"/>
                    <a:pt x="79" y="5"/>
                  </a:cubicBezTo>
                  <a:close/>
                  <a:moveTo>
                    <a:pt x="75" y="5"/>
                  </a:move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9"/>
                    <a:pt x="74" y="9"/>
                  </a:cubicBezTo>
                  <a:cubicBezTo>
                    <a:pt x="74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8"/>
                  </a:cubicBezTo>
                  <a:cubicBezTo>
                    <a:pt x="78" y="8"/>
                    <a:pt x="78" y="8"/>
                    <a:pt x="78" y="7"/>
                  </a:cubicBezTo>
                  <a:cubicBezTo>
                    <a:pt x="78" y="7"/>
                    <a:pt x="78" y="7"/>
                    <a:pt x="77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8" y="6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lose/>
                  <a:moveTo>
                    <a:pt x="112" y="77"/>
                  </a:moveTo>
                  <a:cubicBezTo>
                    <a:pt x="113" y="76"/>
                    <a:pt x="113" y="75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2" y="73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1" y="75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09" y="78"/>
                    <a:pt x="109" y="78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80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10" y="82"/>
                    <a:pt x="111" y="81"/>
                    <a:pt x="111" y="81"/>
                  </a:cubicBezTo>
                  <a:cubicBezTo>
                    <a:pt x="111" y="81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2" y="78"/>
                    <a:pt x="112" y="78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4" name="矩形 193"/>
          <p:cNvSpPr/>
          <p:nvPr/>
        </p:nvSpPr>
        <p:spPr>
          <a:xfrm>
            <a:off x="1244915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5" name="矩形 194"/>
          <p:cNvSpPr/>
          <p:nvPr/>
        </p:nvSpPr>
        <p:spPr>
          <a:xfrm>
            <a:off x="5287504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6" name="矩形 195"/>
          <p:cNvSpPr/>
          <p:nvPr/>
        </p:nvSpPr>
        <p:spPr>
          <a:xfrm>
            <a:off x="9216913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36" name="文本框 21">
            <a:extLst>
              <a:ext uri="{FF2B5EF4-FFF2-40B4-BE49-F238E27FC236}">
                <a16:creationId xmlns:a16="http://schemas.microsoft.com/office/drawing/2014/main" id="{F735EA6B-4D15-4D36-ABAC-BC76E20509F6}"/>
              </a:ext>
            </a:extLst>
          </p:cNvPr>
          <p:cNvSpPr txBox="1"/>
          <p:nvPr/>
        </p:nvSpPr>
        <p:spPr bwMode="auto">
          <a:xfrm>
            <a:off x="458195" y="321764"/>
            <a:ext cx="6000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spc="100" dirty="0">
                <a:solidFill>
                  <a:srgbClr val="0070C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Work Process</a:t>
            </a:r>
            <a:endParaRPr lang="zh-CN" altLang="en-US" sz="5400" spc="100" dirty="0">
              <a:solidFill>
                <a:srgbClr val="0070C0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716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6" grpId="0"/>
      <p:bldP spid="169" grpId="0"/>
      <p:bldP spid="194" grpId="0"/>
      <p:bldP spid="195" grpId="0"/>
      <p:bldP spid="1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1367503" y="447230"/>
            <a:ext cx="3647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 Collection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0" name="组合 169"/>
          <p:cNvGrpSpPr/>
          <p:nvPr/>
        </p:nvGrpSpPr>
        <p:grpSpPr>
          <a:xfrm>
            <a:off x="622598" y="280490"/>
            <a:ext cx="792088" cy="792088"/>
            <a:chOff x="6501056" y="1873013"/>
            <a:chExt cx="696763" cy="696763"/>
          </a:xfrm>
        </p:grpSpPr>
        <p:sp>
          <p:nvSpPr>
            <p:cNvPr id="171" name="椭圆 170"/>
            <p:cNvSpPr/>
            <p:nvPr/>
          </p:nvSpPr>
          <p:spPr>
            <a:xfrm>
              <a:off x="6501056" y="1873013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72" name="组合 113"/>
            <p:cNvGrpSpPr>
              <a:grpSpLocks noChangeAspect="1"/>
            </p:cNvGrpSpPr>
            <p:nvPr/>
          </p:nvGrpSpPr>
          <p:grpSpPr>
            <a:xfrm>
              <a:off x="6616022" y="1996255"/>
              <a:ext cx="466830" cy="450242"/>
              <a:chOff x="7019925" y="5499100"/>
              <a:chExt cx="312738" cy="301626"/>
            </a:xfrm>
            <a:solidFill>
              <a:srgbClr val="BBBE2C"/>
            </a:solidFill>
          </p:grpSpPr>
          <p:sp>
            <p:nvSpPr>
              <p:cNvPr id="173" name="Freeform 252"/>
              <p:cNvSpPr>
                <a:spLocks/>
              </p:cNvSpPr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174" name="Freeform 253"/>
              <p:cNvSpPr>
                <a:spLocks/>
              </p:cNvSpPr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</p:grpSp>
      </p:grpSp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DDAC9E-0017-47A4-A400-3B582759E292}"/>
              </a:ext>
            </a:extLst>
          </p:cNvPr>
          <p:cNvSpPr txBox="1"/>
          <p:nvPr/>
        </p:nvSpPr>
        <p:spPr>
          <a:xfrm>
            <a:off x="1018641" y="2348880"/>
            <a:ext cx="9366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During that time, I climbed the GitHub repository for the 2017-2018 year. A total of more than 500,000 items were crawled, and there were 13 items with labels after statistics. As a result, the data needed for the experiment have already been obtained.</a:t>
            </a:r>
          </a:p>
          <a:p>
            <a:r>
              <a:rPr lang="en-US" altLang="zh-CN" dirty="0"/>
              <a:t>Therefore, based on these data, I have calculated the frequency distribution of tag in this year and the proportion of tag in description and readme documents.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7081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1264046" y="228676"/>
            <a:ext cx="3215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Experiments </a:t>
            </a:r>
          </a:p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and results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E553A80-AA76-41D8-B95D-891AA4B5B83A}"/>
              </a:ext>
            </a:extLst>
          </p:cNvPr>
          <p:cNvSpPr txBox="1"/>
          <p:nvPr/>
        </p:nvSpPr>
        <p:spPr>
          <a:xfrm>
            <a:off x="334566" y="2077635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 of all, I made statistics on the frequency of tag occurrence of these data, and ranked them from the largest to the smallest, and obtained the chart of tag occurrence frequency last year.</a:t>
            </a:r>
          </a:p>
        </p:txBody>
      </p:sp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0B6B4F52-B608-4694-963A-B06BC96693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173823"/>
              </p:ext>
            </p:extLst>
          </p:nvPr>
        </p:nvGraphicFramePr>
        <p:xfrm>
          <a:off x="4078982" y="3200399"/>
          <a:ext cx="7772401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34257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1264046" y="228676"/>
            <a:ext cx="3215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Experiments </a:t>
            </a:r>
          </a:p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and results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E553A80-AA76-41D8-B95D-891AA4B5B83A}"/>
              </a:ext>
            </a:extLst>
          </p:cNvPr>
          <p:cNvSpPr txBox="1"/>
          <p:nvPr/>
        </p:nvSpPr>
        <p:spPr>
          <a:xfrm>
            <a:off x="366808" y="1854480"/>
            <a:ext cx="41127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Besides, for the first time, I used </a:t>
            </a:r>
            <a:r>
              <a:rPr lang="en-US" altLang="zh-CN" dirty="0" err="1"/>
              <a:t>Gephi</a:t>
            </a:r>
            <a:r>
              <a:rPr lang="en-US" altLang="zh-CN" dirty="0"/>
              <a:t> and reconstructed the edge data table according to the construction rules of the edge data table in the teacher‘s paper, and drew the relationship diagram of each tag. From the </a:t>
            </a:r>
            <a:r>
              <a:rPr lang="en-US" altLang="zh-CN" dirty="0" err="1"/>
              <a:t>Gephi</a:t>
            </a:r>
            <a:r>
              <a:rPr lang="en-US" altLang="zh-CN" dirty="0"/>
              <a:t> diagram and frequency diagram, it can be seen that from 2017 to 2018, the tag web and framework with high frequency appeared on </a:t>
            </a:r>
            <a:r>
              <a:rPr lang="en-US" altLang="zh-CN" dirty="0" err="1"/>
              <a:t>GitHUb</a:t>
            </a:r>
            <a:r>
              <a:rPr lang="en-US" altLang="zh-CN" dirty="0"/>
              <a:t>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000D85-FBC1-4C01-BFFC-D9980559C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435" y="691186"/>
            <a:ext cx="7027754" cy="589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74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1264046" y="228676"/>
            <a:ext cx="3215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Experiments </a:t>
            </a:r>
          </a:p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and results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8CD4CF9C-1B57-4E18-95D8-7AFF246C973B}"/>
              </a:ext>
            </a:extLst>
          </p:cNvPr>
          <p:cNvSpPr txBox="1"/>
          <p:nvPr/>
        </p:nvSpPr>
        <p:spPr>
          <a:xfrm>
            <a:off x="366808" y="1854481"/>
            <a:ext cx="10840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made statistics on the proportion of all tags appearing in description or readme. Among them, the proportion of all tags appearing in description or readme was 57%, and the proportion of all tags not appearing in description or readme was 43%.In addition, during the experiment, it was found that when the number of tags was greater than 4, it was rare for the readme and description documents to fully contain tag; however, when the number of tags was less than 4, it would occur frequently.</a:t>
            </a:r>
          </a:p>
          <a:p>
            <a:r>
              <a:rPr lang="en-US" altLang="zh-CN" dirty="0"/>
              <a:t>In addition, I also counted the items that did not completely contain all tags, and the average number of tags was included. About 51% of tags will appear in description and readme</a:t>
            </a:r>
          </a:p>
        </p:txBody>
      </p:sp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D4B572A7-FE4A-4520-B1F0-3CBCCE0FBF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443514"/>
              </p:ext>
            </p:extLst>
          </p:nvPr>
        </p:nvGraphicFramePr>
        <p:xfrm>
          <a:off x="6239222" y="38949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8922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1264046" y="228676"/>
            <a:ext cx="3215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Experiments </a:t>
            </a:r>
          </a:p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and results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1FD7091-9505-43E5-9B96-47F358EC2884}"/>
              </a:ext>
            </a:extLst>
          </p:cNvPr>
          <p:cNvSpPr txBox="1"/>
          <p:nvPr/>
        </p:nvSpPr>
        <p:spPr>
          <a:xfrm>
            <a:off x="521550" y="1827102"/>
            <a:ext cx="936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Finally, when accounting for the percentage of all tags that appear in description and readme, we focused on which tags are more likely to appear in description and readme.</a:t>
            </a:r>
          </a:p>
          <a:p>
            <a:r>
              <a:rPr lang="en-US" altLang="zh-CN" dirty="0"/>
              <a:t>Tags of type Language and Function appear in description and readme 80% of the time.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1659D0-8259-4D9C-BB3D-D5F22C2AB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5" y="2938411"/>
            <a:ext cx="5318470" cy="11714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0C98D28-93AE-4499-8D34-6EB747710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86" y="4484824"/>
            <a:ext cx="5318471" cy="12190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B3F6F24-0D86-4EA3-9930-1F78F3F7BB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62" y="2938410"/>
            <a:ext cx="5246462" cy="116915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9FC64FC-389B-4DC3-A532-D826F50294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538" y="4581128"/>
            <a:ext cx="5677650" cy="182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07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1511278" y="413680"/>
            <a:ext cx="3071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Next Week Work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B5F24FC-660A-4134-8EA3-06945E7D20A9}"/>
              </a:ext>
            </a:extLst>
          </p:cNvPr>
          <p:cNvGrpSpPr/>
          <p:nvPr/>
        </p:nvGrpSpPr>
        <p:grpSpPr>
          <a:xfrm>
            <a:off x="548362" y="200021"/>
            <a:ext cx="936104" cy="954107"/>
            <a:chOff x="9881420" y="2714620"/>
            <a:chExt cx="784512" cy="784512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704EF69-BACA-4459-834B-88F3926F53AA}"/>
                </a:ext>
              </a:extLst>
            </p:cNvPr>
            <p:cNvSpPr/>
            <p:nvPr/>
          </p:nvSpPr>
          <p:spPr>
            <a:xfrm>
              <a:off x="9881420" y="2714620"/>
              <a:ext cx="784512" cy="784512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7DA91D0-28C6-4A89-9A57-10D233225C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09309" y="2843474"/>
              <a:ext cx="528735" cy="526804"/>
            </a:xfrm>
            <a:custGeom>
              <a:avLst/>
              <a:gdLst>
                <a:gd name="T0" fmla="*/ 86 w 116"/>
                <a:gd name="T1" fmla="*/ 17 h 116"/>
                <a:gd name="T2" fmla="*/ 8 w 116"/>
                <a:gd name="T3" fmla="*/ 45 h 116"/>
                <a:gd name="T4" fmla="*/ 11 w 116"/>
                <a:gd name="T5" fmla="*/ 50 h 116"/>
                <a:gd name="T6" fmla="*/ 12 w 116"/>
                <a:gd name="T7" fmla="*/ 59 h 116"/>
                <a:gd name="T8" fmla="*/ 16 w 116"/>
                <a:gd name="T9" fmla="*/ 69 h 116"/>
                <a:gd name="T10" fmla="*/ 20 w 116"/>
                <a:gd name="T11" fmla="*/ 77 h 116"/>
                <a:gd name="T12" fmla="*/ 24 w 116"/>
                <a:gd name="T13" fmla="*/ 83 h 116"/>
                <a:gd name="T14" fmla="*/ 27 w 116"/>
                <a:gd name="T15" fmla="*/ 98 h 116"/>
                <a:gd name="T16" fmla="*/ 33 w 116"/>
                <a:gd name="T17" fmla="*/ 105 h 116"/>
                <a:gd name="T18" fmla="*/ 34 w 116"/>
                <a:gd name="T19" fmla="*/ 101 h 116"/>
                <a:gd name="T20" fmla="*/ 37 w 116"/>
                <a:gd name="T21" fmla="*/ 93 h 116"/>
                <a:gd name="T22" fmla="*/ 41 w 116"/>
                <a:gd name="T23" fmla="*/ 83 h 116"/>
                <a:gd name="T24" fmla="*/ 49 w 116"/>
                <a:gd name="T25" fmla="*/ 73 h 116"/>
                <a:gd name="T26" fmla="*/ 53 w 116"/>
                <a:gd name="T27" fmla="*/ 66 h 116"/>
                <a:gd name="T28" fmla="*/ 45 w 116"/>
                <a:gd name="T29" fmla="*/ 61 h 116"/>
                <a:gd name="T30" fmla="*/ 38 w 116"/>
                <a:gd name="T31" fmla="*/ 58 h 116"/>
                <a:gd name="T32" fmla="*/ 33 w 116"/>
                <a:gd name="T33" fmla="*/ 51 h 116"/>
                <a:gd name="T34" fmla="*/ 25 w 116"/>
                <a:gd name="T35" fmla="*/ 47 h 116"/>
                <a:gd name="T36" fmla="*/ 17 w 116"/>
                <a:gd name="T37" fmla="*/ 49 h 116"/>
                <a:gd name="T38" fmla="*/ 13 w 116"/>
                <a:gd name="T39" fmla="*/ 44 h 116"/>
                <a:gd name="T40" fmla="*/ 12 w 116"/>
                <a:gd name="T41" fmla="*/ 37 h 116"/>
                <a:gd name="T42" fmla="*/ 8 w 116"/>
                <a:gd name="T43" fmla="*/ 37 h 116"/>
                <a:gd name="T44" fmla="*/ 12 w 116"/>
                <a:gd name="T45" fmla="*/ 30 h 116"/>
                <a:gd name="T46" fmla="*/ 18 w 116"/>
                <a:gd name="T47" fmla="*/ 30 h 116"/>
                <a:gd name="T48" fmla="*/ 24 w 116"/>
                <a:gd name="T49" fmla="*/ 25 h 116"/>
                <a:gd name="T50" fmla="*/ 30 w 116"/>
                <a:gd name="T51" fmla="*/ 18 h 116"/>
                <a:gd name="T52" fmla="*/ 32 w 116"/>
                <a:gd name="T53" fmla="*/ 15 h 116"/>
                <a:gd name="T54" fmla="*/ 42 w 116"/>
                <a:gd name="T55" fmla="*/ 12 h 116"/>
                <a:gd name="T56" fmla="*/ 34 w 116"/>
                <a:gd name="T57" fmla="*/ 8 h 116"/>
                <a:gd name="T58" fmla="*/ 32 w 116"/>
                <a:gd name="T59" fmla="*/ 8 h 116"/>
                <a:gd name="T60" fmla="*/ 49 w 116"/>
                <a:gd name="T61" fmla="*/ 2 h 116"/>
                <a:gd name="T62" fmla="*/ 56 w 116"/>
                <a:gd name="T63" fmla="*/ 5 h 116"/>
                <a:gd name="T64" fmla="*/ 82 w 116"/>
                <a:gd name="T65" fmla="*/ 6 h 116"/>
                <a:gd name="T66" fmla="*/ 79 w 116"/>
                <a:gd name="T67" fmla="*/ 11 h 116"/>
                <a:gd name="T68" fmla="*/ 85 w 116"/>
                <a:gd name="T69" fmla="*/ 19 h 116"/>
                <a:gd name="T70" fmla="*/ 89 w 116"/>
                <a:gd name="T71" fmla="*/ 19 h 116"/>
                <a:gd name="T72" fmla="*/ 93 w 116"/>
                <a:gd name="T73" fmla="*/ 17 h 116"/>
                <a:gd name="T74" fmla="*/ 97 w 116"/>
                <a:gd name="T75" fmla="*/ 23 h 116"/>
                <a:gd name="T76" fmla="*/ 101 w 116"/>
                <a:gd name="T77" fmla="*/ 27 h 116"/>
                <a:gd name="T78" fmla="*/ 95 w 116"/>
                <a:gd name="T79" fmla="*/ 27 h 116"/>
                <a:gd name="T80" fmla="*/ 89 w 116"/>
                <a:gd name="T81" fmla="*/ 25 h 116"/>
                <a:gd name="T82" fmla="*/ 81 w 116"/>
                <a:gd name="T83" fmla="*/ 24 h 116"/>
                <a:gd name="T84" fmla="*/ 74 w 116"/>
                <a:gd name="T85" fmla="*/ 30 h 116"/>
                <a:gd name="T86" fmla="*/ 70 w 116"/>
                <a:gd name="T87" fmla="*/ 39 h 116"/>
                <a:gd name="T88" fmla="*/ 73 w 116"/>
                <a:gd name="T89" fmla="*/ 50 h 116"/>
                <a:gd name="T90" fmla="*/ 82 w 116"/>
                <a:gd name="T91" fmla="*/ 53 h 116"/>
                <a:gd name="T92" fmla="*/ 91 w 116"/>
                <a:gd name="T93" fmla="*/ 53 h 116"/>
                <a:gd name="T94" fmla="*/ 95 w 116"/>
                <a:gd name="T95" fmla="*/ 61 h 116"/>
                <a:gd name="T96" fmla="*/ 96 w 116"/>
                <a:gd name="T97" fmla="*/ 71 h 116"/>
                <a:gd name="T98" fmla="*/ 95 w 116"/>
                <a:gd name="T99" fmla="*/ 81 h 116"/>
                <a:gd name="T100" fmla="*/ 100 w 116"/>
                <a:gd name="T101" fmla="*/ 90 h 116"/>
                <a:gd name="T102" fmla="*/ 107 w 116"/>
                <a:gd name="T103" fmla="*/ 82 h 116"/>
                <a:gd name="T104" fmla="*/ 112 w 116"/>
                <a:gd name="T105" fmla="*/ 69 h 116"/>
                <a:gd name="T106" fmla="*/ 114 w 116"/>
                <a:gd name="T107" fmla="*/ 53 h 116"/>
                <a:gd name="T108" fmla="*/ 109 w 116"/>
                <a:gd name="T109" fmla="*/ 39 h 116"/>
                <a:gd name="T110" fmla="*/ 105 w 116"/>
                <a:gd name="T111" fmla="*/ 32 h 116"/>
                <a:gd name="T112" fmla="*/ 111 w 116"/>
                <a:gd name="T113" fmla="*/ 41 h 116"/>
                <a:gd name="T114" fmla="*/ 79 w 116"/>
                <a:gd name="T115" fmla="*/ 10 h 116"/>
                <a:gd name="T116" fmla="*/ 75 w 116"/>
                <a:gd name="T117" fmla="*/ 5 h 116"/>
                <a:gd name="T118" fmla="*/ 76 w 116"/>
                <a:gd name="T119" fmla="*/ 9 h 116"/>
                <a:gd name="T120" fmla="*/ 73 w 116"/>
                <a:gd name="T121" fmla="*/ 4 h 116"/>
                <a:gd name="T122" fmla="*/ 109 w 116"/>
                <a:gd name="T123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16">
                  <a:moveTo>
                    <a:pt x="6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5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3"/>
                  </a:cubicBezTo>
                  <a:close/>
                  <a:moveTo>
                    <a:pt x="5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lose/>
                  <a:moveTo>
                    <a:pt x="88" y="18"/>
                  </a:move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lose/>
                  <a:moveTo>
                    <a:pt x="112" y="37"/>
                  </a:moveTo>
                  <a:cubicBezTo>
                    <a:pt x="114" y="44"/>
                    <a:pt x="116" y="51"/>
                    <a:pt x="116" y="58"/>
                  </a:cubicBezTo>
                  <a:cubicBezTo>
                    <a:pt x="116" y="90"/>
                    <a:pt x="90" y="116"/>
                    <a:pt x="58" y="116"/>
                  </a:cubicBezTo>
                  <a:cubicBezTo>
                    <a:pt x="26" y="116"/>
                    <a:pt x="0" y="90"/>
                    <a:pt x="0" y="58"/>
                  </a:cubicBezTo>
                  <a:cubicBezTo>
                    <a:pt x="0" y="50"/>
                    <a:pt x="2" y="42"/>
                    <a:pt x="5" y="35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2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5" y="53"/>
                    <a:pt x="15" y="53"/>
                    <a:pt x="15" y="54"/>
                  </a:cubicBezTo>
                  <a:cubicBezTo>
                    <a:pt x="15" y="54"/>
                    <a:pt x="15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3" y="64"/>
                    <a:pt x="13" y="65"/>
                  </a:cubicBezTo>
                  <a:cubicBezTo>
                    <a:pt x="13" y="65"/>
                    <a:pt x="13" y="65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6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1"/>
                    <a:pt x="16" y="7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7" y="73"/>
                  </a:cubicBezTo>
                  <a:cubicBezTo>
                    <a:pt x="17" y="73"/>
                    <a:pt x="17" y="73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5"/>
                    <a:pt x="17" y="75"/>
                  </a:cubicBezTo>
                  <a:cubicBezTo>
                    <a:pt x="17" y="75"/>
                    <a:pt x="17" y="75"/>
                    <a:pt x="18" y="75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8"/>
                    <a:pt x="21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9"/>
                    <a:pt x="22" y="79"/>
                  </a:cubicBezTo>
                  <a:cubicBezTo>
                    <a:pt x="22" y="79"/>
                    <a:pt x="22" y="79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3"/>
                    <a:pt x="23" y="83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4"/>
                    <a:pt x="24" y="85"/>
                    <a:pt x="24" y="8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90"/>
                    <a:pt x="24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1"/>
                    <a:pt x="25" y="91"/>
                  </a:cubicBezTo>
                  <a:cubicBezTo>
                    <a:pt x="25" y="91"/>
                    <a:pt x="25" y="92"/>
                    <a:pt x="25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5"/>
                    <a:pt x="2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6"/>
                    <a:pt x="26" y="96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7"/>
                    <a:pt x="27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8" y="98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9" y="99"/>
                  </a:cubicBezTo>
                  <a:cubicBezTo>
                    <a:pt x="29" y="100"/>
                    <a:pt x="29" y="100"/>
                    <a:pt x="29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0" y="101"/>
                    <a:pt x="30" y="101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1" y="103"/>
                  </a:cubicBezTo>
                  <a:cubicBezTo>
                    <a:pt x="31" y="103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2" y="104"/>
                    <a:pt x="32" y="104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5" y="106"/>
                  </a:cubicBezTo>
                  <a:cubicBezTo>
                    <a:pt x="35" y="106"/>
                    <a:pt x="35" y="106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5"/>
                    <a:pt x="35" y="105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3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5" y="103"/>
                    <a:pt x="35" y="102"/>
                    <a:pt x="35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100"/>
                    <a:pt x="34" y="99"/>
                    <a:pt x="34" y="99"/>
                  </a:cubicBezTo>
                  <a:cubicBezTo>
                    <a:pt x="34" y="99"/>
                    <a:pt x="34" y="99"/>
                    <a:pt x="33" y="99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4" y="97"/>
                    <a:pt x="34" y="97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7" y="95"/>
                    <a:pt x="37" y="95"/>
                  </a:cubicBezTo>
                  <a:cubicBezTo>
                    <a:pt x="37" y="94"/>
                    <a:pt x="37" y="94"/>
                    <a:pt x="37" y="93"/>
                  </a:cubicBezTo>
                  <a:cubicBezTo>
                    <a:pt x="37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5" y="93"/>
                    <a:pt x="35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9" y="90"/>
                    <a:pt x="40" y="89"/>
                    <a:pt x="40" y="89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0" y="85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83"/>
                    <a:pt x="41" y="83"/>
                    <a:pt x="42" y="82"/>
                  </a:cubicBezTo>
                  <a:cubicBezTo>
                    <a:pt x="42" y="82"/>
                    <a:pt x="42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4" y="82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8" y="80"/>
                    <a:pt x="4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7"/>
                    <a:pt x="49" y="76"/>
                    <a:pt x="49" y="76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1" y="71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2" y="69"/>
                    <a:pt x="52" y="69"/>
                  </a:cubicBezTo>
                  <a:cubicBezTo>
                    <a:pt x="52" y="69"/>
                    <a:pt x="52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4" y="68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3"/>
                    <a:pt x="50" y="63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49" y="62"/>
                    <a:pt x="49" y="61"/>
                    <a:pt x="49" y="61"/>
                  </a:cubicBezTo>
                  <a:cubicBezTo>
                    <a:pt x="49" y="61"/>
                    <a:pt x="49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8" y="59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40" y="58"/>
                    <a:pt x="40" y="58"/>
                  </a:cubicBezTo>
                  <a:cubicBezTo>
                    <a:pt x="40" y="58"/>
                    <a:pt x="39" y="57"/>
                    <a:pt x="39" y="57"/>
                  </a:cubicBezTo>
                  <a:cubicBezTo>
                    <a:pt x="39" y="57"/>
                    <a:pt x="39" y="57"/>
                    <a:pt x="39" y="56"/>
                  </a:cubicBezTo>
                  <a:cubicBezTo>
                    <a:pt x="39" y="56"/>
                    <a:pt x="38" y="56"/>
                    <a:pt x="38" y="56"/>
                  </a:cubicBezTo>
                  <a:cubicBezTo>
                    <a:pt x="38" y="56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3"/>
                    <a:pt x="36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5" y="48"/>
                    <a:pt x="26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7"/>
                  </a:cubicBezTo>
                  <a:cubicBezTo>
                    <a:pt x="24" y="47"/>
                    <a:pt x="24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ubicBezTo>
                    <a:pt x="22" y="46"/>
                    <a:pt x="22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7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3" y="46"/>
                    <a:pt x="13" y="45"/>
                  </a:cubicBezTo>
                  <a:cubicBezTo>
                    <a:pt x="13" y="45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2"/>
                  </a:cubicBezTo>
                  <a:cubicBezTo>
                    <a:pt x="13" y="42"/>
                    <a:pt x="13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2" y="40"/>
                  </a:cubicBezTo>
                  <a:cubicBezTo>
                    <a:pt x="12" y="40"/>
                    <a:pt x="12" y="39"/>
                    <a:pt x="13" y="38"/>
                  </a:cubicBezTo>
                  <a:cubicBezTo>
                    <a:pt x="13" y="38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7"/>
                    <a:pt x="10" y="37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8" y="40"/>
                    <a:pt x="8" y="40"/>
                  </a:cubicBezTo>
                  <a:cubicBezTo>
                    <a:pt x="8" y="40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6"/>
                  </a:cubicBezTo>
                  <a:cubicBezTo>
                    <a:pt x="9" y="36"/>
                    <a:pt x="8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5"/>
                    <a:pt x="9" y="35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9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9"/>
                    <a:pt x="15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30"/>
                    <a:pt x="17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2"/>
                    <a:pt x="18" y="32"/>
                  </a:cubicBezTo>
                  <a:cubicBezTo>
                    <a:pt x="18" y="32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2" y="27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4"/>
                    <a:pt x="24" y="24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2"/>
                    <a:pt x="25" y="22"/>
                  </a:cubicBezTo>
                  <a:cubicBezTo>
                    <a:pt x="26" y="22"/>
                    <a:pt x="26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30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3" y="17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2"/>
                  </a:cubicBezTo>
                  <a:cubicBezTo>
                    <a:pt x="39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1"/>
                    <a:pt x="42" y="11"/>
                  </a:cubicBezTo>
                  <a:cubicBezTo>
                    <a:pt x="42" y="11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39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5" y="8"/>
                    <a:pt x="35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1" y="11"/>
                  </a:cubicBezTo>
                  <a:cubicBezTo>
                    <a:pt x="31" y="11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1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6"/>
                    <a:pt x="34" y="6"/>
                  </a:cubicBezTo>
                  <a:cubicBezTo>
                    <a:pt x="34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7" y="5"/>
                  </a:cubicBezTo>
                  <a:cubicBezTo>
                    <a:pt x="37" y="5"/>
                    <a:pt x="37" y="5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1" y="3"/>
                    <a:pt x="45" y="2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49" y="7"/>
                    <a:pt x="49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6" y="6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7" y="5"/>
                  </a:cubicBezTo>
                  <a:cubicBezTo>
                    <a:pt x="57" y="5"/>
                    <a:pt x="57" y="5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8" y="1"/>
                    <a:pt x="75" y="3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9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3" y="9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8" y="11"/>
                    <a:pt x="78" y="12"/>
                  </a:cubicBezTo>
                  <a:cubicBezTo>
                    <a:pt x="77" y="12"/>
                    <a:pt x="77" y="12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6" y="13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7" y="15"/>
                    <a:pt x="77" y="16"/>
                    <a:pt x="78" y="16"/>
                  </a:cubicBezTo>
                  <a:cubicBezTo>
                    <a:pt x="78" y="16"/>
                    <a:pt x="78" y="17"/>
                    <a:pt x="79" y="17"/>
                  </a:cubicBezTo>
                  <a:cubicBezTo>
                    <a:pt x="79" y="18"/>
                    <a:pt x="80" y="19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1" y="20"/>
                    <a:pt x="81" y="20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8"/>
                  </a:cubicBezTo>
                  <a:cubicBezTo>
                    <a:pt x="83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6" y="19"/>
                    <a:pt x="86" y="19"/>
                  </a:cubicBezTo>
                  <a:cubicBezTo>
                    <a:pt x="86" y="19"/>
                    <a:pt x="86" y="19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20"/>
                    <a:pt x="88" y="20"/>
                    <a:pt x="88" y="21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0" y="20"/>
                    <a:pt x="90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19"/>
                    <a:pt x="90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4" y="22"/>
                    <a:pt x="94" y="22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0"/>
                    <a:pt x="94" y="20"/>
                  </a:cubicBezTo>
                  <a:cubicBezTo>
                    <a:pt x="94" y="19"/>
                    <a:pt x="94" y="18"/>
                    <a:pt x="93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4" y="16"/>
                    <a:pt x="94" y="16"/>
                    <a:pt x="94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7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7" y="18"/>
                    <a:pt x="97" y="18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1"/>
                    <a:pt x="95" y="21"/>
                    <a:pt x="96" y="21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3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1" y="28"/>
                    <a:pt x="101" y="27"/>
                    <a:pt x="101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99" y="28"/>
                    <a:pt x="99" y="28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9" y="27"/>
                    <a:pt x="99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7" y="27"/>
                    <a:pt x="97" y="27"/>
                    <a:pt x="97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8"/>
                    <a:pt x="96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3"/>
                    <a:pt x="89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7" y="22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23"/>
                    <a:pt x="85" y="23"/>
                    <a:pt x="84" y="23"/>
                  </a:cubicBezTo>
                  <a:cubicBezTo>
                    <a:pt x="84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5"/>
                  </a:cubicBezTo>
                  <a:cubicBezTo>
                    <a:pt x="78" y="25"/>
                    <a:pt x="78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6" y="25"/>
                  </a:cubicBezTo>
                  <a:cubicBezTo>
                    <a:pt x="76" y="25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5" y="26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5" y="29"/>
                    <a:pt x="75" y="29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1"/>
                  </a:cubicBezTo>
                  <a:cubicBezTo>
                    <a:pt x="71" y="31"/>
                    <a:pt x="71" y="31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1"/>
                    <a:pt x="70" y="42"/>
                    <a:pt x="70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5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5"/>
                    <a:pt x="70" y="45"/>
                    <a:pt x="71" y="45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8"/>
                    <a:pt x="73" y="48"/>
                    <a:pt x="73" y="49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49"/>
                    <a:pt x="73" y="50"/>
                    <a:pt x="73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3"/>
                    <a:pt x="77" y="53"/>
                    <a:pt x="78" y="53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9" y="53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4"/>
                    <a:pt x="84" y="54"/>
                    <a:pt x="84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54"/>
                    <a:pt x="84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3"/>
                    <a:pt x="86" y="53"/>
                    <a:pt x="86" y="52"/>
                  </a:cubicBezTo>
                  <a:cubicBezTo>
                    <a:pt x="86" y="52"/>
                    <a:pt x="86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9" y="52"/>
                    <a:pt x="89" y="52"/>
                    <a:pt x="89" y="53"/>
                  </a:cubicBezTo>
                  <a:cubicBezTo>
                    <a:pt x="89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2" y="53"/>
                  </a:cubicBezTo>
                  <a:cubicBezTo>
                    <a:pt x="92" y="53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4"/>
                    <a:pt x="93" y="54"/>
                    <a:pt x="94" y="55"/>
                  </a:cubicBezTo>
                  <a:cubicBezTo>
                    <a:pt x="94" y="55"/>
                    <a:pt x="94" y="55"/>
                    <a:pt x="94" y="56"/>
                  </a:cubicBezTo>
                  <a:cubicBezTo>
                    <a:pt x="94" y="56"/>
                    <a:pt x="94" y="56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3" y="57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60"/>
                    <a:pt x="94" y="60"/>
                    <a:pt x="95" y="60"/>
                  </a:cubicBezTo>
                  <a:cubicBezTo>
                    <a:pt x="95" y="60"/>
                    <a:pt x="95" y="61"/>
                    <a:pt x="95" y="61"/>
                  </a:cubicBezTo>
                  <a:cubicBezTo>
                    <a:pt x="95" y="61"/>
                    <a:pt x="95" y="61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70"/>
                    <a:pt x="97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6" y="70"/>
                    <a:pt x="96" y="70"/>
                  </a:cubicBezTo>
                  <a:cubicBezTo>
                    <a:pt x="96" y="70"/>
                    <a:pt x="96" y="70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5" y="74"/>
                    <a:pt x="95" y="74"/>
                    <a:pt x="94" y="74"/>
                  </a:cubicBezTo>
                  <a:cubicBezTo>
                    <a:pt x="94" y="74"/>
                    <a:pt x="94" y="74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1"/>
                    <a:pt x="94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5" y="87"/>
                    <a:pt x="95" y="88"/>
                    <a:pt x="95" y="88"/>
                  </a:cubicBezTo>
                  <a:cubicBezTo>
                    <a:pt x="95" y="88"/>
                    <a:pt x="95" y="89"/>
                    <a:pt x="95" y="89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3" y="90"/>
                    <a:pt x="93" y="90"/>
                  </a:cubicBezTo>
                  <a:cubicBezTo>
                    <a:pt x="93" y="90"/>
                    <a:pt x="93" y="91"/>
                    <a:pt x="93" y="91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1"/>
                    <a:pt x="93" y="92"/>
                    <a:pt x="93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5" y="92"/>
                  </a:cubicBezTo>
                  <a:cubicBezTo>
                    <a:pt x="95" y="92"/>
                    <a:pt x="95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7" y="92"/>
                    <a:pt x="98" y="92"/>
                    <a:pt x="98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100" y="91"/>
                    <a:pt x="100" y="91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89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6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05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4"/>
                    <a:pt x="105" y="84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6" y="83"/>
                    <a:pt x="107" y="82"/>
                    <a:pt x="107" y="82"/>
                  </a:cubicBezTo>
                  <a:cubicBezTo>
                    <a:pt x="107" y="81"/>
                    <a:pt x="107" y="81"/>
                    <a:pt x="107" y="80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7" y="80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8"/>
                    <a:pt x="107" y="78"/>
                  </a:cubicBezTo>
                  <a:cubicBezTo>
                    <a:pt x="107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6"/>
                    <a:pt x="109" y="76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76"/>
                    <a:pt x="109" y="75"/>
                    <a:pt x="109" y="75"/>
                  </a:cubicBezTo>
                  <a:cubicBezTo>
                    <a:pt x="110" y="75"/>
                    <a:pt x="110" y="74"/>
                    <a:pt x="111" y="74"/>
                  </a:cubicBezTo>
                  <a:cubicBezTo>
                    <a:pt x="111" y="74"/>
                    <a:pt x="111" y="74"/>
                    <a:pt x="111" y="74"/>
                  </a:cubicBezTo>
                  <a:cubicBezTo>
                    <a:pt x="111" y="74"/>
                    <a:pt x="111" y="73"/>
                    <a:pt x="111" y="73"/>
                  </a:cubicBezTo>
                  <a:cubicBezTo>
                    <a:pt x="111" y="73"/>
                    <a:pt x="111" y="72"/>
                    <a:pt x="111" y="72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71"/>
                    <a:pt x="111" y="71"/>
                    <a:pt x="111" y="70"/>
                  </a:cubicBezTo>
                  <a:cubicBezTo>
                    <a:pt x="111" y="70"/>
                    <a:pt x="111" y="70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7"/>
                    <a:pt x="112" y="66"/>
                    <a:pt x="112" y="65"/>
                  </a:cubicBezTo>
                  <a:cubicBezTo>
                    <a:pt x="112" y="65"/>
                    <a:pt x="112" y="64"/>
                    <a:pt x="112" y="64"/>
                  </a:cubicBezTo>
                  <a:cubicBezTo>
                    <a:pt x="112" y="63"/>
                    <a:pt x="112" y="62"/>
                    <a:pt x="113" y="62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4" y="60"/>
                  </a:cubicBezTo>
                  <a:cubicBezTo>
                    <a:pt x="114" y="60"/>
                    <a:pt x="114" y="60"/>
                    <a:pt x="114" y="60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4" y="58"/>
                    <a:pt x="114" y="58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57"/>
                    <a:pt x="113" y="56"/>
                    <a:pt x="113" y="56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3" y="56"/>
                    <a:pt x="113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49"/>
                    <a:pt x="115" y="49"/>
                    <a:pt x="114" y="49"/>
                  </a:cubicBezTo>
                  <a:cubicBezTo>
                    <a:pt x="114" y="48"/>
                    <a:pt x="113" y="48"/>
                    <a:pt x="113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4"/>
                  </a:cubicBezTo>
                  <a:cubicBezTo>
                    <a:pt x="112" y="44"/>
                    <a:pt x="112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2"/>
                    <a:pt x="111" y="42"/>
                  </a:cubicBezTo>
                  <a:cubicBezTo>
                    <a:pt x="111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09" y="41"/>
                    <a:pt x="109" y="40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8"/>
                    <a:pt x="108" y="38"/>
                    <a:pt x="108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4"/>
                    <a:pt x="105" y="34"/>
                    <a:pt x="105" y="33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4" y="32"/>
                    <a:pt x="104" y="31"/>
                    <a:pt x="103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5"/>
                    <a:pt x="107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7"/>
                    <a:pt x="108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2"/>
                    <a:pt x="112" y="41"/>
                    <a:pt x="112" y="39"/>
                  </a:cubicBezTo>
                  <a:cubicBezTo>
                    <a:pt x="112" y="38"/>
                    <a:pt x="112" y="38"/>
                    <a:pt x="112" y="37"/>
                  </a:cubicBezTo>
                  <a:close/>
                  <a:moveTo>
                    <a:pt x="79" y="5"/>
                  </a:moveTo>
                  <a:cubicBezTo>
                    <a:pt x="79" y="5"/>
                    <a:pt x="78" y="5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7"/>
                    <a:pt x="79" y="7"/>
                    <a:pt x="79" y="7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1" y="7"/>
                  </a:cubicBezTo>
                  <a:cubicBezTo>
                    <a:pt x="81" y="7"/>
                    <a:pt x="81" y="7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5"/>
                    <a:pt x="79" y="5"/>
                    <a:pt x="79" y="5"/>
                  </a:cubicBezTo>
                  <a:close/>
                  <a:moveTo>
                    <a:pt x="75" y="5"/>
                  </a:move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9"/>
                    <a:pt x="74" y="9"/>
                  </a:cubicBezTo>
                  <a:cubicBezTo>
                    <a:pt x="74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8"/>
                  </a:cubicBezTo>
                  <a:cubicBezTo>
                    <a:pt x="78" y="8"/>
                    <a:pt x="78" y="8"/>
                    <a:pt x="78" y="7"/>
                  </a:cubicBezTo>
                  <a:cubicBezTo>
                    <a:pt x="78" y="7"/>
                    <a:pt x="78" y="7"/>
                    <a:pt x="77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8" y="6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lose/>
                  <a:moveTo>
                    <a:pt x="112" y="77"/>
                  </a:moveTo>
                  <a:cubicBezTo>
                    <a:pt x="113" y="76"/>
                    <a:pt x="113" y="75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2" y="73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1" y="75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09" y="78"/>
                    <a:pt x="109" y="78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80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10" y="82"/>
                    <a:pt x="111" y="81"/>
                    <a:pt x="111" y="81"/>
                  </a:cubicBezTo>
                  <a:cubicBezTo>
                    <a:pt x="111" y="81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2" y="78"/>
                    <a:pt x="112" y="78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3479649-96EC-4B3C-A7F7-57011837E76C}"/>
              </a:ext>
            </a:extLst>
          </p:cNvPr>
          <p:cNvSpPr txBox="1"/>
          <p:nvPr/>
        </p:nvSpPr>
        <p:spPr>
          <a:xfrm>
            <a:off x="910630" y="2469920"/>
            <a:ext cx="997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Research more time period of tag, to observe with the number of time, which tag shows a significant increase in the number of times.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Similarities and differences between stack overflow and tag on </a:t>
            </a:r>
            <a:r>
              <a:rPr lang="en-US" altLang="zh-CN" dirty="0" err="1"/>
              <a:t>github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106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9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</TotalTime>
  <Words>480</Words>
  <Application>Microsoft Office PowerPoint</Application>
  <PresentationFormat>自定义</PresentationFormat>
  <Paragraphs>46</Paragraphs>
  <Slides>8</Slides>
  <Notes>8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ITC Avant Garde Std XLt</vt:lpstr>
      <vt:lpstr>方正兰亭粗黑_GBK</vt:lpstr>
      <vt:lpstr>方正正纤黑简体</vt:lpstr>
      <vt:lpstr>微软雅黑</vt:lpstr>
      <vt:lpstr>幼圆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梦玺 张</cp:lastModifiedBy>
  <cp:revision>176</cp:revision>
  <dcterms:created xsi:type="dcterms:W3CDTF">2014-12-25T08:17:45Z</dcterms:created>
  <dcterms:modified xsi:type="dcterms:W3CDTF">2019-02-28T02:13:51Z</dcterms:modified>
  <cp:category/>
</cp:coreProperties>
</file>