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4" r:id="rId3"/>
    <p:sldId id="375" r:id="rId4"/>
    <p:sldId id="368" r:id="rId5"/>
    <p:sldId id="381" r:id="rId6"/>
    <p:sldId id="382" r:id="rId7"/>
    <p:sldId id="383" r:id="rId8"/>
    <p:sldId id="389" r:id="rId9"/>
    <p:sldId id="380" r:id="rId10"/>
    <p:sldId id="384" r:id="rId11"/>
    <p:sldId id="385" r:id="rId12"/>
    <p:sldId id="386" r:id="rId13"/>
    <p:sldId id="387" r:id="rId14"/>
    <p:sldId id="388" r:id="rId15"/>
    <p:sldId id="369" r:id="rId16"/>
  </p:sldIdLst>
  <p:sldSz cx="12190413"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11</a:t>
            </a:fld>
            <a:endParaRPr lang="zh-CN" altLang="en-US"/>
          </a:p>
        </p:txBody>
      </p:sp>
    </p:spTree>
    <p:extLst>
      <p:ext uri="{BB962C8B-B14F-4D97-AF65-F5344CB8AC3E}">
        <p14:creationId xmlns:p14="http://schemas.microsoft.com/office/powerpoint/2010/main" val="225992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12</a:t>
            </a:fld>
            <a:endParaRPr lang="zh-CN" altLang="en-US"/>
          </a:p>
        </p:txBody>
      </p:sp>
    </p:spTree>
    <p:extLst>
      <p:ext uri="{BB962C8B-B14F-4D97-AF65-F5344CB8AC3E}">
        <p14:creationId xmlns:p14="http://schemas.microsoft.com/office/powerpoint/2010/main" val="336914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13</a:t>
            </a:fld>
            <a:endParaRPr lang="zh-CN" altLang="en-US"/>
          </a:p>
        </p:txBody>
      </p:sp>
    </p:spTree>
    <p:extLst>
      <p:ext uri="{BB962C8B-B14F-4D97-AF65-F5344CB8AC3E}">
        <p14:creationId xmlns:p14="http://schemas.microsoft.com/office/powerpoint/2010/main" val="787167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14</a:t>
            </a:fld>
            <a:endParaRPr lang="zh-CN" altLang="en-US"/>
          </a:p>
        </p:txBody>
      </p:sp>
    </p:spTree>
    <p:extLst>
      <p:ext uri="{BB962C8B-B14F-4D97-AF65-F5344CB8AC3E}">
        <p14:creationId xmlns:p14="http://schemas.microsoft.com/office/powerpoint/2010/main" val="100515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15</a:t>
            </a:fld>
            <a:endParaRPr lang="zh-CN" altLang="en-US"/>
          </a:p>
        </p:txBody>
      </p:sp>
    </p:spTree>
    <p:extLst>
      <p:ext uri="{BB962C8B-B14F-4D97-AF65-F5344CB8AC3E}">
        <p14:creationId xmlns:p14="http://schemas.microsoft.com/office/powerpoint/2010/main" val="107697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155461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1672675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250541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245939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292209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10</a:t>
            </a:fld>
            <a:endParaRPr lang="zh-CN" altLang="en-US"/>
          </a:p>
        </p:txBody>
      </p:sp>
    </p:spTree>
    <p:extLst>
      <p:ext uri="{BB962C8B-B14F-4D97-AF65-F5344CB8AC3E}">
        <p14:creationId xmlns:p14="http://schemas.microsoft.com/office/powerpoint/2010/main" val="307270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2019/3/24</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69" y="2357430"/>
            <a:ext cx="4990343" cy="461665"/>
          </a:xfrm>
          <a:prstGeom prst="rect">
            <a:avLst/>
          </a:prstGeom>
          <a:noFill/>
          <a:ln w="9525">
            <a:noFill/>
            <a:miter lim="800000"/>
            <a:headEnd/>
            <a:tailEnd/>
          </a:ln>
        </p:spPr>
        <p:txBody>
          <a:bodyPr wrap="square">
            <a:spAutoFit/>
          </a:bodyPr>
          <a:lstStyle/>
          <a:p>
            <a:r>
              <a:rPr lang="en-US" altLang="zh-CN" sz="2400" dirty="0">
                <a:solidFill>
                  <a:srgbClr val="7F7F7F"/>
                </a:solidFill>
                <a:latin typeface="方正正纤黑简体"/>
                <a:ea typeface="方正正纤黑简体"/>
                <a:cs typeface="方正正纤黑简体"/>
              </a:rPr>
              <a:t> 2019/03/19——2019/03/25</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err="1"/>
                <a:t>Mengxi</a:t>
              </a:r>
              <a:r>
                <a:rPr lang="en-US" altLang="zh-CN" sz="1600" dirty="0"/>
                <a:t> Zhang</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399515"/>
            <a:ext cx="8238847"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Issue Template And Pull Request Template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5" name="文本框 4">
            <a:extLst>
              <a:ext uri="{FF2B5EF4-FFF2-40B4-BE49-F238E27FC236}">
                <a16:creationId xmlns:a16="http://schemas.microsoft.com/office/drawing/2014/main" id="{8838C7A4-22A5-4DB4-BA27-2EFA913BA643}"/>
              </a:ext>
            </a:extLst>
          </p:cNvPr>
          <p:cNvSpPr txBox="1"/>
          <p:nvPr/>
        </p:nvSpPr>
        <p:spPr>
          <a:xfrm>
            <a:off x="1113880" y="1643602"/>
            <a:ext cx="9158947" cy="646331"/>
          </a:xfrm>
          <a:prstGeom prst="rect">
            <a:avLst/>
          </a:prstGeom>
          <a:noFill/>
        </p:spPr>
        <p:txBody>
          <a:bodyPr wrap="square" rtlCol="0">
            <a:spAutoFit/>
          </a:bodyPr>
          <a:lstStyle/>
          <a:p>
            <a:r>
              <a:rPr lang="zh-CN" altLang="en-US" dirty="0"/>
              <a:t>②</a:t>
            </a:r>
            <a:r>
              <a:rPr lang="en-US" altLang="zh-CN" dirty="0"/>
              <a:t>The whole Template is more detailed, from URL to requirement analysis, and the Template is given in a way of directory</a:t>
            </a:r>
            <a:endParaRPr lang="zh-CN" altLang="en-US" dirty="0"/>
          </a:p>
        </p:txBody>
      </p:sp>
      <p:pic>
        <p:nvPicPr>
          <p:cNvPr id="3" name="图片 2">
            <a:extLst>
              <a:ext uri="{FF2B5EF4-FFF2-40B4-BE49-F238E27FC236}">
                <a16:creationId xmlns:a16="http://schemas.microsoft.com/office/drawing/2014/main" id="{AC7F60A0-8007-4F36-8F86-0CAD65BE4AF1}"/>
              </a:ext>
            </a:extLst>
          </p:cNvPr>
          <p:cNvPicPr>
            <a:picLocks noChangeAspect="1"/>
          </p:cNvPicPr>
          <p:nvPr/>
        </p:nvPicPr>
        <p:blipFill>
          <a:blip r:embed="rId3"/>
          <a:stretch>
            <a:fillRect/>
          </a:stretch>
        </p:blipFill>
        <p:spPr>
          <a:xfrm>
            <a:off x="2926854" y="2564904"/>
            <a:ext cx="5994279" cy="4165070"/>
          </a:xfrm>
          <a:prstGeom prst="rect">
            <a:avLst/>
          </a:prstGeom>
        </p:spPr>
      </p:pic>
    </p:spTree>
    <p:extLst>
      <p:ext uri="{BB962C8B-B14F-4D97-AF65-F5344CB8AC3E}">
        <p14:creationId xmlns:p14="http://schemas.microsoft.com/office/powerpoint/2010/main" val="255080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399515"/>
            <a:ext cx="8238847"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Issue Template And Pull Request Template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5" name="文本框 4">
            <a:extLst>
              <a:ext uri="{FF2B5EF4-FFF2-40B4-BE49-F238E27FC236}">
                <a16:creationId xmlns:a16="http://schemas.microsoft.com/office/drawing/2014/main" id="{8838C7A4-22A5-4DB4-BA27-2EFA913BA643}"/>
              </a:ext>
            </a:extLst>
          </p:cNvPr>
          <p:cNvSpPr txBox="1"/>
          <p:nvPr/>
        </p:nvSpPr>
        <p:spPr>
          <a:xfrm>
            <a:off x="1258377" y="1770609"/>
            <a:ext cx="9158947" cy="646331"/>
          </a:xfrm>
          <a:prstGeom prst="rect">
            <a:avLst/>
          </a:prstGeom>
          <a:noFill/>
        </p:spPr>
        <p:txBody>
          <a:bodyPr wrap="square" rtlCol="0">
            <a:spAutoFit/>
          </a:bodyPr>
          <a:lstStyle/>
          <a:p>
            <a:r>
              <a:rPr lang="en-US" altLang="zh-CN" dirty="0"/>
              <a:t>③Given a template in the form of a question, the user answers these questions when writing a Pull Request.</a:t>
            </a:r>
            <a:endParaRPr lang="zh-CN" altLang="en-US" dirty="0"/>
          </a:p>
        </p:txBody>
      </p:sp>
      <p:pic>
        <p:nvPicPr>
          <p:cNvPr id="2" name="图片 1">
            <a:extLst>
              <a:ext uri="{FF2B5EF4-FFF2-40B4-BE49-F238E27FC236}">
                <a16:creationId xmlns:a16="http://schemas.microsoft.com/office/drawing/2014/main" id="{7EDD7A67-8AAE-4F28-9424-2A935052EB64}"/>
              </a:ext>
            </a:extLst>
          </p:cNvPr>
          <p:cNvPicPr>
            <a:picLocks noChangeAspect="1"/>
          </p:cNvPicPr>
          <p:nvPr/>
        </p:nvPicPr>
        <p:blipFill>
          <a:blip r:embed="rId3"/>
          <a:stretch>
            <a:fillRect/>
          </a:stretch>
        </p:blipFill>
        <p:spPr>
          <a:xfrm>
            <a:off x="2206774" y="3140968"/>
            <a:ext cx="7495238" cy="3104762"/>
          </a:xfrm>
          <a:prstGeom prst="rect">
            <a:avLst/>
          </a:prstGeom>
        </p:spPr>
      </p:pic>
    </p:spTree>
    <p:extLst>
      <p:ext uri="{BB962C8B-B14F-4D97-AF65-F5344CB8AC3E}">
        <p14:creationId xmlns:p14="http://schemas.microsoft.com/office/powerpoint/2010/main" val="2273797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399515"/>
            <a:ext cx="8238847"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Issue Template And Pull Request Template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5" name="文本框 4">
            <a:extLst>
              <a:ext uri="{FF2B5EF4-FFF2-40B4-BE49-F238E27FC236}">
                <a16:creationId xmlns:a16="http://schemas.microsoft.com/office/drawing/2014/main" id="{8838C7A4-22A5-4DB4-BA27-2EFA913BA643}"/>
              </a:ext>
            </a:extLst>
          </p:cNvPr>
          <p:cNvSpPr txBox="1"/>
          <p:nvPr/>
        </p:nvSpPr>
        <p:spPr>
          <a:xfrm>
            <a:off x="1288163" y="2002874"/>
            <a:ext cx="9158947" cy="369332"/>
          </a:xfrm>
          <a:prstGeom prst="rect">
            <a:avLst/>
          </a:prstGeom>
          <a:noFill/>
        </p:spPr>
        <p:txBody>
          <a:bodyPr wrap="square" rtlCol="0">
            <a:spAutoFit/>
          </a:bodyPr>
          <a:lstStyle/>
          <a:p>
            <a:r>
              <a:rPr lang="zh-CN" altLang="en-US" dirty="0"/>
              <a:t>④</a:t>
            </a:r>
            <a:r>
              <a:rPr lang="en-US" altLang="zh-CN" dirty="0"/>
              <a:t>The simpler form gives the template</a:t>
            </a:r>
            <a:endParaRPr lang="zh-CN" altLang="en-US" dirty="0"/>
          </a:p>
        </p:txBody>
      </p:sp>
      <p:pic>
        <p:nvPicPr>
          <p:cNvPr id="3" name="图片 2">
            <a:extLst>
              <a:ext uri="{FF2B5EF4-FFF2-40B4-BE49-F238E27FC236}">
                <a16:creationId xmlns:a16="http://schemas.microsoft.com/office/drawing/2014/main" id="{6BB3F233-5B26-483C-A4A4-B29287065CBF}"/>
              </a:ext>
            </a:extLst>
          </p:cNvPr>
          <p:cNvPicPr>
            <a:picLocks noChangeAspect="1"/>
          </p:cNvPicPr>
          <p:nvPr/>
        </p:nvPicPr>
        <p:blipFill>
          <a:blip r:embed="rId3"/>
          <a:stretch>
            <a:fillRect/>
          </a:stretch>
        </p:blipFill>
        <p:spPr>
          <a:xfrm>
            <a:off x="1846734" y="3429000"/>
            <a:ext cx="8371428" cy="1904762"/>
          </a:xfrm>
          <a:prstGeom prst="rect">
            <a:avLst/>
          </a:prstGeom>
        </p:spPr>
      </p:pic>
    </p:spTree>
    <p:extLst>
      <p:ext uri="{BB962C8B-B14F-4D97-AF65-F5344CB8AC3E}">
        <p14:creationId xmlns:p14="http://schemas.microsoft.com/office/powerpoint/2010/main" val="936128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399515"/>
            <a:ext cx="8238847"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Issue Template And Pull Request Template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45463E8A-B10A-4672-B101-4C2DCA037A8C}"/>
              </a:ext>
            </a:extLst>
          </p:cNvPr>
          <p:cNvSpPr/>
          <p:nvPr/>
        </p:nvSpPr>
        <p:spPr>
          <a:xfrm>
            <a:off x="1038569" y="1970081"/>
            <a:ext cx="10097197" cy="3693319"/>
          </a:xfrm>
          <a:prstGeom prst="rect">
            <a:avLst/>
          </a:prstGeom>
        </p:spPr>
        <p:txBody>
          <a:bodyPr wrap="square">
            <a:spAutoFit/>
          </a:bodyPr>
          <a:lstStyle/>
          <a:p>
            <a:pPr algn="just"/>
            <a:r>
              <a:rPr lang="en-US" altLang="zh-CN" dirty="0">
                <a:solidFill>
                  <a:srgbClr val="333333"/>
                </a:solidFill>
                <a:latin typeface="Arial" panose="020B0604020202020204" pitchFamily="34" charset="0"/>
              </a:rPr>
              <a:t>   After further analysis of the number of Star and Fork on GitHub in Top100 projects, it is found that:</a:t>
            </a:r>
          </a:p>
          <a:p>
            <a:r>
              <a:rPr lang="en-US" altLang="zh-CN" dirty="0"/>
              <a:t>2</a:t>
            </a:r>
            <a:r>
              <a:rPr lang="zh-CN" altLang="en-US" dirty="0"/>
              <a:t>、</a:t>
            </a:r>
            <a:r>
              <a:rPr lang="en-US" altLang="zh-CN" dirty="0"/>
              <a:t>For projects without templates, I observed from the following perspectives:</a:t>
            </a:r>
          </a:p>
          <a:p>
            <a:r>
              <a:rPr lang="en-US" altLang="zh-CN" dirty="0"/>
              <a:t>     1. Do the Pull Request and Issue in the project have generable templates? After statistics, users can be divided into two types when writing: the first one is to directly paste the modified file for convenience, but the probability of Merge is not high. The second is that users who write documents their own way, according to their own habits, have a higher probability of Merge.</a:t>
            </a:r>
          </a:p>
          <a:p>
            <a:r>
              <a:rPr lang="en-US" altLang="zh-CN" dirty="0"/>
              <a:t>    2. Observe from the perspective of users. For users involved in this project, if the number of Followers is high, there will be certain rules for them to write the document.</a:t>
            </a:r>
          </a:p>
          <a:p>
            <a:r>
              <a:rPr lang="en-US" altLang="zh-CN" dirty="0"/>
              <a:t>    3. From the internal perspective of the project, for the project without these two templates, it may contain a Code of Conduct. In this document, it is possible to write the rules that users should pay attention to when submitting Pull Request and Issue.</a:t>
            </a:r>
          </a:p>
          <a:p>
            <a:endParaRPr lang="en-US" altLang="zh-CN" dirty="0"/>
          </a:p>
        </p:txBody>
      </p:sp>
    </p:spTree>
    <p:extLst>
      <p:ext uri="{BB962C8B-B14F-4D97-AF65-F5344CB8AC3E}">
        <p14:creationId xmlns:p14="http://schemas.microsoft.com/office/powerpoint/2010/main" val="2525867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399515"/>
            <a:ext cx="8238847"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Issue Template And Pull Request Template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45463E8A-B10A-4672-B101-4C2DCA037A8C}"/>
              </a:ext>
            </a:extLst>
          </p:cNvPr>
          <p:cNvSpPr/>
          <p:nvPr/>
        </p:nvSpPr>
        <p:spPr>
          <a:xfrm>
            <a:off x="1038569" y="1970081"/>
            <a:ext cx="10097197" cy="369332"/>
          </a:xfrm>
          <a:prstGeom prst="rect">
            <a:avLst/>
          </a:prstGeom>
        </p:spPr>
        <p:txBody>
          <a:bodyPr wrap="square">
            <a:spAutoFit/>
          </a:bodyPr>
          <a:lstStyle/>
          <a:p>
            <a:pPr algn="just"/>
            <a:r>
              <a:rPr lang="en-US" altLang="zh-CN" dirty="0">
                <a:solidFill>
                  <a:srgbClr val="333333"/>
                </a:solidFill>
                <a:latin typeface="Arial" panose="020B0604020202020204" pitchFamily="34" charset="0"/>
              </a:rPr>
              <a:t>   </a:t>
            </a:r>
            <a:endParaRPr lang="en-US" altLang="zh-CN" dirty="0"/>
          </a:p>
        </p:txBody>
      </p:sp>
      <p:sp>
        <p:nvSpPr>
          <p:cNvPr id="3" name="矩形 2">
            <a:extLst>
              <a:ext uri="{FF2B5EF4-FFF2-40B4-BE49-F238E27FC236}">
                <a16:creationId xmlns:a16="http://schemas.microsoft.com/office/drawing/2014/main" id="{A7BEF8AF-13C6-4582-AD15-44103EA3CAC4}"/>
              </a:ext>
            </a:extLst>
          </p:cNvPr>
          <p:cNvSpPr/>
          <p:nvPr/>
        </p:nvSpPr>
        <p:spPr>
          <a:xfrm>
            <a:off x="1103035" y="2154747"/>
            <a:ext cx="10153126" cy="2862322"/>
          </a:xfrm>
          <a:prstGeom prst="rect">
            <a:avLst/>
          </a:prstGeom>
        </p:spPr>
        <p:txBody>
          <a:bodyPr wrap="square">
            <a:spAutoFit/>
          </a:bodyPr>
          <a:lstStyle/>
          <a:p>
            <a:r>
              <a:rPr lang="en-US" altLang="zh-CN" dirty="0">
                <a:solidFill>
                  <a:srgbClr val="333333"/>
                </a:solidFill>
                <a:latin typeface="Arial" panose="020B0604020202020204" pitchFamily="34" charset="0"/>
              </a:rPr>
              <a:t>Therefore, for the summary of the template, after observation, the initial idea is to determine which template is more suitable for the project according to various attributes of the project: </a:t>
            </a:r>
          </a:p>
          <a:p>
            <a:pPr marL="342900" indent="-342900">
              <a:buAutoNum type="arabicParenBoth"/>
            </a:pPr>
            <a:r>
              <a:rPr lang="en-US" altLang="zh-CN" dirty="0">
                <a:solidFill>
                  <a:srgbClr val="333333"/>
                </a:solidFill>
                <a:latin typeface="Arial" panose="020B0604020202020204" pitchFamily="34" charset="0"/>
              </a:rPr>
              <a:t>the number of users of the Fork project will find those users with higher reputation, and from the documents they write, an automated learning will be carried out. To determine his writing style.</a:t>
            </a:r>
          </a:p>
          <a:p>
            <a:pPr marL="342900" indent="-342900">
              <a:buAutoNum type="arabicParenBoth"/>
            </a:pPr>
            <a:r>
              <a:rPr lang="en-US" altLang="zh-CN" dirty="0">
                <a:solidFill>
                  <a:srgbClr val="333333"/>
                </a:solidFill>
                <a:latin typeface="Arial" panose="020B0604020202020204" pitchFamily="34" charset="0"/>
              </a:rPr>
              <a:t>The Code Of Conduct document in the project, and extract the part about the Pull Request Template and Issue Template from it.</a:t>
            </a:r>
          </a:p>
          <a:p>
            <a:pPr marL="342900" indent="-342900">
              <a:buAutoNum type="arabicParenBoth"/>
            </a:pPr>
            <a:r>
              <a:rPr lang="en-US" altLang="zh-CN" dirty="0">
                <a:solidFill>
                  <a:srgbClr val="333333"/>
                </a:solidFill>
                <a:latin typeface="Arial" panose="020B0604020202020204" pitchFamily="34" charset="0"/>
              </a:rPr>
              <a:t>For this project, Pull Request and Issue which have been merged or accepted have been extracted, and then filtered and processed, leaving those Pull Request and Issue with rules. It is further analyzed and further summarized by combining the above two extraction schemes.</a:t>
            </a:r>
            <a:endParaRPr lang="zh-CN" altLang="en-US" dirty="0"/>
          </a:p>
        </p:txBody>
      </p:sp>
    </p:spTree>
    <p:extLst>
      <p:ext uri="{BB962C8B-B14F-4D97-AF65-F5344CB8AC3E}">
        <p14:creationId xmlns:p14="http://schemas.microsoft.com/office/powerpoint/2010/main" val="2166124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511278" y="413680"/>
            <a:ext cx="3071519"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Next Week Work</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nvGrpSpPr>
          <p:cNvPr id="17" name="组合 16">
            <a:extLst>
              <a:ext uri="{FF2B5EF4-FFF2-40B4-BE49-F238E27FC236}">
                <a16:creationId xmlns:a16="http://schemas.microsoft.com/office/drawing/2014/main" id="{8B5F24FC-660A-4134-8EA3-06945E7D20A9}"/>
              </a:ext>
            </a:extLst>
          </p:cNvPr>
          <p:cNvGrpSpPr/>
          <p:nvPr/>
        </p:nvGrpSpPr>
        <p:grpSpPr>
          <a:xfrm>
            <a:off x="548362" y="200021"/>
            <a:ext cx="936104" cy="954107"/>
            <a:chOff x="9881420" y="2714620"/>
            <a:chExt cx="784512" cy="784512"/>
          </a:xfrm>
        </p:grpSpPr>
        <p:sp>
          <p:nvSpPr>
            <p:cNvPr id="18" name="椭圆 17">
              <a:extLst>
                <a:ext uri="{FF2B5EF4-FFF2-40B4-BE49-F238E27FC236}">
                  <a16:creationId xmlns:a16="http://schemas.microsoft.com/office/drawing/2014/main" id="{F704EF69-BACA-4459-834B-88F3926F53AA}"/>
                </a:ext>
              </a:extLst>
            </p:cNvPr>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Freeform 9">
              <a:extLst>
                <a:ext uri="{FF2B5EF4-FFF2-40B4-BE49-F238E27FC236}">
                  <a16:creationId xmlns:a16="http://schemas.microsoft.com/office/drawing/2014/main" id="{87DA91D0-28C6-4A89-9A57-10D233225C8D}"/>
                </a:ext>
              </a:extLst>
            </p:cNvPr>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83479649-96EC-4B3C-A7F7-57011837E76C}"/>
              </a:ext>
            </a:extLst>
          </p:cNvPr>
          <p:cNvSpPr txBox="1"/>
          <p:nvPr/>
        </p:nvSpPr>
        <p:spPr>
          <a:xfrm>
            <a:off x="910630" y="2133139"/>
            <a:ext cx="9975336" cy="923330"/>
          </a:xfrm>
          <a:prstGeom prst="rect">
            <a:avLst/>
          </a:prstGeom>
          <a:noFill/>
        </p:spPr>
        <p:txBody>
          <a:bodyPr wrap="square" rtlCol="0">
            <a:spAutoFit/>
          </a:bodyPr>
          <a:lstStyle/>
          <a:p>
            <a:pPr marL="342900" indent="-342900">
              <a:buAutoNum type="arabicPeriod"/>
            </a:pPr>
            <a:r>
              <a:rPr lang="en-US" altLang="zh-CN" dirty="0"/>
              <a:t>Observe the Fork user of the project for which Pull Request Template and Issue Template do not exist, and try to summarize the writing rules of the user.</a:t>
            </a:r>
          </a:p>
          <a:p>
            <a:pPr marL="342900" indent="-342900">
              <a:buAutoNum type="arabicPeriod"/>
            </a:pPr>
            <a:r>
              <a:rPr lang="en-US" altLang="zh-CN" dirty="0"/>
              <a:t>Try to extract the relevant rules of Code of Conduct about Pull request and Issue.</a:t>
            </a:r>
          </a:p>
        </p:txBody>
      </p:sp>
    </p:spTree>
    <p:extLst>
      <p:ext uri="{BB962C8B-B14F-4D97-AF65-F5344CB8AC3E}">
        <p14:creationId xmlns:p14="http://schemas.microsoft.com/office/powerpoint/2010/main" val="247106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945576" y="4492209"/>
            <a:ext cx="1710276"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Introduction</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4362337" y="4529088"/>
            <a:ext cx="2738684" cy="40011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Experiment and Idea</a:t>
            </a:r>
          </a:p>
        </p:txBody>
      </p:sp>
      <p:sp>
        <p:nvSpPr>
          <p:cNvPr id="169" name="TextBox 168"/>
          <p:cNvSpPr txBox="1"/>
          <p:nvPr/>
        </p:nvSpPr>
        <p:spPr>
          <a:xfrm>
            <a:off x="8687248" y="4575255"/>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5036970" y="2205213"/>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91" name="组合 190"/>
          <p:cNvGrpSpPr/>
          <p:nvPr/>
        </p:nvGrpSpPr>
        <p:grpSpPr>
          <a:xfrm>
            <a:off x="8975526" y="2186202"/>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5287504"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9216913"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Process</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slide(fromBottom)">
                                      <p:cBhvr>
                                        <p:cTn id="28" dur="1000"/>
                                        <p:tgtEl>
                                          <p:spTgt spid="1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slide(fromBottom)">
                                      <p:cBhvr>
                                        <p:cTn id="31" dur="1000"/>
                                        <p:tgtEl>
                                          <p:spTgt spid="196"/>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9" grpId="0"/>
      <p:bldP spid="194" grpId="0"/>
      <p:bldP spid="195" grpId="0"/>
      <p:bldP spid="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4">
            <a:extLst>
              <a:ext uri="{FF2B5EF4-FFF2-40B4-BE49-F238E27FC236}">
                <a16:creationId xmlns:a16="http://schemas.microsoft.com/office/drawing/2014/main" id="{CB818BA5-E7D5-4F4A-954A-D979EEED9710}"/>
              </a:ext>
            </a:extLst>
          </p:cNvPr>
          <p:cNvSpPr txBox="1"/>
          <p:nvPr/>
        </p:nvSpPr>
        <p:spPr>
          <a:xfrm>
            <a:off x="836805" y="420593"/>
            <a:ext cx="3647583" cy="523220"/>
          </a:xfrm>
          <a:prstGeom prst="rect">
            <a:avLst/>
          </a:prstGeom>
          <a:noFill/>
        </p:spPr>
        <p:txBody>
          <a:bodyPr wrap="square" rtlCol="0">
            <a:spAutoFit/>
          </a:bodyPr>
          <a:lstStyle/>
          <a:p>
            <a:pPr algn="ctr"/>
            <a:r>
              <a:rPr lang="en-US" altLang="zh-CN" sz="2800" dirty="0">
                <a:latin typeface="微软雅黑" panose="020B0503020204020204" pitchFamily="34" charset="-122"/>
                <a:ea typeface="微软雅黑" panose="020B0503020204020204" pitchFamily="34" charset="-122"/>
              </a:rPr>
              <a:t>Introduction</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521811D9-67B0-48E2-8DCC-7830C16A60D1}"/>
              </a:ext>
            </a:extLst>
          </p:cNvPr>
          <p:cNvGrpSpPr/>
          <p:nvPr/>
        </p:nvGrpSpPr>
        <p:grpSpPr>
          <a:xfrm>
            <a:off x="622598" y="280490"/>
            <a:ext cx="792088" cy="792088"/>
            <a:chOff x="6501056" y="1873013"/>
            <a:chExt cx="696763" cy="696763"/>
          </a:xfrm>
        </p:grpSpPr>
        <p:sp>
          <p:nvSpPr>
            <p:cNvPr id="4" name="椭圆 3">
              <a:extLst>
                <a:ext uri="{FF2B5EF4-FFF2-40B4-BE49-F238E27FC236}">
                  <a16:creationId xmlns:a16="http://schemas.microsoft.com/office/drawing/2014/main" id="{4055D013-DE78-407F-9997-DF9391C5F4D2}"/>
                </a:ext>
              </a:extLst>
            </p:cNvPr>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 name="组合 113">
              <a:extLst>
                <a:ext uri="{FF2B5EF4-FFF2-40B4-BE49-F238E27FC236}">
                  <a16:creationId xmlns:a16="http://schemas.microsoft.com/office/drawing/2014/main" id="{4D80AD6A-E4ED-47B1-9C0F-484FF21A64B3}"/>
                </a:ext>
              </a:extLst>
            </p:cNvPr>
            <p:cNvGrpSpPr>
              <a:grpSpLocks noChangeAspect="1"/>
            </p:cNvGrpSpPr>
            <p:nvPr/>
          </p:nvGrpSpPr>
          <p:grpSpPr>
            <a:xfrm>
              <a:off x="6616022" y="1996255"/>
              <a:ext cx="466830" cy="450242"/>
              <a:chOff x="7019925" y="5499100"/>
              <a:chExt cx="312738" cy="301626"/>
            </a:xfrm>
            <a:solidFill>
              <a:srgbClr val="BBBE2C"/>
            </a:solidFill>
          </p:grpSpPr>
          <p:sp>
            <p:nvSpPr>
              <p:cNvPr id="6" name="Freeform 252">
                <a:extLst>
                  <a:ext uri="{FF2B5EF4-FFF2-40B4-BE49-F238E27FC236}">
                    <a16:creationId xmlns:a16="http://schemas.microsoft.com/office/drawing/2014/main" id="{AB66D41A-0A69-464D-A26F-5DE0363225A8}"/>
                  </a:ext>
                </a:extLst>
              </p:cNvPr>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 name="Freeform 253">
                <a:extLst>
                  <a:ext uri="{FF2B5EF4-FFF2-40B4-BE49-F238E27FC236}">
                    <a16:creationId xmlns:a16="http://schemas.microsoft.com/office/drawing/2014/main" id="{2E1F7B15-3BBD-4DAA-97FB-FE68072F1682}"/>
                  </a:ext>
                </a:extLst>
              </p:cNvPr>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8" name="矩形 7">
            <a:extLst>
              <a:ext uri="{FF2B5EF4-FFF2-40B4-BE49-F238E27FC236}">
                <a16:creationId xmlns:a16="http://schemas.microsoft.com/office/drawing/2014/main" id="{F1AD613A-D5D7-4820-8D98-902EB0A701F5}"/>
              </a:ext>
            </a:extLst>
          </p:cNvPr>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9" name="文本框 8">
            <a:extLst>
              <a:ext uri="{FF2B5EF4-FFF2-40B4-BE49-F238E27FC236}">
                <a16:creationId xmlns:a16="http://schemas.microsoft.com/office/drawing/2014/main" id="{B6D87DC8-0915-456F-B2D2-D6611AD51CD5}"/>
              </a:ext>
            </a:extLst>
          </p:cNvPr>
          <p:cNvSpPr txBox="1"/>
          <p:nvPr/>
        </p:nvSpPr>
        <p:spPr>
          <a:xfrm>
            <a:off x="1038569" y="2060848"/>
            <a:ext cx="9829093" cy="2031325"/>
          </a:xfrm>
          <a:prstGeom prst="rect">
            <a:avLst/>
          </a:prstGeom>
          <a:noFill/>
        </p:spPr>
        <p:txBody>
          <a:bodyPr wrap="square" rtlCol="0">
            <a:spAutoFit/>
          </a:bodyPr>
          <a:lstStyle/>
          <a:p>
            <a:r>
              <a:rPr lang="en-US" altLang="zh-CN" dirty="0"/>
              <a:t>   This week, we first counted the changes of tag on GitHub and tag on Stack Overflow on a monthly basis. And compared it, found some laws. Secondly, the Issue Template and Pull Request Template on GitHub are further explored, and the templates of Top100 projects containing Issue Template and Pull Request Template are summarized. Six different templates are summarized for future use. For the Top100 project which does not contain the Issue Template and Pull Request Template, I explored its Issue and Pull Request, and found that it has necessary connection with some other documents of the project.</a:t>
            </a:r>
          </a:p>
        </p:txBody>
      </p:sp>
    </p:spTree>
    <p:extLst>
      <p:ext uri="{BB962C8B-B14F-4D97-AF65-F5344CB8AC3E}">
        <p14:creationId xmlns:p14="http://schemas.microsoft.com/office/powerpoint/2010/main" val="26688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1000"/>
                                        <p:tgtEl>
                                          <p:spTgt spid="8"/>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48305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GitHub Tags And Stack Overflow Tags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5" name="矩形 24">
            <a:extLst>
              <a:ext uri="{FF2B5EF4-FFF2-40B4-BE49-F238E27FC236}">
                <a16:creationId xmlns:a16="http://schemas.microsoft.com/office/drawing/2014/main" id="{FD97A250-433D-4651-B30F-C34A4025FEFE}"/>
              </a:ext>
            </a:extLst>
          </p:cNvPr>
          <p:cNvSpPr/>
          <p:nvPr/>
        </p:nvSpPr>
        <p:spPr>
          <a:xfrm>
            <a:off x="887102" y="1819162"/>
            <a:ext cx="9888624" cy="1754326"/>
          </a:xfrm>
          <a:prstGeom prst="rect">
            <a:avLst/>
          </a:prstGeom>
        </p:spPr>
        <p:txBody>
          <a:bodyPr wrap="square">
            <a:spAutoFit/>
          </a:bodyPr>
          <a:lstStyle/>
          <a:p>
            <a:pPr algn="just"/>
            <a:r>
              <a:rPr lang="en-US" altLang="zh-CN" dirty="0">
                <a:solidFill>
                  <a:srgbClr val="333333"/>
                </a:solidFill>
                <a:latin typeface="Arial" panose="020B0604020202020204" pitchFamily="34" charset="0"/>
              </a:rPr>
              <a:t>  After drawing </a:t>
            </a:r>
            <a:r>
              <a:rPr lang="en-US" altLang="zh-CN" dirty="0" err="1">
                <a:solidFill>
                  <a:srgbClr val="333333"/>
                </a:solidFill>
                <a:latin typeface="Arial" panose="020B0604020202020204" pitchFamily="34" charset="0"/>
              </a:rPr>
              <a:t>Gephi</a:t>
            </a:r>
            <a:r>
              <a:rPr lang="en-US" altLang="zh-CN" dirty="0">
                <a:solidFill>
                  <a:srgbClr val="333333"/>
                </a:solidFill>
                <a:latin typeface="Arial" panose="020B0604020202020204" pitchFamily="34" charset="0"/>
              </a:rPr>
              <a:t> graphs on GitHub's tag and Stack Overflow's tag on a monthly basis, I observed some differences.</a:t>
            </a:r>
          </a:p>
          <a:p>
            <a:pPr marL="342900" indent="-342900" algn="just">
              <a:buAutoNum type="arabicPeriod"/>
            </a:pPr>
            <a:r>
              <a:rPr lang="en-US" altLang="zh-CN" dirty="0">
                <a:solidFill>
                  <a:srgbClr val="333333"/>
                </a:solidFill>
                <a:latin typeface="Arial" panose="020B0604020202020204" pitchFamily="34" charset="0"/>
              </a:rPr>
              <a:t>The number of tags on GitHub is far less than that on Stack Overflow</a:t>
            </a:r>
          </a:p>
          <a:p>
            <a:pPr algn="just"/>
            <a:r>
              <a:rPr lang="en-US" altLang="zh-CN" dirty="0"/>
              <a:t>It is obvious from the figure that there are great differences in the quantity distribution. The reason for this difference may be that every problem on Stack Overflow must have a tag, while GitHub has relatively few.</a:t>
            </a:r>
            <a:endParaRPr lang="en-US" altLang="zh-CN" b="0" i="0" dirty="0">
              <a:solidFill>
                <a:srgbClr val="333333"/>
              </a:solidFill>
              <a:effectLst/>
              <a:latin typeface="Arial" panose="020B0604020202020204" pitchFamily="34" charset="0"/>
            </a:endParaRPr>
          </a:p>
        </p:txBody>
      </p:sp>
      <p:pic>
        <p:nvPicPr>
          <p:cNvPr id="33" name="图片 32">
            <a:extLst>
              <a:ext uri="{FF2B5EF4-FFF2-40B4-BE49-F238E27FC236}">
                <a16:creationId xmlns:a16="http://schemas.microsoft.com/office/drawing/2014/main" id="{F8EFDFCD-D46F-43A2-ADE0-7574F58E4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98" y="3436157"/>
            <a:ext cx="3501578" cy="3044634"/>
          </a:xfrm>
          <a:prstGeom prst="rect">
            <a:avLst/>
          </a:prstGeom>
        </p:spPr>
      </p:pic>
      <p:pic>
        <p:nvPicPr>
          <p:cNvPr id="35" name="图片 34">
            <a:extLst>
              <a:ext uri="{FF2B5EF4-FFF2-40B4-BE49-F238E27FC236}">
                <a16:creationId xmlns:a16="http://schemas.microsoft.com/office/drawing/2014/main" id="{3A4111D0-4E06-4145-B76C-33ADCFDECD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1430" y="3429000"/>
            <a:ext cx="3639348" cy="3044634"/>
          </a:xfrm>
          <a:prstGeom prst="rect">
            <a:avLst/>
          </a:prstGeom>
        </p:spPr>
      </p:pic>
      <p:sp>
        <p:nvSpPr>
          <p:cNvPr id="36" name="文本框 35">
            <a:extLst>
              <a:ext uri="{FF2B5EF4-FFF2-40B4-BE49-F238E27FC236}">
                <a16:creationId xmlns:a16="http://schemas.microsoft.com/office/drawing/2014/main" id="{70969B57-B65F-4EA1-9454-A7DE53CFDCA8}"/>
              </a:ext>
            </a:extLst>
          </p:cNvPr>
          <p:cNvSpPr txBox="1"/>
          <p:nvPr/>
        </p:nvSpPr>
        <p:spPr>
          <a:xfrm>
            <a:off x="5447134" y="6482924"/>
            <a:ext cx="1872208" cy="369332"/>
          </a:xfrm>
          <a:prstGeom prst="rect">
            <a:avLst/>
          </a:prstGeom>
          <a:noFill/>
        </p:spPr>
        <p:txBody>
          <a:bodyPr wrap="square" rtlCol="0">
            <a:spAutoFit/>
          </a:bodyPr>
          <a:lstStyle/>
          <a:p>
            <a:r>
              <a:rPr lang="en-US" altLang="zh-CN" dirty="0"/>
              <a:t>GitHub</a:t>
            </a:r>
            <a:endParaRPr lang="zh-CN" altLang="en-US" dirty="0"/>
          </a:p>
        </p:txBody>
      </p:sp>
      <p:sp>
        <p:nvSpPr>
          <p:cNvPr id="39" name="文本框 38">
            <a:extLst>
              <a:ext uri="{FF2B5EF4-FFF2-40B4-BE49-F238E27FC236}">
                <a16:creationId xmlns:a16="http://schemas.microsoft.com/office/drawing/2014/main" id="{4FC827A9-3229-4778-83E3-5A0ED6A7F691}"/>
              </a:ext>
            </a:extLst>
          </p:cNvPr>
          <p:cNvSpPr txBox="1"/>
          <p:nvPr/>
        </p:nvSpPr>
        <p:spPr>
          <a:xfrm>
            <a:off x="9263558" y="6488668"/>
            <a:ext cx="1872208" cy="369332"/>
          </a:xfrm>
          <a:prstGeom prst="rect">
            <a:avLst/>
          </a:prstGeom>
          <a:noFill/>
        </p:spPr>
        <p:txBody>
          <a:bodyPr wrap="square" rtlCol="0">
            <a:spAutoFit/>
          </a:bodyPr>
          <a:lstStyle/>
          <a:p>
            <a:r>
              <a:rPr lang="en-US" altLang="zh-CN" dirty="0"/>
              <a:t>Stack Overflow</a:t>
            </a:r>
            <a:endParaRPr lang="zh-CN" altLang="en-US" dirty="0"/>
          </a:p>
        </p:txBody>
      </p:sp>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6" name="文本框 35">
            <a:extLst>
              <a:ext uri="{FF2B5EF4-FFF2-40B4-BE49-F238E27FC236}">
                <a16:creationId xmlns:a16="http://schemas.microsoft.com/office/drawing/2014/main" id="{70969B57-B65F-4EA1-9454-A7DE53CFDCA8}"/>
              </a:ext>
            </a:extLst>
          </p:cNvPr>
          <p:cNvSpPr txBox="1"/>
          <p:nvPr/>
        </p:nvSpPr>
        <p:spPr>
          <a:xfrm>
            <a:off x="5447134" y="6482924"/>
            <a:ext cx="1872208" cy="369332"/>
          </a:xfrm>
          <a:prstGeom prst="rect">
            <a:avLst/>
          </a:prstGeom>
          <a:noFill/>
        </p:spPr>
        <p:txBody>
          <a:bodyPr wrap="square" rtlCol="0">
            <a:spAutoFit/>
          </a:bodyPr>
          <a:lstStyle/>
          <a:p>
            <a:r>
              <a:rPr lang="en-US" altLang="zh-CN" dirty="0"/>
              <a:t>GitHub</a:t>
            </a:r>
            <a:endParaRPr lang="zh-CN" altLang="en-US" dirty="0"/>
          </a:p>
        </p:txBody>
      </p:sp>
      <p:sp>
        <p:nvSpPr>
          <p:cNvPr id="39" name="文本框 38">
            <a:extLst>
              <a:ext uri="{FF2B5EF4-FFF2-40B4-BE49-F238E27FC236}">
                <a16:creationId xmlns:a16="http://schemas.microsoft.com/office/drawing/2014/main" id="{4FC827A9-3229-4778-83E3-5A0ED6A7F691}"/>
              </a:ext>
            </a:extLst>
          </p:cNvPr>
          <p:cNvSpPr txBox="1"/>
          <p:nvPr/>
        </p:nvSpPr>
        <p:spPr>
          <a:xfrm>
            <a:off x="9263558" y="6488668"/>
            <a:ext cx="1872208" cy="369332"/>
          </a:xfrm>
          <a:prstGeom prst="rect">
            <a:avLst/>
          </a:prstGeom>
          <a:noFill/>
        </p:spPr>
        <p:txBody>
          <a:bodyPr wrap="square" rtlCol="0">
            <a:spAutoFit/>
          </a:bodyPr>
          <a:lstStyle/>
          <a:p>
            <a:r>
              <a:rPr lang="en-US" altLang="zh-CN" dirty="0"/>
              <a:t>Stack Overflow</a:t>
            </a:r>
            <a:endParaRPr lang="zh-CN" altLang="en-US" dirty="0"/>
          </a:p>
        </p:txBody>
      </p:sp>
      <p:sp>
        <p:nvSpPr>
          <p:cNvPr id="2" name="矩形 1">
            <a:extLst>
              <a:ext uri="{FF2B5EF4-FFF2-40B4-BE49-F238E27FC236}">
                <a16:creationId xmlns:a16="http://schemas.microsoft.com/office/drawing/2014/main" id="{27067668-EFF2-4BCF-AE7F-1220BF177BFD}"/>
              </a:ext>
            </a:extLst>
          </p:cNvPr>
          <p:cNvSpPr/>
          <p:nvPr/>
        </p:nvSpPr>
        <p:spPr>
          <a:xfrm>
            <a:off x="936748" y="1854480"/>
            <a:ext cx="10801200" cy="1200329"/>
          </a:xfrm>
          <a:prstGeom prst="rect">
            <a:avLst/>
          </a:prstGeom>
        </p:spPr>
        <p:txBody>
          <a:bodyPr wrap="square">
            <a:spAutoFit/>
          </a:bodyPr>
          <a:lstStyle/>
          <a:p>
            <a:r>
              <a:rPr lang="en-US" altLang="zh-CN" dirty="0">
                <a:solidFill>
                  <a:srgbClr val="333333"/>
                </a:solidFill>
                <a:latin typeface="Arial" panose="020B0604020202020204" pitchFamily="34" charset="0"/>
              </a:rPr>
              <a:t>2. There is a certain gap between tag on Stack Overflow and tag on GitHub within the same time. On the one hand, it takes up less tag on GitHub at the same time, but more tag on Stack Overflow. For example: 'Android’; On the other hand, some tags that do not exist in GitHub will appear in the Stack </a:t>
            </a:r>
            <a:r>
              <a:rPr lang="en-US" altLang="zh-CN" dirty="0" err="1">
                <a:solidFill>
                  <a:srgbClr val="333333"/>
                </a:solidFill>
                <a:latin typeface="Arial" panose="020B0604020202020204" pitchFamily="34" charset="0"/>
              </a:rPr>
              <a:t>Oveflow</a:t>
            </a:r>
            <a:r>
              <a:rPr lang="en-US" altLang="zh-CN" dirty="0">
                <a:solidFill>
                  <a:srgbClr val="333333"/>
                </a:solidFill>
                <a:latin typeface="Arial" panose="020B0604020202020204" pitchFamily="34" charset="0"/>
              </a:rPr>
              <a:t>. For example: ‘</a:t>
            </a:r>
            <a:r>
              <a:rPr lang="en-US" altLang="zh-CN" dirty="0" err="1">
                <a:solidFill>
                  <a:srgbClr val="333333"/>
                </a:solidFill>
                <a:latin typeface="Arial" panose="020B0604020202020204" pitchFamily="34" charset="0"/>
              </a:rPr>
              <a:t>jquery</a:t>
            </a:r>
            <a:r>
              <a:rPr lang="en-US" altLang="zh-CN" dirty="0">
                <a:solidFill>
                  <a:srgbClr val="333333"/>
                </a:solidFill>
                <a:latin typeface="Arial" panose="020B0604020202020204" pitchFamily="34" charset="0"/>
              </a:rPr>
              <a:t>’</a:t>
            </a:r>
            <a:endParaRPr lang="zh-CN" altLang="en-US" dirty="0"/>
          </a:p>
        </p:txBody>
      </p:sp>
      <p:sp>
        <p:nvSpPr>
          <p:cNvPr id="20" name="TextBox 164">
            <a:extLst>
              <a:ext uri="{FF2B5EF4-FFF2-40B4-BE49-F238E27FC236}">
                <a16:creationId xmlns:a16="http://schemas.microsoft.com/office/drawing/2014/main" id="{5C1FD50A-5BB4-49AF-A81B-B94AB39CAFB9}"/>
              </a:ext>
            </a:extLst>
          </p:cNvPr>
          <p:cNvSpPr txBox="1"/>
          <p:nvPr/>
        </p:nvSpPr>
        <p:spPr>
          <a:xfrm>
            <a:off x="1258377" y="48305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GitHub Tags And Stack Overflow Tags</a:t>
            </a:r>
            <a:endParaRPr lang="zh-CN" altLang="en-US" sz="2800" dirty="0">
              <a:solidFill>
                <a:schemeClr val="tx1">
                  <a:lumMod val="75000"/>
                  <a:lumOff val="25000"/>
                </a:schemeClr>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D4E5A88D-672D-433B-85A7-EAAA37149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387" y="3163975"/>
            <a:ext cx="3639832" cy="3302627"/>
          </a:xfrm>
          <a:prstGeom prst="rect">
            <a:avLst/>
          </a:prstGeom>
        </p:spPr>
      </p:pic>
      <p:pic>
        <p:nvPicPr>
          <p:cNvPr id="18" name="图片 17">
            <a:extLst>
              <a:ext uri="{FF2B5EF4-FFF2-40B4-BE49-F238E27FC236}">
                <a16:creationId xmlns:a16="http://schemas.microsoft.com/office/drawing/2014/main" id="{B37C5480-ACCC-4186-9790-5426A2CA5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3072" y="3147994"/>
            <a:ext cx="3663234" cy="3302627"/>
          </a:xfrm>
          <a:prstGeom prst="rect">
            <a:avLst/>
          </a:prstGeom>
        </p:spPr>
      </p:pic>
    </p:spTree>
    <p:extLst>
      <p:ext uri="{BB962C8B-B14F-4D97-AF65-F5344CB8AC3E}">
        <p14:creationId xmlns:p14="http://schemas.microsoft.com/office/powerpoint/2010/main" val="523820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6" name="文本框 35">
            <a:extLst>
              <a:ext uri="{FF2B5EF4-FFF2-40B4-BE49-F238E27FC236}">
                <a16:creationId xmlns:a16="http://schemas.microsoft.com/office/drawing/2014/main" id="{70969B57-B65F-4EA1-9454-A7DE53CFDCA8}"/>
              </a:ext>
            </a:extLst>
          </p:cNvPr>
          <p:cNvSpPr txBox="1"/>
          <p:nvPr/>
        </p:nvSpPr>
        <p:spPr>
          <a:xfrm>
            <a:off x="2848699" y="6488668"/>
            <a:ext cx="1872208" cy="369332"/>
          </a:xfrm>
          <a:prstGeom prst="rect">
            <a:avLst/>
          </a:prstGeom>
          <a:noFill/>
        </p:spPr>
        <p:txBody>
          <a:bodyPr wrap="square" rtlCol="0">
            <a:spAutoFit/>
          </a:bodyPr>
          <a:lstStyle/>
          <a:p>
            <a:r>
              <a:rPr lang="en-US" altLang="zh-CN" dirty="0"/>
              <a:t>GitHub</a:t>
            </a:r>
            <a:endParaRPr lang="zh-CN" altLang="en-US" dirty="0"/>
          </a:p>
        </p:txBody>
      </p:sp>
      <p:sp>
        <p:nvSpPr>
          <p:cNvPr id="39" name="文本框 38">
            <a:extLst>
              <a:ext uri="{FF2B5EF4-FFF2-40B4-BE49-F238E27FC236}">
                <a16:creationId xmlns:a16="http://schemas.microsoft.com/office/drawing/2014/main" id="{4FC827A9-3229-4778-83E3-5A0ED6A7F691}"/>
              </a:ext>
            </a:extLst>
          </p:cNvPr>
          <p:cNvSpPr txBox="1"/>
          <p:nvPr/>
        </p:nvSpPr>
        <p:spPr>
          <a:xfrm>
            <a:off x="9341714" y="6488668"/>
            <a:ext cx="1872208" cy="369332"/>
          </a:xfrm>
          <a:prstGeom prst="rect">
            <a:avLst/>
          </a:prstGeom>
          <a:noFill/>
        </p:spPr>
        <p:txBody>
          <a:bodyPr wrap="square" rtlCol="0">
            <a:spAutoFit/>
          </a:bodyPr>
          <a:lstStyle/>
          <a:p>
            <a:r>
              <a:rPr lang="en-US" altLang="zh-CN" dirty="0"/>
              <a:t>Stack Overflow</a:t>
            </a:r>
            <a:endParaRPr lang="zh-CN" altLang="en-US" dirty="0"/>
          </a:p>
        </p:txBody>
      </p:sp>
      <p:sp>
        <p:nvSpPr>
          <p:cNvPr id="2" name="矩形 1">
            <a:extLst>
              <a:ext uri="{FF2B5EF4-FFF2-40B4-BE49-F238E27FC236}">
                <a16:creationId xmlns:a16="http://schemas.microsoft.com/office/drawing/2014/main" id="{27067668-EFF2-4BCF-AE7F-1220BF177BFD}"/>
              </a:ext>
            </a:extLst>
          </p:cNvPr>
          <p:cNvSpPr/>
          <p:nvPr/>
        </p:nvSpPr>
        <p:spPr>
          <a:xfrm>
            <a:off x="821290" y="1431565"/>
            <a:ext cx="5230466" cy="2031325"/>
          </a:xfrm>
          <a:prstGeom prst="rect">
            <a:avLst/>
          </a:prstGeom>
        </p:spPr>
        <p:txBody>
          <a:bodyPr wrap="square">
            <a:spAutoFit/>
          </a:bodyPr>
          <a:lstStyle/>
          <a:p>
            <a:r>
              <a:rPr lang="en-US" altLang="zh-CN" dirty="0"/>
              <a:t>3</a:t>
            </a:r>
            <a:r>
              <a:rPr lang="zh-CN" altLang="en-US" dirty="0"/>
              <a:t>、</a:t>
            </a:r>
            <a:r>
              <a:rPr lang="en-US" altLang="zh-CN" dirty="0"/>
              <a:t>As time goes by, some tags on GitHub will gradually decrease, while on the contrary, those on Stack Overflow are always in a relatively stable state. For example: 'PHP', the 'PHP' tag on GitHub has gradually disappeared in the changes from July to August, while 'PHP' on Stack Overflow remains relatively stable.</a:t>
            </a:r>
            <a:endParaRPr lang="zh-CN" altLang="en-US" dirty="0"/>
          </a:p>
        </p:txBody>
      </p:sp>
      <p:pic>
        <p:nvPicPr>
          <p:cNvPr id="20" name="图片 19">
            <a:extLst>
              <a:ext uri="{FF2B5EF4-FFF2-40B4-BE49-F238E27FC236}">
                <a16:creationId xmlns:a16="http://schemas.microsoft.com/office/drawing/2014/main" id="{28080A3E-EABF-40E3-AF1C-24EB14CCE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367" y="3551357"/>
            <a:ext cx="3467506" cy="2956302"/>
          </a:xfrm>
          <a:prstGeom prst="rect">
            <a:avLst/>
          </a:prstGeom>
        </p:spPr>
      </p:pic>
      <p:sp>
        <p:nvSpPr>
          <p:cNvPr id="30" name="TextBox 164">
            <a:extLst>
              <a:ext uri="{FF2B5EF4-FFF2-40B4-BE49-F238E27FC236}">
                <a16:creationId xmlns:a16="http://schemas.microsoft.com/office/drawing/2014/main" id="{9998D320-998F-4A3A-B97F-BB4D20549075}"/>
              </a:ext>
            </a:extLst>
          </p:cNvPr>
          <p:cNvSpPr txBox="1"/>
          <p:nvPr/>
        </p:nvSpPr>
        <p:spPr>
          <a:xfrm>
            <a:off x="1258377" y="48305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GitHub Tags And Stack Overflow Tags</a:t>
            </a:r>
            <a:endParaRPr lang="zh-CN" altLang="en-US" sz="2800" dirty="0">
              <a:solidFill>
                <a:schemeClr val="tx1">
                  <a:lumMod val="75000"/>
                  <a:lumOff val="25000"/>
                </a:schemeClr>
              </a:solidFill>
              <a:latin typeface="微软雅黑" pitchFamily="34" charset="-122"/>
              <a:ea typeface="微软雅黑" pitchFamily="34" charset="-122"/>
            </a:endParaRPr>
          </a:p>
        </p:txBody>
      </p:sp>
      <p:pic>
        <p:nvPicPr>
          <p:cNvPr id="29" name="图片 28">
            <a:extLst>
              <a:ext uri="{FF2B5EF4-FFF2-40B4-BE49-F238E27FC236}">
                <a16:creationId xmlns:a16="http://schemas.microsoft.com/office/drawing/2014/main" id="{6EAC0E84-7D99-4F1C-85A7-CBB8C7CEF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 y="3536422"/>
            <a:ext cx="3247026" cy="2946289"/>
          </a:xfrm>
          <a:prstGeom prst="rect">
            <a:avLst/>
          </a:prstGeom>
        </p:spPr>
      </p:pic>
      <p:pic>
        <p:nvPicPr>
          <p:cNvPr id="32" name="图片 31">
            <a:extLst>
              <a:ext uri="{FF2B5EF4-FFF2-40B4-BE49-F238E27FC236}">
                <a16:creationId xmlns:a16="http://schemas.microsoft.com/office/drawing/2014/main" id="{C5403D77-5B34-4F0F-9BF9-F27452B98B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9651" y="349939"/>
            <a:ext cx="3272295" cy="2969822"/>
          </a:xfrm>
          <a:prstGeom prst="rect">
            <a:avLst/>
          </a:prstGeom>
        </p:spPr>
      </p:pic>
      <p:pic>
        <p:nvPicPr>
          <p:cNvPr id="34" name="图片 33">
            <a:extLst>
              <a:ext uri="{FF2B5EF4-FFF2-40B4-BE49-F238E27FC236}">
                <a16:creationId xmlns:a16="http://schemas.microsoft.com/office/drawing/2014/main" id="{AAAFA910-B099-4BBC-AFCF-16012FC0BC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9651" y="3319761"/>
            <a:ext cx="3272296" cy="2950173"/>
          </a:xfrm>
          <a:prstGeom prst="rect">
            <a:avLst/>
          </a:prstGeom>
        </p:spPr>
      </p:pic>
    </p:spTree>
    <p:extLst>
      <p:ext uri="{BB962C8B-B14F-4D97-AF65-F5344CB8AC3E}">
        <p14:creationId xmlns:p14="http://schemas.microsoft.com/office/powerpoint/2010/main" val="979983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90360" y="1594082"/>
            <a:ext cx="10847573" cy="2031325"/>
          </a:xfrm>
          <a:prstGeom prst="rect">
            <a:avLst/>
          </a:prstGeom>
        </p:spPr>
        <p:txBody>
          <a:bodyPr wrap="square">
            <a:spAutoFit/>
          </a:bodyPr>
          <a:lstStyle/>
          <a:p>
            <a:r>
              <a:rPr lang="en-US" altLang="zh-CN" dirty="0"/>
              <a:t>4</a:t>
            </a:r>
            <a:r>
              <a:rPr lang="zh-CN" altLang="en-US" dirty="0"/>
              <a:t>、</a:t>
            </a:r>
            <a:r>
              <a:rPr lang="en-US" altLang="zh-CN" dirty="0"/>
              <a:t>How sensitive GitHub and Stack Overflow are to new words, for example, a new tag ‘ruby’ appears, with slightly different word cycles. For GitHub, ruby was relatively small in number when it first appeared, but gradually increased over time. On the other hand, Stack Overflow is different. When “ruby” appears, the number is relatively large, but with the growth of time, the number gradually decreases. The reason for this is that when a new thing appears, it faces many problems, so Stack Overflow, as a question-and-answer platform, will have more problems in a short time. However, as time goes by, the problems of this type are gradually solved, and the corresponding number will naturally decrease. However, as a code hosting platform, GitHub‘s tag changes exactly the opposite.</a:t>
            </a:r>
            <a:endParaRPr lang="zh-CN" altLang="en-US" dirty="0"/>
          </a:p>
        </p:txBody>
      </p:sp>
      <p:sp>
        <p:nvSpPr>
          <p:cNvPr id="21" name="文本框 20">
            <a:extLst>
              <a:ext uri="{FF2B5EF4-FFF2-40B4-BE49-F238E27FC236}">
                <a16:creationId xmlns:a16="http://schemas.microsoft.com/office/drawing/2014/main" id="{04CC81C1-18B1-4EB2-86D3-AB873C70EB86}"/>
              </a:ext>
            </a:extLst>
          </p:cNvPr>
          <p:cNvSpPr txBox="1"/>
          <p:nvPr/>
        </p:nvSpPr>
        <p:spPr>
          <a:xfrm>
            <a:off x="2350790" y="6349191"/>
            <a:ext cx="1872208" cy="369332"/>
          </a:xfrm>
          <a:prstGeom prst="rect">
            <a:avLst/>
          </a:prstGeom>
          <a:noFill/>
        </p:spPr>
        <p:txBody>
          <a:bodyPr wrap="square" rtlCol="0">
            <a:spAutoFit/>
          </a:bodyPr>
          <a:lstStyle/>
          <a:p>
            <a:r>
              <a:rPr lang="en-US" altLang="zh-CN" dirty="0"/>
              <a:t>GitHub</a:t>
            </a:r>
            <a:endParaRPr lang="zh-CN" altLang="en-US" dirty="0"/>
          </a:p>
        </p:txBody>
      </p:sp>
      <p:sp>
        <p:nvSpPr>
          <p:cNvPr id="26" name="文本框 25">
            <a:extLst>
              <a:ext uri="{FF2B5EF4-FFF2-40B4-BE49-F238E27FC236}">
                <a16:creationId xmlns:a16="http://schemas.microsoft.com/office/drawing/2014/main" id="{C5A6ADAC-5DAF-4EB7-8459-AED179BA59ED}"/>
              </a:ext>
            </a:extLst>
          </p:cNvPr>
          <p:cNvSpPr txBox="1"/>
          <p:nvPr/>
        </p:nvSpPr>
        <p:spPr>
          <a:xfrm>
            <a:off x="8831510" y="6368048"/>
            <a:ext cx="1872208" cy="369332"/>
          </a:xfrm>
          <a:prstGeom prst="rect">
            <a:avLst/>
          </a:prstGeom>
          <a:noFill/>
        </p:spPr>
        <p:txBody>
          <a:bodyPr wrap="square" rtlCol="0">
            <a:spAutoFit/>
          </a:bodyPr>
          <a:lstStyle/>
          <a:p>
            <a:r>
              <a:rPr lang="en-US" altLang="zh-CN" dirty="0"/>
              <a:t>Stack Overflow</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1258377" y="48305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GitHub Tags And Stack Overflow Tags</a:t>
            </a:r>
            <a:endParaRPr lang="zh-CN" altLang="en-US" sz="2800" dirty="0">
              <a:solidFill>
                <a:schemeClr val="tx1">
                  <a:lumMod val="75000"/>
                  <a:lumOff val="25000"/>
                </a:schemeClr>
              </a:solidFill>
              <a:latin typeface="微软雅黑" pitchFamily="34" charset="-122"/>
              <a:ea typeface="微软雅黑" pitchFamily="34" charset="-122"/>
            </a:endParaRPr>
          </a:p>
        </p:txBody>
      </p:sp>
      <p:pic>
        <p:nvPicPr>
          <p:cNvPr id="19" name="图片 18">
            <a:extLst>
              <a:ext uri="{FF2B5EF4-FFF2-40B4-BE49-F238E27FC236}">
                <a16:creationId xmlns:a16="http://schemas.microsoft.com/office/drawing/2014/main" id="{92669E4D-DC92-4BB5-8EBC-A03EFB776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869" y="3688532"/>
            <a:ext cx="3125733" cy="2596689"/>
          </a:xfrm>
          <a:prstGeom prst="rect">
            <a:avLst/>
          </a:prstGeom>
        </p:spPr>
      </p:pic>
      <p:pic>
        <p:nvPicPr>
          <p:cNvPr id="25" name="图片 24">
            <a:extLst>
              <a:ext uri="{FF2B5EF4-FFF2-40B4-BE49-F238E27FC236}">
                <a16:creationId xmlns:a16="http://schemas.microsoft.com/office/drawing/2014/main" id="{FD623D49-A04F-4698-83CC-94D645FB4D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70" y="3696029"/>
            <a:ext cx="2849972" cy="2622470"/>
          </a:xfrm>
          <a:prstGeom prst="rect">
            <a:avLst/>
          </a:prstGeom>
        </p:spPr>
      </p:pic>
      <p:pic>
        <p:nvPicPr>
          <p:cNvPr id="31" name="图片 30">
            <a:extLst>
              <a:ext uri="{FF2B5EF4-FFF2-40B4-BE49-F238E27FC236}">
                <a16:creationId xmlns:a16="http://schemas.microsoft.com/office/drawing/2014/main" id="{A5F8B4D6-ECAA-468E-B694-53D06030DA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5643" y="3648722"/>
            <a:ext cx="2849972" cy="2685993"/>
          </a:xfrm>
          <a:prstGeom prst="rect">
            <a:avLst/>
          </a:prstGeom>
        </p:spPr>
      </p:pic>
      <p:pic>
        <p:nvPicPr>
          <p:cNvPr id="33" name="图片 32">
            <a:extLst>
              <a:ext uri="{FF2B5EF4-FFF2-40B4-BE49-F238E27FC236}">
                <a16:creationId xmlns:a16="http://schemas.microsoft.com/office/drawing/2014/main" id="{83458B7F-D253-4532-B2BF-33DDBAF320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29246" y="3648722"/>
            <a:ext cx="2857237" cy="2719326"/>
          </a:xfrm>
          <a:prstGeom prst="rect">
            <a:avLst/>
          </a:prstGeom>
        </p:spPr>
      </p:pic>
    </p:spTree>
    <p:extLst>
      <p:ext uri="{BB962C8B-B14F-4D97-AF65-F5344CB8AC3E}">
        <p14:creationId xmlns:p14="http://schemas.microsoft.com/office/powerpoint/2010/main" val="3450071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42483" y="2428824"/>
            <a:ext cx="10705446" cy="2308324"/>
          </a:xfrm>
          <a:prstGeom prst="rect">
            <a:avLst/>
          </a:prstGeom>
        </p:spPr>
        <p:txBody>
          <a:bodyPr wrap="square">
            <a:spAutoFit/>
          </a:bodyPr>
          <a:lstStyle/>
          <a:p>
            <a:r>
              <a:rPr lang="en-US" altLang="zh-CN" dirty="0"/>
              <a:t>   Based on these findings, after comparing these two tags, it can be found that the sensitivity of the two platforms to new words can be continued, and one can be used as the mark of the other. Because the processing of tag in Stack Overflow is much stronger than Stack Overflow. Therefore, can we make use of the current situation of tag in Stack Overflow to estimate the development form of tag in GitHub? In Stack Overflow, within a certain period of time, does the large appearance of a tag mean that GitHub has too many warehouses containing this tag in the newly released warehouse in the following period of time? However, the most important point is that it is not easy for tag to think about what impact he can bring to the development of GitHub.</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1258377" y="48305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GitHub Tags And Stack Overflow Tags</a:t>
            </a:r>
            <a:endParaRPr lang="zh-CN" altLang="en-US" sz="28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688738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58377" y="399515"/>
            <a:ext cx="8238847"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Issue Template And Pull Request Template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45463E8A-B10A-4672-B101-4C2DCA037A8C}"/>
              </a:ext>
            </a:extLst>
          </p:cNvPr>
          <p:cNvSpPr/>
          <p:nvPr/>
        </p:nvSpPr>
        <p:spPr>
          <a:xfrm>
            <a:off x="1038569" y="1970081"/>
            <a:ext cx="10125635" cy="1200329"/>
          </a:xfrm>
          <a:prstGeom prst="rect">
            <a:avLst/>
          </a:prstGeom>
        </p:spPr>
        <p:txBody>
          <a:bodyPr wrap="square">
            <a:spAutoFit/>
          </a:bodyPr>
          <a:lstStyle/>
          <a:p>
            <a:pPr algn="just"/>
            <a:r>
              <a:rPr lang="en-US" altLang="zh-CN" dirty="0">
                <a:solidFill>
                  <a:srgbClr val="333333"/>
                </a:solidFill>
                <a:latin typeface="Arial" panose="020B0604020202020204" pitchFamily="34" charset="0"/>
              </a:rPr>
              <a:t>   After further analysis of the number of Star and Fork on GitHub in Top100 projects, it is found that:</a:t>
            </a:r>
          </a:p>
          <a:p>
            <a:pPr algn="just"/>
            <a:r>
              <a:rPr lang="en-US" altLang="zh-CN" dirty="0">
                <a:solidFill>
                  <a:srgbClr val="333333"/>
                </a:solidFill>
                <a:latin typeface="Arial" panose="020B0604020202020204" pitchFamily="34" charset="0"/>
              </a:rPr>
              <a:t> 1. For projects with these two templates, I have figured out the rules for writing these two templates.</a:t>
            </a:r>
            <a:endParaRPr lang="en-US" altLang="zh-CN" b="0" i="0" dirty="0">
              <a:solidFill>
                <a:srgbClr val="333333"/>
              </a:solidFill>
              <a:effectLst/>
              <a:latin typeface="Arial" panose="020B0604020202020204" pitchFamily="34" charset="0"/>
            </a:endParaRPr>
          </a:p>
        </p:txBody>
      </p:sp>
      <p:pic>
        <p:nvPicPr>
          <p:cNvPr id="4" name="图片 3">
            <a:extLst>
              <a:ext uri="{FF2B5EF4-FFF2-40B4-BE49-F238E27FC236}">
                <a16:creationId xmlns:a16="http://schemas.microsoft.com/office/drawing/2014/main" id="{C4D383E6-A889-4BBC-9892-CF543F04A983}"/>
              </a:ext>
            </a:extLst>
          </p:cNvPr>
          <p:cNvPicPr>
            <a:picLocks noChangeAspect="1"/>
          </p:cNvPicPr>
          <p:nvPr/>
        </p:nvPicPr>
        <p:blipFill>
          <a:blip r:embed="rId3"/>
          <a:stretch>
            <a:fillRect/>
          </a:stretch>
        </p:blipFill>
        <p:spPr>
          <a:xfrm>
            <a:off x="1630710" y="4149080"/>
            <a:ext cx="8619048" cy="2266667"/>
          </a:xfrm>
          <a:prstGeom prst="rect">
            <a:avLst/>
          </a:prstGeom>
        </p:spPr>
      </p:pic>
      <p:sp>
        <p:nvSpPr>
          <p:cNvPr id="5" name="文本框 4">
            <a:extLst>
              <a:ext uri="{FF2B5EF4-FFF2-40B4-BE49-F238E27FC236}">
                <a16:creationId xmlns:a16="http://schemas.microsoft.com/office/drawing/2014/main" id="{8838C7A4-22A5-4DB4-BA27-2EFA913BA643}"/>
              </a:ext>
            </a:extLst>
          </p:cNvPr>
          <p:cNvSpPr txBox="1"/>
          <p:nvPr/>
        </p:nvSpPr>
        <p:spPr>
          <a:xfrm>
            <a:off x="1515733" y="3284984"/>
            <a:ext cx="9158947" cy="646331"/>
          </a:xfrm>
          <a:prstGeom prst="rect">
            <a:avLst/>
          </a:prstGeom>
          <a:noFill/>
        </p:spPr>
        <p:txBody>
          <a:bodyPr wrap="square" rtlCol="0">
            <a:spAutoFit/>
          </a:bodyPr>
          <a:lstStyle/>
          <a:p>
            <a:r>
              <a:rPr lang="zh-CN" altLang="en-US" dirty="0"/>
              <a:t>①</a:t>
            </a:r>
            <a:r>
              <a:rPr lang="en-US" altLang="zh-CN" dirty="0"/>
              <a:t>Several rules required by Pull Request are given. When writing, check and supplement the checked content</a:t>
            </a:r>
            <a:endParaRPr lang="zh-CN" altLang="en-US" dirty="0"/>
          </a:p>
        </p:txBody>
      </p:sp>
    </p:spTree>
    <p:extLst>
      <p:ext uri="{BB962C8B-B14F-4D97-AF65-F5344CB8AC3E}">
        <p14:creationId xmlns:p14="http://schemas.microsoft.com/office/powerpoint/2010/main" val="489583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2904</TotalTime>
  <Words>1295</Words>
  <Application>Microsoft Office PowerPoint</Application>
  <PresentationFormat>自定义</PresentationFormat>
  <Paragraphs>86</Paragraphs>
  <Slides>15</Slides>
  <Notes>14</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ITC Avant Garde Std XLt</vt:lpstr>
      <vt:lpstr>方正兰亭粗黑_GBK</vt:lpstr>
      <vt:lpstr>方正正纤黑简体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208</cp:revision>
  <dcterms:created xsi:type="dcterms:W3CDTF">2014-12-25T08:17:45Z</dcterms:created>
  <dcterms:modified xsi:type="dcterms:W3CDTF">2019-03-24T02:26:56Z</dcterms:modified>
  <cp:category/>
</cp:coreProperties>
</file>