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4" r:id="rId3"/>
    <p:sldId id="375" r:id="rId4"/>
    <p:sldId id="368" r:id="rId5"/>
    <p:sldId id="381" r:id="rId6"/>
    <p:sldId id="382" r:id="rId7"/>
    <p:sldId id="384" r:id="rId8"/>
    <p:sldId id="385" r:id="rId9"/>
    <p:sldId id="383" r:id="rId10"/>
    <p:sldId id="386" r:id="rId11"/>
    <p:sldId id="387" r:id="rId12"/>
    <p:sldId id="388" r:id="rId13"/>
    <p:sldId id="389" r:id="rId14"/>
    <p:sldId id="369" r:id="rId15"/>
  </p:sldIdLst>
  <p:sldSz cx="12190413"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3993" autoAdjust="0"/>
  </p:normalViewPr>
  <p:slideViewPr>
    <p:cSldViewPr>
      <p:cViewPr varScale="1">
        <p:scale>
          <a:sx n="107" d="100"/>
          <a:sy n="107" d="100"/>
        </p:scale>
        <p:origin x="576"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Comuunity Profile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Added</c:v>
          </c:tx>
          <c:spPr>
            <a:solidFill>
              <a:schemeClr val="accent1"/>
            </a:solidFill>
            <a:ln>
              <a:noFill/>
            </a:ln>
            <a:effectLst/>
          </c:spPr>
          <c:invertIfNegative val="0"/>
          <c:cat>
            <c:strRef>
              <c:f>Sheet1!$A$1:$A$7</c:f>
              <c:strCache>
                <c:ptCount val="7"/>
                <c:pt idx="0">
                  <c:v>Description</c:v>
                </c:pt>
                <c:pt idx="1">
                  <c:v>README</c:v>
                </c:pt>
                <c:pt idx="2">
                  <c:v>Code of conduct</c:v>
                </c:pt>
                <c:pt idx="3">
                  <c:v>Contributing</c:v>
                </c:pt>
                <c:pt idx="4">
                  <c:v>License</c:v>
                </c:pt>
                <c:pt idx="5">
                  <c:v>Issue template</c:v>
                </c:pt>
                <c:pt idx="6">
                  <c:v>Pull request template</c:v>
                </c:pt>
              </c:strCache>
            </c:strRef>
          </c:cat>
          <c:val>
            <c:numRef>
              <c:f>Sheet1!$B$1:$B$7</c:f>
              <c:numCache>
                <c:formatCode>General</c:formatCode>
                <c:ptCount val="7"/>
                <c:pt idx="0">
                  <c:v>0.47799999999999998</c:v>
                </c:pt>
                <c:pt idx="1">
                  <c:v>0.68</c:v>
                </c:pt>
                <c:pt idx="2">
                  <c:v>0.04</c:v>
                </c:pt>
                <c:pt idx="3">
                  <c:v>0.78</c:v>
                </c:pt>
                <c:pt idx="4">
                  <c:v>0.1</c:v>
                </c:pt>
                <c:pt idx="5">
                  <c:v>0.03</c:v>
                </c:pt>
                <c:pt idx="6">
                  <c:v>0.08</c:v>
                </c:pt>
              </c:numCache>
            </c:numRef>
          </c:val>
          <c:extLst>
            <c:ext xmlns:c16="http://schemas.microsoft.com/office/drawing/2014/chart" uri="{C3380CC4-5D6E-409C-BE32-E72D297353CC}">
              <c16:uniqueId val="{00000000-4914-4424-9846-1A049F3B1DA8}"/>
            </c:ext>
          </c:extLst>
        </c:ser>
        <c:ser>
          <c:idx val="1"/>
          <c:order val="1"/>
          <c:tx>
            <c:v>Not added yet</c:v>
          </c:tx>
          <c:spPr>
            <a:solidFill>
              <a:schemeClr val="accent2"/>
            </a:solidFill>
            <a:ln>
              <a:noFill/>
            </a:ln>
            <a:effectLst/>
          </c:spPr>
          <c:invertIfNegative val="0"/>
          <c:cat>
            <c:strRef>
              <c:f>Sheet1!$A$1:$A$7</c:f>
              <c:strCache>
                <c:ptCount val="7"/>
                <c:pt idx="0">
                  <c:v>Description</c:v>
                </c:pt>
                <c:pt idx="1">
                  <c:v>README</c:v>
                </c:pt>
                <c:pt idx="2">
                  <c:v>Code of conduct</c:v>
                </c:pt>
                <c:pt idx="3">
                  <c:v>Contributing</c:v>
                </c:pt>
                <c:pt idx="4">
                  <c:v>License</c:v>
                </c:pt>
                <c:pt idx="5">
                  <c:v>Issue template</c:v>
                </c:pt>
                <c:pt idx="6">
                  <c:v>Pull request template</c:v>
                </c:pt>
              </c:strCache>
            </c:strRef>
          </c:cat>
          <c:val>
            <c:numRef>
              <c:f>Sheet1!$C$1:$C$7</c:f>
              <c:numCache>
                <c:formatCode>General</c:formatCode>
                <c:ptCount val="7"/>
                <c:pt idx="0">
                  <c:v>0.52200000000000002</c:v>
                </c:pt>
                <c:pt idx="1">
                  <c:v>0.32</c:v>
                </c:pt>
                <c:pt idx="2">
                  <c:v>0.96</c:v>
                </c:pt>
                <c:pt idx="3">
                  <c:v>0.22</c:v>
                </c:pt>
                <c:pt idx="4">
                  <c:v>0.9</c:v>
                </c:pt>
                <c:pt idx="5">
                  <c:v>0.97</c:v>
                </c:pt>
                <c:pt idx="6">
                  <c:v>0.92</c:v>
                </c:pt>
              </c:numCache>
            </c:numRef>
          </c:val>
          <c:extLst>
            <c:ext xmlns:c16="http://schemas.microsoft.com/office/drawing/2014/chart" uri="{C3380CC4-5D6E-409C-BE32-E72D297353CC}">
              <c16:uniqueId val="{00000001-4914-4424-9846-1A049F3B1DA8}"/>
            </c:ext>
          </c:extLst>
        </c:ser>
        <c:dLbls>
          <c:showLegendKey val="0"/>
          <c:showVal val="0"/>
          <c:showCatName val="0"/>
          <c:showSerName val="0"/>
          <c:showPercent val="0"/>
          <c:showBubbleSize val="0"/>
        </c:dLbls>
        <c:gapWidth val="219"/>
        <c:overlap val="-27"/>
        <c:axId val="707786799"/>
        <c:axId val="1142298063"/>
      </c:barChart>
      <c:catAx>
        <c:axId val="70778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2298063"/>
        <c:crosses val="autoZero"/>
        <c:auto val="1"/>
        <c:lblAlgn val="ctr"/>
        <c:lblOffset val="100"/>
        <c:noMultiLvlLbl val="0"/>
      </c:catAx>
      <c:valAx>
        <c:axId val="1142298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778679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With</a:t>
            </a:r>
            <a:r>
              <a:rPr lang="zh-CN" altLang="en-US" baseline="0"/>
              <a:t> </a:t>
            </a:r>
            <a:r>
              <a:rPr lang="en-US" altLang="zh-CN" baseline="0"/>
              <a:t>Template</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Sheet1!$A$44:$A$45</c:f>
              <c:strCache>
                <c:ptCount val="2"/>
                <c:pt idx="0">
                  <c:v>T with P/I</c:v>
                </c:pt>
                <c:pt idx="1">
                  <c:v>T without P/I</c:v>
                </c:pt>
              </c:strCache>
            </c:strRef>
          </c:cat>
          <c:val>
            <c:numRef>
              <c:f>Sheet1!$B$44:$B$45</c:f>
              <c:numCache>
                <c:formatCode>General</c:formatCode>
                <c:ptCount val="2"/>
                <c:pt idx="0">
                  <c:v>0.45</c:v>
                </c:pt>
                <c:pt idx="1">
                  <c:v>0.55000000000000004</c:v>
                </c:pt>
              </c:numCache>
            </c:numRef>
          </c:val>
          <c:extLst>
            <c:ext xmlns:c16="http://schemas.microsoft.com/office/drawing/2014/chart" uri="{C3380CC4-5D6E-409C-BE32-E72D297353CC}">
              <c16:uniqueId val="{00000000-835A-4029-B50D-33EAC7F4B24F}"/>
            </c:ext>
          </c:extLst>
        </c:ser>
        <c:dLbls>
          <c:dLblPos val="outEnd"/>
          <c:showLegendKey val="0"/>
          <c:showVal val="1"/>
          <c:showCatName val="0"/>
          <c:showSerName val="0"/>
          <c:showPercent val="0"/>
          <c:showBubbleSize val="0"/>
        </c:dLbls>
        <c:gapWidth val="219"/>
        <c:overlap val="-27"/>
        <c:axId val="893189231"/>
        <c:axId val="914570511"/>
      </c:barChart>
      <c:catAx>
        <c:axId val="893189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14570511"/>
        <c:crosses val="autoZero"/>
        <c:auto val="1"/>
        <c:lblAlgn val="ctr"/>
        <c:lblOffset val="100"/>
        <c:noMultiLvlLbl val="0"/>
      </c:catAx>
      <c:valAx>
        <c:axId val="914570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3189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Without</a:t>
            </a:r>
            <a:r>
              <a:rPr lang="en-US" altLang="zh-CN" baseline="0"/>
              <a:t> Template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Sheet1!$A$47:$A$48</c:f>
              <c:strCache>
                <c:ptCount val="2"/>
                <c:pt idx="0">
                  <c:v>P/I</c:v>
                </c:pt>
                <c:pt idx="1">
                  <c:v>without P/I</c:v>
                </c:pt>
              </c:strCache>
            </c:strRef>
          </c:cat>
          <c:val>
            <c:numRef>
              <c:f>Sheet1!$B$47:$B$48</c:f>
              <c:numCache>
                <c:formatCode>General</c:formatCode>
                <c:ptCount val="2"/>
                <c:pt idx="0">
                  <c:v>0.67300000000000004</c:v>
                </c:pt>
                <c:pt idx="1">
                  <c:v>0.32700000000000001</c:v>
                </c:pt>
              </c:numCache>
            </c:numRef>
          </c:val>
          <c:extLst>
            <c:ext xmlns:c16="http://schemas.microsoft.com/office/drawing/2014/chart" uri="{C3380CC4-5D6E-409C-BE32-E72D297353CC}">
              <c16:uniqueId val="{00000000-F660-4198-81C3-681E19A98E4B}"/>
            </c:ext>
          </c:extLst>
        </c:ser>
        <c:dLbls>
          <c:dLblPos val="outEnd"/>
          <c:showLegendKey val="0"/>
          <c:showVal val="1"/>
          <c:showCatName val="0"/>
          <c:showSerName val="0"/>
          <c:showPercent val="0"/>
          <c:showBubbleSize val="0"/>
        </c:dLbls>
        <c:gapWidth val="219"/>
        <c:overlap val="-27"/>
        <c:axId val="329038351"/>
        <c:axId val="914583823"/>
      </c:barChart>
      <c:catAx>
        <c:axId val="329038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14583823"/>
        <c:crosses val="autoZero"/>
        <c:auto val="1"/>
        <c:lblAlgn val="ctr"/>
        <c:lblOffset val="100"/>
        <c:noMultiLvlLbl val="0"/>
      </c:catAx>
      <c:valAx>
        <c:axId val="914583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90383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Top-1000</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Sheet1!$A$11:$A$20</c:f>
              <c:strCache>
                <c:ptCount val="10"/>
                <c:pt idx="0">
                  <c:v>0-100</c:v>
                </c:pt>
                <c:pt idx="1">
                  <c:v>100-200</c:v>
                </c:pt>
                <c:pt idx="2">
                  <c:v>200-300</c:v>
                </c:pt>
                <c:pt idx="3">
                  <c:v>300-400</c:v>
                </c:pt>
                <c:pt idx="4">
                  <c:v>400-500</c:v>
                </c:pt>
                <c:pt idx="5">
                  <c:v>500-600</c:v>
                </c:pt>
                <c:pt idx="6">
                  <c:v>600-700</c:v>
                </c:pt>
                <c:pt idx="7">
                  <c:v>700-800</c:v>
                </c:pt>
                <c:pt idx="8">
                  <c:v>800-900</c:v>
                </c:pt>
                <c:pt idx="9">
                  <c:v>900-1000</c:v>
                </c:pt>
              </c:strCache>
            </c:strRef>
          </c:cat>
          <c:val>
            <c:numRef>
              <c:f>Sheet1!$B$11:$B$20</c:f>
              <c:numCache>
                <c:formatCode>General</c:formatCode>
                <c:ptCount val="10"/>
                <c:pt idx="0">
                  <c:v>13</c:v>
                </c:pt>
                <c:pt idx="1">
                  <c:v>15</c:v>
                </c:pt>
                <c:pt idx="2">
                  <c:v>12</c:v>
                </c:pt>
                <c:pt idx="3">
                  <c:v>9</c:v>
                </c:pt>
                <c:pt idx="4">
                  <c:v>8</c:v>
                </c:pt>
                <c:pt idx="5">
                  <c:v>10</c:v>
                </c:pt>
                <c:pt idx="6">
                  <c:v>11</c:v>
                </c:pt>
                <c:pt idx="7">
                  <c:v>9</c:v>
                </c:pt>
                <c:pt idx="8">
                  <c:v>6</c:v>
                </c:pt>
                <c:pt idx="9">
                  <c:v>5</c:v>
                </c:pt>
              </c:numCache>
            </c:numRef>
          </c:val>
          <c:extLst>
            <c:ext xmlns:c16="http://schemas.microsoft.com/office/drawing/2014/chart" uri="{C3380CC4-5D6E-409C-BE32-E72D297353CC}">
              <c16:uniqueId val="{00000000-651C-4DE4-BBA2-4A9D8CFA9D67}"/>
            </c:ext>
          </c:extLst>
        </c:ser>
        <c:dLbls>
          <c:showLegendKey val="0"/>
          <c:showVal val="0"/>
          <c:showCatName val="0"/>
          <c:showSerName val="0"/>
          <c:showPercent val="0"/>
          <c:showBubbleSize val="0"/>
        </c:dLbls>
        <c:gapWidth val="219"/>
        <c:overlap val="-27"/>
        <c:axId val="890970335"/>
        <c:axId val="914559279"/>
      </c:barChart>
      <c:catAx>
        <c:axId val="890970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14559279"/>
        <c:crosses val="autoZero"/>
        <c:auto val="1"/>
        <c:lblAlgn val="ctr"/>
        <c:lblOffset val="100"/>
        <c:noMultiLvlLbl val="0"/>
      </c:catAx>
      <c:valAx>
        <c:axId val="91455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09703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Top-10000</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Sheet1!$D$10:$D$19</c:f>
              <c:strCache>
                <c:ptCount val="10"/>
                <c:pt idx="0">
                  <c:v>0-1000</c:v>
                </c:pt>
                <c:pt idx="1">
                  <c:v>1000-2000</c:v>
                </c:pt>
                <c:pt idx="2">
                  <c:v>2000-3000</c:v>
                </c:pt>
                <c:pt idx="3">
                  <c:v>3000-4000</c:v>
                </c:pt>
                <c:pt idx="4">
                  <c:v>4000-5000</c:v>
                </c:pt>
                <c:pt idx="5">
                  <c:v>5000-6000</c:v>
                </c:pt>
                <c:pt idx="6">
                  <c:v>6000-7000</c:v>
                </c:pt>
                <c:pt idx="7">
                  <c:v>7000-8000</c:v>
                </c:pt>
                <c:pt idx="8">
                  <c:v>8000-9000</c:v>
                </c:pt>
                <c:pt idx="9">
                  <c:v>9000-10000</c:v>
                </c:pt>
              </c:strCache>
            </c:strRef>
          </c:cat>
          <c:val>
            <c:numRef>
              <c:f>Sheet1!$E$10:$E$19</c:f>
              <c:numCache>
                <c:formatCode>General</c:formatCode>
                <c:ptCount val="10"/>
                <c:pt idx="0">
                  <c:v>98</c:v>
                </c:pt>
                <c:pt idx="1">
                  <c:v>57</c:v>
                </c:pt>
                <c:pt idx="2">
                  <c:v>44</c:v>
                </c:pt>
                <c:pt idx="3">
                  <c:v>35</c:v>
                </c:pt>
                <c:pt idx="4">
                  <c:v>32</c:v>
                </c:pt>
                <c:pt idx="5">
                  <c:v>28</c:v>
                </c:pt>
                <c:pt idx="6">
                  <c:v>19</c:v>
                </c:pt>
                <c:pt idx="7">
                  <c:v>6</c:v>
                </c:pt>
                <c:pt idx="8">
                  <c:v>3</c:v>
                </c:pt>
                <c:pt idx="9">
                  <c:v>1</c:v>
                </c:pt>
              </c:numCache>
            </c:numRef>
          </c:val>
          <c:extLst>
            <c:ext xmlns:c16="http://schemas.microsoft.com/office/drawing/2014/chart" uri="{C3380CC4-5D6E-409C-BE32-E72D297353CC}">
              <c16:uniqueId val="{00000000-3A9C-4E9A-84EF-E29E68C84032}"/>
            </c:ext>
          </c:extLst>
        </c:ser>
        <c:dLbls>
          <c:showLegendKey val="0"/>
          <c:showVal val="0"/>
          <c:showCatName val="0"/>
          <c:showSerName val="0"/>
          <c:showPercent val="0"/>
          <c:showBubbleSize val="0"/>
        </c:dLbls>
        <c:gapWidth val="219"/>
        <c:overlap val="-27"/>
        <c:axId val="890973935"/>
        <c:axId val="914557615"/>
      </c:barChart>
      <c:catAx>
        <c:axId val="89097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14557615"/>
        <c:crosses val="autoZero"/>
        <c:auto val="1"/>
        <c:lblAlgn val="ctr"/>
        <c:lblOffset val="100"/>
        <c:noMultiLvlLbl val="0"/>
      </c:catAx>
      <c:valAx>
        <c:axId val="914557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0973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All Data</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Sheet1!$F$10:$F$15</c:f>
              <c:strCache>
                <c:ptCount val="6"/>
                <c:pt idx="0">
                  <c:v>0-10000</c:v>
                </c:pt>
                <c:pt idx="1">
                  <c:v>10000-20000</c:v>
                </c:pt>
                <c:pt idx="2">
                  <c:v>20000-30000</c:v>
                </c:pt>
                <c:pt idx="3">
                  <c:v>30000-40000</c:v>
                </c:pt>
                <c:pt idx="4">
                  <c:v>40000-50000</c:v>
                </c:pt>
                <c:pt idx="5">
                  <c:v>50000-</c:v>
                </c:pt>
              </c:strCache>
            </c:strRef>
          </c:cat>
          <c:val>
            <c:numRef>
              <c:f>Sheet1!$G$10:$G$15</c:f>
              <c:numCache>
                <c:formatCode>General</c:formatCode>
                <c:ptCount val="6"/>
                <c:pt idx="0">
                  <c:v>323</c:v>
                </c:pt>
                <c:pt idx="1">
                  <c:v>30</c:v>
                </c:pt>
                <c:pt idx="2">
                  <c:v>25</c:v>
                </c:pt>
                <c:pt idx="3">
                  <c:v>23</c:v>
                </c:pt>
                <c:pt idx="4">
                  <c:v>19</c:v>
                </c:pt>
                <c:pt idx="5">
                  <c:v>12</c:v>
                </c:pt>
              </c:numCache>
            </c:numRef>
          </c:val>
          <c:extLst>
            <c:ext xmlns:c16="http://schemas.microsoft.com/office/drawing/2014/chart" uri="{C3380CC4-5D6E-409C-BE32-E72D297353CC}">
              <c16:uniqueId val="{00000000-7C93-4AB8-9D55-55E2F7F104EB}"/>
            </c:ext>
          </c:extLst>
        </c:ser>
        <c:dLbls>
          <c:showLegendKey val="0"/>
          <c:showVal val="0"/>
          <c:showCatName val="0"/>
          <c:showSerName val="0"/>
          <c:showPercent val="0"/>
          <c:showBubbleSize val="0"/>
        </c:dLbls>
        <c:gapWidth val="219"/>
        <c:overlap val="-27"/>
        <c:axId val="1079504447"/>
        <c:axId val="914559695"/>
      </c:barChart>
      <c:catAx>
        <c:axId val="1079504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14559695"/>
        <c:crosses val="autoZero"/>
        <c:auto val="1"/>
        <c:lblAlgn val="ctr"/>
        <c:lblOffset val="100"/>
        <c:noMultiLvlLbl val="0"/>
      </c:catAx>
      <c:valAx>
        <c:axId val="914559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95044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2019/4/8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11</a:t>
            </a:fld>
            <a:endParaRPr lang="zh-CN" altLang="en-US"/>
          </a:p>
        </p:txBody>
      </p:sp>
    </p:spTree>
    <p:extLst>
      <p:ext uri="{BB962C8B-B14F-4D97-AF65-F5344CB8AC3E}">
        <p14:creationId xmlns:p14="http://schemas.microsoft.com/office/powerpoint/2010/main" val="261901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12</a:t>
            </a:fld>
            <a:endParaRPr lang="zh-CN" altLang="en-US"/>
          </a:p>
        </p:txBody>
      </p:sp>
    </p:spTree>
    <p:extLst>
      <p:ext uri="{BB962C8B-B14F-4D97-AF65-F5344CB8AC3E}">
        <p14:creationId xmlns:p14="http://schemas.microsoft.com/office/powerpoint/2010/main" val="2618091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13</a:t>
            </a:fld>
            <a:endParaRPr lang="zh-CN" altLang="en-US"/>
          </a:p>
        </p:txBody>
      </p:sp>
    </p:spTree>
    <p:extLst>
      <p:ext uri="{BB962C8B-B14F-4D97-AF65-F5344CB8AC3E}">
        <p14:creationId xmlns:p14="http://schemas.microsoft.com/office/powerpoint/2010/main" val="111623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14</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155461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167267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344390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84949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250541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320628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2019/4/8</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2019/04/02——2019/04/08</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369332"/>
          </a:xfrm>
          <a:prstGeom prst="rect">
            <a:avLst/>
          </a:prstGeom>
        </p:spPr>
        <p:txBody>
          <a:bodyPr wrap="square">
            <a:spAutoFit/>
          </a:bodyPr>
          <a:lstStyle/>
          <a:p>
            <a:r>
              <a:rPr lang="en-US" altLang="zh-CN" dirty="0"/>
              <a:t>After manually classifying the projects that have a Template, observe the characteristics of each category</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385514" y="453765"/>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Characteristic</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F89ADC7E-A1E4-489E-A85D-170E5AD09B04}"/>
              </a:ext>
            </a:extLst>
          </p:cNvPr>
          <p:cNvSpPr txBox="1"/>
          <p:nvPr/>
        </p:nvSpPr>
        <p:spPr>
          <a:xfrm>
            <a:off x="821290" y="2204864"/>
            <a:ext cx="2537612" cy="369332"/>
          </a:xfrm>
          <a:prstGeom prst="rect">
            <a:avLst/>
          </a:prstGeom>
          <a:noFill/>
        </p:spPr>
        <p:txBody>
          <a:bodyPr wrap="square" rtlCol="0">
            <a:spAutoFit/>
          </a:bodyPr>
          <a:lstStyle/>
          <a:p>
            <a:r>
              <a:rPr lang="en-US" altLang="zh-CN" dirty="0"/>
              <a:t>1</a:t>
            </a:r>
            <a:r>
              <a:rPr lang="zh-CN" altLang="en-US" dirty="0"/>
              <a:t>、</a:t>
            </a:r>
            <a:r>
              <a:rPr lang="en-US" altLang="zh-CN" dirty="0"/>
              <a:t>Tools</a:t>
            </a:r>
          </a:p>
        </p:txBody>
      </p:sp>
      <p:pic>
        <p:nvPicPr>
          <p:cNvPr id="5" name="图片 4">
            <a:extLst>
              <a:ext uri="{FF2B5EF4-FFF2-40B4-BE49-F238E27FC236}">
                <a16:creationId xmlns:a16="http://schemas.microsoft.com/office/drawing/2014/main" id="{B8123666-A25B-48E9-99F3-F33BBC77D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790" y="2553199"/>
            <a:ext cx="3341380" cy="4286933"/>
          </a:xfrm>
          <a:prstGeom prst="rect">
            <a:avLst/>
          </a:prstGeom>
        </p:spPr>
      </p:pic>
      <p:pic>
        <p:nvPicPr>
          <p:cNvPr id="8" name="图片 7">
            <a:extLst>
              <a:ext uri="{FF2B5EF4-FFF2-40B4-BE49-F238E27FC236}">
                <a16:creationId xmlns:a16="http://schemas.microsoft.com/office/drawing/2014/main" id="{9A7F487A-9335-452D-9F0F-1D1D47247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238" y="2517958"/>
            <a:ext cx="3768028" cy="4340042"/>
          </a:xfrm>
          <a:prstGeom prst="rect">
            <a:avLst/>
          </a:prstGeom>
        </p:spPr>
      </p:pic>
      <p:sp>
        <p:nvSpPr>
          <p:cNvPr id="9" name="文本框 8">
            <a:extLst>
              <a:ext uri="{FF2B5EF4-FFF2-40B4-BE49-F238E27FC236}">
                <a16:creationId xmlns:a16="http://schemas.microsoft.com/office/drawing/2014/main" id="{13CE7D32-F784-4186-83B0-5298294BDF99}"/>
              </a:ext>
            </a:extLst>
          </p:cNvPr>
          <p:cNvSpPr txBox="1"/>
          <p:nvPr/>
        </p:nvSpPr>
        <p:spPr>
          <a:xfrm>
            <a:off x="656692" y="4216151"/>
            <a:ext cx="1138172" cy="584775"/>
          </a:xfrm>
          <a:prstGeom prst="rect">
            <a:avLst/>
          </a:prstGeom>
          <a:noFill/>
        </p:spPr>
        <p:txBody>
          <a:bodyPr wrap="square" rtlCol="0">
            <a:spAutoFit/>
          </a:bodyPr>
          <a:lstStyle/>
          <a:p>
            <a:r>
              <a:rPr lang="en-US" altLang="zh-CN" sz="3200" dirty="0"/>
              <a:t>Test</a:t>
            </a:r>
            <a:endParaRPr lang="zh-CN" altLang="en-US" sz="3200" dirty="0"/>
          </a:p>
        </p:txBody>
      </p:sp>
    </p:spTree>
    <p:extLst>
      <p:ext uri="{BB962C8B-B14F-4D97-AF65-F5344CB8AC3E}">
        <p14:creationId xmlns:p14="http://schemas.microsoft.com/office/powerpoint/2010/main" val="2444503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369332"/>
          </a:xfrm>
          <a:prstGeom prst="rect">
            <a:avLst/>
          </a:prstGeom>
        </p:spPr>
        <p:txBody>
          <a:bodyPr wrap="square">
            <a:spAutoFit/>
          </a:bodyPr>
          <a:lstStyle/>
          <a:p>
            <a:r>
              <a:rPr lang="en-US" altLang="zh-CN" dirty="0"/>
              <a:t>After manually classifying the projects that have a Template, observe the characteristics of each category</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385514" y="453765"/>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Characteristic</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F89ADC7E-A1E4-489E-A85D-170E5AD09B04}"/>
              </a:ext>
            </a:extLst>
          </p:cNvPr>
          <p:cNvSpPr txBox="1"/>
          <p:nvPr/>
        </p:nvSpPr>
        <p:spPr>
          <a:xfrm>
            <a:off x="821290" y="2204864"/>
            <a:ext cx="2537612" cy="369332"/>
          </a:xfrm>
          <a:prstGeom prst="rect">
            <a:avLst/>
          </a:prstGeom>
          <a:noFill/>
        </p:spPr>
        <p:txBody>
          <a:bodyPr wrap="square" rtlCol="0">
            <a:spAutoFit/>
          </a:bodyPr>
          <a:lstStyle/>
          <a:p>
            <a:r>
              <a:rPr lang="en-US" altLang="zh-CN" dirty="0"/>
              <a:t>2</a:t>
            </a:r>
            <a:r>
              <a:rPr lang="zh-CN" altLang="en-US" dirty="0"/>
              <a:t>、</a:t>
            </a:r>
            <a:r>
              <a:rPr lang="en-US" altLang="zh-CN" dirty="0"/>
              <a:t>API</a:t>
            </a:r>
          </a:p>
        </p:txBody>
      </p:sp>
      <p:pic>
        <p:nvPicPr>
          <p:cNvPr id="6" name="图片 5">
            <a:extLst>
              <a:ext uri="{FF2B5EF4-FFF2-40B4-BE49-F238E27FC236}">
                <a16:creationId xmlns:a16="http://schemas.microsoft.com/office/drawing/2014/main" id="{BEB605A6-6DDE-4ABD-87FB-46F772D8B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746" y="2756616"/>
            <a:ext cx="5352381" cy="3647619"/>
          </a:xfrm>
          <a:prstGeom prst="rect">
            <a:avLst/>
          </a:prstGeom>
        </p:spPr>
      </p:pic>
      <p:sp>
        <p:nvSpPr>
          <p:cNvPr id="17" name="文本框 16">
            <a:extLst>
              <a:ext uri="{FF2B5EF4-FFF2-40B4-BE49-F238E27FC236}">
                <a16:creationId xmlns:a16="http://schemas.microsoft.com/office/drawing/2014/main" id="{D58D6663-1AD8-4CC5-AB9A-A98456C6D3B9}"/>
              </a:ext>
            </a:extLst>
          </p:cNvPr>
          <p:cNvSpPr txBox="1"/>
          <p:nvPr/>
        </p:nvSpPr>
        <p:spPr>
          <a:xfrm>
            <a:off x="656692" y="4216151"/>
            <a:ext cx="1406066" cy="584775"/>
          </a:xfrm>
          <a:prstGeom prst="rect">
            <a:avLst/>
          </a:prstGeom>
          <a:noFill/>
        </p:spPr>
        <p:txBody>
          <a:bodyPr wrap="square" rtlCol="0">
            <a:spAutoFit/>
          </a:bodyPr>
          <a:lstStyle/>
          <a:p>
            <a:r>
              <a:rPr lang="en-US" altLang="zh-CN" sz="3200" dirty="0"/>
              <a:t>Review</a:t>
            </a:r>
            <a:endParaRPr lang="zh-CN" altLang="en-US" sz="3200" dirty="0"/>
          </a:p>
        </p:txBody>
      </p:sp>
    </p:spTree>
    <p:extLst>
      <p:ext uri="{BB962C8B-B14F-4D97-AF65-F5344CB8AC3E}">
        <p14:creationId xmlns:p14="http://schemas.microsoft.com/office/powerpoint/2010/main" val="2008524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369332"/>
          </a:xfrm>
          <a:prstGeom prst="rect">
            <a:avLst/>
          </a:prstGeom>
        </p:spPr>
        <p:txBody>
          <a:bodyPr wrap="square">
            <a:spAutoFit/>
          </a:bodyPr>
          <a:lstStyle/>
          <a:p>
            <a:r>
              <a:rPr lang="en-US" altLang="zh-CN" dirty="0"/>
              <a:t>After manually classifying the projects that have a Template, observe the characteristics of each category</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385514" y="453765"/>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Characteristic</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F89ADC7E-A1E4-489E-A85D-170E5AD09B04}"/>
              </a:ext>
            </a:extLst>
          </p:cNvPr>
          <p:cNvSpPr txBox="1"/>
          <p:nvPr/>
        </p:nvSpPr>
        <p:spPr>
          <a:xfrm>
            <a:off x="821290" y="2204864"/>
            <a:ext cx="2537612" cy="369332"/>
          </a:xfrm>
          <a:prstGeom prst="rect">
            <a:avLst/>
          </a:prstGeom>
          <a:noFill/>
        </p:spPr>
        <p:txBody>
          <a:bodyPr wrap="square" rtlCol="0">
            <a:spAutoFit/>
          </a:bodyPr>
          <a:lstStyle/>
          <a:p>
            <a:r>
              <a:rPr lang="en-US" altLang="zh-CN" dirty="0"/>
              <a:t>3</a:t>
            </a:r>
            <a:r>
              <a:rPr lang="zh-CN" altLang="en-US" dirty="0"/>
              <a:t>、</a:t>
            </a:r>
            <a:r>
              <a:rPr lang="en-US" altLang="zh-CN" dirty="0"/>
              <a:t>Command</a:t>
            </a:r>
          </a:p>
        </p:txBody>
      </p:sp>
      <p:pic>
        <p:nvPicPr>
          <p:cNvPr id="5" name="图片 4">
            <a:extLst>
              <a:ext uri="{FF2B5EF4-FFF2-40B4-BE49-F238E27FC236}">
                <a16:creationId xmlns:a16="http://schemas.microsoft.com/office/drawing/2014/main" id="{94C80894-0C39-4976-9D64-80B37DA9B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926" y="2411942"/>
            <a:ext cx="4365834" cy="4119069"/>
          </a:xfrm>
          <a:prstGeom prst="rect">
            <a:avLst/>
          </a:prstGeom>
        </p:spPr>
      </p:pic>
      <p:sp>
        <p:nvSpPr>
          <p:cNvPr id="17" name="文本框 16">
            <a:extLst>
              <a:ext uri="{FF2B5EF4-FFF2-40B4-BE49-F238E27FC236}">
                <a16:creationId xmlns:a16="http://schemas.microsoft.com/office/drawing/2014/main" id="{A4202BDD-7397-452C-93AD-5D8249008B38}"/>
              </a:ext>
            </a:extLst>
          </p:cNvPr>
          <p:cNvSpPr txBox="1"/>
          <p:nvPr/>
        </p:nvSpPr>
        <p:spPr>
          <a:xfrm>
            <a:off x="656692" y="4216151"/>
            <a:ext cx="2702210" cy="584775"/>
          </a:xfrm>
          <a:prstGeom prst="rect">
            <a:avLst/>
          </a:prstGeom>
          <a:noFill/>
        </p:spPr>
        <p:txBody>
          <a:bodyPr wrap="square" rtlCol="0">
            <a:spAutoFit/>
          </a:bodyPr>
          <a:lstStyle/>
          <a:p>
            <a:r>
              <a:rPr lang="en-US" altLang="zh-CN" sz="3200" dirty="0"/>
              <a:t>Deploy Notes</a:t>
            </a:r>
            <a:endParaRPr lang="zh-CN" altLang="en-US" sz="3200" dirty="0"/>
          </a:p>
        </p:txBody>
      </p:sp>
    </p:spTree>
    <p:extLst>
      <p:ext uri="{BB962C8B-B14F-4D97-AF65-F5344CB8AC3E}">
        <p14:creationId xmlns:p14="http://schemas.microsoft.com/office/powerpoint/2010/main" val="303026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369332"/>
          </a:xfrm>
          <a:prstGeom prst="rect">
            <a:avLst/>
          </a:prstGeom>
        </p:spPr>
        <p:txBody>
          <a:bodyPr wrap="square">
            <a:spAutoFit/>
          </a:bodyPr>
          <a:lstStyle/>
          <a:p>
            <a:r>
              <a:rPr lang="en-US" altLang="zh-CN" dirty="0"/>
              <a:t>After manually classifying the projects that have a Template, observe the characteristics of each category</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385514" y="453765"/>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Characteristic</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F89ADC7E-A1E4-489E-A85D-170E5AD09B04}"/>
              </a:ext>
            </a:extLst>
          </p:cNvPr>
          <p:cNvSpPr txBox="1"/>
          <p:nvPr/>
        </p:nvSpPr>
        <p:spPr>
          <a:xfrm>
            <a:off x="821290" y="2204864"/>
            <a:ext cx="2537612" cy="369332"/>
          </a:xfrm>
          <a:prstGeom prst="rect">
            <a:avLst/>
          </a:prstGeom>
          <a:noFill/>
        </p:spPr>
        <p:txBody>
          <a:bodyPr wrap="square" rtlCol="0">
            <a:spAutoFit/>
          </a:bodyPr>
          <a:lstStyle/>
          <a:p>
            <a:r>
              <a:rPr lang="en-US" altLang="zh-CN" dirty="0"/>
              <a:t>4</a:t>
            </a:r>
            <a:r>
              <a:rPr lang="zh-CN" altLang="en-US" dirty="0"/>
              <a:t>、</a:t>
            </a:r>
            <a:r>
              <a:rPr lang="en-US" altLang="zh-CN" dirty="0"/>
              <a:t>Package</a:t>
            </a:r>
          </a:p>
        </p:txBody>
      </p:sp>
      <p:pic>
        <p:nvPicPr>
          <p:cNvPr id="6" name="图片 5">
            <a:extLst>
              <a:ext uri="{FF2B5EF4-FFF2-40B4-BE49-F238E27FC236}">
                <a16:creationId xmlns:a16="http://schemas.microsoft.com/office/drawing/2014/main" id="{78539309-9989-4E06-82C0-F79B4ADB9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878" y="2803070"/>
            <a:ext cx="5092089" cy="3813580"/>
          </a:xfrm>
          <a:prstGeom prst="rect">
            <a:avLst/>
          </a:prstGeom>
        </p:spPr>
      </p:pic>
      <p:sp>
        <p:nvSpPr>
          <p:cNvPr id="17" name="文本框 16">
            <a:extLst>
              <a:ext uri="{FF2B5EF4-FFF2-40B4-BE49-F238E27FC236}">
                <a16:creationId xmlns:a16="http://schemas.microsoft.com/office/drawing/2014/main" id="{FDD860A8-AED2-41E6-852F-B1AD63499F12}"/>
              </a:ext>
            </a:extLst>
          </p:cNvPr>
          <p:cNvSpPr txBox="1"/>
          <p:nvPr/>
        </p:nvSpPr>
        <p:spPr>
          <a:xfrm>
            <a:off x="1018641" y="4125085"/>
            <a:ext cx="1138172" cy="584775"/>
          </a:xfrm>
          <a:prstGeom prst="rect">
            <a:avLst/>
          </a:prstGeom>
          <a:noFill/>
        </p:spPr>
        <p:txBody>
          <a:bodyPr wrap="square" rtlCol="0">
            <a:spAutoFit/>
          </a:bodyPr>
          <a:lstStyle/>
          <a:p>
            <a:r>
              <a:rPr lang="en-US" altLang="zh-CN" sz="3200" dirty="0"/>
              <a:t>Test</a:t>
            </a:r>
            <a:endParaRPr lang="zh-CN" altLang="en-US" sz="3200" dirty="0"/>
          </a:p>
        </p:txBody>
      </p:sp>
    </p:spTree>
    <p:extLst>
      <p:ext uri="{BB962C8B-B14F-4D97-AF65-F5344CB8AC3E}">
        <p14:creationId xmlns:p14="http://schemas.microsoft.com/office/powerpoint/2010/main" val="2469024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133139"/>
            <a:ext cx="9975336" cy="923330"/>
          </a:xfrm>
          <a:prstGeom prst="rect">
            <a:avLst/>
          </a:prstGeom>
          <a:noFill/>
        </p:spPr>
        <p:txBody>
          <a:bodyPr wrap="square" rtlCol="0">
            <a:spAutoFit/>
          </a:bodyPr>
          <a:lstStyle/>
          <a:p>
            <a:pPr marL="342900" indent="-342900">
              <a:buAutoNum type="arabicPeriod"/>
            </a:pPr>
            <a:r>
              <a:rPr lang="en-US" altLang="zh-CN" dirty="0"/>
              <a:t>Further crawling data, including: Community profile page data inclusion, pull request of each project, code of conduct.</a:t>
            </a:r>
          </a:p>
          <a:p>
            <a:pPr marL="342900" indent="-342900">
              <a:buAutoNum type="arabicPeriod"/>
            </a:pPr>
            <a:r>
              <a:rPr lang="en-US" altLang="zh-CN" dirty="0"/>
              <a:t>Automatically determines whether a pull request is a pull request with a template.</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945576" y="4492209"/>
            <a:ext cx="1710276"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Introduction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362337" y="4529088"/>
            <a:ext cx="2738684" cy="40011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Statistical</a:t>
            </a:r>
          </a:p>
        </p:txBody>
      </p:sp>
      <p:sp>
        <p:nvSpPr>
          <p:cNvPr id="169" name="TextBox 168"/>
          <p:cNvSpPr txBox="1"/>
          <p:nvPr/>
        </p:nvSpPr>
        <p:spPr>
          <a:xfrm>
            <a:off x="8687248" y="4575255"/>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4">
            <a:extLst>
              <a:ext uri="{FF2B5EF4-FFF2-40B4-BE49-F238E27FC236}">
                <a16:creationId xmlns:a16="http://schemas.microsoft.com/office/drawing/2014/main" id="{CB818BA5-E7D5-4F4A-954A-D979EEED9710}"/>
              </a:ext>
            </a:extLst>
          </p:cNvPr>
          <p:cNvSpPr txBox="1"/>
          <p:nvPr/>
        </p:nvSpPr>
        <p:spPr>
          <a:xfrm>
            <a:off x="836805" y="420593"/>
            <a:ext cx="3647583" cy="523220"/>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Introduction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521811D9-67B0-48E2-8DCC-7830C16A60D1}"/>
              </a:ext>
            </a:extLst>
          </p:cNvPr>
          <p:cNvGrpSpPr/>
          <p:nvPr/>
        </p:nvGrpSpPr>
        <p:grpSpPr>
          <a:xfrm>
            <a:off x="622598" y="280490"/>
            <a:ext cx="792088" cy="792088"/>
            <a:chOff x="6501056" y="1873013"/>
            <a:chExt cx="696763" cy="696763"/>
          </a:xfrm>
        </p:grpSpPr>
        <p:sp>
          <p:nvSpPr>
            <p:cNvPr id="4" name="椭圆 3">
              <a:extLst>
                <a:ext uri="{FF2B5EF4-FFF2-40B4-BE49-F238E27FC236}">
                  <a16:creationId xmlns:a16="http://schemas.microsoft.com/office/drawing/2014/main" id="{4055D013-DE78-407F-9997-DF9391C5F4D2}"/>
                </a:ext>
              </a:extLst>
            </p:cNvPr>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 name="组合 113">
              <a:extLst>
                <a:ext uri="{FF2B5EF4-FFF2-40B4-BE49-F238E27FC236}">
                  <a16:creationId xmlns:a16="http://schemas.microsoft.com/office/drawing/2014/main" id="{4D80AD6A-E4ED-47B1-9C0F-484FF21A64B3}"/>
                </a:ext>
              </a:extLst>
            </p:cNvPr>
            <p:cNvGrpSpPr>
              <a:grpSpLocks noChangeAspect="1"/>
            </p:cNvGrpSpPr>
            <p:nvPr/>
          </p:nvGrpSpPr>
          <p:grpSpPr>
            <a:xfrm>
              <a:off x="6616022" y="1996255"/>
              <a:ext cx="466830" cy="450242"/>
              <a:chOff x="7019925" y="5499100"/>
              <a:chExt cx="312738" cy="301626"/>
            </a:xfrm>
            <a:solidFill>
              <a:srgbClr val="BBBE2C"/>
            </a:solidFill>
          </p:grpSpPr>
          <p:sp>
            <p:nvSpPr>
              <p:cNvPr id="6" name="Freeform 252">
                <a:extLst>
                  <a:ext uri="{FF2B5EF4-FFF2-40B4-BE49-F238E27FC236}">
                    <a16:creationId xmlns:a16="http://schemas.microsoft.com/office/drawing/2014/main" id="{AB66D41A-0A69-464D-A26F-5DE0363225A8}"/>
                  </a:ext>
                </a:extLst>
              </p:cNvPr>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 name="Freeform 253">
                <a:extLst>
                  <a:ext uri="{FF2B5EF4-FFF2-40B4-BE49-F238E27FC236}">
                    <a16:creationId xmlns:a16="http://schemas.microsoft.com/office/drawing/2014/main" id="{2E1F7B15-3BBD-4DAA-97FB-FE68072F1682}"/>
                  </a:ext>
                </a:extLst>
              </p:cNvPr>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8" name="矩形 7">
            <a:extLst>
              <a:ext uri="{FF2B5EF4-FFF2-40B4-BE49-F238E27FC236}">
                <a16:creationId xmlns:a16="http://schemas.microsoft.com/office/drawing/2014/main" id="{F1AD613A-D5D7-4820-8D98-902EB0A701F5}"/>
              </a:ext>
            </a:extLst>
          </p:cNvPr>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9" name="文本框 8">
            <a:extLst>
              <a:ext uri="{FF2B5EF4-FFF2-40B4-BE49-F238E27FC236}">
                <a16:creationId xmlns:a16="http://schemas.microsoft.com/office/drawing/2014/main" id="{B6D87DC8-0915-456F-B2D2-D6611AD51CD5}"/>
              </a:ext>
            </a:extLst>
          </p:cNvPr>
          <p:cNvSpPr txBox="1"/>
          <p:nvPr/>
        </p:nvSpPr>
        <p:spPr>
          <a:xfrm>
            <a:off x="1018640" y="2503941"/>
            <a:ext cx="10621181" cy="1200329"/>
          </a:xfrm>
          <a:prstGeom prst="rect">
            <a:avLst/>
          </a:prstGeom>
          <a:noFill/>
        </p:spPr>
        <p:txBody>
          <a:bodyPr wrap="square" rtlCol="0">
            <a:spAutoFit/>
          </a:bodyPr>
          <a:lstStyle/>
          <a:p>
            <a:r>
              <a:rPr lang="en-US" altLang="zh-CN" dirty="0"/>
              <a:t>   This week, I crawled the data of Community Profile again according to the star number ranking of the project. A total of 53,573 projects were crawled, among which 433 projects included Pull Request Template and 190 projects included Issue Template after statistics. According to these data, further statistics were made on the number distribution of Pull Request and the number of Star.</a:t>
            </a:r>
          </a:p>
        </p:txBody>
      </p:sp>
    </p:spTree>
    <p:extLst>
      <p:ext uri="{BB962C8B-B14F-4D97-AF65-F5344CB8AC3E}">
        <p14:creationId xmlns:p14="http://schemas.microsoft.com/office/powerpoint/2010/main" val="26688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1000"/>
                                        <p:tgtEl>
                                          <p:spTgt spid="8"/>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829855" y="44589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Statistical</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5" name="矩形 24">
            <a:extLst>
              <a:ext uri="{FF2B5EF4-FFF2-40B4-BE49-F238E27FC236}">
                <a16:creationId xmlns:a16="http://schemas.microsoft.com/office/drawing/2014/main" id="{FD97A250-433D-4651-B30F-C34A4025FEFE}"/>
              </a:ext>
            </a:extLst>
          </p:cNvPr>
          <p:cNvSpPr/>
          <p:nvPr/>
        </p:nvSpPr>
        <p:spPr>
          <a:xfrm>
            <a:off x="2134766" y="1772816"/>
            <a:ext cx="8064896" cy="369332"/>
          </a:xfrm>
          <a:prstGeom prst="rect">
            <a:avLst/>
          </a:prstGeom>
        </p:spPr>
        <p:txBody>
          <a:bodyPr wrap="square">
            <a:spAutoFit/>
          </a:bodyPr>
          <a:lstStyle/>
          <a:p>
            <a:pPr algn="just"/>
            <a:r>
              <a:rPr lang="en-US" altLang="zh-CN" dirty="0">
                <a:solidFill>
                  <a:srgbClr val="333333"/>
                </a:solidFill>
                <a:latin typeface="Arial" panose="020B0604020202020204" pitchFamily="34" charset="0"/>
              </a:rPr>
              <a:t>  </a:t>
            </a:r>
            <a:r>
              <a:rPr lang="en-US" altLang="zh-CN" dirty="0"/>
              <a:t>Community profile in 53573 projects contains proportion of each document</a:t>
            </a:r>
            <a:endParaRPr lang="en-US" altLang="zh-CN" b="0" i="0" dirty="0">
              <a:solidFill>
                <a:srgbClr val="333333"/>
              </a:solidFill>
              <a:effectLst/>
              <a:latin typeface="Arial" panose="020B0604020202020204" pitchFamily="34" charset="0"/>
            </a:endParaRPr>
          </a:p>
        </p:txBody>
      </p:sp>
      <p:graphicFrame>
        <p:nvGraphicFramePr>
          <p:cNvPr id="18" name="图表 17">
            <a:extLst>
              <a:ext uri="{FF2B5EF4-FFF2-40B4-BE49-F238E27FC236}">
                <a16:creationId xmlns:a16="http://schemas.microsoft.com/office/drawing/2014/main" id="{33F7FF1D-311C-468A-A719-E9C1F3B90A24}"/>
              </a:ext>
            </a:extLst>
          </p:cNvPr>
          <p:cNvGraphicFramePr>
            <a:graphicFrameLocks/>
          </p:cNvGraphicFramePr>
          <p:nvPr>
            <p:extLst>
              <p:ext uri="{D42A27DB-BD31-4B8C-83A1-F6EECF244321}">
                <p14:modId xmlns:p14="http://schemas.microsoft.com/office/powerpoint/2010/main" val="834172344"/>
              </p:ext>
            </p:extLst>
          </p:nvPr>
        </p:nvGraphicFramePr>
        <p:xfrm>
          <a:off x="2350790" y="2477835"/>
          <a:ext cx="6953250" cy="39624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936748" y="1854480"/>
            <a:ext cx="4078338" cy="369332"/>
          </a:xfrm>
          <a:prstGeom prst="rect">
            <a:avLst/>
          </a:prstGeom>
        </p:spPr>
        <p:txBody>
          <a:bodyPr wrap="square">
            <a:spAutoFit/>
          </a:bodyPr>
          <a:lstStyle/>
          <a:p>
            <a:r>
              <a:rPr lang="en-US" altLang="zh-CN" dirty="0"/>
              <a:t>1</a:t>
            </a:r>
            <a:r>
              <a:rPr lang="zh-CN" altLang="en-US" dirty="0"/>
              <a:t>、</a:t>
            </a:r>
            <a:r>
              <a:rPr lang="en-US" altLang="zh-CN" dirty="0"/>
              <a:t>Which a project with a template</a:t>
            </a:r>
            <a:endParaRPr lang="zh-CN" altLang="en-US" dirty="0"/>
          </a:p>
        </p:txBody>
      </p:sp>
      <p:sp>
        <p:nvSpPr>
          <p:cNvPr id="20" name="TextBox 164">
            <a:extLst>
              <a:ext uri="{FF2B5EF4-FFF2-40B4-BE49-F238E27FC236}">
                <a16:creationId xmlns:a16="http://schemas.microsoft.com/office/drawing/2014/main" id="{5C1FD50A-5BB4-49AF-A81B-B94AB39CAFB9}"/>
              </a:ext>
            </a:extLst>
          </p:cNvPr>
          <p:cNvSpPr txBox="1"/>
          <p:nvPr/>
        </p:nvSpPr>
        <p:spPr>
          <a:xfrm>
            <a:off x="1258377" y="483057"/>
            <a:ext cx="6925061" cy="523220"/>
          </a:xfrm>
          <a:prstGeom prst="rect">
            <a:avLst/>
          </a:prstGeom>
          <a:noFill/>
        </p:spPr>
        <p:txBody>
          <a:bodyPr wrap="square" rtlCol="0">
            <a:spAutoFit/>
          </a:bodyPr>
          <a:lstStyle/>
          <a:p>
            <a:pPr algn="ct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7" name="TextBox 164">
            <a:extLst>
              <a:ext uri="{FF2B5EF4-FFF2-40B4-BE49-F238E27FC236}">
                <a16:creationId xmlns:a16="http://schemas.microsoft.com/office/drawing/2014/main" id="{A5A6FD2D-76CA-42C1-8341-4D30786BB3EC}"/>
              </a:ext>
            </a:extLst>
          </p:cNvPr>
          <p:cNvSpPr txBox="1"/>
          <p:nvPr/>
        </p:nvSpPr>
        <p:spPr>
          <a:xfrm>
            <a:off x="-829855" y="44589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Statistical</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21" name="矩形 20">
            <a:extLst>
              <a:ext uri="{FF2B5EF4-FFF2-40B4-BE49-F238E27FC236}">
                <a16:creationId xmlns:a16="http://schemas.microsoft.com/office/drawing/2014/main" id="{6E3636D4-3E1E-4FE0-8921-918F6880339B}"/>
              </a:ext>
            </a:extLst>
          </p:cNvPr>
          <p:cNvSpPr/>
          <p:nvPr/>
        </p:nvSpPr>
        <p:spPr>
          <a:xfrm>
            <a:off x="7103318" y="1854480"/>
            <a:ext cx="4078338" cy="369332"/>
          </a:xfrm>
          <a:prstGeom prst="rect">
            <a:avLst/>
          </a:prstGeom>
        </p:spPr>
        <p:txBody>
          <a:bodyPr wrap="square">
            <a:spAutoFit/>
          </a:bodyPr>
          <a:lstStyle/>
          <a:p>
            <a:r>
              <a:rPr lang="en-US" altLang="zh-CN" dirty="0"/>
              <a:t>2</a:t>
            </a:r>
            <a:r>
              <a:rPr lang="zh-CN" altLang="en-US" dirty="0"/>
              <a:t>、</a:t>
            </a:r>
            <a:r>
              <a:rPr lang="en-US" altLang="zh-CN" dirty="0"/>
              <a:t>Which a project without a template</a:t>
            </a:r>
            <a:endParaRPr lang="zh-CN" altLang="en-US" dirty="0"/>
          </a:p>
        </p:txBody>
      </p:sp>
      <p:graphicFrame>
        <p:nvGraphicFramePr>
          <p:cNvPr id="24" name="图表 23">
            <a:extLst>
              <a:ext uri="{FF2B5EF4-FFF2-40B4-BE49-F238E27FC236}">
                <a16:creationId xmlns:a16="http://schemas.microsoft.com/office/drawing/2014/main" id="{B2328041-B73D-4B55-8598-0C3B0B2FC11F}"/>
              </a:ext>
            </a:extLst>
          </p:cNvPr>
          <p:cNvGraphicFramePr>
            <a:graphicFrameLocks/>
          </p:cNvGraphicFramePr>
          <p:nvPr>
            <p:extLst>
              <p:ext uri="{D42A27DB-BD31-4B8C-83A1-F6EECF244321}">
                <p14:modId xmlns:p14="http://schemas.microsoft.com/office/powerpoint/2010/main" val="2357657637"/>
              </p:ext>
            </p:extLst>
          </p:nvPr>
        </p:nvGraphicFramePr>
        <p:xfrm>
          <a:off x="1018641" y="27809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图表 24">
            <a:extLst>
              <a:ext uri="{FF2B5EF4-FFF2-40B4-BE49-F238E27FC236}">
                <a16:creationId xmlns:a16="http://schemas.microsoft.com/office/drawing/2014/main" id="{ACF6700B-1FC2-4CC2-936F-D0D7ACAD0B1A}"/>
              </a:ext>
            </a:extLst>
          </p:cNvPr>
          <p:cNvGraphicFramePr>
            <a:graphicFrameLocks/>
          </p:cNvGraphicFramePr>
          <p:nvPr>
            <p:extLst>
              <p:ext uri="{D42A27DB-BD31-4B8C-83A1-F6EECF244321}">
                <p14:modId xmlns:p14="http://schemas.microsoft.com/office/powerpoint/2010/main" val="254863222"/>
              </p:ext>
            </p:extLst>
          </p:nvPr>
        </p:nvGraphicFramePr>
        <p:xfrm>
          <a:off x="6609656" y="278092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3820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nodePh="1">
                                  <p:stCondLst>
                                    <p:cond delay="0"/>
                                  </p:stCondLst>
                                  <p:endCondLst>
                                    <p:cond evt="begin" delay="0">
                                      <p:tn val="15"/>
                                    </p:cond>
                                  </p:end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7"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0"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0" name="TextBox 164">
            <a:extLst>
              <a:ext uri="{FF2B5EF4-FFF2-40B4-BE49-F238E27FC236}">
                <a16:creationId xmlns:a16="http://schemas.microsoft.com/office/drawing/2014/main" id="{9998D320-998F-4A3A-B97F-BB4D20549075}"/>
              </a:ext>
            </a:extLst>
          </p:cNvPr>
          <p:cNvSpPr txBox="1"/>
          <p:nvPr/>
        </p:nvSpPr>
        <p:spPr>
          <a:xfrm>
            <a:off x="46534" y="47896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Causal Relationship</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27" name="矩形 26">
            <a:extLst>
              <a:ext uri="{FF2B5EF4-FFF2-40B4-BE49-F238E27FC236}">
                <a16:creationId xmlns:a16="http://schemas.microsoft.com/office/drawing/2014/main" id="{582B9472-E438-46D7-A042-014DD0514815}"/>
              </a:ext>
            </a:extLst>
          </p:cNvPr>
          <p:cNvSpPr/>
          <p:nvPr/>
        </p:nvSpPr>
        <p:spPr>
          <a:xfrm>
            <a:off x="968118" y="1634315"/>
            <a:ext cx="8943512" cy="369332"/>
          </a:xfrm>
          <a:prstGeom prst="rect">
            <a:avLst/>
          </a:prstGeom>
        </p:spPr>
        <p:txBody>
          <a:bodyPr wrap="square">
            <a:spAutoFit/>
          </a:bodyPr>
          <a:lstStyle/>
          <a:p>
            <a:r>
              <a:rPr lang="en-US" altLang="zh-CN" dirty="0"/>
              <a:t>The presence or absence of Pull Request is related to the number of Star ranking(Top-1000)</a:t>
            </a:r>
            <a:endParaRPr lang="zh-CN" altLang="en-US" dirty="0"/>
          </a:p>
        </p:txBody>
      </p:sp>
      <p:graphicFrame>
        <p:nvGraphicFramePr>
          <p:cNvPr id="17" name="图表 16">
            <a:extLst>
              <a:ext uri="{FF2B5EF4-FFF2-40B4-BE49-F238E27FC236}">
                <a16:creationId xmlns:a16="http://schemas.microsoft.com/office/drawing/2014/main" id="{663F398C-F47F-4351-A5CF-EA334708E7B3}"/>
              </a:ext>
            </a:extLst>
          </p:cNvPr>
          <p:cNvGraphicFramePr>
            <a:graphicFrameLocks/>
          </p:cNvGraphicFramePr>
          <p:nvPr>
            <p:extLst>
              <p:ext uri="{D42A27DB-BD31-4B8C-83A1-F6EECF244321}">
                <p14:modId xmlns:p14="http://schemas.microsoft.com/office/powerpoint/2010/main" val="1184843925"/>
              </p:ext>
            </p:extLst>
          </p:nvPr>
        </p:nvGraphicFramePr>
        <p:xfrm>
          <a:off x="2782838" y="2492896"/>
          <a:ext cx="5657849" cy="36671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9983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0" name="TextBox 164">
            <a:extLst>
              <a:ext uri="{FF2B5EF4-FFF2-40B4-BE49-F238E27FC236}">
                <a16:creationId xmlns:a16="http://schemas.microsoft.com/office/drawing/2014/main" id="{9998D320-998F-4A3A-B97F-BB4D20549075}"/>
              </a:ext>
            </a:extLst>
          </p:cNvPr>
          <p:cNvSpPr txBox="1"/>
          <p:nvPr/>
        </p:nvSpPr>
        <p:spPr>
          <a:xfrm>
            <a:off x="46534" y="47896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Causal Relationship</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27" name="矩形 26">
            <a:extLst>
              <a:ext uri="{FF2B5EF4-FFF2-40B4-BE49-F238E27FC236}">
                <a16:creationId xmlns:a16="http://schemas.microsoft.com/office/drawing/2014/main" id="{582B9472-E438-46D7-A042-014DD0514815}"/>
              </a:ext>
            </a:extLst>
          </p:cNvPr>
          <p:cNvSpPr/>
          <p:nvPr/>
        </p:nvSpPr>
        <p:spPr>
          <a:xfrm>
            <a:off x="968118" y="1634315"/>
            <a:ext cx="9015520" cy="369332"/>
          </a:xfrm>
          <a:prstGeom prst="rect">
            <a:avLst/>
          </a:prstGeom>
        </p:spPr>
        <p:txBody>
          <a:bodyPr wrap="square">
            <a:spAutoFit/>
          </a:bodyPr>
          <a:lstStyle/>
          <a:p>
            <a:r>
              <a:rPr lang="en-US" altLang="zh-CN" dirty="0"/>
              <a:t>The presence or absence of Pull Request is related to the number of Star ranking(Top-10000)</a:t>
            </a:r>
            <a:endParaRPr lang="zh-CN" altLang="en-US" dirty="0"/>
          </a:p>
        </p:txBody>
      </p:sp>
      <p:graphicFrame>
        <p:nvGraphicFramePr>
          <p:cNvPr id="18" name="图表 17">
            <a:extLst>
              <a:ext uri="{FF2B5EF4-FFF2-40B4-BE49-F238E27FC236}">
                <a16:creationId xmlns:a16="http://schemas.microsoft.com/office/drawing/2014/main" id="{7C970BF3-D04D-409E-9E6A-23AE5BE64CE5}"/>
              </a:ext>
            </a:extLst>
          </p:cNvPr>
          <p:cNvGraphicFramePr>
            <a:graphicFrameLocks/>
          </p:cNvGraphicFramePr>
          <p:nvPr>
            <p:extLst>
              <p:ext uri="{D42A27DB-BD31-4B8C-83A1-F6EECF244321}">
                <p14:modId xmlns:p14="http://schemas.microsoft.com/office/powerpoint/2010/main" val="3062496930"/>
              </p:ext>
            </p:extLst>
          </p:nvPr>
        </p:nvGraphicFramePr>
        <p:xfrm>
          <a:off x="2638822" y="2420888"/>
          <a:ext cx="6496050" cy="3848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9420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0" name="TextBox 164">
            <a:extLst>
              <a:ext uri="{FF2B5EF4-FFF2-40B4-BE49-F238E27FC236}">
                <a16:creationId xmlns:a16="http://schemas.microsoft.com/office/drawing/2014/main" id="{9998D320-998F-4A3A-B97F-BB4D20549075}"/>
              </a:ext>
            </a:extLst>
          </p:cNvPr>
          <p:cNvSpPr txBox="1"/>
          <p:nvPr/>
        </p:nvSpPr>
        <p:spPr>
          <a:xfrm>
            <a:off x="46534" y="478967"/>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Causal Relationship</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27" name="矩形 26">
            <a:extLst>
              <a:ext uri="{FF2B5EF4-FFF2-40B4-BE49-F238E27FC236}">
                <a16:creationId xmlns:a16="http://schemas.microsoft.com/office/drawing/2014/main" id="{582B9472-E438-46D7-A042-014DD0514815}"/>
              </a:ext>
            </a:extLst>
          </p:cNvPr>
          <p:cNvSpPr/>
          <p:nvPr/>
        </p:nvSpPr>
        <p:spPr>
          <a:xfrm>
            <a:off x="968118" y="1634315"/>
            <a:ext cx="8655480" cy="369332"/>
          </a:xfrm>
          <a:prstGeom prst="rect">
            <a:avLst/>
          </a:prstGeom>
        </p:spPr>
        <p:txBody>
          <a:bodyPr wrap="square">
            <a:spAutoFit/>
          </a:bodyPr>
          <a:lstStyle/>
          <a:p>
            <a:r>
              <a:rPr lang="en-US" altLang="zh-CN" dirty="0"/>
              <a:t>The presence or absence of Pull Request is related to the number of Star ranking(All Data)</a:t>
            </a:r>
            <a:endParaRPr lang="zh-CN" altLang="en-US" dirty="0"/>
          </a:p>
        </p:txBody>
      </p:sp>
      <p:graphicFrame>
        <p:nvGraphicFramePr>
          <p:cNvPr id="17" name="图表 16">
            <a:extLst>
              <a:ext uri="{FF2B5EF4-FFF2-40B4-BE49-F238E27FC236}">
                <a16:creationId xmlns:a16="http://schemas.microsoft.com/office/drawing/2014/main" id="{9F906EA0-8300-46F0-B14B-8611AECBC1D7}"/>
              </a:ext>
            </a:extLst>
          </p:cNvPr>
          <p:cNvGraphicFramePr>
            <a:graphicFrameLocks/>
          </p:cNvGraphicFramePr>
          <p:nvPr>
            <p:extLst>
              <p:ext uri="{D42A27DB-BD31-4B8C-83A1-F6EECF244321}">
                <p14:modId xmlns:p14="http://schemas.microsoft.com/office/powerpoint/2010/main" val="1337295602"/>
              </p:ext>
            </p:extLst>
          </p:nvPr>
        </p:nvGraphicFramePr>
        <p:xfrm>
          <a:off x="2638822" y="2311858"/>
          <a:ext cx="6191250" cy="4067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704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27067668-EFF2-4BCF-AE7F-1220BF177BFD}"/>
              </a:ext>
            </a:extLst>
          </p:cNvPr>
          <p:cNvSpPr/>
          <p:nvPr/>
        </p:nvSpPr>
        <p:spPr>
          <a:xfrm>
            <a:off x="790360" y="1594082"/>
            <a:ext cx="10847573" cy="646331"/>
          </a:xfrm>
          <a:prstGeom prst="rect">
            <a:avLst/>
          </a:prstGeom>
        </p:spPr>
        <p:txBody>
          <a:bodyPr wrap="square">
            <a:spAutoFit/>
          </a:bodyPr>
          <a:lstStyle/>
          <a:p>
            <a:r>
              <a:rPr lang="en-US" altLang="zh-CN" dirty="0"/>
              <a:t>Pull Request commonalities among 433 projects</a:t>
            </a:r>
            <a:r>
              <a:rPr lang="zh-CN" altLang="en-US" dirty="0"/>
              <a:t>，</a:t>
            </a:r>
            <a:r>
              <a:rPr lang="en-US" altLang="zh-CN" dirty="0"/>
              <a:t>and 318/433 of them contains the same commonality as last week.</a:t>
            </a:r>
            <a:endParaRPr lang="zh-CN" altLang="en-US" dirty="0"/>
          </a:p>
        </p:txBody>
      </p:sp>
      <p:sp>
        <p:nvSpPr>
          <p:cNvPr id="27" name="TextBox 164">
            <a:extLst>
              <a:ext uri="{FF2B5EF4-FFF2-40B4-BE49-F238E27FC236}">
                <a16:creationId xmlns:a16="http://schemas.microsoft.com/office/drawing/2014/main" id="{505EEA23-1B73-406E-8019-6489F6343D2D}"/>
              </a:ext>
            </a:extLst>
          </p:cNvPr>
          <p:cNvSpPr txBox="1"/>
          <p:nvPr/>
        </p:nvSpPr>
        <p:spPr>
          <a:xfrm>
            <a:off x="-313506" y="457609"/>
            <a:ext cx="6925061"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Commons</a:t>
            </a:r>
            <a:endParaRPr lang="zh-CN" altLang="en-US" sz="2800" dirty="0">
              <a:solidFill>
                <a:schemeClr val="tx1">
                  <a:lumMod val="75000"/>
                  <a:lumOff val="25000"/>
                </a:schemeClr>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92CB4F57-2F1C-47FB-9BDA-3130DC8D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8" y="2261618"/>
            <a:ext cx="4176464" cy="4546965"/>
          </a:xfrm>
          <a:prstGeom prst="rect">
            <a:avLst/>
          </a:prstGeom>
        </p:spPr>
      </p:pic>
      <p:pic>
        <p:nvPicPr>
          <p:cNvPr id="17" name="图片 16">
            <a:extLst>
              <a:ext uri="{FF2B5EF4-FFF2-40B4-BE49-F238E27FC236}">
                <a16:creationId xmlns:a16="http://schemas.microsoft.com/office/drawing/2014/main" id="{C5150A3E-9889-4EE0-AD0A-C077E1BF84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1938" y="2240413"/>
            <a:ext cx="3744416" cy="4559263"/>
          </a:xfrm>
          <a:prstGeom prst="rect">
            <a:avLst/>
          </a:prstGeom>
        </p:spPr>
      </p:pic>
      <p:pic>
        <p:nvPicPr>
          <p:cNvPr id="21" name="图片 20">
            <a:extLst>
              <a:ext uri="{FF2B5EF4-FFF2-40B4-BE49-F238E27FC236}">
                <a16:creationId xmlns:a16="http://schemas.microsoft.com/office/drawing/2014/main" id="{829126DE-EEA1-46F5-8025-DE3826214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7823" y="4077072"/>
            <a:ext cx="3888432" cy="1641428"/>
          </a:xfrm>
          <a:prstGeom prst="rect">
            <a:avLst/>
          </a:prstGeom>
        </p:spPr>
      </p:pic>
    </p:spTree>
    <p:extLst>
      <p:ext uri="{BB962C8B-B14F-4D97-AF65-F5344CB8AC3E}">
        <p14:creationId xmlns:p14="http://schemas.microsoft.com/office/powerpoint/2010/main" val="3450071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6453</TotalTime>
  <Words>380</Words>
  <Application>Microsoft Office PowerPoint</Application>
  <PresentationFormat>自定义</PresentationFormat>
  <Paragraphs>77</Paragraphs>
  <Slides>14</Slides>
  <Notes>13</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ITC Avant Garde Std XLt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232</cp:revision>
  <dcterms:created xsi:type="dcterms:W3CDTF">2014-12-25T08:17:45Z</dcterms:created>
  <dcterms:modified xsi:type="dcterms:W3CDTF">2019-04-08T02:26:02Z</dcterms:modified>
  <cp:category/>
</cp:coreProperties>
</file>