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4" r:id="rId3"/>
    <p:sldId id="375" r:id="rId4"/>
    <p:sldId id="368" r:id="rId5"/>
    <p:sldId id="372" r:id="rId6"/>
    <p:sldId id="373" r:id="rId7"/>
    <p:sldId id="374" r:id="rId8"/>
    <p:sldId id="376" r:id="rId9"/>
    <p:sldId id="369" r:id="rId10"/>
  </p:sldIdLst>
  <p:sldSz cx="12190413"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2019/3/18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56540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300256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235674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7</a:t>
            </a:fld>
            <a:endParaRPr lang="zh-CN" altLang="en-US"/>
          </a:p>
        </p:txBody>
      </p:sp>
    </p:spTree>
    <p:extLst>
      <p:ext uri="{BB962C8B-B14F-4D97-AF65-F5344CB8AC3E}">
        <p14:creationId xmlns:p14="http://schemas.microsoft.com/office/powerpoint/2010/main" val="2452413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8</a:t>
            </a:fld>
            <a:endParaRPr lang="zh-CN" altLang="en-US"/>
          </a:p>
        </p:txBody>
      </p:sp>
    </p:spTree>
    <p:extLst>
      <p:ext uri="{BB962C8B-B14F-4D97-AF65-F5344CB8AC3E}">
        <p14:creationId xmlns:p14="http://schemas.microsoft.com/office/powerpoint/2010/main" val="402174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9</a:t>
            </a:fld>
            <a:endParaRPr lang="zh-CN" altLang="en-US"/>
          </a:p>
        </p:txBody>
      </p:sp>
    </p:spTree>
    <p:extLst>
      <p:ext uri="{BB962C8B-B14F-4D97-AF65-F5344CB8AC3E}">
        <p14:creationId xmlns:p14="http://schemas.microsoft.com/office/powerpoint/2010/main" val="107697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79" name="组合 78"/>
          <p:cNvGrpSpPr/>
          <p:nvPr userDrawn="1"/>
        </p:nvGrpSpPr>
        <p:grpSpPr>
          <a:xfrm>
            <a:off x="7956479" y="285728"/>
            <a:ext cx="996247" cy="1000132"/>
            <a:chOff x="7367116" y="285728"/>
            <a:chExt cx="996247" cy="1000132"/>
          </a:xfrm>
        </p:grpSpPr>
        <p:grpSp>
          <p:nvGrpSpPr>
            <p:cNvPr id="37" name="组合 36"/>
            <p:cNvGrpSpPr/>
            <p:nvPr/>
          </p:nvGrpSpPr>
          <p:grpSpPr>
            <a:xfrm>
              <a:off x="7566379" y="285728"/>
              <a:ext cx="597720" cy="597720"/>
              <a:chOff x="6501056" y="2921024"/>
              <a:chExt cx="696763" cy="696763"/>
            </a:xfrm>
          </p:grpSpPr>
          <p:sp>
            <p:nvSpPr>
              <p:cNvPr id="39" name="椭圆 38"/>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0" name="组合 118"/>
              <p:cNvGrpSpPr>
                <a:grpSpLocks noChangeAspect="1"/>
              </p:cNvGrpSpPr>
              <p:nvPr/>
            </p:nvGrpSpPr>
            <p:grpSpPr>
              <a:xfrm>
                <a:off x="6636672" y="3066937"/>
                <a:ext cx="455384" cy="390650"/>
                <a:chOff x="5084763" y="971550"/>
                <a:chExt cx="323850" cy="277813"/>
              </a:xfrm>
              <a:solidFill>
                <a:srgbClr val="4ABAB5"/>
              </a:solidFill>
            </p:grpSpPr>
            <p:sp>
              <p:nvSpPr>
                <p:cNvPr id="4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8" name="矩形 37"/>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80" name="组合 79"/>
          <p:cNvGrpSpPr/>
          <p:nvPr userDrawn="1"/>
        </p:nvGrpSpPr>
        <p:grpSpPr>
          <a:xfrm>
            <a:off x="8956611" y="285728"/>
            <a:ext cx="996247" cy="1000132"/>
            <a:chOff x="8563703" y="285728"/>
            <a:chExt cx="996247" cy="1000132"/>
          </a:xfrm>
        </p:grpSpPr>
        <p:grpSp>
          <p:nvGrpSpPr>
            <p:cNvPr id="45" name="组合 55"/>
            <p:cNvGrpSpPr/>
            <p:nvPr/>
          </p:nvGrpSpPr>
          <p:grpSpPr>
            <a:xfrm>
              <a:off x="8762966" y="285728"/>
              <a:ext cx="597720" cy="597720"/>
              <a:chOff x="6494501" y="4230044"/>
              <a:chExt cx="696763" cy="696763"/>
            </a:xfrm>
          </p:grpSpPr>
          <p:sp>
            <p:nvSpPr>
              <p:cNvPr id="47" name="椭圆 46"/>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8" name="任意多边形 47"/>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6" name="矩形 45"/>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81" name="组合 80"/>
          <p:cNvGrpSpPr/>
          <p:nvPr userDrawn="1"/>
        </p:nvGrpSpPr>
        <p:grpSpPr>
          <a:xfrm>
            <a:off x="9956743"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年度工作概括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39" name="组合 38"/>
          <p:cNvGrpSpPr/>
          <p:nvPr userDrawn="1"/>
        </p:nvGrpSpPr>
        <p:grpSpPr>
          <a:xfrm>
            <a:off x="7956479" y="285728"/>
            <a:ext cx="996247" cy="1000132"/>
            <a:chOff x="7367116" y="285728"/>
            <a:chExt cx="996247" cy="1000132"/>
          </a:xfrm>
        </p:grpSpPr>
        <p:grpSp>
          <p:nvGrpSpPr>
            <p:cNvPr id="40" name="组合 36"/>
            <p:cNvGrpSpPr/>
            <p:nvPr userDrawn="1"/>
          </p:nvGrpSpPr>
          <p:grpSpPr>
            <a:xfrm>
              <a:off x="7566370" y="285728"/>
              <a:ext cx="597719" cy="597720"/>
              <a:chOff x="6501056" y="2921024"/>
              <a:chExt cx="696763" cy="696763"/>
            </a:xfrm>
          </p:grpSpPr>
          <p:sp>
            <p:nvSpPr>
              <p:cNvPr id="42" name="椭圆 41"/>
              <p:cNvSpPr/>
              <p:nvPr userDrawn="1"/>
            </p:nvSpPr>
            <p:spPr>
              <a:xfrm>
                <a:off x="6501056" y="292102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3" name="组合 118"/>
              <p:cNvGrpSpPr>
                <a:grpSpLocks noChangeAspect="1"/>
              </p:cNvGrpSpPr>
              <p:nvPr/>
            </p:nvGrpSpPr>
            <p:grpSpPr>
              <a:xfrm>
                <a:off x="6636679" y="3066938"/>
                <a:ext cx="455384" cy="390650"/>
                <a:chOff x="5084763" y="971550"/>
                <a:chExt cx="323850" cy="277813"/>
              </a:xfrm>
              <a:solidFill>
                <a:srgbClr val="4ABAB5"/>
              </a:solidFill>
            </p:grpSpPr>
            <p:sp>
              <p:nvSpPr>
                <p:cNvPr id="44"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5"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6"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1" name="矩形 40"/>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7" name="组合 46"/>
          <p:cNvGrpSpPr/>
          <p:nvPr userDrawn="1"/>
        </p:nvGrpSpPr>
        <p:grpSpPr>
          <a:xfrm>
            <a:off x="8956611" y="285728"/>
            <a:ext cx="996247" cy="1000132"/>
            <a:chOff x="8563703" y="285728"/>
            <a:chExt cx="996247" cy="1000132"/>
          </a:xfrm>
        </p:grpSpPr>
        <p:grpSp>
          <p:nvGrpSpPr>
            <p:cNvPr id="48" name="组合 55"/>
            <p:cNvGrpSpPr/>
            <p:nvPr/>
          </p:nvGrpSpPr>
          <p:grpSpPr>
            <a:xfrm>
              <a:off x="8762966" y="285728"/>
              <a:ext cx="597720" cy="597720"/>
              <a:chOff x="6494501" y="4230044"/>
              <a:chExt cx="696763" cy="696763"/>
            </a:xfrm>
          </p:grpSpPr>
          <p:sp>
            <p:nvSpPr>
              <p:cNvPr id="50" name="椭圆 49"/>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1" name="任意多边形 50"/>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49" name="矩形 48"/>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2" name="组合 51"/>
          <p:cNvGrpSpPr/>
          <p:nvPr userDrawn="1"/>
        </p:nvGrpSpPr>
        <p:grpSpPr>
          <a:xfrm>
            <a:off x="9956743"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工作完成情况</a:t>
            </a:r>
          </a:p>
        </p:txBody>
      </p:sp>
    </p:spTree>
    <p:extLst>
      <p:ext uri="{BB962C8B-B14F-4D97-AF65-F5344CB8AC3E}">
        <p14:creationId xmlns:p14="http://schemas.microsoft.com/office/powerpoint/2010/main" val="4587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2"/>
            <a:ext cx="996247" cy="1000138"/>
            <a:chOff x="8563703" y="285722"/>
            <a:chExt cx="996247" cy="1000138"/>
          </a:xfrm>
        </p:grpSpPr>
        <p:grpSp>
          <p:nvGrpSpPr>
            <p:cNvPr id="50" name="组合 55"/>
            <p:cNvGrpSpPr/>
            <p:nvPr userDrawn="1"/>
          </p:nvGrpSpPr>
          <p:grpSpPr>
            <a:xfrm>
              <a:off x="8762966" y="285722"/>
              <a:ext cx="597720" cy="597719"/>
              <a:chOff x="6494501" y="4230044"/>
              <a:chExt cx="696763" cy="696763"/>
            </a:xfrm>
          </p:grpSpPr>
          <p:sp>
            <p:nvSpPr>
              <p:cNvPr id="52" name="椭圆 51"/>
              <p:cNvSpPr/>
              <p:nvPr userDrawn="1"/>
            </p:nvSpPr>
            <p:spPr>
              <a:xfrm>
                <a:off x="6494501" y="4230044"/>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6" y="4389665"/>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项目成果展示</a:t>
            </a:r>
          </a:p>
        </p:txBody>
      </p:sp>
    </p:spTree>
    <p:extLst>
      <p:ext uri="{BB962C8B-B14F-4D97-AF65-F5344CB8AC3E}">
        <p14:creationId xmlns:p14="http://schemas.microsoft.com/office/powerpoint/2010/main" val="20501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工作不足之处</a:t>
            </a:r>
          </a:p>
        </p:txBody>
      </p:sp>
    </p:spTree>
    <p:extLst>
      <p:ext uri="{BB962C8B-B14F-4D97-AF65-F5344CB8AC3E}">
        <p14:creationId xmlns:p14="http://schemas.microsoft.com/office/powerpoint/2010/main" val="338355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grpSp>
      <p:grpSp>
        <p:nvGrpSpPr>
          <p:cNvPr id="41" name="组合 40"/>
          <p:cNvGrpSpPr/>
          <p:nvPr userDrawn="1"/>
        </p:nvGrpSpPr>
        <p:grpSpPr>
          <a:xfrm>
            <a:off x="7956479" y="285728"/>
            <a:ext cx="996247" cy="1000132"/>
            <a:chOff x="7367116" y="285728"/>
            <a:chExt cx="996247" cy="1000132"/>
          </a:xfrm>
        </p:grpSpPr>
        <p:grpSp>
          <p:nvGrpSpPr>
            <p:cNvPr id="42" name="组合 36"/>
            <p:cNvGrpSpPr/>
            <p:nvPr/>
          </p:nvGrpSpPr>
          <p:grpSpPr>
            <a:xfrm>
              <a:off x="7566379" y="285728"/>
              <a:ext cx="597720" cy="597720"/>
              <a:chOff x="6501056" y="2921024"/>
              <a:chExt cx="696763" cy="696763"/>
            </a:xfrm>
          </p:grpSpPr>
          <p:sp>
            <p:nvSpPr>
              <p:cNvPr id="44" name="椭圆 43"/>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45" name="组合 118"/>
              <p:cNvGrpSpPr>
                <a:grpSpLocks noChangeAspect="1"/>
              </p:cNvGrpSpPr>
              <p:nvPr/>
            </p:nvGrpSpPr>
            <p:grpSpPr>
              <a:xfrm>
                <a:off x="6636672" y="3066937"/>
                <a:ext cx="455384" cy="390650"/>
                <a:chOff x="5084763" y="971550"/>
                <a:chExt cx="323850" cy="277813"/>
              </a:xfrm>
              <a:solidFill>
                <a:srgbClr val="4ABAB5"/>
              </a:solidFill>
            </p:grpSpPr>
            <p:sp>
              <p:nvSpPr>
                <p:cNvPr id="46"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7"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48"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43" name="矩形 42"/>
            <p:cNvSpPr/>
            <p:nvPr/>
          </p:nvSpPr>
          <p:spPr>
            <a:xfrm>
              <a:off x="7367116"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grpSp>
        <p:nvGrpSpPr>
          <p:cNvPr id="49" name="组合 48"/>
          <p:cNvGrpSpPr/>
          <p:nvPr userDrawn="1"/>
        </p:nvGrpSpPr>
        <p:grpSpPr>
          <a:xfrm>
            <a:off x="8956611" y="285728"/>
            <a:ext cx="996247" cy="1000132"/>
            <a:chOff x="8563703" y="285728"/>
            <a:chExt cx="996247" cy="1000132"/>
          </a:xfrm>
        </p:grpSpPr>
        <p:grpSp>
          <p:nvGrpSpPr>
            <p:cNvPr id="50" name="组合 55"/>
            <p:cNvGrpSpPr/>
            <p:nvPr/>
          </p:nvGrpSpPr>
          <p:grpSpPr>
            <a:xfrm>
              <a:off x="8762966" y="285728"/>
              <a:ext cx="597720" cy="597720"/>
              <a:chOff x="6494501" y="4230044"/>
              <a:chExt cx="696763" cy="696763"/>
            </a:xfrm>
          </p:grpSpPr>
          <p:sp>
            <p:nvSpPr>
              <p:cNvPr id="52" name="椭圆 51"/>
              <p:cNvSpPr/>
              <p:nvPr/>
            </p:nvSpPr>
            <p:spPr>
              <a:xfrm>
                <a:off x="6494501" y="423004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53" name="任意多边形 52"/>
              <p:cNvSpPr>
                <a:spLocks/>
              </p:cNvSpPr>
              <p:nvPr/>
            </p:nvSpPr>
            <p:spPr bwMode="auto">
              <a:xfrm>
                <a:off x="6609467" y="4389660"/>
                <a:ext cx="488930" cy="374848"/>
              </a:xfrm>
              <a:custGeom>
                <a:avLst/>
                <a:gdLst>
                  <a:gd name="connsiteX0" fmla="*/ 14829 w 563476"/>
                  <a:gd name="connsiteY0" fmla="*/ 416347 h 432000"/>
                  <a:gd name="connsiteX1" fmla="*/ 556062 w 563476"/>
                  <a:gd name="connsiteY1" fmla="*/ 416347 h 432000"/>
                  <a:gd name="connsiteX2" fmla="*/ 563476 w 563476"/>
                  <a:gd name="connsiteY2" fmla="*/ 424174 h 432000"/>
                  <a:gd name="connsiteX3" fmla="*/ 556062 w 563476"/>
                  <a:gd name="connsiteY3" fmla="*/ 432000 h 432000"/>
                  <a:gd name="connsiteX4" fmla="*/ 14829 w 563476"/>
                  <a:gd name="connsiteY4" fmla="*/ 432000 h 432000"/>
                  <a:gd name="connsiteX5" fmla="*/ 0 w 563476"/>
                  <a:gd name="connsiteY5" fmla="*/ 424174 h 432000"/>
                  <a:gd name="connsiteX6" fmla="*/ 14829 w 563476"/>
                  <a:gd name="connsiteY6" fmla="*/ 416347 h 432000"/>
                  <a:gd name="connsiteX7" fmla="*/ 428869 w 563476"/>
                  <a:gd name="connsiteY7" fmla="*/ 200347 h 432000"/>
                  <a:gd name="connsiteX8" fmla="*/ 510260 w 563476"/>
                  <a:gd name="connsiteY8" fmla="*/ 200347 h 432000"/>
                  <a:gd name="connsiteX9" fmla="*/ 510260 w 563476"/>
                  <a:gd name="connsiteY9" fmla="*/ 372521 h 432000"/>
                  <a:gd name="connsiteX10" fmla="*/ 428869 w 563476"/>
                  <a:gd name="connsiteY10" fmla="*/ 372521 h 432000"/>
                  <a:gd name="connsiteX11" fmla="*/ 303652 w 563476"/>
                  <a:gd name="connsiteY11" fmla="*/ 118956 h 432000"/>
                  <a:gd name="connsiteX12" fmla="*/ 385043 w 563476"/>
                  <a:gd name="connsiteY12" fmla="*/ 118956 h 432000"/>
                  <a:gd name="connsiteX13" fmla="*/ 385043 w 563476"/>
                  <a:gd name="connsiteY13" fmla="*/ 372521 h 432000"/>
                  <a:gd name="connsiteX14" fmla="*/ 303652 w 563476"/>
                  <a:gd name="connsiteY14" fmla="*/ 372521 h 432000"/>
                  <a:gd name="connsiteX15" fmla="*/ 72001 w 563476"/>
                  <a:gd name="connsiteY15" fmla="*/ 97044 h 432000"/>
                  <a:gd name="connsiteX16" fmla="*/ 153392 w 563476"/>
                  <a:gd name="connsiteY16" fmla="*/ 97044 h 432000"/>
                  <a:gd name="connsiteX17" fmla="*/ 153392 w 563476"/>
                  <a:gd name="connsiteY17" fmla="*/ 372521 h 432000"/>
                  <a:gd name="connsiteX18" fmla="*/ 72001 w 563476"/>
                  <a:gd name="connsiteY18" fmla="*/ 372521 h 432000"/>
                  <a:gd name="connsiteX19" fmla="*/ 190957 w 563476"/>
                  <a:gd name="connsiteY19" fmla="*/ 0 h 432000"/>
                  <a:gd name="connsiteX20" fmla="*/ 272348 w 563476"/>
                  <a:gd name="connsiteY20" fmla="*/ 0 h 432000"/>
                  <a:gd name="connsiteX21" fmla="*/ 272348 w 563476"/>
                  <a:gd name="connsiteY21" fmla="*/ 372521 h 432000"/>
                  <a:gd name="connsiteX22" fmla="*/ 190957 w 563476"/>
                  <a:gd name="connsiteY22" fmla="*/ 372521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476" h="432000">
                    <a:moveTo>
                      <a:pt x="14829" y="416347"/>
                    </a:moveTo>
                    <a:cubicBezTo>
                      <a:pt x="556062" y="416347"/>
                      <a:pt x="556062" y="416347"/>
                      <a:pt x="556062" y="416347"/>
                    </a:cubicBezTo>
                    <a:cubicBezTo>
                      <a:pt x="556062" y="416347"/>
                      <a:pt x="563476" y="416347"/>
                      <a:pt x="563476" y="424174"/>
                    </a:cubicBezTo>
                    <a:cubicBezTo>
                      <a:pt x="563476" y="432000"/>
                      <a:pt x="556062" y="432000"/>
                      <a:pt x="556062" y="432000"/>
                    </a:cubicBezTo>
                    <a:lnTo>
                      <a:pt x="14829" y="432000"/>
                    </a:lnTo>
                    <a:cubicBezTo>
                      <a:pt x="7414" y="432000"/>
                      <a:pt x="0" y="432000"/>
                      <a:pt x="0" y="424174"/>
                    </a:cubicBezTo>
                    <a:cubicBezTo>
                      <a:pt x="0" y="416347"/>
                      <a:pt x="7414" y="416347"/>
                      <a:pt x="14829" y="416347"/>
                    </a:cubicBezTo>
                    <a:close/>
                    <a:moveTo>
                      <a:pt x="428869" y="200347"/>
                    </a:moveTo>
                    <a:lnTo>
                      <a:pt x="510260" y="200347"/>
                    </a:lnTo>
                    <a:lnTo>
                      <a:pt x="510260" y="372521"/>
                    </a:lnTo>
                    <a:lnTo>
                      <a:pt x="428869" y="372521"/>
                    </a:lnTo>
                    <a:close/>
                    <a:moveTo>
                      <a:pt x="303652" y="118956"/>
                    </a:moveTo>
                    <a:lnTo>
                      <a:pt x="385043" y="118956"/>
                    </a:lnTo>
                    <a:lnTo>
                      <a:pt x="385043" y="372521"/>
                    </a:lnTo>
                    <a:lnTo>
                      <a:pt x="303652" y="372521"/>
                    </a:lnTo>
                    <a:close/>
                    <a:moveTo>
                      <a:pt x="72001" y="97044"/>
                    </a:moveTo>
                    <a:lnTo>
                      <a:pt x="153392" y="97044"/>
                    </a:lnTo>
                    <a:lnTo>
                      <a:pt x="153392" y="372521"/>
                    </a:lnTo>
                    <a:lnTo>
                      <a:pt x="72001" y="372521"/>
                    </a:lnTo>
                    <a:close/>
                    <a:moveTo>
                      <a:pt x="190957" y="0"/>
                    </a:moveTo>
                    <a:lnTo>
                      <a:pt x="272348" y="0"/>
                    </a:lnTo>
                    <a:lnTo>
                      <a:pt x="272348" y="372521"/>
                    </a:lnTo>
                    <a:lnTo>
                      <a:pt x="190957" y="372521"/>
                    </a:lnTo>
                    <a:close/>
                  </a:path>
                </a:pathLst>
              </a:custGeom>
              <a:solidFill>
                <a:srgbClr val="C1D842"/>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51" name="矩形 50"/>
            <p:cNvSpPr/>
            <p:nvPr/>
          </p:nvSpPr>
          <p:spPr>
            <a:xfrm>
              <a:off x="8563703"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grpSp>
        <p:nvGrpSpPr>
          <p:cNvPr id="54" name="组合 53"/>
          <p:cNvGrpSpPr/>
          <p:nvPr userDrawn="1"/>
        </p:nvGrpSpPr>
        <p:grpSpPr>
          <a:xfrm>
            <a:off x="9956743"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04</a:t>
              </a:r>
              <a:r>
                <a:rPr lang="zh-CN" altLang="en-US" dirty="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a:solidFill>
                    <a:schemeClr val="tx1">
                      <a:lumMod val="75000"/>
                      <a:lumOff val="25000"/>
                    </a:schemeClr>
                  </a:solidFill>
                </a:rPr>
                <a:t>PART 05</a:t>
              </a:r>
              <a:r>
                <a:rPr lang="zh-CN" altLang="en-US" dirty="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a:solidFill>
                  <a:schemeClr val="tx1">
                    <a:lumMod val="65000"/>
                    <a:lumOff val="35000"/>
                  </a:schemeClr>
                </a:solidFill>
                <a:latin typeface="方正兰亭粗黑_GBK" pitchFamily="2" charset="-122"/>
                <a:ea typeface="方正兰亭粗黑_GBK" pitchFamily="2" charset="-122"/>
              </a:rPr>
              <a:t>明年工作计划</a:t>
            </a:r>
          </a:p>
        </p:txBody>
      </p:sp>
    </p:spTree>
    <p:extLst>
      <p:ext uri="{BB962C8B-B14F-4D97-AF65-F5344CB8AC3E}">
        <p14:creationId xmlns:p14="http://schemas.microsoft.com/office/powerpoint/2010/main" val="157191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2019/3/18</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Users\MASEFAT\Desktop\&#24180;&#24230;&#24037;&#20316;&#24635;&#32467;&#24187;&#28783;&#29255;\&#38899;&#20048;.mp3"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Conclusion</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a:solidFill>
                  <a:schemeClr val="bg1">
                    <a:lumMod val="65000"/>
                  </a:schemeClr>
                </a:solidFill>
              </a:rPr>
              <a:t>THE </a:t>
            </a:r>
            <a:r>
              <a:rPr lang="en-US" altLang="zh-CN" sz="2400" dirty="0">
                <a:solidFill>
                  <a:schemeClr val="bg1">
                    <a:lumMod val="65000"/>
                  </a:schemeClr>
                </a:solidFill>
              </a:rPr>
              <a:t>Week</a:t>
            </a:r>
            <a:r>
              <a:rPr lang="en-US" sz="2400" dirty="0">
                <a:solidFill>
                  <a:schemeClr val="bg1">
                    <a:lumMod val="65000"/>
                  </a:schemeClr>
                </a:solidFill>
              </a:rPr>
              <a:t> WORK SUMMARY REPORT</a:t>
            </a:r>
            <a:endParaRPr lang="zh-CN" altLang="en-US" sz="2400" dirty="0">
              <a:solidFill>
                <a:schemeClr val="bg1">
                  <a:lumMod val="65000"/>
                </a:schemeClr>
              </a:solidFill>
              <a:latin typeface="ITC Avant Garde Std XLt"/>
            </a:endParaRPr>
          </a:p>
        </p:txBody>
      </p:sp>
      <p:sp>
        <p:nvSpPr>
          <p:cNvPr id="61" name="文本框 26"/>
          <p:cNvSpPr txBox="1">
            <a:spLocks noChangeArrowheads="1"/>
          </p:cNvSpPr>
          <p:nvPr/>
        </p:nvSpPr>
        <p:spPr bwMode="auto">
          <a:xfrm>
            <a:off x="951669" y="2357430"/>
            <a:ext cx="4990343" cy="461665"/>
          </a:xfrm>
          <a:prstGeom prst="rect">
            <a:avLst/>
          </a:prstGeom>
          <a:noFill/>
          <a:ln w="9525">
            <a:noFill/>
            <a:miter lim="800000"/>
            <a:headEnd/>
            <a:tailEnd/>
          </a:ln>
        </p:spPr>
        <p:txBody>
          <a:bodyPr wrap="square">
            <a:spAutoFit/>
          </a:bodyPr>
          <a:lstStyle/>
          <a:p>
            <a:r>
              <a:rPr lang="en-US" altLang="zh-CN" sz="2400" dirty="0">
                <a:solidFill>
                  <a:srgbClr val="7F7F7F"/>
                </a:solidFill>
                <a:latin typeface="方正正纤黑简体"/>
                <a:ea typeface="方正正纤黑简体"/>
                <a:cs typeface="方正正纤黑简体"/>
              </a:rPr>
              <a:t> 2019/03/10——2019/03/18</a:t>
            </a: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8" y="4737343"/>
            <a:ext cx="3158668" cy="338554"/>
            <a:chOff x="6046989" y="3947708"/>
            <a:chExt cx="2129703" cy="338554"/>
          </a:xfrm>
        </p:grpSpPr>
        <p:sp>
          <p:nvSpPr>
            <p:cNvPr id="144" name="TextBox 143"/>
            <p:cNvSpPr txBox="1"/>
            <p:nvPr/>
          </p:nvSpPr>
          <p:spPr>
            <a:xfrm>
              <a:off x="6046989" y="3947708"/>
              <a:ext cx="212970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a:t>Reporter</a:t>
              </a:r>
              <a:r>
                <a:rPr lang="zh-CN" altLang="en-US" sz="1600" dirty="0"/>
                <a:t>：</a:t>
              </a:r>
              <a:r>
                <a:rPr lang="en-US" altLang="zh-CN" sz="1600" dirty="0" err="1"/>
                <a:t>Mengxi</a:t>
              </a:r>
              <a:r>
                <a:rPr lang="en-US" altLang="zh-CN" sz="1600" dirty="0"/>
                <a:t> Zhang</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59" name="音乐.mp3">
            <a:hlinkClick r:id="" action="ppaction://media"/>
          </p:cNvPr>
          <p:cNvPicPr>
            <a:picLocks noRot="1" noChangeAspect="1"/>
          </p:cNvPicPr>
          <p:nvPr>
            <a:audioFile r:link="rId1"/>
          </p:nvPr>
        </p:nvPicPr>
        <p:blipFill>
          <a:blip r:embed="rId4"/>
          <a:stretch>
            <a:fillRect/>
          </a:stretch>
        </p:blipFill>
        <p:spPr>
          <a:xfrm>
            <a:off x="5942013" y="-785842"/>
            <a:ext cx="304800" cy="304800"/>
          </a:xfrm>
          <a:prstGeom prst="rect">
            <a:avLst/>
          </a:prstGeom>
        </p:spPr>
      </p:pic>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59"/>
                                        </p:tgtEl>
                                      </p:cBhvr>
                                    </p:cmd>
                                  </p:childTnLst>
                                </p:cTn>
                              </p:par>
                              <p:par>
                                <p:cTn id="7" presetID="0" presetClass="path" presetSubtype="0" accel="50000" decel="50000" fill="hold" nodeType="withEffect">
                                  <p:stCondLst>
                                    <p:cond delay="0"/>
                                  </p:stCondLst>
                                  <p:childTnLst>
                                    <p:animMotion origin="layout" path="M -0.21757 -0.65347 L 0.07279 0.21944 " pathEditMode="relative" rAng="0" ptsTypes="AA">
                                      <p:cBhvr>
                                        <p:cTn id="8" dur="2000" fill="hold"/>
                                        <p:tgtEl>
                                          <p:spTgt spid="58"/>
                                        </p:tgtEl>
                                        <p:attrNameLst>
                                          <p:attrName>ppt_x</p:attrName>
                                          <p:attrName>ppt_y</p:attrName>
                                        </p:attrNameLst>
                                      </p:cBhvr>
                                      <p:rCtr x="14500" y="43700"/>
                                    </p:animMotion>
                                  </p:childTnLst>
                                </p:cTn>
                              </p:par>
                              <p:par>
                                <p:cTn id="9" presetID="0" presetClass="path" presetSubtype="0" accel="50000" decel="50000" fill="hold" nodeType="withEffect">
                                  <p:stCondLst>
                                    <p:cond delay="0"/>
                                  </p:stCondLst>
                                  <p:childTnLst>
                                    <p:animMotion origin="layout" path="M 0.44054 0.01018 L -0.06265 0.00023 " pathEditMode="relative" rAng="0" ptsTypes="AA">
                                      <p:cBhvr>
                                        <p:cTn id="10" dur="2000" fill="hold"/>
                                        <p:tgtEl>
                                          <p:spTgt spid="56"/>
                                        </p:tgtEl>
                                        <p:attrNameLst>
                                          <p:attrName>ppt_x</p:attrName>
                                          <p:attrName>ppt_y</p:attrName>
                                        </p:attrNameLst>
                                      </p:cBhvr>
                                      <p:rCtr x="-25200" y="-500"/>
                                    </p:animMotion>
                                  </p:childTnLst>
                                </p:cTn>
                              </p:par>
                              <p:par>
                                <p:cTn id="11" presetID="0" presetClass="path" presetSubtype="0" accel="50000" decel="50000" fill="hold" nodeType="withEffect">
                                  <p:stCondLst>
                                    <p:cond delay="0"/>
                                  </p:stCondLst>
                                  <p:childTnLst>
                                    <p:animMotion origin="layout" path="M -0.17168 0.57863 L 0.05654 -0.1871 " pathEditMode="relative" rAng="0" ptsTypes="AA">
                                      <p:cBhvr>
                                        <p:cTn id="12" dur="2000" fill="hold"/>
                                        <p:tgtEl>
                                          <p:spTgt spid="57"/>
                                        </p:tgtEl>
                                        <p:attrNameLst>
                                          <p:attrName>ppt_x</p:attrName>
                                          <p:attrName>ppt_y</p:attrName>
                                        </p:attrNameLst>
                                      </p:cBhvr>
                                      <p:rCtr x="11400" y="-38300"/>
                                    </p:animMotion>
                                  </p:childTnLst>
                                </p:cTn>
                              </p:par>
                            </p:childTnLst>
                          </p:cTn>
                        </p:par>
                        <p:par>
                          <p:cTn id="13" fill="hold">
                            <p:stCondLst>
                              <p:cond delay="2000"/>
                            </p:stCondLst>
                            <p:childTnLst>
                              <p:par>
                                <p:cTn id="14" presetID="21"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heel(1)">
                                      <p:cBhvr>
                                        <p:cTn id="19" dur="2000"/>
                                        <p:tgtEl>
                                          <p:spTgt spid="5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1)">
                                      <p:cBhvr>
                                        <p:cTn id="22" dur="2000"/>
                                        <p:tgtEl>
                                          <p:spTgt spid="54"/>
                                        </p:tgtEl>
                                      </p:cBhvr>
                                    </p:animEffect>
                                  </p:childTnLst>
                                </p:cTn>
                              </p:par>
                            </p:childTnLst>
                          </p:cTn>
                        </p:par>
                        <p:par>
                          <p:cTn id="23" fill="hold">
                            <p:stCondLst>
                              <p:cond delay="4000"/>
                            </p:stCondLst>
                            <p:childTnLst>
                              <p:par>
                                <p:cTn id="24" presetID="22" presetClass="entr" presetSubtype="8" fill="hold" grpId="0" nodeType="after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500"/>
                                        <p:tgtEl>
                                          <p:spTgt spid="61"/>
                                        </p:tgtEl>
                                      </p:cBhvr>
                                    </p:animEffect>
                                  </p:childTnLst>
                                </p:cTn>
                              </p:par>
                            </p:childTnLst>
                          </p:cTn>
                        </p:par>
                        <p:par>
                          <p:cTn id="27" fill="hold">
                            <p:stCondLst>
                              <p:cond delay="4500"/>
                            </p:stCondLst>
                            <p:childTnLst>
                              <p:par>
                                <p:cTn id="28" presetID="53"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p:cTn id="30" dur="500" fill="hold"/>
                                        <p:tgtEl>
                                          <p:spTgt spid="62"/>
                                        </p:tgtEl>
                                        <p:attrNameLst>
                                          <p:attrName>ppt_w</p:attrName>
                                        </p:attrNameLst>
                                      </p:cBhvr>
                                      <p:tavLst>
                                        <p:tav tm="0">
                                          <p:val>
                                            <p:fltVal val="0"/>
                                          </p:val>
                                        </p:tav>
                                        <p:tav tm="100000">
                                          <p:val>
                                            <p:strVal val="#ppt_w"/>
                                          </p:val>
                                        </p:tav>
                                      </p:tavLst>
                                    </p:anim>
                                    <p:anim calcmode="lin" valueType="num">
                                      <p:cBhvr>
                                        <p:cTn id="31" dur="500" fill="hold"/>
                                        <p:tgtEl>
                                          <p:spTgt spid="62"/>
                                        </p:tgtEl>
                                        <p:attrNameLst>
                                          <p:attrName>ppt_h</p:attrName>
                                        </p:attrNameLst>
                                      </p:cBhvr>
                                      <p:tavLst>
                                        <p:tav tm="0">
                                          <p:val>
                                            <p:fltVal val="0"/>
                                          </p:val>
                                        </p:tav>
                                        <p:tav tm="100000">
                                          <p:val>
                                            <p:strVal val="#ppt_h"/>
                                          </p:val>
                                        </p:tav>
                                      </p:tavLst>
                                    </p:anim>
                                    <p:animEffect transition="in" filter="fade">
                                      <p:cBhvr>
                                        <p:cTn id="32" dur="500"/>
                                        <p:tgtEl>
                                          <p:spTgt spid="62"/>
                                        </p:tgtEl>
                                      </p:cBhvr>
                                    </p:animEffect>
                                  </p:childTnLst>
                                </p:cTn>
                              </p:par>
                              <p:par>
                                <p:cTn id="33" presetID="53"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 calcmode="lin" valueType="num">
                                      <p:cBhvr>
                                        <p:cTn id="35" dur="500" fill="hold"/>
                                        <p:tgtEl>
                                          <p:spTgt spid="71"/>
                                        </p:tgtEl>
                                        <p:attrNameLst>
                                          <p:attrName>ppt_w</p:attrName>
                                        </p:attrNameLst>
                                      </p:cBhvr>
                                      <p:tavLst>
                                        <p:tav tm="0">
                                          <p:val>
                                            <p:fltVal val="0"/>
                                          </p:val>
                                        </p:tav>
                                        <p:tav tm="100000">
                                          <p:val>
                                            <p:strVal val="#ppt_w"/>
                                          </p:val>
                                        </p:tav>
                                      </p:tavLst>
                                    </p:anim>
                                    <p:anim calcmode="lin" valueType="num">
                                      <p:cBhvr>
                                        <p:cTn id="36" dur="500" fill="hold"/>
                                        <p:tgtEl>
                                          <p:spTgt spid="71"/>
                                        </p:tgtEl>
                                        <p:attrNameLst>
                                          <p:attrName>ppt_h</p:attrName>
                                        </p:attrNameLst>
                                      </p:cBhvr>
                                      <p:tavLst>
                                        <p:tav tm="0">
                                          <p:val>
                                            <p:fltVal val="0"/>
                                          </p:val>
                                        </p:tav>
                                        <p:tav tm="100000">
                                          <p:val>
                                            <p:strVal val="#ppt_h"/>
                                          </p:val>
                                        </p:tav>
                                      </p:tavLst>
                                    </p:anim>
                                    <p:animEffect transition="in" filter="fade">
                                      <p:cBhvr>
                                        <p:cTn id="37" dur="500"/>
                                        <p:tgtEl>
                                          <p:spTgt spid="71"/>
                                        </p:tgtEl>
                                      </p:cBhvr>
                                    </p:animEffect>
                                  </p:childTnLst>
                                </p:cTn>
                              </p:par>
                              <p:par>
                                <p:cTn id="38" presetID="53" presetClass="entr" presetSubtype="0" fill="hold" nodeType="with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childTnLst>
                                </p:cTn>
                              </p:par>
                            </p:childTnLst>
                          </p:cTn>
                        </p:par>
                        <p:par>
                          <p:cTn id="43" fill="hold">
                            <p:stCondLst>
                              <p:cond delay="5000"/>
                            </p:stCondLst>
                            <p:childTnLst>
                              <p:par>
                                <p:cTn id="44" presetID="22" presetClass="entr" presetSubtype="8" fill="hold" nodeType="afterEffect">
                                  <p:stCondLst>
                                    <p:cond delay="0"/>
                                  </p:stCondLst>
                                  <p:childTnLst>
                                    <p:set>
                                      <p:cBhvr>
                                        <p:cTn id="45" dur="1" fill="hold">
                                          <p:stCondLst>
                                            <p:cond delay="0"/>
                                          </p:stCondLst>
                                        </p:cTn>
                                        <p:tgtEl>
                                          <p:spTgt spid="59">
                                            <p:txEl>
                                              <p:pRg st="0" end="0"/>
                                            </p:txEl>
                                          </p:spTgt>
                                        </p:tgtEl>
                                        <p:attrNameLst>
                                          <p:attrName>style.visibility</p:attrName>
                                        </p:attrNameLst>
                                      </p:cBhvr>
                                      <p:to>
                                        <p:strVal val="visible"/>
                                      </p:to>
                                    </p:set>
                                    <p:animEffect transition="in" filter="wipe(left)">
                                      <p:cBhvr>
                                        <p:cTn id="46" dur="2000"/>
                                        <p:tgtEl>
                                          <p:spTgt spid="59">
                                            <p:txEl>
                                              <p:pRg st="0" end="0"/>
                                            </p:txEl>
                                          </p:spTgt>
                                        </p:tgtEl>
                                      </p:cBhvr>
                                    </p:animEffect>
                                  </p:childTnLst>
                                </p:cTn>
                              </p:par>
                            </p:childTnLst>
                          </p:cTn>
                        </p:par>
                        <p:par>
                          <p:cTn id="47" fill="hold">
                            <p:stCondLst>
                              <p:cond delay="7000"/>
                            </p:stCondLst>
                            <p:childTnLst>
                              <p:par>
                                <p:cTn id="48" presetID="21" presetClass="entr" presetSubtype="1"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heel(1)">
                                      <p:cBhvr>
                                        <p:cTn id="50" dur="2000"/>
                                        <p:tgtEl>
                                          <p:spTgt spid="44"/>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heel(1)">
                                      <p:cBhvr>
                                        <p:cTn id="53" dur="2000"/>
                                        <p:tgtEl>
                                          <p:spTgt spid="51"/>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1)">
                                      <p:cBhvr>
                                        <p:cTn id="56" dur="2000"/>
                                        <p:tgtEl>
                                          <p:spTgt spid="42"/>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heel(1)">
                                      <p:cBhvr>
                                        <p:cTn id="59" dur="2000"/>
                                        <p:tgtEl>
                                          <p:spTgt spid="43"/>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heel(1)">
                                      <p:cBhvr>
                                        <p:cTn id="62" dur="2000"/>
                                        <p:tgtEl>
                                          <p:spTgt spid="50"/>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heel(1)">
                                      <p:cBhvr>
                                        <p:cTn id="65" dur="2000"/>
                                        <p:tgtEl>
                                          <p:spTgt spid="52"/>
                                        </p:tgtEl>
                                      </p:cBhvr>
                                    </p:animEffect>
                                  </p:childTnLst>
                                </p:cTn>
                              </p:par>
                            </p:childTnLst>
                          </p:cTn>
                        </p:par>
                        <p:par>
                          <p:cTn id="66" fill="hold">
                            <p:stCondLst>
                              <p:cond delay="9000"/>
                            </p:stCondLst>
                            <p:childTnLst>
                              <p:par>
                                <p:cTn id="67" presetID="12" presetClass="entr" presetSubtype="8" fill="hold" grpId="0"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slide(fromLeft)">
                                      <p:cBhvr>
                                        <p:cTn id="69" dur="500"/>
                                        <p:tgtEl>
                                          <p:spTgt spid="60"/>
                                        </p:tgtEl>
                                      </p:cBhvr>
                                    </p:animEffect>
                                  </p:childTnLst>
                                </p:cTn>
                              </p:par>
                            </p:childTnLst>
                          </p:cTn>
                        </p:par>
                        <p:par>
                          <p:cTn id="70" fill="hold">
                            <p:stCondLst>
                              <p:cond delay="9500"/>
                            </p:stCondLst>
                            <p:childTnLst>
                              <p:par>
                                <p:cTn id="71" presetID="10" presetClass="entr" presetSubtype="0" fill="hold" nodeType="afterEffect">
                                  <p:stCondLst>
                                    <p:cond delay="0"/>
                                  </p:stCondLst>
                                  <p:childTnLst>
                                    <p:set>
                                      <p:cBhvr>
                                        <p:cTn id="72" dur="1" fill="hold">
                                          <p:stCondLst>
                                            <p:cond delay="0"/>
                                          </p:stCondLst>
                                        </p:cTn>
                                        <p:tgtEl>
                                          <p:spTgt spid="90"/>
                                        </p:tgtEl>
                                        <p:attrNameLst>
                                          <p:attrName>style.visibility</p:attrName>
                                        </p:attrNameLst>
                                      </p:cBhvr>
                                      <p:to>
                                        <p:strVal val="visible"/>
                                      </p:to>
                                    </p:set>
                                    <p:animEffect transition="in" filter="fade">
                                      <p:cBhvr>
                                        <p:cTn id="73" dur="2000"/>
                                        <p:tgtEl>
                                          <p:spTgt spid="90"/>
                                        </p:tgtEl>
                                      </p:cBhvr>
                                    </p:animEffect>
                                  </p:childTnLst>
                                </p:cTn>
                              </p:par>
                              <p:par>
                                <p:cTn id="74" presetID="10" presetClass="entr" presetSubtype="0" fill="hold"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fade">
                                      <p:cBhvr>
                                        <p:cTn id="76" dur="2000"/>
                                        <p:tgtEl>
                                          <p:spTgt spid="98"/>
                                        </p:tgtEl>
                                      </p:cBhvr>
                                    </p:animEffect>
                                  </p:childTnLst>
                                </p:cTn>
                              </p:par>
                              <p:par>
                                <p:cTn id="77" presetID="10" presetClass="entr" presetSubtype="0" fill="hold"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fade">
                                      <p:cBhvr>
                                        <p:cTn id="79" dur="2000"/>
                                        <p:tgtEl>
                                          <p:spTgt spid="132"/>
                                        </p:tgtEl>
                                      </p:cBhvr>
                                    </p:animEffect>
                                  </p:childTnLst>
                                </p:cTn>
                              </p:par>
                            </p:childTnLst>
                          </p:cTn>
                        </p:par>
                        <p:par>
                          <p:cTn id="80" fill="hold">
                            <p:stCondLst>
                              <p:cond delay="11500"/>
                            </p:stCondLst>
                            <p:childTnLst>
                              <p:par>
                                <p:cTn id="81" presetID="53" presetClass="entr" presetSubtype="16" fill="hold" grpId="0" nodeType="afterEffect">
                                  <p:stCondLst>
                                    <p:cond delay="0"/>
                                  </p:stCondLst>
                                  <p:childTnLst>
                                    <p:set>
                                      <p:cBhvr>
                                        <p:cTn id="82" dur="1" fill="hold">
                                          <p:stCondLst>
                                            <p:cond delay="0"/>
                                          </p:stCondLst>
                                        </p:cTn>
                                        <p:tgtEl>
                                          <p:spTgt spid="142"/>
                                        </p:tgtEl>
                                        <p:attrNameLst>
                                          <p:attrName>style.visibility</p:attrName>
                                        </p:attrNameLst>
                                      </p:cBhvr>
                                      <p:to>
                                        <p:strVal val="visible"/>
                                      </p:to>
                                    </p:set>
                                    <p:anim calcmode="lin" valueType="num">
                                      <p:cBhvr>
                                        <p:cTn id="83" dur="500" fill="hold"/>
                                        <p:tgtEl>
                                          <p:spTgt spid="142"/>
                                        </p:tgtEl>
                                        <p:attrNameLst>
                                          <p:attrName>ppt_w</p:attrName>
                                        </p:attrNameLst>
                                      </p:cBhvr>
                                      <p:tavLst>
                                        <p:tav tm="0">
                                          <p:val>
                                            <p:fltVal val="0"/>
                                          </p:val>
                                        </p:tav>
                                        <p:tav tm="100000">
                                          <p:val>
                                            <p:strVal val="#ppt_w"/>
                                          </p:val>
                                        </p:tav>
                                      </p:tavLst>
                                    </p:anim>
                                    <p:anim calcmode="lin" valueType="num">
                                      <p:cBhvr>
                                        <p:cTn id="84" dur="500" fill="hold"/>
                                        <p:tgtEl>
                                          <p:spTgt spid="142"/>
                                        </p:tgtEl>
                                        <p:attrNameLst>
                                          <p:attrName>ppt_h</p:attrName>
                                        </p:attrNameLst>
                                      </p:cBhvr>
                                      <p:tavLst>
                                        <p:tav tm="0">
                                          <p:val>
                                            <p:fltVal val="0"/>
                                          </p:val>
                                        </p:tav>
                                        <p:tav tm="100000">
                                          <p:val>
                                            <p:strVal val="#ppt_h"/>
                                          </p:val>
                                        </p:tav>
                                      </p:tavLst>
                                    </p:anim>
                                    <p:animEffect transition="in" filter="fade">
                                      <p:cBhvr>
                                        <p:cTn id="85" dur="500"/>
                                        <p:tgtEl>
                                          <p:spTgt spid="142"/>
                                        </p:tgtEl>
                                      </p:cBhvr>
                                    </p:animEffect>
                                  </p:childTnLst>
                                </p:cTn>
                              </p:par>
                            </p:childTnLst>
                          </p:cTn>
                        </p:par>
                        <p:par>
                          <p:cTn id="86" fill="hold">
                            <p:stCondLst>
                              <p:cond delay="12000"/>
                            </p:stCondLst>
                            <p:childTnLst>
                              <p:par>
                                <p:cTn id="87" presetID="22" presetClass="entr" presetSubtype="8" fill="hold" nodeType="after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wipe(left)">
                                      <p:cBhvr>
                                        <p:cTn id="8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numSld="999">
                <p:cTn id="90" fill="hold" display="0">
                  <p:stCondLst>
                    <p:cond delay="indefinite"/>
                  </p:stCondLst>
                  <p:endCondLst>
                    <p:cond evt="onPrev" delay="0">
                      <p:tgtEl>
                        <p:sldTgt/>
                      </p:tgtEl>
                    </p:cond>
                    <p:cond evt="onStopAudio" delay="0">
                      <p:tgtEl>
                        <p:sldTgt/>
                      </p:tgtEl>
                    </p:cond>
                  </p:endCondLst>
                </p:cTn>
                <p:tgtEl>
                  <p:spTgt spid="159"/>
                </p:tgtEl>
              </p:cMediaNode>
            </p:audio>
          </p:childTnLst>
        </p:cTn>
      </p:par>
    </p:tnLst>
    <p:bldLst>
      <p:bldP spid="60" grpId="0"/>
      <p:bldP spid="61"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945576" y="4492209"/>
            <a:ext cx="1710276" cy="400110"/>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Introduction</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6" name="TextBox 165"/>
          <p:cNvSpPr txBox="1"/>
          <p:nvPr/>
        </p:nvSpPr>
        <p:spPr>
          <a:xfrm>
            <a:off x="4362337" y="4529088"/>
            <a:ext cx="2738684" cy="400110"/>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Experiment and Idea</a:t>
            </a:r>
          </a:p>
        </p:txBody>
      </p:sp>
      <p:sp>
        <p:nvSpPr>
          <p:cNvPr id="169" name="TextBox 168"/>
          <p:cNvSpPr txBox="1"/>
          <p:nvPr/>
        </p:nvSpPr>
        <p:spPr>
          <a:xfrm>
            <a:off x="8687248" y="4575255"/>
            <a:ext cx="2053511" cy="707886"/>
          </a:xfrm>
          <a:prstGeom prst="rect">
            <a:avLst/>
          </a:prstGeom>
          <a:noFill/>
        </p:spPr>
        <p:txBody>
          <a:bodyPr wrap="none" rtlCol="0">
            <a:spAutoFit/>
          </a:bodyPr>
          <a:lstStyle/>
          <a:p>
            <a:pPr algn="ctr"/>
            <a:r>
              <a:rPr lang="en-US" altLang="zh-CN" sz="2000" dirty="0">
                <a:solidFill>
                  <a:schemeClr val="tx1">
                    <a:lumMod val="75000"/>
                    <a:lumOff val="25000"/>
                  </a:schemeClr>
                </a:solidFill>
                <a:latin typeface="微软雅黑" pitchFamily="34" charset="-122"/>
                <a:ea typeface="微软雅黑" pitchFamily="34" charset="-122"/>
              </a:rPr>
              <a:t>The Next Week</a:t>
            </a:r>
          </a:p>
          <a:p>
            <a:pPr algn="ctr"/>
            <a:r>
              <a:rPr lang="en-US" altLang="zh-CN" sz="2000" dirty="0">
                <a:solidFill>
                  <a:schemeClr val="tx1">
                    <a:lumMod val="75000"/>
                    <a:lumOff val="25000"/>
                  </a:schemeClr>
                </a:solidFill>
                <a:latin typeface="微软雅黑" pitchFamily="34" charset="-122"/>
                <a:ea typeface="微软雅黑" pitchFamily="34" charset="-122"/>
              </a:rPr>
              <a:t>Work</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4554"/>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75" name="组合 174"/>
          <p:cNvGrpSpPr/>
          <p:nvPr/>
        </p:nvGrpSpPr>
        <p:grpSpPr>
          <a:xfrm>
            <a:off x="5036970" y="2205213"/>
            <a:ext cx="1287185" cy="1287185"/>
            <a:chOff x="6501056" y="2921024"/>
            <a:chExt cx="696763" cy="696763"/>
          </a:xfrm>
        </p:grpSpPr>
        <p:sp>
          <p:nvSpPr>
            <p:cNvPr id="176" name="椭圆 175"/>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7" name="组合 118"/>
            <p:cNvGrpSpPr>
              <a:grpSpLocks noChangeAspect="1"/>
            </p:cNvGrpSpPr>
            <p:nvPr/>
          </p:nvGrpSpPr>
          <p:grpSpPr>
            <a:xfrm>
              <a:off x="6636672" y="3066937"/>
              <a:ext cx="455384" cy="390650"/>
              <a:chOff x="5084763" y="971550"/>
              <a:chExt cx="323850" cy="277813"/>
            </a:xfrm>
            <a:solidFill>
              <a:srgbClr val="4ABAB5"/>
            </a:solidFill>
          </p:grpSpPr>
          <p:sp>
            <p:nvSpPr>
              <p:cNvPr id="178"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79"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8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grpSp>
        <p:nvGrpSpPr>
          <p:cNvPr id="191" name="组合 190"/>
          <p:cNvGrpSpPr/>
          <p:nvPr/>
        </p:nvGrpSpPr>
        <p:grpSpPr>
          <a:xfrm>
            <a:off x="8975526" y="2186202"/>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195" name="矩形 194"/>
          <p:cNvSpPr/>
          <p:nvPr/>
        </p:nvSpPr>
        <p:spPr>
          <a:xfrm>
            <a:off x="5287504" y="4029022"/>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sp>
        <p:nvSpPr>
          <p:cNvPr id="196" name="矩形 195"/>
          <p:cNvSpPr/>
          <p:nvPr/>
        </p:nvSpPr>
        <p:spPr>
          <a:xfrm>
            <a:off x="9216913" y="4029022"/>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sp>
        <p:nvSpPr>
          <p:cNvPr id="36" name="文本框 21">
            <a:extLst>
              <a:ext uri="{FF2B5EF4-FFF2-40B4-BE49-F238E27FC236}">
                <a16:creationId xmlns:a16="http://schemas.microsoft.com/office/drawing/2014/main" id="{F735EA6B-4D15-4D36-ABAC-BC76E20509F6}"/>
              </a:ext>
            </a:extLst>
          </p:cNvPr>
          <p:cNvSpPr txBox="1"/>
          <p:nvPr/>
        </p:nvSpPr>
        <p:spPr bwMode="auto">
          <a:xfrm>
            <a:off x="458195" y="321764"/>
            <a:ext cx="6000792" cy="923330"/>
          </a:xfrm>
          <a:prstGeom prst="rect">
            <a:avLst/>
          </a:prstGeom>
          <a:noFill/>
        </p:spPr>
        <p:txBody>
          <a:bodyPr wrap="square">
            <a:spAutoFit/>
          </a:bodyPr>
          <a:lstStyle/>
          <a:p>
            <a:pPr fontAlgn="auto">
              <a:spcBef>
                <a:spcPts val="0"/>
              </a:spcBef>
              <a:spcAft>
                <a:spcPts val="0"/>
              </a:spcAft>
              <a:defRPr/>
            </a:pPr>
            <a:r>
              <a:rPr lang="en-US" altLang="zh-CN" sz="5400" spc="100" dirty="0">
                <a:solidFill>
                  <a:srgbClr val="0070C0"/>
                </a:solidFill>
                <a:latin typeface="方正兰亭粗黑_GBK" panose="02000000000000000000" pitchFamily="2" charset="-122"/>
                <a:ea typeface="方正兰亭粗黑_GBK" panose="02000000000000000000" pitchFamily="2" charset="-122"/>
              </a:rPr>
              <a:t>Work Process</a:t>
            </a:r>
            <a:endParaRPr lang="zh-CN" altLang="en-US" sz="5400" spc="100" dirty="0">
              <a:solidFill>
                <a:srgbClr val="0070C0"/>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75"/>
                                        </p:tgtEl>
                                        <p:attrNameLst>
                                          <p:attrName>style.visibility</p:attrName>
                                        </p:attrNameLst>
                                      </p:cBhvr>
                                      <p:to>
                                        <p:strVal val="visible"/>
                                      </p:to>
                                    </p:set>
                                    <p:anim calcmode="lin" valueType="num">
                                      <p:cBhvr>
                                        <p:cTn id="13" dur="500" fill="hold"/>
                                        <p:tgtEl>
                                          <p:spTgt spid="175"/>
                                        </p:tgtEl>
                                        <p:attrNameLst>
                                          <p:attrName>ppt_w</p:attrName>
                                        </p:attrNameLst>
                                      </p:cBhvr>
                                      <p:tavLst>
                                        <p:tav tm="0">
                                          <p:val>
                                            <p:fltVal val="0"/>
                                          </p:val>
                                        </p:tav>
                                        <p:tav tm="100000">
                                          <p:val>
                                            <p:strVal val="#ppt_w"/>
                                          </p:val>
                                        </p:tav>
                                      </p:tavLst>
                                    </p:anim>
                                    <p:anim calcmode="lin" valueType="num">
                                      <p:cBhvr>
                                        <p:cTn id="14" dur="500" fill="hold"/>
                                        <p:tgtEl>
                                          <p:spTgt spid="175"/>
                                        </p:tgtEl>
                                        <p:attrNameLst>
                                          <p:attrName>ppt_h</p:attrName>
                                        </p:attrNameLst>
                                      </p:cBhvr>
                                      <p:tavLst>
                                        <p:tav tm="0">
                                          <p:val>
                                            <p:fltVal val="0"/>
                                          </p:val>
                                        </p:tav>
                                        <p:tav tm="100000">
                                          <p:val>
                                            <p:strVal val="#ppt_h"/>
                                          </p:val>
                                        </p:tav>
                                      </p:tavLst>
                                    </p:anim>
                                    <p:animEffect transition="in" filter="fade">
                                      <p:cBhvr>
                                        <p:cTn id="15" dur="500"/>
                                        <p:tgtEl>
                                          <p:spTgt spid="175"/>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5"/>
                                        </p:tgtEl>
                                        <p:attrNameLst>
                                          <p:attrName>style.visibility</p:attrName>
                                        </p:attrNameLst>
                                      </p:cBhvr>
                                      <p:to>
                                        <p:strVal val="visible"/>
                                      </p:to>
                                    </p:set>
                                    <p:animEffect transition="in" filter="slide(fromBottom)">
                                      <p:cBhvr>
                                        <p:cTn id="28" dur="1000"/>
                                        <p:tgtEl>
                                          <p:spTgt spid="19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animEffect transition="in" filter="slide(fromBottom)">
                                      <p:cBhvr>
                                        <p:cTn id="31" dur="1000"/>
                                        <p:tgtEl>
                                          <p:spTgt spid="196"/>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fade">
                                      <p:cBhvr>
                                        <p:cTn id="40" dur="1000"/>
                                        <p:tgtEl>
                                          <p:spTgt spid="166"/>
                                        </p:tgtEl>
                                      </p:cBhvr>
                                    </p:animEffect>
                                    <p:anim calcmode="lin" valueType="num">
                                      <p:cBhvr>
                                        <p:cTn id="41" dur="1000" fill="hold"/>
                                        <p:tgtEl>
                                          <p:spTgt spid="166"/>
                                        </p:tgtEl>
                                        <p:attrNameLst>
                                          <p:attrName>ppt_x</p:attrName>
                                        </p:attrNameLst>
                                      </p:cBhvr>
                                      <p:tavLst>
                                        <p:tav tm="0">
                                          <p:val>
                                            <p:strVal val="#ppt_x"/>
                                          </p:val>
                                        </p:tav>
                                        <p:tav tm="100000">
                                          <p:val>
                                            <p:strVal val="#ppt_x"/>
                                          </p:val>
                                        </p:tav>
                                      </p:tavLst>
                                    </p:anim>
                                    <p:anim calcmode="lin" valueType="num">
                                      <p:cBhvr>
                                        <p:cTn id="42" dur="1000" fill="hold"/>
                                        <p:tgtEl>
                                          <p:spTgt spid="166"/>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20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9" grpId="0"/>
      <p:bldP spid="194" grpId="0"/>
      <p:bldP spid="195" grpId="0"/>
      <p:bldP spid="1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4">
            <a:extLst>
              <a:ext uri="{FF2B5EF4-FFF2-40B4-BE49-F238E27FC236}">
                <a16:creationId xmlns:a16="http://schemas.microsoft.com/office/drawing/2014/main" id="{CB818BA5-E7D5-4F4A-954A-D979EEED9710}"/>
              </a:ext>
            </a:extLst>
          </p:cNvPr>
          <p:cNvSpPr txBox="1"/>
          <p:nvPr/>
        </p:nvSpPr>
        <p:spPr>
          <a:xfrm>
            <a:off x="836805" y="420593"/>
            <a:ext cx="3647583" cy="523220"/>
          </a:xfrm>
          <a:prstGeom prst="rect">
            <a:avLst/>
          </a:prstGeom>
          <a:noFill/>
        </p:spPr>
        <p:txBody>
          <a:bodyPr wrap="square" rtlCol="0">
            <a:spAutoFit/>
          </a:bodyPr>
          <a:lstStyle/>
          <a:p>
            <a:pPr algn="ctr"/>
            <a:r>
              <a:rPr lang="en-US" altLang="zh-CN" sz="2800" dirty="0">
                <a:latin typeface="微软雅黑" panose="020B0503020204020204" pitchFamily="34" charset="-122"/>
                <a:ea typeface="微软雅黑" panose="020B0503020204020204" pitchFamily="34" charset="-122"/>
              </a:rPr>
              <a:t>Introduction</a:t>
            </a:r>
            <a:endParaRPr lang="zh-CN" altLang="en-US" sz="2800" dirty="0">
              <a:solidFill>
                <a:schemeClr val="tx1">
                  <a:lumMod val="75000"/>
                  <a:lumOff val="25000"/>
                </a:schemeClr>
              </a:solidFill>
              <a:latin typeface="微软雅黑" pitchFamily="34" charset="-122"/>
              <a:ea typeface="微软雅黑" pitchFamily="34" charset="-122"/>
            </a:endParaRPr>
          </a:p>
        </p:txBody>
      </p:sp>
      <p:grpSp>
        <p:nvGrpSpPr>
          <p:cNvPr id="3" name="组合 2">
            <a:extLst>
              <a:ext uri="{FF2B5EF4-FFF2-40B4-BE49-F238E27FC236}">
                <a16:creationId xmlns:a16="http://schemas.microsoft.com/office/drawing/2014/main" id="{521811D9-67B0-48E2-8DCC-7830C16A60D1}"/>
              </a:ext>
            </a:extLst>
          </p:cNvPr>
          <p:cNvGrpSpPr/>
          <p:nvPr/>
        </p:nvGrpSpPr>
        <p:grpSpPr>
          <a:xfrm>
            <a:off x="622598" y="280490"/>
            <a:ext cx="792088" cy="792088"/>
            <a:chOff x="6501056" y="1873013"/>
            <a:chExt cx="696763" cy="696763"/>
          </a:xfrm>
        </p:grpSpPr>
        <p:sp>
          <p:nvSpPr>
            <p:cNvPr id="4" name="椭圆 3">
              <a:extLst>
                <a:ext uri="{FF2B5EF4-FFF2-40B4-BE49-F238E27FC236}">
                  <a16:creationId xmlns:a16="http://schemas.microsoft.com/office/drawing/2014/main" id="{4055D013-DE78-407F-9997-DF9391C5F4D2}"/>
                </a:ext>
              </a:extLst>
            </p:cNvPr>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 name="组合 113">
              <a:extLst>
                <a:ext uri="{FF2B5EF4-FFF2-40B4-BE49-F238E27FC236}">
                  <a16:creationId xmlns:a16="http://schemas.microsoft.com/office/drawing/2014/main" id="{4D80AD6A-E4ED-47B1-9C0F-484FF21A64B3}"/>
                </a:ext>
              </a:extLst>
            </p:cNvPr>
            <p:cNvGrpSpPr>
              <a:grpSpLocks noChangeAspect="1"/>
            </p:cNvGrpSpPr>
            <p:nvPr/>
          </p:nvGrpSpPr>
          <p:grpSpPr>
            <a:xfrm>
              <a:off x="6616022" y="1996255"/>
              <a:ext cx="466830" cy="450242"/>
              <a:chOff x="7019925" y="5499100"/>
              <a:chExt cx="312738" cy="301626"/>
            </a:xfrm>
            <a:solidFill>
              <a:srgbClr val="BBBE2C"/>
            </a:solidFill>
          </p:grpSpPr>
          <p:sp>
            <p:nvSpPr>
              <p:cNvPr id="6" name="Freeform 252">
                <a:extLst>
                  <a:ext uri="{FF2B5EF4-FFF2-40B4-BE49-F238E27FC236}">
                    <a16:creationId xmlns:a16="http://schemas.microsoft.com/office/drawing/2014/main" id="{AB66D41A-0A69-464D-A26F-5DE0363225A8}"/>
                  </a:ext>
                </a:extLst>
              </p:cNvPr>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 name="Freeform 253">
                <a:extLst>
                  <a:ext uri="{FF2B5EF4-FFF2-40B4-BE49-F238E27FC236}">
                    <a16:creationId xmlns:a16="http://schemas.microsoft.com/office/drawing/2014/main" id="{2E1F7B15-3BBD-4DAA-97FB-FE68072F1682}"/>
                  </a:ext>
                </a:extLst>
              </p:cNvPr>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8" name="矩形 7">
            <a:extLst>
              <a:ext uri="{FF2B5EF4-FFF2-40B4-BE49-F238E27FC236}">
                <a16:creationId xmlns:a16="http://schemas.microsoft.com/office/drawing/2014/main" id="{F1AD613A-D5D7-4820-8D98-902EB0A701F5}"/>
              </a:ext>
            </a:extLst>
          </p:cNvPr>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01</a:t>
            </a:r>
            <a:r>
              <a:rPr lang="zh-CN" altLang="en-US" dirty="0">
                <a:solidFill>
                  <a:schemeClr val="tx1">
                    <a:lumMod val="75000"/>
                    <a:lumOff val="25000"/>
                  </a:schemeClr>
                </a:solidFill>
              </a:rPr>
              <a:t> </a:t>
            </a:r>
            <a:endParaRPr lang="zh-CN" altLang="en-US" dirty="0"/>
          </a:p>
        </p:txBody>
      </p:sp>
      <p:sp>
        <p:nvSpPr>
          <p:cNvPr id="9" name="文本框 8">
            <a:extLst>
              <a:ext uri="{FF2B5EF4-FFF2-40B4-BE49-F238E27FC236}">
                <a16:creationId xmlns:a16="http://schemas.microsoft.com/office/drawing/2014/main" id="{B6D87DC8-0915-456F-B2D2-D6611AD51CD5}"/>
              </a:ext>
            </a:extLst>
          </p:cNvPr>
          <p:cNvSpPr txBox="1"/>
          <p:nvPr/>
        </p:nvSpPr>
        <p:spPr>
          <a:xfrm>
            <a:off x="1054646" y="2579712"/>
            <a:ext cx="9829093" cy="923330"/>
          </a:xfrm>
          <a:prstGeom prst="rect">
            <a:avLst/>
          </a:prstGeom>
          <a:noFill/>
        </p:spPr>
        <p:txBody>
          <a:bodyPr wrap="square" rtlCol="0">
            <a:spAutoFit/>
          </a:bodyPr>
          <a:lstStyle/>
          <a:p>
            <a:r>
              <a:rPr lang="en-US" altLang="zh-CN" dirty="0"/>
              <a:t>  This week, I made further research on relevant contents on GitHub, and paid more attention to the compilation of the given classification of tag on GitHub, and relevant open documents in GitHub Insight Community. And got some ideas.</a:t>
            </a:r>
          </a:p>
        </p:txBody>
      </p:sp>
    </p:spTree>
    <p:extLst>
      <p:ext uri="{BB962C8B-B14F-4D97-AF65-F5344CB8AC3E}">
        <p14:creationId xmlns:p14="http://schemas.microsoft.com/office/powerpoint/2010/main" val="26688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lide(fromBottom)">
                                      <p:cBhvr>
                                        <p:cTn id="13" dur="1000"/>
                                        <p:tgtEl>
                                          <p:spTgt spid="8"/>
                                        </p:tgtEl>
                                      </p:cBhvr>
                                    </p:animEffect>
                                  </p:childTnLst>
                                </p:cTn>
                              </p:par>
                            </p:childTnLst>
                          </p:cTn>
                        </p:par>
                        <p:par>
                          <p:cTn id="14" fill="hold">
                            <p:stCondLst>
                              <p:cond delay="1500"/>
                            </p:stCondLst>
                            <p:childTnLst>
                              <p:par>
                                <p:cTn id="15" presetID="47"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文本框 1">
            <a:extLst>
              <a:ext uri="{FF2B5EF4-FFF2-40B4-BE49-F238E27FC236}">
                <a16:creationId xmlns:a16="http://schemas.microsoft.com/office/drawing/2014/main" id="{CE553A80-AA76-41D8-B95D-891AA4B5B83A}"/>
              </a:ext>
            </a:extLst>
          </p:cNvPr>
          <p:cNvSpPr txBox="1"/>
          <p:nvPr/>
        </p:nvSpPr>
        <p:spPr>
          <a:xfrm>
            <a:off x="994945" y="1659235"/>
            <a:ext cx="9289032" cy="2031325"/>
          </a:xfrm>
          <a:prstGeom prst="rect">
            <a:avLst/>
          </a:prstGeom>
          <a:noFill/>
        </p:spPr>
        <p:txBody>
          <a:bodyPr wrap="square" rtlCol="0">
            <a:spAutoFit/>
          </a:bodyPr>
          <a:lstStyle/>
          <a:p>
            <a:r>
              <a:rPr lang="en-US" altLang="zh-CN" dirty="0"/>
              <a:t>   First of all, in the interface of tag classification on GitHub, I counted the official number of tag classification given by it, and there were 183 tags. However, according to the data we got, the types of tags on GitHub were far more than these. After further analysis of these tags, it is found that the tags classified by GitHub include their abbreviations and extensions. However, after all the statistics, only 874 tags appeared in the tag classification. GitHub, though, has categorized the most popular tags. However, it is inevitable that some relatively unpopular tags will be used by someone, and it will be troublesome to retrieve them.</a:t>
            </a:r>
          </a:p>
        </p:txBody>
      </p:sp>
      <p:pic>
        <p:nvPicPr>
          <p:cNvPr id="3" name="图片 2">
            <a:extLst>
              <a:ext uri="{FF2B5EF4-FFF2-40B4-BE49-F238E27FC236}">
                <a16:creationId xmlns:a16="http://schemas.microsoft.com/office/drawing/2014/main" id="{73D5A70C-A9A4-45A5-B0C3-93248E115D3C}"/>
              </a:ext>
            </a:extLst>
          </p:cNvPr>
          <p:cNvPicPr>
            <a:picLocks noChangeAspect="1"/>
          </p:cNvPicPr>
          <p:nvPr/>
        </p:nvPicPr>
        <p:blipFill>
          <a:blip r:embed="rId3"/>
          <a:stretch>
            <a:fillRect/>
          </a:stretch>
        </p:blipFill>
        <p:spPr>
          <a:xfrm>
            <a:off x="2708808" y="3726587"/>
            <a:ext cx="3491830" cy="3131413"/>
          </a:xfrm>
          <a:prstGeom prst="rect">
            <a:avLst/>
          </a:prstGeom>
        </p:spPr>
      </p:pic>
      <p:sp>
        <p:nvSpPr>
          <p:cNvPr id="6" name="箭头: 右 5">
            <a:extLst>
              <a:ext uri="{FF2B5EF4-FFF2-40B4-BE49-F238E27FC236}">
                <a16:creationId xmlns:a16="http://schemas.microsoft.com/office/drawing/2014/main" id="{7E390E3C-4C33-40A6-84B9-533F298CB619}"/>
              </a:ext>
            </a:extLst>
          </p:cNvPr>
          <p:cNvSpPr/>
          <p:nvPr/>
        </p:nvSpPr>
        <p:spPr>
          <a:xfrm>
            <a:off x="6201442" y="5018745"/>
            <a:ext cx="1800200" cy="3600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DEEDC2A-B83E-43C0-BF09-408B3C7777A4}"/>
              </a:ext>
            </a:extLst>
          </p:cNvPr>
          <p:cNvSpPr txBox="1"/>
          <p:nvPr/>
        </p:nvSpPr>
        <p:spPr>
          <a:xfrm>
            <a:off x="8001642" y="5009453"/>
            <a:ext cx="4188771" cy="369332"/>
          </a:xfrm>
          <a:prstGeom prst="rect">
            <a:avLst/>
          </a:prstGeom>
          <a:noFill/>
        </p:spPr>
        <p:txBody>
          <a:bodyPr wrap="square" rtlCol="0">
            <a:spAutoFit/>
          </a:bodyPr>
          <a:lstStyle/>
          <a:p>
            <a:r>
              <a:rPr lang="en-US" altLang="zh-CN" dirty="0"/>
              <a:t>Totally 183 tags</a:t>
            </a:r>
            <a:endParaRPr lang="zh-CN" altLang="en-US" dirty="0"/>
          </a:p>
        </p:txBody>
      </p:sp>
    </p:spTree>
    <p:extLst>
      <p:ext uri="{BB962C8B-B14F-4D97-AF65-F5344CB8AC3E}">
        <p14:creationId xmlns:p14="http://schemas.microsoft.com/office/powerpoint/2010/main" val="2534257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4546F588-01A5-482C-BE13-261DF6AB3EAA}"/>
              </a:ext>
            </a:extLst>
          </p:cNvPr>
          <p:cNvSpPr/>
          <p:nvPr/>
        </p:nvSpPr>
        <p:spPr>
          <a:xfrm>
            <a:off x="1051396" y="1886452"/>
            <a:ext cx="9504274" cy="923330"/>
          </a:xfrm>
          <a:prstGeom prst="rect">
            <a:avLst/>
          </a:prstGeom>
        </p:spPr>
        <p:txBody>
          <a:bodyPr wrap="square">
            <a:spAutoFit/>
          </a:bodyPr>
          <a:lstStyle/>
          <a:p>
            <a:r>
              <a:rPr lang="en-US" altLang="zh-CN" dirty="0"/>
              <a:t>  Secondly, the tag classification order given on GitHub is sorted only by the Name of tag. Different from Stack Overflow, Stack Overflow provides three different sorting methods: "Popular", "Name" and “New". Can the tag classification in GitHub be optimized according to Stack Overflow?</a:t>
            </a:r>
            <a:endParaRPr lang="zh-CN" altLang="en-US" dirty="0"/>
          </a:p>
        </p:txBody>
      </p:sp>
      <p:pic>
        <p:nvPicPr>
          <p:cNvPr id="3" name="图片 2">
            <a:extLst>
              <a:ext uri="{FF2B5EF4-FFF2-40B4-BE49-F238E27FC236}">
                <a16:creationId xmlns:a16="http://schemas.microsoft.com/office/drawing/2014/main" id="{C75C62C0-917B-4363-B7D3-6940F81C2E05}"/>
              </a:ext>
            </a:extLst>
          </p:cNvPr>
          <p:cNvPicPr>
            <a:picLocks noChangeAspect="1"/>
          </p:cNvPicPr>
          <p:nvPr/>
        </p:nvPicPr>
        <p:blipFill>
          <a:blip r:embed="rId3"/>
          <a:stretch>
            <a:fillRect/>
          </a:stretch>
        </p:blipFill>
        <p:spPr>
          <a:xfrm>
            <a:off x="1083109" y="3068960"/>
            <a:ext cx="3812392" cy="3422603"/>
          </a:xfrm>
          <a:prstGeom prst="rect">
            <a:avLst/>
          </a:prstGeom>
        </p:spPr>
      </p:pic>
      <p:pic>
        <p:nvPicPr>
          <p:cNvPr id="5" name="图片 4">
            <a:extLst>
              <a:ext uri="{FF2B5EF4-FFF2-40B4-BE49-F238E27FC236}">
                <a16:creationId xmlns:a16="http://schemas.microsoft.com/office/drawing/2014/main" id="{DD92E6DF-EF2B-43D1-B3A6-F7CCA8064B89}"/>
              </a:ext>
            </a:extLst>
          </p:cNvPr>
          <p:cNvPicPr>
            <a:picLocks noChangeAspect="1"/>
          </p:cNvPicPr>
          <p:nvPr/>
        </p:nvPicPr>
        <p:blipFill>
          <a:blip r:embed="rId4"/>
          <a:stretch>
            <a:fillRect/>
          </a:stretch>
        </p:blipFill>
        <p:spPr>
          <a:xfrm>
            <a:off x="6743278" y="3068960"/>
            <a:ext cx="3812392" cy="3422603"/>
          </a:xfrm>
          <a:prstGeom prst="rect">
            <a:avLst/>
          </a:prstGeom>
        </p:spPr>
      </p:pic>
      <p:sp>
        <p:nvSpPr>
          <p:cNvPr id="6" name="文本框 5">
            <a:extLst>
              <a:ext uri="{FF2B5EF4-FFF2-40B4-BE49-F238E27FC236}">
                <a16:creationId xmlns:a16="http://schemas.microsoft.com/office/drawing/2014/main" id="{64C44677-8D5C-4016-BAE4-E2BFCF7A9B2D}"/>
              </a:ext>
            </a:extLst>
          </p:cNvPr>
          <p:cNvSpPr txBox="1"/>
          <p:nvPr/>
        </p:nvSpPr>
        <p:spPr>
          <a:xfrm>
            <a:off x="2206774" y="6491563"/>
            <a:ext cx="3067305" cy="369332"/>
          </a:xfrm>
          <a:prstGeom prst="rect">
            <a:avLst/>
          </a:prstGeom>
          <a:noFill/>
        </p:spPr>
        <p:txBody>
          <a:bodyPr wrap="square" rtlCol="0">
            <a:spAutoFit/>
          </a:bodyPr>
          <a:lstStyle/>
          <a:p>
            <a:r>
              <a:rPr lang="en-US" altLang="zh-CN" dirty="0"/>
              <a:t>GitHub Tag </a:t>
            </a:r>
            <a:endParaRPr lang="zh-CN" altLang="en-US" dirty="0"/>
          </a:p>
        </p:txBody>
      </p:sp>
      <p:sp>
        <p:nvSpPr>
          <p:cNvPr id="19" name="文本框 18">
            <a:extLst>
              <a:ext uri="{FF2B5EF4-FFF2-40B4-BE49-F238E27FC236}">
                <a16:creationId xmlns:a16="http://schemas.microsoft.com/office/drawing/2014/main" id="{9437A290-2F76-443D-B613-B6B354E32FF7}"/>
              </a:ext>
            </a:extLst>
          </p:cNvPr>
          <p:cNvSpPr txBox="1"/>
          <p:nvPr/>
        </p:nvSpPr>
        <p:spPr>
          <a:xfrm>
            <a:off x="7679382" y="6491563"/>
            <a:ext cx="3067305" cy="369332"/>
          </a:xfrm>
          <a:prstGeom prst="rect">
            <a:avLst/>
          </a:prstGeom>
          <a:noFill/>
        </p:spPr>
        <p:txBody>
          <a:bodyPr wrap="square" rtlCol="0">
            <a:spAutoFit/>
          </a:bodyPr>
          <a:lstStyle/>
          <a:p>
            <a:r>
              <a:rPr lang="en-US" altLang="zh-CN" dirty="0"/>
              <a:t>Stack Overflow Tag </a:t>
            </a:r>
            <a:endParaRPr lang="zh-CN" altLang="en-US" dirty="0"/>
          </a:p>
        </p:txBody>
      </p:sp>
    </p:spTree>
    <p:extLst>
      <p:ext uri="{BB962C8B-B14F-4D97-AF65-F5344CB8AC3E}">
        <p14:creationId xmlns:p14="http://schemas.microsoft.com/office/powerpoint/2010/main" val="4247574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151DC7CE-451D-4D59-900E-DB4E20237B4C}"/>
              </a:ext>
            </a:extLst>
          </p:cNvPr>
          <p:cNvSpPr/>
          <p:nvPr/>
        </p:nvSpPr>
        <p:spPr>
          <a:xfrm>
            <a:off x="887102" y="1695130"/>
            <a:ext cx="10536696" cy="1200329"/>
          </a:xfrm>
          <a:prstGeom prst="rect">
            <a:avLst/>
          </a:prstGeom>
        </p:spPr>
        <p:txBody>
          <a:bodyPr wrap="square">
            <a:spAutoFit/>
          </a:bodyPr>
          <a:lstStyle/>
          <a:p>
            <a:r>
              <a:rPr lang="en-US" altLang="zh-CN" dirty="0">
                <a:solidFill>
                  <a:srgbClr val="333333"/>
                </a:solidFill>
                <a:latin typeface="Arial" panose="020B0604020202020204" pitchFamily="34" charset="0"/>
              </a:rPr>
              <a:t>  The other is that there is a Community Profile for each Repository on GitHub. It included: Description, Readme, Code of Conduct, License, Issue Templates, and Pull Request Templates. Distributions represent Repository descriptions, Readme documents, guidelines, contributions, version updates, Issue templates, and pull request templates.</a:t>
            </a:r>
            <a:endParaRPr lang="zh-CN" altLang="en-US" dirty="0"/>
          </a:p>
        </p:txBody>
      </p:sp>
      <p:pic>
        <p:nvPicPr>
          <p:cNvPr id="4" name="图片 3">
            <a:extLst>
              <a:ext uri="{FF2B5EF4-FFF2-40B4-BE49-F238E27FC236}">
                <a16:creationId xmlns:a16="http://schemas.microsoft.com/office/drawing/2014/main" id="{A19BE3EB-B77D-422B-AF41-7DF5FA316C3D}"/>
              </a:ext>
            </a:extLst>
          </p:cNvPr>
          <p:cNvPicPr>
            <a:picLocks noChangeAspect="1"/>
          </p:cNvPicPr>
          <p:nvPr/>
        </p:nvPicPr>
        <p:blipFill>
          <a:blip r:embed="rId3"/>
          <a:stretch>
            <a:fillRect/>
          </a:stretch>
        </p:blipFill>
        <p:spPr>
          <a:xfrm>
            <a:off x="3764955" y="2895459"/>
            <a:ext cx="4660501" cy="3778785"/>
          </a:xfrm>
          <a:prstGeom prst="rect">
            <a:avLst/>
          </a:prstGeom>
        </p:spPr>
      </p:pic>
    </p:spTree>
    <p:extLst>
      <p:ext uri="{BB962C8B-B14F-4D97-AF65-F5344CB8AC3E}">
        <p14:creationId xmlns:p14="http://schemas.microsoft.com/office/powerpoint/2010/main" val="2668922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2" name="矩形 1">
            <a:extLst>
              <a:ext uri="{FF2B5EF4-FFF2-40B4-BE49-F238E27FC236}">
                <a16:creationId xmlns:a16="http://schemas.microsoft.com/office/drawing/2014/main" id="{1C8CAE39-3856-4916-9A72-267F6817E0C1}"/>
              </a:ext>
            </a:extLst>
          </p:cNvPr>
          <p:cNvSpPr/>
          <p:nvPr/>
        </p:nvSpPr>
        <p:spPr>
          <a:xfrm>
            <a:off x="767669" y="1716588"/>
            <a:ext cx="10950087" cy="1477328"/>
          </a:xfrm>
          <a:prstGeom prst="rect">
            <a:avLst/>
          </a:prstGeom>
        </p:spPr>
        <p:txBody>
          <a:bodyPr wrap="square">
            <a:spAutoFit/>
          </a:bodyPr>
          <a:lstStyle/>
          <a:p>
            <a:r>
              <a:rPr lang="en-US" altLang="zh-CN" dirty="0">
                <a:solidFill>
                  <a:srgbClr val="333333"/>
                </a:solidFill>
                <a:latin typeface="Arial" panose="020B0604020202020204" pitchFamily="34" charset="0"/>
              </a:rPr>
              <a:t>  In which, I observed the first 100 items with Forks quantity and Star quantity in GitHub and found that 87 items had no Issue Template and Pull Request Template. The Issue Template and Pull Request Template make it easier for project developers to manage user Suggestions and requests. Most of these large projects do not have these two templates. Therefore, could you summarize the Issue Template and Pull Request Template from the existing Issue and Pull Request in the project?</a:t>
            </a:r>
            <a:endParaRPr lang="zh-CN" altLang="en-US" dirty="0"/>
          </a:p>
        </p:txBody>
      </p:sp>
      <p:pic>
        <p:nvPicPr>
          <p:cNvPr id="6" name="图片 5">
            <a:extLst>
              <a:ext uri="{FF2B5EF4-FFF2-40B4-BE49-F238E27FC236}">
                <a16:creationId xmlns:a16="http://schemas.microsoft.com/office/drawing/2014/main" id="{3B0B8AB1-81A0-4628-ABA4-CA41F1830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4038" y="3284984"/>
            <a:ext cx="4003194" cy="3378508"/>
          </a:xfrm>
          <a:prstGeom prst="rect">
            <a:avLst/>
          </a:prstGeom>
        </p:spPr>
      </p:pic>
    </p:spTree>
    <p:extLst>
      <p:ext uri="{BB962C8B-B14F-4D97-AF65-F5344CB8AC3E}">
        <p14:creationId xmlns:p14="http://schemas.microsoft.com/office/powerpoint/2010/main" val="744807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264046" y="228676"/>
            <a:ext cx="3215535" cy="954107"/>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Experiments </a:t>
            </a:r>
          </a:p>
          <a:p>
            <a:pPr algn="ctr"/>
            <a:r>
              <a:rPr lang="en-US" altLang="zh-CN" sz="2800" dirty="0">
                <a:solidFill>
                  <a:schemeClr val="tx1">
                    <a:lumMod val="75000"/>
                    <a:lumOff val="25000"/>
                  </a:schemeClr>
                </a:solidFill>
                <a:latin typeface="微软雅黑" pitchFamily="34" charset="-122"/>
                <a:ea typeface="微软雅黑" pitchFamily="34" charset="-122"/>
              </a:rPr>
              <a:t>and Ideas</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02</a:t>
            </a:r>
            <a:r>
              <a:rPr lang="zh-CN" altLang="en-US" dirty="0">
                <a:solidFill>
                  <a:schemeClr val="tx1">
                    <a:lumMod val="75000"/>
                    <a:lumOff val="25000"/>
                  </a:schemeClr>
                </a:solidFill>
              </a:rPr>
              <a:t> </a:t>
            </a:r>
            <a:endParaRPr lang="zh-CN" altLang="en-US" dirty="0"/>
          </a:p>
        </p:txBody>
      </p:sp>
      <p:grpSp>
        <p:nvGrpSpPr>
          <p:cNvPr id="11" name="组合 10">
            <a:extLst>
              <a:ext uri="{FF2B5EF4-FFF2-40B4-BE49-F238E27FC236}">
                <a16:creationId xmlns:a16="http://schemas.microsoft.com/office/drawing/2014/main" id="{349B31C4-DA1A-42F4-84C0-4A5D29AFBE77}"/>
              </a:ext>
            </a:extLst>
          </p:cNvPr>
          <p:cNvGrpSpPr/>
          <p:nvPr/>
        </p:nvGrpSpPr>
        <p:grpSpPr>
          <a:xfrm>
            <a:off x="521551" y="260648"/>
            <a:ext cx="893136" cy="909454"/>
            <a:chOff x="6501056" y="2921024"/>
            <a:chExt cx="696763" cy="696763"/>
          </a:xfrm>
        </p:grpSpPr>
        <p:sp>
          <p:nvSpPr>
            <p:cNvPr id="12" name="椭圆 11">
              <a:extLst>
                <a:ext uri="{FF2B5EF4-FFF2-40B4-BE49-F238E27FC236}">
                  <a16:creationId xmlns:a16="http://schemas.microsoft.com/office/drawing/2014/main" id="{C72FC43A-7F89-485F-B37E-7A75C1F4ADB9}"/>
                </a:ext>
              </a:extLst>
            </p:cNvPr>
            <p:cNvSpPr/>
            <p:nvPr/>
          </p:nvSpPr>
          <p:spPr>
            <a:xfrm>
              <a:off x="6501056" y="2921024"/>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3" name="组合 118">
              <a:extLst>
                <a:ext uri="{FF2B5EF4-FFF2-40B4-BE49-F238E27FC236}">
                  <a16:creationId xmlns:a16="http://schemas.microsoft.com/office/drawing/2014/main" id="{24031B48-BED2-4777-B7DC-14CB59033C2E}"/>
                </a:ext>
              </a:extLst>
            </p:cNvPr>
            <p:cNvGrpSpPr>
              <a:grpSpLocks noChangeAspect="1"/>
            </p:cNvGrpSpPr>
            <p:nvPr/>
          </p:nvGrpSpPr>
          <p:grpSpPr>
            <a:xfrm>
              <a:off x="6636672" y="3066937"/>
              <a:ext cx="455384" cy="390650"/>
              <a:chOff x="5084763" y="971550"/>
              <a:chExt cx="323850" cy="277813"/>
            </a:xfrm>
            <a:solidFill>
              <a:srgbClr val="4ABAB5"/>
            </a:solidFill>
          </p:grpSpPr>
          <p:sp>
            <p:nvSpPr>
              <p:cNvPr id="14" name="Freeform 301">
                <a:extLst>
                  <a:ext uri="{FF2B5EF4-FFF2-40B4-BE49-F238E27FC236}">
                    <a16:creationId xmlns:a16="http://schemas.microsoft.com/office/drawing/2014/main" id="{82E7A657-9C4C-4116-8FBF-946FDC841FB8}"/>
                  </a:ext>
                </a:extLst>
              </p:cNvPr>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5" name="Freeform 302">
                <a:extLst>
                  <a:ext uri="{FF2B5EF4-FFF2-40B4-BE49-F238E27FC236}">
                    <a16:creationId xmlns:a16="http://schemas.microsoft.com/office/drawing/2014/main" id="{64E44FB1-F8C6-484C-B2D1-5FA7632D4B35}"/>
                  </a:ext>
                </a:extLst>
              </p:cNvPr>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sp>
            <p:nvSpPr>
              <p:cNvPr id="16" name="Freeform 303">
                <a:extLst>
                  <a:ext uri="{FF2B5EF4-FFF2-40B4-BE49-F238E27FC236}">
                    <a16:creationId xmlns:a16="http://schemas.microsoft.com/office/drawing/2014/main" id="{C8626A9D-7F0C-49DC-84B1-745E91F07C82}"/>
                  </a:ext>
                </a:extLst>
              </p:cNvPr>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43C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25"/>
              </a:p>
            </p:txBody>
          </p:sp>
        </p:grpSp>
      </p:grpSp>
      <p:sp>
        <p:nvSpPr>
          <p:cNvPr id="3" name="矩形 2">
            <a:extLst>
              <a:ext uri="{FF2B5EF4-FFF2-40B4-BE49-F238E27FC236}">
                <a16:creationId xmlns:a16="http://schemas.microsoft.com/office/drawing/2014/main" id="{125A5972-AE93-4576-9E6B-E8D500883D95}"/>
              </a:ext>
            </a:extLst>
          </p:cNvPr>
          <p:cNvSpPr/>
          <p:nvPr/>
        </p:nvSpPr>
        <p:spPr>
          <a:xfrm>
            <a:off x="1264046" y="1616723"/>
            <a:ext cx="8806259" cy="923330"/>
          </a:xfrm>
          <a:prstGeom prst="rect">
            <a:avLst/>
          </a:prstGeom>
        </p:spPr>
        <p:txBody>
          <a:bodyPr wrap="square">
            <a:spAutoFit/>
          </a:bodyPr>
          <a:lstStyle/>
          <a:p>
            <a:r>
              <a:rPr lang="en-US" altLang="zh-CN" dirty="0">
                <a:solidFill>
                  <a:srgbClr val="333333"/>
                </a:solidFill>
                <a:latin typeface="Arial" panose="020B0604020202020204" pitchFamily="34" charset="0"/>
              </a:rPr>
              <a:t>  Finally, after discussing with the teacher, we had an idea: I summarized the relevant software architecture with the project of GitHub, and then predicted the development trend of software architecture.</a:t>
            </a:r>
            <a:r>
              <a:rPr lang="en-US" altLang="zh-CN" dirty="0"/>
              <a:t> And I made a simple flow chart.</a:t>
            </a:r>
            <a:endParaRPr lang="zh-CN" altLang="en-US" dirty="0"/>
          </a:p>
        </p:txBody>
      </p:sp>
      <p:pic>
        <p:nvPicPr>
          <p:cNvPr id="6" name="图片 5">
            <a:extLst>
              <a:ext uri="{FF2B5EF4-FFF2-40B4-BE49-F238E27FC236}">
                <a16:creationId xmlns:a16="http://schemas.microsoft.com/office/drawing/2014/main" id="{9CAFCFAD-3ADA-4565-9A5A-B8EB773907E6}"/>
              </a:ext>
            </a:extLst>
          </p:cNvPr>
          <p:cNvPicPr>
            <a:picLocks noChangeAspect="1"/>
          </p:cNvPicPr>
          <p:nvPr/>
        </p:nvPicPr>
        <p:blipFill>
          <a:blip r:embed="rId3"/>
          <a:stretch>
            <a:fillRect/>
          </a:stretch>
        </p:blipFill>
        <p:spPr>
          <a:xfrm>
            <a:off x="5074174" y="2540053"/>
            <a:ext cx="5309896" cy="4286635"/>
          </a:xfrm>
          <a:prstGeom prst="rect">
            <a:avLst/>
          </a:prstGeom>
        </p:spPr>
      </p:pic>
    </p:spTree>
    <p:extLst>
      <p:ext uri="{BB962C8B-B14F-4D97-AF65-F5344CB8AC3E}">
        <p14:creationId xmlns:p14="http://schemas.microsoft.com/office/powerpoint/2010/main" val="1119829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1511278" y="413680"/>
            <a:ext cx="3071519" cy="523220"/>
          </a:xfrm>
          <a:prstGeom prst="rect">
            <a:avLst/>
          </a:prstGeom>
          <a:noFill/>
        </p:spPr>
        <p:txBody>
          <a:bodyPr wrap="square" rtlCol="0">
            <a:spAutoFit/>
          </a:bodyPr>
          <a:lstStyle/>
          <a:p>
            <a:pPr algn="ctr"/>
            <a:r>
              <a:rPr lang="en-US" altLang="zh-CN" sz="2800" dirty="0">
                <a:solidFill>
                  <a:schemeClr val="tx1">
                    <a:lumMod val="75000"/>
                    <a:lumOff val="25000"/>
                  </a:schemeClr>
                </a:solidFill>
                <a:latin typeface="微软雅黑" pitchFamily="34" charset="-122"/>
                <a:ea typeface="微软雅黑" pitchFamily="34" charset="-122"/>
              </a:rPr>
              <a:t>Next Week Work</a:t>
            </a:r>
            <a:endParaRPr lang="zh-CN" altLang="en-US" sz="2800" dirty="0">
              <a:solidFill>
                <a:schemeClr val="tx1">
                  <a:lumMod val="75000"/>
                  <a:lumOff val="25000"/>
                </a:schemeClr>
              </a:solidFill>
              <a:latin typeface="微软雅黑" pitchFamily="34" charset="-122"/>
              <a:ea typeface="微软雅黑" pitchFamily="34" charset="-122"/>
            </a:endParaRPr>
          </a:p>
        </p:txBody>
      </p:sp>
      <p:sp>
        <p:nvSpPr>
          <p:cNvPr id="194" name="矩形 193"/>
          <p:cNvSpPr/>
          <p:nvPr/>
        </p:nvSpPr>
        <p:spPr>
          <a:xfrm>
            <a:off x="521550" y="1154128"/>
            <a:ext cx="994183" cy="369332"/>
          </a:xfrm>
          <a:prstGeom prst="rect">
            <a:avLst/>
          </a:prstGeom>
        </p:spPr>
        <p:txBody>
          <a:bodyPr wrap="none">
            <a:spAutoFit/>
          </a:bodyPr>
          <a:lstStyle/>
          <a:p>
            <a:r>
              <a:rPr lang="en-US" altLang="zh-CN" dirty="0">
                <a:solidFill>
                  <a:schemeClr val="tx1">
                    <a:lumMod val="75000"/>
                    <a:lumOff val="25000"/>
                  </a:schemeClr>
                </a:solidFill>
              </a:rPr>
              <a:t>PART 03</a:t>
            </a:r>
            <a:r>
              <a:rPr lang="zh-CN" altLang="en-US" dirty="0">
                <a:solidFill>
                  <a:schemeClr val="tx1">
                    <a:lumMod val="75000"/>
                    <a:lumOff val="25000"/>
                  </a:schemeClr>
                </a:solidFill>
              </a:rPr>
              <a:t> </a:t>
            </a:r>
            <a:endParaRPr lang="zh-CN" altLang="en-US" dirty="0"/>
          </a:p>
        </p:txBody>
      </p:sp>
      <p:grpSp>
        <p:nvGrpSpPr>
          <p:cNvPr id="17" name="组合 16">
            <a:extLst>
              <a:ext uri="{FF2B5EF4-FFF2-40B4-BE49-F238E27FC236}">
                <a16:creationId xmlns:a16="http://schemas.microsoft.com/office/drawing/2014/main" id="{8B5F24FC-660A-4134-8EA3-06945E7D20A9}"/>
              </a:ext>
            </a:extLst>
          </p:cNvPr>
          <p:cNvGrpSpPr/>
          <p:nvPr/>
        </p:nvGrpSpPr>
        <p:grpSpPr>
          <a:xfrm>
            <a:off x="548362" y="200021"/>
            <a:ext cx="936104" cy="954107"/>
            <a:chOff x="9881420" y="2714620"/>
            <a:chExt cx="784512" cy="784512"/>
          </a:xfrm>
        </p:grpSpPr>
        <p:sp>
          <p:nvSpPr>
            <p:cNvPr id="18" name="椭圆 17">
              <a:extLst>
                <a:ext uri="{FF2B5EF4-FFF2-40B4-BE49-F238E27FC236}">
                  <a16:creationId xmlns:a16="http://schemas.microsoft.com/office/drawing/2014/main" id="{F704EF69-BACA-4459-834B-88F3926F53AA}"/>
                </a:ext>
              </a:extLst>
            </p:cNvPr>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 name="Freeform 9">
              <a:extLst>
                <a:ext uri="{FF2B5EF4-FFF2-40B4-BE49-F238E27FC236}">
                  <a16:creationId xmlns:a16="http://schemas.microsoft.com/office/drawing/2014/main" id="{87DA91D0-28C6-4A89-9A57-10D233225C8D}"/>
                </a:ext>
              </a:extLst>
            </p:cNvPr>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文本框 1">
            <a:extLst>
              <a:ext uri="{FF2B5EF4-FFF2-40B4-BE49-F238E27FC236}">
                <a16:creationId xmlns:a16="http://schemas.microsoft.com/office/drawing/2014/main" id="{83479649-96EC-4B3C-A7F7-57011837E76C}"/>
              </a:ext>
            </a:extLst>
          </p:cNvPr>
          <p:cNvSpPr txBox="1"/>
          <p:nvPr/>
        </p:nvSpPr>
        <p:spPr>
          <a:xfrm>
            <a:off x="910630" y="2133139"/>
            <a:ext cx="9975336" cy="1200329"/>
          </a:xfrm>
          <a:prstGeom prst="rect">
            <a:avLst/>
          </a:prstGeom>
          <a:noFill/>
        </p:spPr>
        <p:txBody>
          <a:bodyPr wrap="square" rtlCol="0">
            <a:spAutoFit/>
          </a:bodyPr>
          <a:lstStyle/>
          <a:p>
            <a:r>
              <a:rPr lang="en-US" altLang="zh-CN" dirty="0"/>
              <a:t>1</a:t>
            </a:r>
            <a:r>
              <a:rPr lang="zh-CN" altLang="en-US" dirty="0"/>
              <a:t>、</a:t>
            </a:r>
            <a:r>
              <a:rPr lang="en-US" altLang="zh-CN" dirty="0"/>
              <a:t>If a software architecture project is feasible, I will learn about the relevant models of software architecture.</a:t>
            </a:r>
          </a:p>
          <a:p>
            <a:r>
              <a:rPr lang="en-US" altLang="zh-CN" dirty="0"/>
              <a:t>2</a:t>
            </a:r>
            <a:r>
              <a:rPr lang="zh-CN" altLang="en-US" dirty="0"/>
              <a:t>、</a:t>
            </a:r>
            <a:r>
              <a:rPr lang="en-US" altLang="zh-CN" dirty="0"/>
              <a:t>Take a closer look at GitHub to see some of the minor issues on GitHub.</a:t>
            </a:r>
          </a:p>
          <a:p>
            <a:r>
              <a:rPr lang="en-US" altLang="zh-CN" dirty="0"/>
              <a:t>3</a:t>
            </a:r>
            <a:r>
              <a:rPr lang="zh-CN" altLang="en-US" dirty="0"/>
              <a:t>、</a:t>
            </a:r>
            <a:r>
              <a:rPr lang="en-US" altLang="zh-CN" dirty="0"/>
              <a:t>Compare Stack Overflow's tag with GitHub's tag in chronological order.</a:t>
            </a:r>
          </a:p>
        </p:txBody>
      </p:sp>
    </p:spTree>
    <p:extLst>
      <p:ext uri="{BB962C8B-B14F-4D97-AF65-F5344CB8AC3E}">
        <p14:creationId xmlns:p14="http://schemas.microsoft.com/office/powerpoint/2010/main" val="2471063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slide(fromBottom)">
                                      <p:cBhvr>
                                        <p:cTn id="7" dur="1000"/>
                                        <p:tgtEl>
                                          <p:spTgt spid="19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1000"/>
                                        <p:tgtEl>
                                          <p:spTgt spid="165"/>
                                        </p:tgtEl>
                                      </p:cBhvr>
                                    </p:animEffect>
                                    <p:anim calcmode="lin" valueType="num">
                                      <p:cBhvr>
                                        <p:cTn id="12" dur="1000" fill="hold"/>
                                        <p:tgtEl>
                                          <p:spTgt spid="165"/>
                                        </p:tgtEl>
                                        <p:attrNameLst>
                                          <p:attrName>ppt_x</p:attrName>
                                        </p:attrNameLst>
                                      </p:cBhvr>
                                      <p:tavLst>
                                        <p:tav tm="0">
                                          <p:val>
                                            <p:strVal val="#ppt_x"/>
                                          </p:val>
                                        </p:tav>
                                        <p:tav tm="100000">
                                          <p:val>
                                            <p:strVal val="#ppt_x"/>
                                          </p:val>
                                        </p:tav>
                                      </p:tavLst>
                                    </p:anim>
                                    <p:anim calcmode="lin" valueType="num">
                                      <p:cBhvr>
                                        <p:cTn id="13" dur="1000" fill="hold"/>
                                        <p:tgtEl>
                                          <p:spTgt spid="16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53" presetClass="entr" presetSubtype="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9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2872</TotalTime>
  <Words>549</Words>
  <Application>Microsoft Office PowerPoint</Application>
  <PresentationFormat>自定义</PresentationFormat>
  <Paragraphs>51</Paragraphs>
  <Slides>9</Slides>
  <Notes>8</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ITC Avant Garde Std XLt</vt:lpstr>
      <vt:lpstr>方正兰亭粗黑_GBK</vt:lpstr>
      <vt:lpstr>方正正纤黑简体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梦玺 张</cp:lastModifiedBy>
  <cp:revision>200</cp:revision>
  <dcterms:created xsi:type="dcterms:W3CDTF">2014-12-25T08:17:45Z</dcterms:created>
  <dcterms:modified xsi:type="dcterms:W3CDTF">2019-03-18T01:35:02Z</dcterms:modified>
  <cp:category/>
</cp:coreProperties>
</file>