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94" r:id="rId3"/>
    <p:sldId id="375" r:id="rId4"/>
    <p:sldId id="368" r:id="rId5"/>
    <p:sldId id="372" r:id="rId6"/>
    <p:sldId id="374" r:id="rId7"/>
    <p:sldId id="373" r:id="rId8"/>
    <p:sldId id="376" r:id="rId9"/>
    <p:sldId id="377" r:id="rId10"/>
    <p:sldId id="369" r:id="rId11"/>
  </p:sldIdLst>
  <p:sldSz cx="12190413"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47CFFF"/>
    <a:srgbClr val="81DEFF"/>
    <a:srgbClr val="165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9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zaf\Desktop\&#26032;&#24314;%20Microsoft%20Excel%20&#24037;&#20316;&#34920;%20(4).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v>With Template</c:v>
          </c:tx>
          <c:spPr>
            <a:solidFill>
              <a:schemeClr val="accent1"/>
            </a:solidFill>
            <a:ln>
              <a:noFill/>
            </a:ln>
            <a:effectLst/>
          </c:spPr>
          <c:invertIfNegative val="0"/>
          <c:cat>
            <c:strRef>
              <c:f>Sheet1!$A$20:$A$23</c:f>
              <c:strCache>
                <c:ptCount val="4"/>
                <c:pt idx="0">
                  <c:v>With a day</c:v>
                </c:pt>
                <c:pt idx="1">
                  <c:v>With a week</c:v>
                </c:pt>
                <c:pt idx="2">
                  <c:v>With a month</c:v>
                </c:pt>
                <c:pt idx="3">
                  <c:v>Other</c:v>
                </c:pt>
              </c:strCache>
            </c:strRef>
          </c:cat>
          <c:val>
            <c:numRef>
              <c:f>Sheet1!$B$20:$B$23</c:f>
              <c:numCache>
                <c:formatCode>0.00%</c:formatCode>
                <c:ptCount val="4"/>
                <c:pt idx="0">
                  <c:v>0.41299999999999998</c:v>
                </c:pt>
                <c:pt idx="1">
                  <c:v>0.51629999999999998</c:v>
                </c:pt>
                <c:pt idx="2">
                  <c:v>6.7299999999999999E-2</c:v>
                </c:pt>
                <c:pt idx="3">
                  <c:v>5.1000000000000004E-3</c:v>
                </c:pt>
              </c:numCache>
            </c:numRef>
          </c:val>
          <c:extLst>
            <c:ext xmlns:c16="http://schemas.microsoft.com/office/drawing/2014/chart" uri="{C3380CC4-5D6E-409C-BE32-E72D297353CC}">
              <c16:uniqueId val="{00000000-4BA4-42A7-B3F4-34E377A70BDE}"/>
            </c:ext>
          </c:extLst>
        </c:ser>
        <c:ser>
          <c:idx val="1"/>
          <c:order val="1"/>
          <c:tx>
            <c:v>Without Template</c:v>
          </c:tx>
          <c:spPr>
            <a:solidFill>
              <a:schemeClr val="accent2"/>
            </a:solidFill>
            <a:ln>
              <a:noFill/>
            </a:ln>
            <a:effectLst/>
          </c:spPr>
          <c:invertIfNegative val="0"/>
          <c:cat>
            <c:strRef>
              <c:f>Sheet1!$A$20:$A$23</c:f>
              <c:strCache>
                <c:ptCount val="4"/>
                <c:pt idx="0">
                  <c:v>With a day</c:v>
                </c:pt>
                <c:pt idx="1">
                  <c:v>With a week</c:v>
                </c:pt>
                <c:pt idx="2">
                  <c:v>With a month</c:v>
                </c:pt>
                <c:pt idx="3">
                  <c:v>Other</c:v>
                </c:pt>
              </c:strCache>
            </c:strRef>
          </c:cat>
          <c:val>
            <c:numRef>
              <c:f>Sheet1!$C$20:$C$23</c:f>
              <c:numCache>
                <c:formatCode>0.00%</c:formatCode>
                <c:ptCount val="4"/>
                <c:pt idx="0">
                  <c:v>0.24299999999999999</c:v>
                </c:pt>
                <c:pt idx="1">
                  <c:v>0.44169999999999998</c:v>
                </c:pt>
                <c:pt idx="2">
                  <c:v>0.192</c:v>
                </c:pt>
                <c:pt idx="3">
                  <c:v>0.12330000000000001</c:v>
                </c:pt>
              </c:numCache>
            </c:numRef>
          </c:val>
          <c:extLst>
            <c:ext xmlns:c16="http://schemas.microsoft.com/office/drawing/2014/chart" uri="{C3380CC4-5D6E-409C-BE32-E72D297353CC}">
              <c16:uniqueId val="{00000001-4BA4-42A7-B3F4-34E377A70BDE}"/>
            </c:ext>
          </c:extLst>
        </c:ser>
        <c:dLbls>
          <c:showLegendKey val="0"/>
          <c:showVal val="0"/>
          <c:showCatName val="0"/>
          <c:showSerName val="0"/>
          <c:showPercent val="0"/>
          <c:showBubbleSize val="0"/>
        </c:dLbls>
        <c:gapWidth val="182"/>
        <c:axId val="1357822271"/>
        <c:axId val="1636097263"/>
      </c:barChart>
      <c:catAx>
        <c:axId val="135782227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36097263"/>
        <c:crosses val="autoZero"/>
        <c:auto val="1"/>
        <c:lblAlgn val="ctr"/>
        <c:lblOffset val="100"/>
        <c:noMultiLvlLbl val="0"/>
      </c:catAx>
      <c:valAx>
        <c:axId val="1636097263"/>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578222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F688DD-FEDD-40F7-B7F7-6703B1F20D34}" type="datetimeFigureOut">
              <a:rPr lang="zh-CN" altLang="en-US" smtClean="0"/>
              <a:pPr/>
              <a:t>2019/5/17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D4745C-0275-4ACE-A443-4A9DCE3714DB}" type="slidenum">
              <a:rPr lang="zh-CN" altLang="en-US" smtClean="0"/>
              <a:pPr/>
              <a:t>‹#›</a:t>
            </a:fld>
            <a:endParaRPr lang="zh-CN" altLang="en-US"/>
          </a:p>
        </p:txBody>
      </p:sp>
    </p:spTree>
    <p:extLst>
      <p:ext uri="{BB962C8B-B14F-4D97-AF65-F5344CB8AC3E}">
        <p14:creationId xmlns:p14="http://schemas.microsoft.com/office/powerpoint/2010/main" val="1375334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1</a:t>
            </a:fld>
            <a:endParaRPr lang="zh-CN" altLang="en-US"/>
          </a:p>
        </p:txBody>
      </p:sp>
    </p:spTree>
    <p:extLst>
      <p:ext uri="{BB962C8B-B14F-4D97-AF65-F5344CB8AC3E}">
        <p14:creationId xmlns:p14="http://schemas.microsoft.com/office/powerpoint/2010/main" val="3019159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2</a:t>
            </a:fld>
            <a:endParaRPr lang="zh-CN" altLang="en-US"/>
          </a:p>
        </p:txBody>
      </p:sp>
    </p:spTree>
    <p:extLst>
      <p:ext uri="{BB962C8B-B14F-4D97-AF65-F5344CB8AC3E}">
        <p14:creationId xmlns:p14="http://schemas.microsoft.com/office/powerpoint/2010/main" val="2118807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4</a:t>
            </a:fld>
            <a:endParaRPr lang="zh-CN" altLang="en-US"/>
          </a:p>
        </p:txBody>
      </p:sp>
    </p:spTree>
    <p:extLst>
      <p:ext uri="{BB962C8B-B14F-4D97-AF65-F5344CB8AC3E}">
        <p14:creationId xmlns:p14="http://schemas.microsoft.com/office/powerpoint/2010/main" val="3565401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5</a:t>
            </a:fld>
            <a:endParaRPr lang="zh-CN" altLang="en-US"/>
          </a:p>
        </p:txBody>
      </p:sp>
    </p:spTree>
    <p:extLst>
      <p:ext uri="{BB962C8B-B14F-4D97-AF65-F5344CB8AC3E}">
        <p14:creationId xmlns:p14="http://schemas.microsoft.com/office/powerpoint/2010/main" val="3002567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6</a:t>
            </a:fld>
            <a:endParaRPr lang="zh-CN" altLang="en-US"/>
          </a:p>
        </p:txBody>
      </p:sp>
    </p:spTree>
    <p:extLst>
      <p:ext uri="{BB962C8B-B14F-4D97-AF65-F5344CB8AC3E}">
        <p14:creationId xmlns:p14="http://schemas.microsoft.com/office/powerpoint/2010/main" val="2452413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7</a:t>
            </a:fld>
            <a:endParaRPr lang="zh-CN" altLang="en-US"/>
          </a:p>
        </p:txBody>
      </p:sp>
    </p:spTree>
    <p:extLst>
      <p:ext uri="{BB962C8B-B14F-4D97-AF65-F5344CB8AC3E}">
        <p14:creationId xmlns:p14="http://schemas.microsoft.com/office/powerpoint/2010/main" val="2356741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8</a:t>
            </a:fld>
            <a:endParaRPr lang="zh-CN" altLang="en-US"/>
          </a:p>
        </p:txBody>
      </p:sp>
    </p:spTree>
    <p:extLst>
      <p:ext uri="{BB962C8B-B14F-4D97-AF65-F5344CB8AC3E}">
        <p14:creationId xmlns:p14="http://schemas.microsoft.com/office/powerpoint/2010/main" val="4021740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9</a:t>
            </a:fld>
            <a:endParaRPr lang="zh-CN" altLang="en-US"/>
          </a:p>
        </p:txBody>
      </p:sp>
    </p:spTree>
    <p:extLst>
      <p:ext uri="{BB962C8B-B14F-4D97-AF65-F5344CB8AC3E}">
        <p14:creationId xmlns:p14="http://schemas.microsoft.com/office/powerpoint/2010/main" val="522106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10</a:t>
            </a:fld>
            <a:endParaRPr lang="zh-CN" altLang="en-US"/>
          </a:p>
        </p:txBody>
      </p:sp>
    </p:spTree>
    <p:extLst>
      <p:ext uri="{BB962C8B-B14F-4D97-AF65-F5344CB8AC3E}">
        <p14:creationId xmlns:p14="http://schemas.microsoft.com/office/powerpoint/2010/main" val="1076973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2019/5/17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2019/5/17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第一节">
    <p:spTree>
      <p:nvGrpSpPr>
        <p:cNvPr id="1" name=""/>
        <p:cNvGrpSpPr/>
        <p:nvPr/>
      </p:nvGrpSpPr>
      <p:grpSpPr>
        <a:xfrm>
          <a:off x="0" y="0"/>
          <a:ext cx="0" cy="0"/>
          <a:chOff x="0" y="0"/>
          <a:chExt cx="0" cy="0"/>
        </a:xfrm>
      </p:grpSpPr>
      <p:sp>
        <p:nvSpPr>
          <p:cNvPr id="58" name="矩形 57"/>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78" name="组合 77"/>
          <p:cNvGrpSpPr/>
          <p:nvPr userDrawn="1"/>
        </p:nvGrpSpPr>
        <p:grpSpPr>
          <a:xfrm>
            <a:off x="6956347" y="285728"/>
            <a:ext cx="996247" cy="1000132"/>
            <a:chOff x="6170529" y="285728"/>
            <a:chExt cx="996247" cy="1000132"/>
          </a:xfrm>
        </p:grpSpPr>
        <p:grpSp>
          <p:nvGrpSpPr>
            <p:cNvPr id="30" name="组合 31"/>
            <p:cNvGrpSpPr/>
            <p:nvPr userDrawn="1"/>
          </p:nvGrpSpPr>
          <p:grpSpPr>
            <a:xfrm>
              <a:off x="6369783" y="285728"/>
              <a:ext cx="597719" cy="597720"/>
              <a:chOff x="6501056" y="1873013"/>
              <a:chExt cx="696763" cy="696763"/>
            </a:xfrm>
          </p:grpSpPr>
          <p:sp>
            <p:nvSpPr>
              <p:cNvPr id="32" name="椭圆 31"/>
              <p:cNvSpPr/>
              <p:nvPr userDrawn="1"/>
            </p:nvSpPr>
            <p:spPr>
              <a:xfrm>
                <a:off x="6501056" y="1873013"/>
                <a:ext cx="696763" cy="696763"/>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3" name="组合 113"/>
              <p:cNvGrpSpPr>
                <a:grpSpLocks noChangeAspect="1"/>
              </p:cNvGrpSpPr>
              <p:nvPr/>
            </p:nvGrpSpPr>
            <p:grpSpPr>
              <a:xfrm>
                <a:off x="6616028" y="1996256"/>
                <a:ext cx="466830" cy="450242"/>
                <a:chOff x="7019925" y="5499100"/>
                <a:chExt cx="312738" cy="301626"/>
              </a:xfrm>
              <a:solidFill>
                <a:srgbClr val="BBBE2C"/>
              </a:solidFill>
            </p:grpSpPr>
            <p:sp>
              <p:nvSpPr>
                <p:cNvPr id="34"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35"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1" name="矩形 30"/>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79" name="组合 78"/>
          <p:cNvGrpSpPr/>
          <p:nvPr userDrawn="1"/>
        </p:nvGrpSpPr>
        <p:grpSpPr>
          <a:xfrm>
            <a:off x="7956479" y="285728"/>
            <a:ext cx="996247" cy="1000132"/>
            <a:chOff x="7367116" y="285728"/>
            <a:chExt cx="996247" cy="1000132"/>
          </a:xfrm>
        </p:grpSpPr>
        <p:grpSp>
          <p:nvGrpSpPr>
            <p:cNvPr id="37" name="组合 36"/>
            <p:cNvGrpSpPr/>
            <p:nvPr/>
          </p:nvGrpSpPr>
          <p:grpSpPr>
            <a:xfrm>
              <a:off x="7566379" y="285728"/>
              <a:ext cx="597720" cy="597720"/>
              <a:chOff x="6501056" y="2921024"/>
              <a:chExt cx="696763" cy="696763"/>
            </a:xfrm>
          </p:grpSpPr>
          <p:sp>
            <p:nvSpPr>
              <p:cNvPr id="39" name="椭圆 38"/>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0" name="组合 118"/>
              <p:cNvGrpSpPr>
                <a:grpSpLocks noChangeAspect="1"/>
              </p:cNvGrpSpPr>
              <p:nvPr/>
            </p:nvGrpSpPr>
            <p:grpSpPr>
              <a:xfrm>
                <a:off x="6636672" y="3066937"/>
                <a:ext cx="455384" cy="390650"/>
                <a:chOff x="5084763" y="971550"/>
                <a:chExt cx="323850" cy="277813"/>
              </a:xfrm>
              <a:solidFill>
                <a:srgbClr val="4ABAB5"/>
              </a:solidFill>
            </p:grpSpPr>
            <p:sp>
              <p:nvSpPr>
                <p:cNvPr id="41"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2"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3"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38" name="矩形 37"/>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80" name="组合 79"/>
          <p:cNvGrpSpPr/>
          <p:nvPr userDrawn="1"/>
        </p:nvGrpSpPr>
        <p:grpSpPr>
          <a:xfrm>
            <a:off x="8956611" y="285728"/>
            <a:ext cx="996247" cy="1000132"/>
            <a:chOff x="8563703" y="285728"/>
            <a:chExt cx="996247" cy="1000132"/>
          </a:xfrm>
        </p:grpSpPr>
        <p:grpSp>
          <p:nvGrpSpPr>
            <p:cNvPr id="45" name="组合 55"/>
            <p:cNvGrpSpPr/>
            <p:nvPr/>
          </p:nvGrpSpPr>
          <p:grpSpPr>
            <a:xfrm>
              <a:off x="8762966" y="285728"/>
              <a:ext cx="597720" cy="597720"/>
              <a:chOff x="6494501" y="4230044"/>
              <a:chExt cx="696763" cy="696763"/>
            </a:xfrm>
          </p:grpSpPr>
          <p:sp>
            <p:nvSpPr>
              <p:cNvPr id="47" name="椭圆 46"/>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8" name="任意多边形 47"/>
              <p:cNvSpPr>
                <a:spLocks/>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46" name="矩形 45"/>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81" name="组合 80"/>
          <p:cNvGrpSpPr/>
          <p:nvPr userDrawn="1"/>
        </p:nvGrpSpPr>
        <p:grpSpPr>
          <a:xfrm>
            <a:off x="9956743" y="285728"/>
            <a:ext cx="996247" cy="1000132"/>
            <a:chOff x="9760290" y="285728"/>
            <a:chExt cx="996247" cy="1000132"/>
          </a:xfrm>
        </p:grpSpPr>
        <p:grpSp>
          <p:nvGrpSpPr>
            <p:cNvPr id="50" name="组合 43"/>
            <p:cNvGrpSpPr/>
            <p:nvPr/>
          </p:nvGrpSpPr>
          <p:grpSpPr>
            <a:xfrm>
              <a:off x="9959553" y="285728"/>
              <a:ext cx="597720" cy="597720"/>
              <a:chOff x="4840168" y="3971584"/>
              <a:chExt cx="522572" cy="522572"/>
            </a:xfrm>
          </p:grpSpPr>
          <p:sp>
            <p:nvSpPr>
              <p:cNvPr id="52" name="椭圆 51"/>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68" name="组合 137"/>
              <p:cNvGrpSpPr/>
              <p:nvPr/>
            </p:nvGrpSpPr>
            <p:grpSpPr>
              <a:xfrm>
                <a:off x="4981489" y="4078661"/>
                <a:ext cx="239931" cy="308418"/>
                <a:chOff x="731016" y="1671338"/>
                <a:chExt cx="366231" cy="470769"/>
              </a:xfrm>
              <a:solidFill>
                <a:srgbClr val="B91F38"/>
              </a:solidFill>
            </p:grpSpPr>
            <p:sp>
              <p:nvSpPr>
                <p:cNvPr id="69"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70"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71"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72"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1" name="矩形 50"/>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2" name="组合 81"/>
          <p:cNvGrpSpPr/>
          <p:nvPr userDrawn="1"/>
        </p:nvGrpSpPr>
        <p:grpSpPr>
          <a:xfrm>
            <a:off x="10956875" y="285728"/>
            <a:ext cx="996247" cy="1000132"/>
            <a:chOff x="10956875" y="285728"/>
            <a:chExt cx="996247" cy="1000132"/>
          </a:xfrm>
        </p:grpSpPr>
        <p:grpSp>
          <p:nvGrpSpPr>
            <p:cNvPr id="74" name="组合 66"/>
            <p:cNvGrpSpPr/>
            <p:nvPr/>
          </p:nvGrpSpPr>
          <p:grpSpPr>
            <a:xfrm>
              <a:off x="11156138" y="285728"/>
              <a:ext cx="597720" cy="597720"/>
              <a:chOff x="9881420" y="2714620"/>
              <a:chExt cx="784512" cy="784512"/>
            </a:xfrm>
          </p:grpSpPr>
          <p:sp>
            <p:nvSpPr>
              <p:cNvPr id="76" name="椭圆 75"/>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77"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75" name="矩形 74"/>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83" name="TextBox 82"/>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年度工作概括</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第二节">
    <p:spTree>
      <p:nvGrpSpPr>
        <p:cNvPr id="1" name=""/>
        <p:cNvGrpSpPr/>
        <p:nvPr/>
      </p:nvGrpSpPr>
      <p:grpSpPr>
        <a:xfrm>
          <a:off x="0" y="0"/>
          <a:ext cx="0" cy="0"/>
          <a:chOff x="0" y="0"/>
          <a:chExt cx="0" cy="0"/>
        </a:xfrm>
      </p:grpSpPr>
      <p:sp>
        <p:nvSpPr>
          <p:cNvPr id="29" name="矩形 28"/>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30" name="组合 29"/>
          <p:cNvGrpSpPr/>
          <p:nvPr userDrawn="1"/>
        </p:nvGrpSpPr>
        <p:grpSpPr>
          <a:xfrm>
            <a:off x="6956347" y="285728"/>
            <a:ext cx="996247" cy="1000132"/>
            <a:chOff x="6170529" y="285728"/>
            <a:chExt cx="996247" cy="1000132"/>
          </a:xfrm>
        </p:grpSpPr>
        <p:grpSp>
          <p:nvGrpSpPr>
            <p:cNvPr id="32" name="组合 31"/>
            <p:cNvGrpSpPr/>
            <p:nvPr/>
          </p:nvGrpSpPr>
          <p:grpSpPr>
            <a:xfrm>
              <a:off x="6369792" y="285728"/>
              <a:ext cx="597720" cy="597720"/>
              <a:chOff x="6501056" y="1873013"/>
              <a:chExt cx="696763" cy="696763"/>
            </a:xfrm>
          </p:grpSpPr>
          <p:sp>
            <p:nvSpPr>
              <p:cNvPr id="35" name="椭圆 34"/>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6" name="组合 113"/>
              <p:cNvGrpSpPr>
                <a:grpSpLocks noChangeAspect="1"/>
              </p:cNvGrpSpPr>
              <p:nvPr/>
            </p:nvGrpSpPr>
            <p:grpSpPr>
              <a:xfrm>
                <a:off x="6616022" y="1996255"/>
                <a:ext cx="466830" cy="450242"/>
                <a:chOff x="7019925" y="5499100"/>
                <a:chExt cx="312738" cy="301626"/>
              </a:xfrm>
              <a:solidFill>
                <a:srgbClr val="BBBE2C"/>
              </a:solidFill>
            </p:grpSpPr>
            <p:sp>
              <p:nvSpPr>
                <p:cNvPr id="37"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38"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4" name="矩形 33"/>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39" name="组合 38"/>
          <p:cNvGrpSpPr/>
          <p:nvPr userDrawn="1"/>
        </p:nvGrpSpPr>
        <p:grpSpPr>
          <a:xfrm>
            <a:off x="7956479" y="285728"/>
            <a:ext cx="996247" cy="1000132"/>
            <a:chOff x="7367116" y="285728"/>
            <a:chExt cx="996247" cy="1000132"/>
          </a:xfrm>
        </p:grpSpPr>
        <p:grpSp>
          <p:nvGrpSpPr>
            <p:cNvPr id="40" name="组合 36"/>
            <p:cNvGrpSpPr/>
            <p:nvPr userDrawn="1"/>
          </p:nvGrpSpPr>
          <p:grpSpPr>
            <a:xfrm>
              <a:off x="7566370" y="285728"/>
              <a:ext cx="597719" cy="597720"/>
              <a:chOff x="6501056" y="2921024"/>
              <a:chExt cx="696763" cy="696763"/>
            </a:xfrm>
          </p:grpSpPr>
          <p:sp>
            <p:nvSpPr>
              <p:cNvPr id="42" name="椭圆 41"/>
              <p:cNvSpPr/>
              <p:nvPr userDrawn="1"/>
            </p:nvSpPr>
            <p:spPr>
              <a:xfrm>
                <a:off x="6501056" y="2921024"/>
                <a:ext cx="696763" cy="696763"/>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3" name="组合 118"/>
              <p:cNvGrpSpPr>
                <a:grpSpLocks noChangeAspect="1"/>
              </p:cNvGrpSpPr>
              <p:nvPr/>
            </p:nvGrpSpPr>
            <p:grpSpPr>
              <a:xfrm>
                <a:off x="6636679" y="3066938"/>
                <a:ext cx="455384" cy="390650"/>
                <a:chOff x="5084763" y="971550"/>
                <a:chExt cx="323850" cy="277813"/>
              </a:xfrm>
              <a:solidFill>
                <a:srgbClr val="4ABAB5"/>
              </a:solidFill>
            </p:grpSpPr>
            <p:sp>
              <p:nvSpPr>
                <p:cNvPr id="4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41" name="矩形 40"/>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47" name="组合 46"/>
          <p:cNvGrpSpPr/>
          <p:nvPr userDrawn="1"/>
        </p:nvGrpSpPr>
        <p:grpSpPr>
          <a:xfrm>
            <a:off x="8956611" y="285728"/>
            <a:ext cx="996247" cy="1000132"/>
            <a:chOff x="8563703" y="285728"/>
            <a:chExt cx="996247" cy="1000132"/>
          </a:xfrm>
        </p:grpSpPr>
        <p:grpSp>
          <p:nvGrpSpPr>
            <p:cNvPr id="48" name="组合 55"/>
            <p:cNvGrpSpPr/>
            <p:nvPr/>
          </p:nvGrpSpPr>
          <p:grpSpPr>
            <a:xfrm>
              <a:off x="8762966" y="285728"/>
              <a:ext cx="597720" cy="597720"/>
              <a:chOff x="6494501" y="4230044"/>
              <a:chExt cx="696763" cy="696763"/>
            </a:xfrm>
          </p:grpSpPr>
          <p:sp>
            <p:nvSpPr>
              <p:cNvPr id="50" name="椭圆 49"/>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51" name="任意多边形 50"/>
              <p:cNvSpPr>
                <a:spLocks/>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49" name="矩形 48"/>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52" name="组合 51"/>
          <p:cNvGrpSpPr/>
          <p:nvPr userDrawn="1"/>
        </p:nvGrpSpPr>
        <p:grpSpPr>
          <a:xfrm>
            <a:off x="9956743" y="285728"/>
            <a:ext cx="996247" cy="1000132"/>
            <a:chOff x="9760290" y="285728"/>
            <a:chExt cx="996247" cy="1000132"/>
          </a:xfrm>
        </p:grpSpPr>
        <p:grpSp>
          <p:nvGrpSpPr>
            <p:cNvPr id="53" name="组合 43"/>
            <p:cNvGrpSpPr/>
            <p:nvPr/>
          </p:nvGrpSpPr>
          <p:grpSpPr>
            <a:xfrm>
              <a:off x="9959553" y="285728"/>
              <a:ext cx="597720" cy="597720"/>
              <a:chOff x="4840168" y="3971584"/>
              <a:chExt cx="522572" cy="522572"/>
            </a:xfrm>
          </p:grpSpPr>
          <p:sp>
            <p:nvSpPr>
              <p:cNvPr id="55" name="椭圆 54"/>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6" name="组合 137"/>
              <p:cNvGrpSpPr/>
              <p:nvPr/>
            </p:nvGrpSpPr>
            <p:grpSpPr>
              <a:xfrm>
                <a:off x="4981489" y="4078661"/>
                <a:ext cx="239931" cy="308418"/>
                <a:chOff x="731016" y="1671338"/>
                <a:chExt cx="366231" cy="470769"/>
              </a:xfrm>
              <a:solidFill>
                <a:srgbClr val="B91F38"/>
              </a:solidFill>
            </p:grpSpPr>
            <p:sp>
              <p:nvSpPr>
                <p:cNvPr id="57"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58"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59"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4" name="矩形 53"/>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p:nvGrpSpPr>
          <p:grpSpPr>
            <a:xfrm>
              <a:off x="11156138" y="285728"/>
              <a:ext cx="597720" cy="597720"/>
              <a:chOff x="9881420" y="2714620"/>
              <a:chExt cx="784512" cy="784512"/>
            </a:xfrm>
          </p:grpSpPr>
          <p:sp>
            <p:nvSpPr>
              <p:cNvPr id="89" name="椭圆 88"/>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工作完成情况</a:t>
            </a:r>
          </a:p>
        </p:txBody>
      </p:sp>
    </p:spTree>
    <p:extLst>
      <p:ext uri="{BB962C8B-B14F-4D97-AF65-F5344CB8AC3E}">
        <p14:creationId xmlns:p14="http://schemas.microsoft.com/office/powerpoint/2010/main" val="45877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第三节">
    <p:spTree>
      <p:nvGrpSpPr>
        <p:cNvPr id="1" name=""/>
        <p:cNvGrpSpPr/>
        <p:nvPr/>
      </p:nvGrpSpPr>
      <p:grpSpPr>
        <a:xfrm>
          <a:off x="0" y="0"/>
          <a:ext cx="0" cy="0"/>
          <a:chOff x="0" y="0"/>
          <a:chExt cx="0" cy="0"/>
        </a:xfrm>
      </p:grpSpPr>
      <p:sp>
        <p:nvSpPr>
          <p:cNvPr id="31" name="矩形 30"/>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34" name="组合 33"/>
          <p:cNvGrpSpPr/>
          <p:nvPr userDrawn="1"/>
        </p:nvGrpSpPr>
        <p:grpSpPr>
          <a:xfrm>
            <a:off x="6956347" y="285728"/>
            <a:ext cx="996247" cy="1000132"/>
            <a:chOff x="6170529" y="285728"/>
            <a:chExt cx="996247" cy="1000132"/>
          </a:xfrm>
        </p:grpSpPr>
        <p:grpSp>
          <p:nvGrpSpPr>
            <p:cNvPr id="35" name="组合 31"/>
            <p:cNvGrpSpPr/>
            <p:nvPr/>
          </p:nvGrpSpPr>
          <p:grpSpPr>
            <a:xfrm>
              <a:off x="6369792" y="285728"/>
              <a:ext cx="597720" cy="597720"/>
              <a:chOff x="6501056" y="1873013"/>
              <a:chExt cx="696763" cy="696763"/>
            </a:xfrm>
          </p:grpSpPr>
          <p:sp>
            <p:nvSpPr>
              <p:cNvPr id="37" name="椭圆 36"/>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8" name="组合 113"/>
              <p:cNvGrpSpPr>
                <a:grpSpLocks noChangeAspect="1"/>
              </p:cNvGrpSpPr>
              <p:nvPr/>
            </p:nvGrpSpPr>
            <p:grpSpPr>
              <a:xfrm>
                <a:off x="6616022" y="1996255"/>
                <a:ext cx="466830" cy="450242"/>
                <a:chOff x="7019925" y="5499100"/>
                <a:chExt cx="312738" cy="301626"/>
              </a:xfrm>
              <a:solidFill>
                <a:srgbClr val="BBBE2C"/>
              </a:solidFill>
            </p:grpSpPr>
            <p:sp>
              <p:nvSpPr>
                <p:cNvPr id="39"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0"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6" name="矩形 35"/>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41" name="组合 40"/>
          <p:cNvGrpSpPr/>
          <p:nvPr userDrawn="1"/>
        </p:nvGrpSpPr>
        <p:grpSpPr>
          <a:xfrm>
            <a:off x="7956479" y="285728"/>
            <a:ext cx="996247" cy="1000132"/>
            <a:chOff x="7367116" y="285728"/>
            <a:chExt cx="996247" cy="1000132"/>
          </a:xfrm>
        </p:grpSpPr>
        <p:grpSp>
          <p:nvGrpSpPr>
            <p:cNvPr id="42" name="组合 36"/>
            <p:cNvGrpSpPr/>
            <p:nvPr/>
          </p:nvGrpSpPr>
          <p:grpSpPr>
            <a:xfrm>
              <a:off x="7566379" y="285728"/>
              <a:ext cx="597720" cy="597720"/>
              <a:chOff x="6501056" y="2921024"/>
              <a:chExt cx="696763" cy="696763"/>
            </a:xfrm>
          </p:grpSpPr>
          <p:sp>
            <p:nvSpPr>
              <p:cNvPr id="44" name="椭圆 43"/>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5" name="组合 118"/>
              <p:cNvGrpSpPr>
                <a:grpSpLocks noChangeAspect="1"/>
              </p:cNvGrpSpPr>
              <p:nvPr/>
            </p:nvGrpSpPr>
            <p:grpSpPr>
              <a:xfrm>
                <a:off x="6636672" y="3066937"/>
                <a:ext cx="455384" cy="390650"/>
                <a:chOff x="5084763" y="971550"/>
                <a:chExt cx="323850" cy="277813"/>
              </a:xfrm>
              <a:solidFill>
                <a:srgbClr val="4ABAB5"/>
              </a:solidFill>
            </p:grpSpPr>
            <p:sp>
              <p:nvSpPr>
                <p:cNvPr id="46"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7"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8"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43" name="矩形 42"/>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49" name="组合 48"/>
          <p:cNvGrpSpPr/>
          <p:nvPr userDrawn="1"/>
        </p:nvGrpSpPr>
        <p:grpSpPr>
          <a:xfrm>
            <a:off x="8956611" y="285722"/>
            <a:ext cx="996247" cy="1000138"/>
            <a:chOff x="8563703" y="285722"/>
            <a:chExt cx="996247" cy="1000138"/>
          </a:xfrm>
        </p:grpSpPr>
        <p:grpSp>
          <p:nvGrpSpPr>
            <p:cNvPr id="50" name="组合 55"/>
            <p:cNvGrpSpPr/>
            <p:nvPr userDrawn="1"/>
          </p:nvGrpSpPr>
          <p:grpSpPr>
            <a:xfrm>
              <a:off x="8762966" y="285722"/>
              <a:ext cx="597720" cy="597719"/>
              <a:chOff x="6494501" y="4230044"/>
              <a:chExt cx="696763" cy="696763"/>
            </a:xfrm>
          </p:grpSpPr>
          <p:sp>
            <p:nvSpPr>
              <p:cNvPr id="52" name="椭圆 51"/>
              <p:cNvSpPr/>
              <p:nvPr userDrawn="1"/>
            </p:nvSpPr>
            <p:spPr>
              <a:xfrm>
                <a:off x="6494501" y="4230044"/>
                <a:ext cx="696763" cy="696763"/>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53" name="任意多边形 52"/>
              <p:cNvSpPr>
                <a:spLocks/>
              </p:cNvSpPr>
              <p:nvPr/>
            </p:nvSpPr>
            <p:spPr bwMode="auto">
              <a:xfrm>
                <a:off x="6609466" y="4389665"/>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51" name="矩形 50"/>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54" name="组合 53"/>
          <p:cNvGrpSpPr/>
          <p:nvPr userDrawn="1"/>
        </p:nvGrpSpPr>
        <p:grpSpPr>
          <a:xfrm>
            <a:off x="9956743" y="285728"/>
            <a:ext cx="996247" cy="1000132"/>
            <a:chOff x="9760290" y="285728"/>
            <a:chExt cx="996247" cy="1000132"/>
          </a:xfrm>
        </p:grpSpPr>
        <p:grpSp>
          <p:nvGrpSpPr>
            <p:cNvPr id="55" name="组合 43"/>
            <p:cNvGrpSpPr/>
            <p:nvPr/>
          </p:nvGrpSpPr>
          <p:grpSpPr>
            <a:xfrm>
              <a:off x="9959553" y="285728"/>
              <a:ext cx="597720" cy="597720"/>
              <a:chOff x="4840168" y="3971584"/>
              <a:chExt cx="522572" cy="522572"/>
            </a:xfrm>
          </p:grpSpPr>
          <p:sp>
            <p:nvSpPr>
              <p:cNvPr id="57" name="椭圆 56"/>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8" name="组合 137"/>
              <p:cNvGrpSpPr/>
              <p:nvPr/>
            </p:nvGrpSpPr>
            <p:grpSpPr>
              <a:xfrm>
                <a:off x="4981489" y="4078661"/>
                <a:ext cx="239931" cy="308418"/>
                <a:chOff x="731016" y="1671338"/>
                <a:chExt cx="366231" cy="470769"/>
              </a:xfrm>
              <a:solidFill>
                <a:srgbClr val="B91F38"/>
              </a:solidFill>
            </p:grpSpPr>
            <p:sp>
              <p:nvSpPr>
                <p:cNvPr id="59"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3"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4"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6" name="矩形 55"/>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p:nvGrpSpPr>
          <p:grpSpPr>
            <a:xfrm>
              <a:off x="11156138" y="285728"/>
              <a:ext cx="597720" cy="597720"/>
              <a:chOff x="9881420" y="2714620"/>
              <a:chExt cx="784512" cy="784512"/>
            </a:xfrm>
          </p:grpSpPr>
          <p:sp>
            <p:nvSpPr>
              <p:cNvPr id="89" name="椭圆 88"/>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项目成果展示</a:t>
            </a:r>
          </a:p>
        </p:txBody>
      </p:sp>
    </p:spTree>
    <p:extLst>
      <p:ext uri="{BB962C8B-B14F-4D97-AF65-F5344CB8AC3E}">
        <p14:creationId xmlns:p14="http://schemas.microsoft.com/office/powerpoint/2010/main" val="205018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第四节">
    <p:spTree>
      <p:nvGrpSpPr>
        <p:cNvPr id="1" name=""/>
        <p:cNvGrpSpPr/>
        <p:nvPr/>
      </p:nvGrpSpPr>
      <p:grpSpPr>
        <a:xfrm>
          <a:off x="0" y="0"/>
          <a:ext cx="0" cy="0"/>
          <a:chOff x="0" y="0"/>
          <a:chExt cx="0" cy="0"/>
        </a:xfrm>
      </p:grpSpPr>
      <p:sp>
        <p:nvSpPr>
          <p:cNvPr id="32" name="矩形 31"/>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34" name="组合 33"/>
          <p:cNvGrpSpPr/>
          <p:nvPr userDrawn="1"/>
        </p:nvGrpSpPr>
        <p:grpSpPr>
          <a:xfrm>
            <a:off x="6956347" y="285728"/>
            <a:ext cx="996247" cy="1000132"/>
            <a:chOff x="6170529" y="285728"/>
            <a:chExt cx="996247" cy="1000132"/>
          </a:xfrm>
        </p:grpSpPr>
        <p:grpSp>
          <p:nvGrpSpPr>
            <p:cNvPr id="35" name="组合 31"/>
            <p:cNvGrpSpPr/>
            <p:nvPr/>
          </p:nvGrpSpPr>
          <p:grpSpPr>
            <a:xfrm>
              <a:off x="6369792" y="285728"/>
              <a:ext cx="597720" cy="597720"/>
              <a:chOff x="6501056" y="1873013"/>
              <a:chExt cx="696763" cy="696763"/>
            </a:xfrm>
          </p:grpSpPr>
          <p:sp>
            <p:nvSpPr>
              <p:cNvPr id="37" name="椭圆 36"/>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8" name="组合 113"/>
              <p:cNvGrpSpPr>
                <a:grpSpLocks noChangeAspect="1"/>
              </p:cNvGrpSpPr>
              <p:nvPr/>
            </p:nvGrpSpPr>
            <p:grpSpPr>
              <a:xfrm>
                <a:off x="6616022" y="1996255"/>
                <a:ext cx="466830" cy="450242"/>
                <a:chOff x="7019925" y="5499100"/>
                <a:chExt cx="312738" cy="301626"/>
              </a:xfrm>
              <a:solidFill>
                <a:srgbClr val="BBBE2C"/>
              </a:solidFill>
            </p:grpSpPr>
            <p:sp>
              <p:nvSpPr>
                <p:cNvPr id="39"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0"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6" name="矩形 35"/>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41" name="组合 40"/>
          <p:cNvGrpSpPr/>
          <p:nvPr userDrawn="1"/>
        </p:nvGrpSpPr>
        <p:grpSpPr>
          <a:xfrm>
            <a:off x="7956479" y="285728"/>
            <a:ext cx="996247" cy="1000132"/>
            <a:chOff x="7367116" y="285728"/>
            <a:chExt cx="996247" cy="1000132"/>
          </a:xfrm>
        </p:grpSpPr>
        <p:grpSp>
          <p:nvGrpSpPr>
            <p:cNvPr id="42" name="组合 36"/>
            <p:cNvGrpSpPr/>
            <p:nvPr/>
          </p:nvGrpSpPr>
          <p:grpSpPr>
            <a:xfrm>
              <a:off x="7566379" y="285728"/>
              <a:ext cx="597720" cy="597720"/>
              <a:chOff x="6501056" y="2921024"/>
              <a:chExt cx="696763" cy="696763"/>
            </a:xfrm>
          </p:grpSpPr>
          <p:sp>
            <p:nvSpPr>
              <p:cNvPr id="44" name="椭圆 43"/>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5" name="组合 118"/>
              <p:cNvGrpSpPr>
                <a:grpSpLocks noChangeAspect="1"/>
              </p:cNvGrpSpPr>
              <p:nvPr/>
            </p:nvGrpSpPr>
            <p:grpSpPr>
              <a:xfrm>
                <a:off x="6636672" y="3066937"/>
                <a:ext cx="455384" cy="390650"/>
                <a:chOff x="5084763" y="971550"/>
                <a:chExt cx="323850" cy="277813"/>
              </a:xfrm>
              <a:solidFill>
                <a:srgbClr val="4ABAB5"/>
              </a:solidFill>
            </p:grpSpPr>
            <p:sp>
              <p:nvSpPr>
                <p:cNvPr id="46"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7"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8"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43" name="矩形 42"/>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49" name="组合 48"/>
          <p:cNvGrpSpPr/>
          <p:nvPr userDrawn="1"/>
        </p:nvGrpSpPr>
        <p:grpSpPr>
          <a:xfrm>
            <a:off x="8956611" y="285728"/>
            <a:ext cx="996247" cy="1000132"/>
            <a:chOff x="8563703" y="285728"/>
            <a:chExt cx="996247" cy="1000132"/>
          </a:xfrm>
        </p:grpSpPr>
        <p:grpSp>
          <p:nvGrpSpPr>
            <p:cNvPr id="50" name="组合 55"/>
            <p:cNvGrpSpPr/>
            <p:nvPr/>
          </p:nvGrpSpPr>
          <p:grpSpPr>
            <a:xfrm>
              <a:off x="8762966" y="285728"/>
              <a:ext cx="597720" cy="597720"/>
              <a:chOff x="6494501" y="4230044"/>
              <a:chExt cx="696763" cy="696763"/>
            </a:xfrm>
          </p:grpSpPr>
          <p:sp>
            <p:nvSpPr>
              <p:cNvPr id="52" name="椭圆 51"/>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53" name="任意多边形 52"/>
              <p:cNvSpPr>
                <a:spLocks/>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51" name="矩形 50"/>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54" name="组合 53"/>
          <p:cNvGrpSpPr/>
          <p:nvPr userDrawn="1"/>
        </p:nvGrpSpPr>
        <p:grpSpPr>
          <a:xfrm>
            <a:off x="9956743" y="285728"/>
            <a:ext cx="996247" cy="1000132"/>
            <a:chOff x="9760290" y="285728"/>
            <a:chExt cx="996247" cy="1000132"/>
          </a:xfrm>
        </p:grpSpPr>
        <p:grpSp>
          <p:nvGrpSpPr>
            <p:cNvPr id="55" name="组合 43"/>
            <p:cNvGrpSpPr/>
            <p:nvPr userDrawn="1"/>
          </p:nvGrpSpPr>
          <p:grpSpPr>
            <a:xfrm>
              <a:off x="9959552" y="285728"/>
              <a:ext cx="597720" cy="597720"/>
              <a:chOff x="4840168" y="3971584"/>
              <a:chExt cx="522572" cy="522572"/>
            </a:xfrm>
          </p:grpSpPr>
          <p:sp>
            <p:nvSpPr>
              <p:cNvPr id="57" name="椭圆 56"/>
              <p:cNvSpPr/>
              <p:nvPr userDrawn="1"/>
            </p:nvSpPr>
            <p:spPr>
              <a:xfrm>
                <a:off x="4840168" y="3971584"/>
                <a:ext cx="522572" cy="522572"/>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8" name="组合 137"/>
              <p:cNvGrpSpPr/>
              <p:nvPr/>
            </p:nvGrpSpPr>
            <p:grpSpPr>
              <a:xfrm>
                <a:off x="4981491" y="4078658"/>
                <a:ext cx="239931" cy="308418"/>
                <a:chOff x="731016" y="1671338"/>
                <a:chExt cx="366231" cy="470769"/>
              </a:xfrm>
              <a:solidFill>
                <a:srgbClr val="B91F38"/>
              </a:solidFill>
            </p:grpSpPr>
            <p:sp>
              <p:nvSpPr>
                <p:cNvPr id="59"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3"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4"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6" name="矩形 55"/>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p:nvGrpSpPr>
          <p:grpSpPr>
            <a:xfrm>
              <a:off x="11156138" y="285728"/>
              <a:ext cx="597720" cy="597720"/>
              <a:chOff x="9881420" y="2714620"/>
              <a:chExt cx="784512" cy="784512"/>
            </a:xfrm>
          </p:grpSpPr>
          <p:sp>
            <p:nvSpPr>
              <p:cNvPr id="89" name="椭圆 88"/>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工作不足之处</a:t>
            </a:r>
          </a:p>
        </p:txBody>
      </p:sp>
    </p:spTree>
    <p:extLst>
      <p:ext uri="{BB962C8B-B14F-4D97-AF65-F5344CB8AC3E}">
        <p14:creationId xmlns:p14="http://schemas.microsoft.com/office/powerpoint/2010/main" val="3383550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第五节">
    <p:spTree>
      <p:nvGrpSpPr>
        <p:cNvPr id="1" name=""/>
        <p:cNvGrpSpPr/>
        <p:nvPr/>
      </p:nvGrpSpPr>
      <p:grpSpPr>
        <a:xfrm>
          <a:off x="0" y="0"/>
          <a:ext cx="0" cy="0"/>
          <a:chOff x="0" y="0"/>
          <a:chExt cx="0" cy="0"/>
        </a:xfrm>
      </p:grpSpPr>
      <p:sp>
        <p:nvSpPr>
          <p:cNvPr id="31" name="矩形 30"/>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34" name="组合 33"/>
          <p:cNvGrpSpPr/>
          <p:nvPr userDrawn="1"/>
        </p:nvGrpSpPr>
        <p:grpSpPr>
          <a:xfrm>
            <a:off x="6956347" y="285728"/>
            <a:ext cx="996247" cy="1000132"/>
            <a:chOff x="6170529" y="285728"/>
            <a:chExt cx="996247" cy="1000132"/>
          </a:xfrm>
        </p:grpSpPr>
        <p:grpSp>
          <p:nvGrpSpPr>
            <p:cNvPr id="35" name="组合 31"/>
            <p:cNvGrpSpPr/>
            <p:nvPr/>
          </p:nvGrpSpPr>
          <p:grpSpPr>
            <a:xfrm>
              <a:off x="6369792" y="285728"/>
              <a:ext cx="597720" cy="597720"/>
              <a:chOff x="6501056" y="1873013"/>
              <a:chExt cx="696763" cy="696763"/>
            </a:xfrm>
          </p:grpSpPr>
          <p:sp>
            <p:nvSpPr>
              <p:cNvPr id="37" name="椭圆 36"/>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8" name="组合 113"/>
              <p:cNvGrpSpPr>
                <a:grpSpLocks noChangeAspect="1"/>
              </p:cNvGrpSpPr>
              <p:nvPr/>
            </p:nvGrpSpPr>
            <p:grpSpPr>
              <a:xfrm>
                <a:off x="6616022" y="1996255"/>
                <a:ext cx="466830" cy="450242"/>
                <a:chOff x="7019925" y="5499100"/>
                <a:chExt cx="312738" cy="301626"/>
              </a:xfrm>
              <a:solidFill>
                <a:srgbClr val="BBBE2C"/>
              </a:solidFill>
            </p:grpSpPr>
            <p:sp>
              <p:nvSpPr>
                <p:cNvPr id="39"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0"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6" name="矩形 35"/>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41" name="组合 40"/>
          <p:cNvGrpSpPr/>
          <p:nvPr userDrawn="1"/>
        </p:nvGrpSpPr>
        <p:grpSpPr>
          <a:xfrm>
            <a:off x="7956479" y="285728"/>
            <a:ext cx="996247" cy="1000132"/>
            <a:chOff x="7367116" y="285728"/>
            <a:chExt cx="996247" cy="1000132"/>
          </a:xfrm>
        </p:grpSpPr>
        <p:grpSp>
          <p:nvGrpSpPr>
            <p:cNvPr id="42" name="组合 36"/>
            <p:cNvGrpSpPr/>
            <p:nvPr/>
          </p:nvGrpSpPr>
          <p:grpSpPr>
            <a:xfrm>
              <a:off x="7566379" y="285728"/>
              <a:ext cx="597720" cy="597720"/>
              <a:chOff x="6501056" y="2921024"/>
              <a:chExt cx="696763" cy="696763"/>
            </a:xfrm>
          </p:grpSpPr>
          <p:sp>
            <p:nvSpPr>
              <p:cNvPr id="44" name="椭圆 43"/>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5" name="组合 118"/>
              <p:cNvGrpSpPr>
                <a:grpSpLocks noChangeAspect="1"/>
              </p:cNvGrpSpPr>
              <p:nvPr/>
            </p:nvGrpSpPr>
            <p:grpSpPr>
              <a:xfrm>
                <a:off x="6636672" y="3066937"/>
                <a:ext cx="455384" cy="390650"/>
                <a:chOff x="5084763" y="971550"/>
                <a:chExt cx="323850" cy="277813"/>
              </a:xfrm>
              <a:solidFill>
                <a:srgbClr val="4ABAB5"/>
              </a:solidFill>
            </p:grpSpPr>
            <p:sp>
              <p:nvSpPr>
                <p:cNvPr id="46"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7"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8"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43" name="矩形 42"/>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49" name="组合 48"/>
          <p:cNvGrpSpPr/>
          <p:nvPr userDrawn="1"/>
        </p:nvGrpSpPr>
        <p:grpSpPr>
          <a:xfrm>
            <a:off x="8956611" y="285728"/>
            <a:ext cx="996247" cy="1000132"/>
            <a:chOff x="8563703" y="285728"/>
            <a:chExt cx="996247" cy="1000132"/>
          </a:xfrm>
        </p:grpSpPr>
        <p:grpSp>
          <p:nvGrpSpPr>
            <p:cNvPr id="50" name="组合 55"/>
            <p:cNvGrpSpPr/>
            <p:nvPr/>
          </p:nvGrpSpPr>
          <p:grpSpPr>
            <a:xfrm>
              <a:off x="8762966" y="285728"/>
              <a:ext cx="597720" cy="597720"/>
              <a:chOff x="6494501" y="4230044"/>
              <a:chExt cx="696763" cy="696763"/>
            </a:xfrm>
          </p:grpSpPr>
          <p:sp>
            <p:nvSpPr>
              <p:cNvPr id="52" name="椭圆 51"/>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53" name="任意多边形 52"/>
              <p:cNvSpPr>
                <a:spLocks/>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51" name="矩形 50"/>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54" name="组合 53"/>
          <p:cNvGrpSpPr/>
          <p:nvPr userDrawn="1"/>
        </p:nvGrpSpPr>
        <p:grpSpPr>
          <a:xfrm>
            <a:off x="9956743" y="285728"/>
            <a:ext cx="996247" cy="1000132"/>
            <a:chOff x="9760290" y="285728"/>
            <a:chExt cx="996247" cy="1000132"/>
          </a:xfrm>
        </p:grpSpPr>
        <p:grpSp>
          <p:nvGrpSpPr>
            <p:cNvPr id="55" name="组合 43"/>
            <p:cNvGrpSpPr/>
            <p:nvPr/>
          </p:nvGrpSpPr>
          <p:grpSpPr>
            <a:xfrm>
              <a:off x="9959553" y="285728"/>
              <a:ext cx="597720" cy="597720"/>
              <a:chOff x="4840168" y="3971584"/>
              <a:chExt cx="522572" cy="522572"/>
            </a:xfrm>
          </p:grpSpPr>
          <p:sp>
            <p:nvSpPr>
              <p:cNvPr id="57" name="椭圆 56"/>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8" name="组合 137"/>
              <p:cNvGrpSpPr/>
              <p:nvPr/>
            </p:nvGrpSpPr>
            <p:grpSpPr>
              <a:xfrm>
                <a:off x="4981489" y="4078661"/>
                <a:ext cx="239931" cy="308418"/>
                <a:chOff x="731016" y="1671338"/>
                <a:chExt cx="366231" cy="470769"/>
              </a:xfrm>
              <a:solidFill>
                <a:srgbClr val="B91F38"/>
              </a:solidFill>
            </p:grpSpPr>
            <p:sp>
              <p:nvSpPr>
                <p:cNvPr id="59"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3"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4"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6" name="矩形 55"/>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userDrawn="1"/>
          </p:nvGrpSpPr>
          <p:grpSpPr>
            <a:xfrm>
              <a:off x="11156125" y="285728"/>
              <a:ext cx="597719" cy="597720"/>
              <a:chOff x="9881420" y="2714620"/>
              <a:chExt cx="784512" cy="784512"/>
            </a:xfrm>
          </p:grpSpPr>
          <p:sp>
            <p:nvSpPr>
              <p:cNvPr id="89" name="椭圆 88"/>
              <p:cNvSpPr/>
              <p:nvPr userDrawn="1"/>
            </p:nvSpPr>
            <p:spPr>
              <a:xfrm>
                <a:off x="9881420" y="2714620"/>
                <a:ext cx="784512" cy="784512"/>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20" y="2843475"/>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明年工作计划</a:t>
            </a:r>
          </a:p>
        </p:txBody>
      </p:sp>
    </p:spTree>
    <p:extLst>
      <p:ext uri="{BB962C8B-B14F-4D97-AF65-F5344CB8AC3E}">
        <p14:creationId xmlns:p14="http://schemas.microsoft.com/office/powerpoint/2010/main" val="1571912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2019/5/17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2019/5/17</a:t>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62" r:id="rId6"/>
    <p:sldLayoutId id="2147483663"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audio" Target="file:///C:\Users\MASEFAT\Desktop\&#24180;&#24230;&#24037;&#20316;&#24635;&#32467;&#24187;&#28783;&#29255;\&#38899;&#20048;.mp3"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连接符 55"/>
          <p:cNvCxnSpPr/>
          <p:nvPr/>
        </p:nvCxnSpPr>
        <p:spPr>
          <a:xfrm>
            <a:off x="12190413" y="3571876"/>
            <a:ext cx="859420" cy="0"/>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flipH="1" flipV="1">
            <a:off x="5534570" y="7347198"/>
            <a:ext cx="2192842" cy="1214446"/>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6166644" y="-1460580"/>
            <a:ext cx="843143" cy="146058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文本框 21"/>
          <p:cNvSpPr txBox="1"/>
          <p:nvPr/>
        </p:nvSpPr>
        <p:spPr bwMode="auto">
          <a:xfrm>
            <a:off x="808794" y="2824459"/>
            <a:ext cx="6000792" cy="923330"/>
          </a:xfrm>
          <a:prstGeom prst="rect">
            <a:avLst/>
          </a:prstGeom>
          <a:noFill/>
        </p:spPr>
        <p:txBody>
          <a:bodyPr wrap="square">
            <a:spAutoFit/>
          </a:bodyPr>
          <a:lstStyle/>
          <a:p>
            <a:pPr fontAlgn="auto">
              <a:spcBef>
                <a:spcPts val="0"/>
              </a:spcBef>
              <a:spcAft>
                <a:spcPts val="0"/>
              </a:spcAft>
              <a:defRPr/>
            </a:pPr>
            <a:r>
              <a:rPr lang="en-US" altLang="zh-CN" sz="5400" spc="100" dirty="0">
                <a:solidFill>
                  <a:srgbClr val="0070C0"/>
                </a:solidFill>
                <a:latin typeface="方正兰亭粗黑_GBK" panose="02000000000000000000" pitchFamily="2" charset="-122"/>
                <a:ea typeface="方正兰亭粗黑_GBK" panose="02000000000000000000" pitchFamily="2" charset="-122"/>
              </a:rPr>
              <a:t>Work Conclusion</a:t>
            </a:r>
            <a:endParaRPr lang="zh-CN" altLang="en-US" sz="5400" spc="100" dirty="0">
              <a:solidFill>
                <a:srgbClr val="0070C0"/>
              </a:solidFill>
              <a:latin typeface="方正兰亭粗黑_GBK" panose="02000000000000000000" pitchFamily="2" charset="-122"/>
              <a:ea typeface="方正兰亭粗黑_GBK" panose="02000000000000000000" pitchFamily="2" charset="-122"/>
            </a:endParaRPr>
          </a:p>
        </p:txBody>
      </p:sp>
      <p:sp>
        <p:nvSpPr>
          <p:cNvPr id="60" name="矩形 17"/>
          <p:cNvSpPr>
            <a:spLocks noChangeArrowheads="1"/>
          </p:cNvSpPr>
          <p:nvPr/>
        </p:nvSpPr>
        <p:spPr bwMode="auto">
          <a:xfrm>
            <a:off x="880232" y="3786190"/>
            <a:ext cx="5572164" cy="461665"/>
          </a:xfrm>
          <a:prstGeom prst="rect">
            <a:avLst/>
          </a:prstGeom>
          <a:noFill/>
          <a:ln w="9525">
            <a:noFill/>
            <a:miter lim="800000"/>
            <a:headEnd/>
            <a:tailEnd/>
          </a:ln>
        </p:spPr>
        <p:txBody>
          <a:bodyPr wrap="square">
            <a:spAutoFit/>
          </a:bodyPr>
          <a:lstStyle/>
          <a:p>
            <a:pPr algn="dist"/>
            <a:r>
              <a:rPr lang="en-US" sz="2400" dirty="0">
                <a:solidFill>
                  <a:schemeClr val="bg1">
                    <a:lumMod val="65000"/>
                  </a:schemeClr>
                </a:solidFill>
              </a:rPr>
              <a:t>THE </a:t>
            </a:r>
            <a:r>
              <a:rPr lang="en-US" altLang="zh-CN" sz="2400" dirty="0">
                <a:solidFill>
                  <a:schemeClr val="bg1">
                    <a:lumMod val="65000"/>
                  </a:schemeClr>
                </a:solidFill>
              </a:rPr>
              <a:t>Week</a:t>
            </a:r>
            <a:r>
              <a:rPr lang="en-US" sz="2400" dirty="0">
                <a:solidFill>
                  <a:schemeClr val="bg1">
                    <a:lumMod val="65000"/>
                  </a:schemeClr>
                </a:solidFill>
              </a:rPr>
              <a:t> WORK SUMMARY REPORT</a:t>
            </a:r>
            <a:endParaRPr lang="zh-CN" altLang="en-US" sz="2400" dirty="0">
              <a:solidFill>
                <a:schemeClr val="bg1">
                  <a:lumMod val="65000"/>
                </a:schemeClr>
              </a:solidFill>
              <a:latin typeface="ITC Avant Garde Std XLt"/>
            </a:endParaRPr>
          </a:p>
        </p:txBody>
      </p:sp>
      <p:sp>
        <p:nvSpPr>
          <p:cNvPr id="61" name="文本框 26"/>
          <p:cNvSpPr txBox="1">
            <a:spLocks noChangeArrowheads="1"/>
          </p:cNvSpPr>
          <p:nvPr/>
        </p:nvSpPr>
        <p:spPr bwMode="auto">
          <a:xfrm>
            <a:off x="951669" y="2357430"/>
            <a:ext cx="4990343" cy="461665"/>
          </a:xfrm>
          <a:prstGeom prst="rect">
            <a:avLst/>
          </a:prstGeom>
          <a:noFill/>
          <a:ln w="9525">
            <a:noFill/>
            <a:miter lim="800000"/>
            <a:headEnd/>
            <a:tailEnd/>
          </a:ln>
        </p:spPr>
        <p:txBody>
          <a:bodyPr wrap="square">
            <a:spAutoFit/>
          </a:bodyPr>
          <a:lstStyle/>
          <a:p>
            <a:r>
              <a:rPr lang="en-US" altLang="zh-CN" sz="2400" dirty="0">
                <a:solidFill>
                  <a:srgbClr val="7F7F7F"/>
                </a:solidFill>
                <a:latin typeface="方正正纤黑简体"/>
                <a:ea typeface="方正正纤黑简体"/>
                <a:cs typeface="方正正纤黑简体"/>
              </a:rPr>
              <a:t> 2019/05/07——2019/05/20</a:t>
            </a:r>
          </a:p>
        </p:txBody>
      </p:sp>
      <p:sp>
        <p:nvSpPr>
          <p:cNvPr id="42" name="Freeform 5"/>
          <p:cNvSpPr>
            <a:spLocks/>
          </p:cNvSpPr>
          <p:nvPr/>
        </p:nvSpPr>
        <p:spPr bwMode="auto">
          <a:xfrm rot="10800000">
            <a:off x="7023901" y="2697855"/>
            <a:ext cx="1931273" cy="171284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43" name="Freeform 5"/>
          <p:cNvSpPr>
            <a:spLocks/>
          </p:cNvSpPr>
          <p:nvPr/>
        </p:nvSpPr>
        <p:spPr bwMode="auto">
          <a:xfrm rot="10800000">
            <a:off x="7205924" y="2859856"/>
            <a:ext cx="1567224" cy="138884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44" name="Freeform 5"/>
          <p:cNvSpPr>
            <a:spLocks/>
          </p:cNvSpPr>
          <p:nvPr/>
        </p:nvSpPr>
        <p:spPr bwMode="auto">
          <a:xfrm rot="10800000">
            <a:off x="8660293" y="1762251"/>
            <a:ext cx="1931271" cy="171102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0" name="Freeform 5"/>
          <p:cNvSpPr>
            <a:spLocks/>
          </p:cNvSpPr>
          <p:nvPr/>
        </p:nvSpPr>
        <p:spPr bwMode="auto">
          <a:xfrm rot="10800000">
            <a:off x="8842317" y="1924254"/>
            <a:ext cx="1567224" cy="138702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noFill/>
              <a:sym typeface="Arial" panose="020B0604020202020204" pitchFamily="34" charset="0"/>
            </a:endParaRPr>
          </a:p>
        </p:txBody>
      </p:sp>
      <p:sp>
        <p:nvSpPr>
          <p:cNvPr id="51" name="Freeform 5"/>
          <p:cNvSpPr>
            <a:spLocks/>
          </p:cNvSpPr>
          <p:nvPr/>
        </p:nvSpPr>
        <p:spPr bwMode="auto">
          <a:xfrm rot="10800000">
            <a:off x="8660293" y="3635275"/>
            <a:ext cx="1931271" cy="171102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2" name="Freeform 5"/>
          <p:cNvSpPr>
            <a:spLocks/>
          </p:cNvSpPr>
          <p:nvPr/>
        </p:nvSpPr>
        <p:spPr bwMode="auto">
          <a:xfrm rot="10800000">
            <a:off x="8842317" y="3797276"/>
            <a:ext cx="1567224" cy="138702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3" name="Freeform 5"/>
          <p:cNvSpPr>
            <a:spLocks/>
          </p:cNvSpPr>
          <p:nvPr/>
        </p:nvSpPr>
        <p:spPr bwMode="auto">
          <a:xfrm rot="10800000">
            <a:off x="7615476" y="1516521"/>
            <a:ext cx="1150390" cy="102115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4" name="Freeform 5"/>
          <p:cNvSpPr>
            <a:spLocks/>
          </p:cNvSpPr>
          <p:nvPr/>
        </p:nvSpPr>
        <p:spPr bwMode="auto">
          <a:xfrm rot="10800000">
            <a:off x="7615476" y="4572699"/>
            <a:ext cx="1150390" cy="102115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accent2"/>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5" name="Freeform 5"/>
          <p:cNvSpPr>
            <a:spLocks/>
          </p:cNvSpPr>
          <p:nvPr/>
        </p:nvSpPr>
        <p:spPr bwMode="auto">
          <a:xfrm rot="10800000">
            <a:off x="10271201" y="3047340"/>
            <a:ext cx="1150390" cy="102115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accent3"/>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grpSp>
        <p:nvGrpSpPr>
          <p:cNvPr id="62" name="组合 32"/>
          <p:cNvGrpSpPr/>
          <p:nvPr/>
        </p:nvGrpSpPr>
        <p:grpSpPr>
          <a:xfrm>
            <a:off x="8013815" y="1870661"/>
            <a:ext cx="368370" cy="313348"/>
            <a:chOff x="6339462" y="3747511"/>
            <a:chExt cx="907547" cy="772010"/>
          </a:xfrm>
          <a:solidFill>
            <a:schemeClr val="accent1"/>
          </a:solidFill>
        </p:grpSpPr>
        <p:sp>
          <p:nvSpPr>
            <p:cNvPr id="63" name="Rectangle 130"/>
            <p:cNvSpPr>
              <a:spLocks noChangeArrowheads="1"/>
            </p:cNvSpPr>
            <p:nvPr/>
          </p:nvSpPr>
          <p:spPr bwMode="auto">
            <a:xfrm>
              <a:off x="6339462" y="4489161"/>
              <a:ext cx="881523" cy="30360"/>
            </a:xfrm>
            <a:prstGeom prst="rect">
              <a:avLst/>
            </a:pr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4" name="Freeform 131"/>
            <p:cNvSpPr>
              <a:spLocks/>
            </p:cNvSpPr>
            <p:nvPr/>
          </p:nvSpPr>
          <p:spPr bwMode="auto">
            <a:xfrm>
              <a:off x="6398014" y="4350373"/>
              <a:ext cx="123608" cy="114934"/>
            </a:xfrm>
            <a:custGeom>
              <a:avLst/>
              <a:gdLst>
                <a:gd name="T0" fmla="*/ 43 w 48"/>
                <a:gd name="T1" fmla="*/ 45 h 45"/>
                <a:gd name="T2" fmla="*/ 48 w 48"/>
                <a:gd name="T3" fmla="*/ 39 h 45"/>
                <a:gd name="T4" fmla="*/ 48 w 48"/>
                <a:gd name="T5" fmla="*/ 0 h 45"/>
                <a:gd name="T6" fmla="*/ 0 w 48"/>
                <a:gd name="T7" fmla="*/ 8 h 45"/>
                <a:gd name="T8" fmla="*/ 0 w 48"/>
                <a:gd name="T9" fmla="*/ 39 h 45"/>
                <a:gd name="T10" fmla="*/ 6 w 48"/>
                <a:gd name="T11" fmla="*/ 45 h 45"/>
                <a:gd name="T12" fmla="*/ 43 w 48"/>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8" h="45">
                  <a:moveTo>
                    <a:pt x="43" y="45"/>
                  </a:moveTo>
                  <a:cubicBezTo>
                    <a:pt x="46" y="45"/>
                    <a:pt x="48" y="42"/>
                    <a:pt x="48" y="39"/>
                  </a:cubicBezTo>
                  <a:cubicBezTo>
                    <a:pt x="48" y="0"/>
                    <a:pt x="48" y="0"/>
                    <a:pt x="48" y="0"/>
                  </a:cubicBezTo>
                  <a:cubicBezTo>
                    <a:pt x="29" y="5"/>
                    <a:pt x="12" y="7"/>
                    <a:pt x="0" y="8"/>
                  </a:cubicBezTo>
                  <a:cubicBezTo>
                    <a:pt x="0" y="39"/>
                    <a:pt x="0" y="39"/>
                    <a:pt x="0" y="39"/>
                  </a:cubicBezTo>
                  <a:cubicBezTo>
                    <a:pt x="0" y="42"/>
                    <a:pt x="3" y="45"/>
                    <a:pt x="6" y="45"/>
                  </a:cubicBezTo>
                  <a:lnTo>
                    <a:pt x="43" y="45"/>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5" name="Freeform 132"/>
            <p:cNvSpPr>
              <a:spLocks/>
            </p:cNvSpPr>
            <p:nvPr/>
          </p:nvSpPr>
          <p:spPr bwMode="auto">
            <a:xfrm>
              <a:off x="6557403" y="4299411"/>
              <a:ext cx="122524" cy="165896"/>
            </a:xfrm>
            <a:custGeom>
              <a:avLst/>
              <a:gdLst>
                <a:gd name="T0" fmla="*/ 43 w 48"/>
                <a:gd name="T1" fmla="*/ 65 h 65"/>
                <a:gd name="T2" fmla="*/ 48 w 48"/>
                <a:gd name="T3" fmla="*/ 59 h 65"/>
                <a:gd name="T4" fmla="*/ 48 w 48"/>
                <a:gd name="T5" fmla="*/ 0 h 65"/>
                <a:gd name="T6" fmla="*/ 44 w 48"/>
                <a:gd name="T7" fmla="*/ 2 h 65"/>
                <a:gd name="T8" fmla="*/ 0 w 48"/>
                <a:gd name="T9" fmla="*/ 16 h 65"/>
                <a:gd name="T10" fmla="*/ 0 w 48"/>
                <a:gd name="T11" fmla="*/ 59 h 65"/>
                <a:gd name="T12" fmla="*/ 6 w 48"/>
                <a:gd name="T13" fmla="*/ 65 h 65"/>
                <a:gd name="T14" fmla="*/ 43 w 48"/>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65">
                  <a:moveTo>
                    <a:pt x="43" y="65"/>
                  </a:moveTo>
                  <a:cubicBezTo>
                    <a:pt x="46" y="65"/>
                    <a:pt x="48" y="62"/>
                    <a:pt x="48" y="59"/>
                  </a:cubicBezTo>
                  <a:cubicBezTo>
                    <a:pt x="48" y="0"/>
                    <a:pt x="48" y="0"/>
                    <a:pt x="48" y="0"/>
                  </a:cubicBezTo>
                  <a:cubicBezTo>
                    <a:pt x="47" y="1"/>
                    <a:pt x="46" y="1"/>
                    <a:pt x="44" y="2"/>
                  </a:cubicBezTo>
                  <a:cubicBezTo>
                    <a:pt x="29" y="8"/>
                    <a:pt x="14" y="13"/>
                    <a:pt x="0" y="16"/>
                  </a:cubicBezTo>
                  <a:cubicBezTo>
                    <a:pt x="0" y="59"/>
                    <a:pt x="0" y="59"/>
                    <a:pt x="0" y="59"/>
                  </a:cubicBezTo>
                  <a:cubicBezTo>
                    <a:pt x="0" y="62"/>
                    <a:pt x="3" y="65"/>
                    <a:pt x="6" y="65"/>
                  </a:cubicBezTo>
                  <a:lnTo>
                    <a:pt x="43" y="65"/>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6" name="Freeform 133"/>
            <p:cNvSpPr>
              <a:spLocks/>
            </p:cNvSpPr>
            <p:nvPr/>
          </p:nvSpPr>
          <p:spPr bwMode="auto">
            <a:xfrm>
              <a:off x="6715709" y="4219174"/>
              <a:ext cx="123608" cy="246133"/>
            </a:xfrm>
            <a:custGeom>
              <a:avLst/>
              <a:gdLst>
                <a:gd name="T0" fmla="*/ 43 w 48"/>
                <a:gd name="T1" fmla="*/ 96 h 96"/>
                <a:gd name="T2" fmla="*/ 48 w 48"/>
                <a:gd name="T3" fmla="*/ 90 h 96"/>
                <a:gd name="T4" fmla="*/ 48 w 48"/>
                <a:gd name="T5" fmla="*/ 0 h 96"/>
                <a:gd name="T6" fmla="*/ 0 w 48"/>
                <a:gd name="T7" fmla="*/ 25 h 96"/>
                <a:gd name="T8" fmla="*/ 0 w 48"/>
                <a:gd name="T9" fmla="*/ 90 h 96"/>
                <a:gd name="T10" fmla="*/ 6 w 48"/>
                <a:gd name="T11" fmla="*/ 96 h 96"/>
                <a:gd name="T12" fmla="*/ 43 w 48"/>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48" h="96">
                  <a:moveTo>
                    <a:pt x="43" y="96"/>
                  </a:moveTo>
                  <a:cubicBezTo>
                    <a:pt x="46" y="96"/>
                    <a:pt x="48" y="93"/>
                    <a:pt x="48" y="90"/>
                  </a:cubicBezTo>
                  <a:cubicBezTo>
                    <a:pt x="48" y="0"/>
                    <a:pt x="48" y="0"/>
                    <a:pt x="48" y="0"/>
                  </a:cubicBezTo>
                  <a:cubicBezTo>
                    <a:pt x="33" y="10"/>
                    <a:pt x="17" y="18"/>
                    <a:pt x="0" y="25"/>
                  </a:cubicBezTo>
                  <a:cubicBezTo>
                    <a:pt x="0" y="90"/>
                    <a:pt x="0" y="90"/>
                    <a:pt x="0" y="90"/>
                  </a:cubicBezTo>
                  <a:cubicBezTo>
                    <a:pt x="0" y="93"/>
                    <a:pt x="3" y="96"/>
                    <a:pt x="6" y="96"/>
                  </a:cubicBezTo>
                  <a:lnTo>
                    <a:pt x="43" y="96"/>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7" name="Freeform 134"/>
            <p:cNvSpPr>
              <a:spLocks/>
            </p:cNvSpPr>
            <p:nvPr/>
          </p:nvSpPr>
          <p:spPr bwMode="auto">
            <a:xfrm>
              <a:off x="6875099" y="4100987"/>
              <a:ext cx="123608" cy="364319"/>
            </a:xfrm>
            <a:custGeom>
              <a:avLst/>
              <a:gdLst>
                <a:gd name="T0" fmla="*/ 43 w 48"/>
                <a:gd name="T1" fmla="*/ 142 h 142"/>
                <a:gd name="T2" fmla="*/ 48 w 48"/>
                <a:gd name="T3" fmla="*/ 136 h 142"/>
                <a:gd name="T4" fmla="*/ 48 w 48"/>
                <a:gd name="T5" fmla="*/ 0 h 142"/>
                <a:gd name="T6" fmla="*/ 32 w 48"/>
                <a:gd name="T7" fmla="*/ 14 h 142"/>
                <a:gd name="T8" fmla="*/ 0 w 48"/>
                <a:gd name="T9" fmla="*/ 37 h 142"/>
                <a:gd name="T10" fmla="*/ 0 w 48"/>
                <a:gd name="T11" fmla="*/ 136 h 142"/>
                <a:gd name="T12" fmla="*/ 6 w 48"/>
                <a:gd name="T13" fmla="*/ 142 h 142"/>
                <a:gd name="T14" fmla="*/ 43 w 48"/>
                <a:gd name="T15" fmla="*/ 142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42">
                  <a:moveTo>
                    <a:pt x="43" y="142"/>
                  </a:moveTo>
                  <a:cubicBezTo>
                    <a:pt x="46" y="142"/>
                    <a:pt x="48" y="139"/>
                    <a:pt x="48" y="136"/>
                  </a:cubicBezTo>
                  <a:cubicBezTo>
                    <a:pt x="48" y="0"/>
                    <a:pt x="48" y="0"/>
                    <a:pt x="48" y="0"/>
                  </a:cubicBezTo>
                  <a:cubicBezTo>
                    <a:pt x="43" y="5"/>
                    <a:pt x="37" y="10"/>
                    <a:pt x="32" y="14"/>
                  </a:cubicBezTo>
                  <a:cubicBezTo>
                    <a:pt x="21" y="23"/>
                    <a:pt x="11" y="30"/>
                    <a:pt x="0" y="37"/>
                  </a:cubicBezTo>
                  <a:cubicBezTo>
                    <a:pt x="0" y="136"/>
                    <a:pt x="0" y="136"/>
                    <a:pt x="0" y="136"/>
                  </a:cubicBezTo>
                  <a:cubicBezTo>
                    <a:pt x="0" y="139"/>
                    <a:pt x="3" y="142"/>
                    <a:pt x="6" y="142"/>
                  </a:cubicBezTo>
                  <a:lnTo>
                    <a:pt x="43" y="142"/>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8" name="Freeform 135"/>
            <p:cNvSpPr>
              <a:spLocks/>
            </p:cNvSpPr>
            <p:nvPr/>
          </p:nvSpPr>
          <p:spPr bwMode="auto">
            <a:xfrm>
              <a:off x="7034488" y="3927502"/>
              <a:ext cx="122524" cy="537805"/>
            </a:xfrm>
            <a:custGeom>
              <a:avLst/>
              <a:gdLst>
                <a:gd name="T0" fmla="*/ 43 w 48"/>
                <a:gd name="T1" fmla="*/ 210 h 210"/>
                <a:gd name="T2" fmla="*/ 48 w 48"/>
                <a:gd name="T3" fmla="*/ 204 h 210"/>
                <a:gd name="T4" fmla="*/ 48 w 48"/>
                <a:gd name="T5" fmla="*/ 0 h 210"/>
                <a:gd name="T6" fmla="*/ 0 w 48"/>
                <a:gd name="T7" fmla="*/ 56 h 210"/>
                <a:gd name="T8" fmla="*/ 0 w 48"/>
                <a:gd name="T9" fmla="*/ 204 h 210"/>
                <a:gd name="T10" fmla="*/ 6 w 48"/>
                <a:gd name="T11" fmla="*/ 210 h 210"/>
                <a:gd name="T12" fmla="*/ 43 w 48"/>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48" h="210">
                  <a:moveTo>
                    <a:pt x="43" y="210"/>
                  </a:moveTo>
                  <a:cubicBezTo>
                    <a:pt x="46" y="210"/>
                    <a:pt x="48" y="207"/>
                    <a:pt x="48" y="204"/>
                  </a:cubicBezTo>
                  <a:cubicBezTo>
                    <a:pt x="48" y="0"/>
                    <a:pt x="48" y="0"/>
                    <a:pt x="48" y="0"/>
                  </a:cubicBezTo>
                  <a:cubicBezTo>
                    <a:pt x="33" y="20"/>
                    <a:pt x="17" y="39"/>
                    <a:pt x="0" y="56"/>
                  </a:cubicBezTo>
                  <a:cubicBezTo>
                    <a:pt x="0" y="204"/>
                    <a:pt x="0" y="204"/>
                    <a:pt x="0" y="204"/>
                  </a:cubicBezTo>
                  <a:cubicBezTo>
                    <a:pt x="0" y="207"/>
                    <a:pt x="3" y="210"/>
                    <a:pt x="6" y="210"/>
                  </a:cubicBezTo>
                  <a:lnTo>
                    <a:pt x="43" y="210"/>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9" name="Freeform 136"/>
            <p:cNvSpPr>
              <a:spLocks/>
            </p:cNvSpPr>
            <p:nvPr/>
          </p:nvSpPr>
          <p:spPr bwMode="auto">
            <a:xfrm>
              <a:off x="6343800" y="3747511"/>
              <a:ext cx="903209" cy="587682"/>
            </a:xfrm>
            <a:custGeom>
              <a:avLst/>
              <a:gdLst>
                <a:gd name="T0" fmla="*/ 350 w 352"/>
                <a:gd name="T1" fmla="*/ 58 h 229"/>
                <a:gd name="T2" fmla="*/ 335 w 352"/>
                <a:gd name="T3" fmla="*/ 8 h 229"/>
                <a:gd name="T4" fmla="*/ 322 w 352"/>
                <a:gd name="T5" fmla="*/ 2 h 229"/>
                <a:gd name="T6" fmla="*/ 273 w 352"/>
                <a:gd name="T7" fmla="*/ 17 h 229"/>
                <a:gd name="T8" fmla="*/ 266 w 352"/>
                <a:gd name="T9" fmla="*/ 30 h 229"/>
                <a:gd name="T10" fmla="*/ 279 w 352"/>
                <a:gd name="T11" fmla="*/ 36 h 229"/>
                <a:gd name="T12" fmla="*/ 304 w 352"/>
                <a:gd name="T13" fmla="*/ 29 h 229"/>
                <a:gd name="T14" fmla="*/ 219 w 352"/>
                <a:gd name="T15" fmla="*/ 121 h 229"/>
                <a:gd name="T16" fmla="*/ 71 w 352"/>
                <a:gd name="T17" fmla="*/ 194 h 229"/>
                <a:gd name="T18" fmla="*/ 0 w 352"/>
                <a:gd name="T19" fmla="*/ 205 h 229"/>
                <a:gd name="T20" fmla="*/ 0 w 352"/>
                <a:gd name="T21" fmla="*/ 205 h 229"/>
                <a:gd name="T22" fmla="*/ 0 w 352"/>
                <a:gd name="T23" fmla="*/ 229 h 229"/>
                <a:gd name="T24" fmla="*/ 0 w 352"/>
                <a:gd name="T25" fmla="*/ 229 h 229"/>
                <a:gd name="T26" fmla="*/ 125 w 352"/>
                <a:gd name="T27" fmla="*/ 202 h 229"/>
                <a:gd name="T28" fmla="*/ 234 w 352"/>
                <a:gd name="T29" fmla="*/ 139 h 229"/>
                <a:gd name="T30" fmla="*/ 324 w 352"/>
                <a:gd name="T31" fmla="*/ 41 h 229"/>
                <a:gd name="T32" fmla="*/ 331 w 352"/>
                <a:gd name="T33" fmla="*/ 64 h 229"/>
                <a:gd name="T34" fmla="*/ 344 w 352"/>
                <a:gd name="T35" fmla="*/ 70 h 229"/>
                <a:gd name="T36" fmla="*/ 350 w 352"/>
                <a:gd name="T37" fmla="*/ 58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229">
                  <a:moveTo>
                    <a:pt x="350" y="58"/>
                  </a:moveTo>
                  <a:cubicBezTo>
                    <a:pt x="335" y="8"/>
                    <a:pt x="335" y="8"/>
                    <a:pt x="335" y="8"/>
                  </a:cubicBezTo>
                  <a:cubicBezTo>
                    <a:pt x="333" y="3"/>
                    <a:pt x="327" y="0"/>
                    <a:pt x="322" y="2"/>
                  </a:cubicBezTo>
                  <a:cubicBezTo>
                    <a:pt x="273" y="17"/>
                    <a:pt x="273" y="17"/>
                    <a:pt x="273" y="17"/>
                  </a:cubicBezTo>
                  <a:cubicBezTo>
                    <a:pt x="268" y="19"/>
                    <a:pt x="265" y="25"/>
                    <a:pt x="266" y="30"/>
                  </a:cubicBezTo>
                  <a:cubicBezTo>
                    <a:pt x="268" y="35"/>
                    <a:pt x="274" y="38"/>
                    <a:pt x="279" y="36"/>
                  </a:cubicBezTo>
                  <a:cubicBezTo>
                    <a:pt x="304" y="29"/>
                    <a:pt x="304" y="29"/>
                    <a:pt x="304" y="29"/>
                  </a:cubicBezTo>
                  <a:cubicBezTo>
                    <a:pt x="278" y="67"/>
                    <a:pt x="249" y="97"/>
                    <a:pt x="219" y="121"/>
                  </a:cubicBezTo>
                  <a:cubicBezTo>
                    <a:pt x="166" y="163"/>
                    <a:pt x="112" y="184"/>
                    <a:pt x="71" y="194"/>
                  </a:cubicBezTo>
                  <a:cubicBezTo>
                    <a:pt x="29" y="205"/>
                    <a:pt x="1" y="205"/>
                    <a:pt x="0" y="205"/>
                  </a:cubicBezTo>
                  <a:cubicBezTo>
                    <a:pt x="0" y="205"/>
                    <a:pt x="0" y="205"/>
                    <a:pt x="0" y="205"/>
                  </a:cubicBezTo>
                  <a:cubicBezTo>
                    <a:pt x="0" y="229"/>
                    <a:pt x="0" y="229"/>
                    <a:pt x="0" y="229"/>
                  </a:cubicBezTo>
                  <a:cubicBezTo>
                    <a:pt x="0" y="229"/>
                    <a:pt x="0" y="229"/>
                    <a:pt x="0" y="229"/>
                  </a:cubicBezTo>
                  <a:cubicBezTo>
                    <a:pt x="3" y="229"/>
                    <a:pt x="56" y="229"/>
                    <a:pt x="125" y="202"/>
                  </a:cubicBezTo>
                  <a:cubicBezTo>
                    <a:pt x="159" y="189"/>
                    <a:pt x="197" y="169"/>
                    <a:pt x="234" y="139"/>
                  </a:cubicBezTo>
                  <a:cubicBezTo>
                    <a:pt x="265" y="114"/>
                    <a:pt x="296" y="82"/>
                    <a:pt x="324" y="41"/>
                  </a:cubicBezTo>
                  <a:cubicBezTo>
                    <a:pt x="331" y="64"/>
                    <a:pt x="331" y="64"/>
                    <a:pt x="331" y="64"/>
                  </a:cubicBezTo>
                  <a:cubicBezTo>
                    <a:pt x="333" y="69"/>
                    <a:pt x="339" y="72"/>
                    <a:pt x="344" y="70"/>
                  </a:cubicBezTo>
                  <a:cubicBezTo>
                    <a:pt x="349" y="69"/>
                    <a:pt x="352" y="63"/>
                    <a:pt x="350" y="58"/>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0" name="Freeform 137"/>
            <p:cNvSpPr>
              <a:spLocks/>
            </p:cNvSpPr>
            <p:nvPr/>
          </p:nvSpPr>
          <p:spPr bwMode="auto">
            <a:xfrm>
              <a:off x="6375243" y="3837506"/>
              <a:ext cx="217941" cy="353477"/>
            </a:xfrm>
            <a:custGeom>
              <a:avLst/>
              <a:gdLst>
                <a:gd name="T0" fmla="*/ 57 w 85"/>
                <a:gd name="T1" fmla="*/ 104 h 138"/>
                <a:gd name="T2" fmla="*/ 45 w 85"/>
                <a:gd name="T3" fmla="*/ 108 h 138"/>
                <a:gd name="T4" fmla="*/ 30 w 85"/>
                <a:gd name="T5" fmla="*/ 105 h 138"/>
                <a:gd name="T6" fmla="*/ 20 w 85"/>
                <a:gd name="T7" fmla="*/ 100 h 138"/>
                <a:gd name="T8" fmla="*/ 19 w 85"/>
                <a:gd name="T9" fmla="*/ 98 h 138"/>
                <a:gd name="T10" fmla="*/ 19 w 85"/>
                <a:gd name="T11" fmla="*/ 98 h 138"/>
                <a:gd name="T12" fmla="*/ 19 w 85"/>
                <a:gd name="T13" fmla="*/ 98 h 138"/>
                <a:gd name="T14" fmla="*/ 19 w 85"/>
                <a:gd name="T15" fmla="*/ 97 h 138"/>
                <a:gd name="T16" fmla="*/ 13 w 85"/>
                <a:gd name="T17" fmla="*/ 94 h 138"/>
                <a:gd name="T18" fmla="*/ 3 w 85"/>
                <a:gd name="T19" fmla="*/ 101 h 138"/>
                <a:gd name="T20" fmla="*/ 3 w 85"/>
                <a:gd name="T21" fmla="*/ 109 h 138"/>
                <a:gd name="T22" fmla="*/ 33 w 85"/>
                <a:gd name="T23" fmla="*/ 125 h 138"/>
                <a:gd name="T24" fmla="*/ 33 w 85"/>
                <a:gd name="T25" fmla="*/ 135 h 138"/>
                <a:gd name="T26" fmla="*/ 36 w 85"/>
                <a:gd name="T27" fmla="*/ 138 h 138"/>
                <a:gd name="T28" fmla="*/ 46 w 85"/>
                <a:gd name="T29" fmla="*/ 138 h 138"/>
                <a:gd name="T30" fmla="*/ 49 w 85"/>
                <a:gd name="T31" fmla="*/ 135 h 138"/>
                <a:gd name="T32" fmla="*/ 49 w 85"/>
                <a:gd name="T33" fmla="*/ 126 h 138"/>
                <a:gd name="T34" fmla="*/ 72 w 85"/>
                <a:gd name="T35" fmla="*/ 118 h 138"/>
                <a:gd name="T36" fmla="*/ 81 w 85"/>
                <a:gd name="T37" fmla="*/ 86 h 138"/>
                <a:gd name="T38" fmla="*/ 49 w 85"/>
                <a:gd name="T39" fmla="*/ 62 h 138"/>
                <a:gd name="T40" fmla="*/ 47 w 85"/>
                <a:gd name="T41" fmla="*/ 61 h 138"/>
                <a:gd name="T42" fmla="*/ 35 w 85"/>
                <a:gd name="T43" fmla="*/ 56 h 138"/>
                <a:gd name="T44" fmla="*/ 34 w 85"/>
                <a:gd name="T45" fmla="*/ 56 h 138"/>
                <a:gd name="T46" fmla="*/ 25 w 85"/>
                <a:gd name="T47" fmla="*/ 49 h 138"/>
                <a:gd name="T48" fmla="*/ 27 w 85"/>
                <a:gd name="T49" fmla="*/ 36 h 138"/>
                <a:gd name="T50" fmla="*/ 41 w 85"/>
                <a:gd name="T51" fmla="*/ 31 h 138"/>
                <a:gd name="T52" fmla="*/ 51 w 85"/>
                <a:gd name="T53" fmla="*/ 32 h 138"/>
                <a:gd name="T54" fmla="*/ 61 w 85"/>
                <a:gd name="T55" fmla="*/ 39 h 138"/>
                <a:gd name="T56" fmla="*/ 62 w 85"/>
                <a:gd name="T57" fmla="*/ 40 h 138"/>
                <a:gd name="T58" fmla="*/ 62 w 85"/>
                <a:gd name="T59" fmla="*/ 40 h 138"/>
                <a:gd name="T60" fmla="*/ 62 w 85"/>
                <a:gd name="T61" fmla="*/ 41 h 138"/>
                <a:gd name="T62" fmla="*/ 68 w 85"/>
                <a:gd name="T63" fmla="*/ 44 h 138"/>
                <a:gd name="T64" fmla="*/ 78 w 85"/>
                <a:gd name="T65" fmla="*/ 38 h 138"/>
                <a:gd name="T66" fmla="*/ 78 w 85"/>
                <a:gd name="T67" fmla="*/ 29 h 138"/>
                <a:gd name="T68" fmla="*/ 56 w 85"/>
                <a:gd name="T69" fmla="*/ 14 h 138"/>
                <a:gd name="T70" fmla="*/ 49 w 85"/>
                <a:gd name="T71" fmla="*/ 13 h 138"/>
                <a:gd name="T72" fmla="*/ 49 w 85"/>
                <a:gd name="T73" fmla="*/ 3 h 138"/>
                <a:gd name="T74" fmla="*/ 46 w 85"/>
                <a:gd name="T75" fmla="*/ 0 h 138"/>
                <a:gd name="T76" fmla="*/ 36 w 85"/>
                <a:gd name="T77" fmla="*/ 0 h 138"/>
                <a:gd name="T78" fmla="*/ 33 w 85"/>
                <a:gd name="T79" fmla="*/ 3 h 138"/>
                <a:gd name="T80" fmla="*/ 33 w 85"/>
                <a:gd name="T81" fmla="*/ 13 h 138"/>
                <a:gd name="T82" fmla="*/ 12 w 85"/>
                <a:gd name="T83" fmla="*/ 24 h 138"/>
                <a:gd name="T84" fmla="*/ 5 w 85"/>
                <a:gd name="T85" fmla="*/ 56 h 138"/>
                <a:gd name="T86" fmla="*/ 17 w 85"/>
                <a:gd name="T87" fmla="*/ 68 h 138"/>
                <a:gd name="T88" fmla="*/ 47 w 85"/>
                <a:gd name="T89" fmla="*/ 83 h 138"/>
                <a:gd name="T90" fmla="*/ 51 w 85"/>
                <a:gd name="T91" fmla="*/ 85 h 138"/>
                <a:gd name="T92" fmla="*/ 59 w 85"/>
                <a:gd name="T93" fmla="*/ 92 h 138"/>
                <a:gd name="T94" fmla="*/ 57 w 85"/>
                <a:gd name="T95" fmla="*/ 10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138">
                  <a:moveTo>
                    <a:pt x="57" y="104"/>
                  </a:moveTo>
                  <a:cubicBezTo>
                    <a:pt x="54" y="107"/>
                    <a:pt x="50" y="108"/>
                    <a:pt x="45" y="108"/>
                  </a:cubicBezTo>
                  <a:cubicBezTo>
                    <a:pt x="40" y="108"/>
                    <a:pt x="35" y="107"/>
                    <a:pt x="30" y="105"/>
                  </a:cubicBezTo>
                  <a:cubicBezTo>
                    <a:pt x="27" y="104"/>
                    <a:pt x="23" y="102"/>
                    <a:pt x="20" y="100"/>
                  </a:cubicBezTo>
                  <a:cubicBezTo>
                    <a:pt x="20" y="99"/>
                    <a:pt x="20" y="99"/>
                    <a:pt x="19" y="98"/>
                  </a:cubicBezTo>
                  <a:cubicBezTo>
                    <a:pt x="19" y="98"/>
                    <a:pt x="19" y="98"/>
                    <a:pt x="19" y="98"/>
                  </a:cubicBezTo>
                  <a:cubicBezTo>
                    <a:pt x="19" y="98"/>
                    <a:pt x="19" y="98"/>
                    <a:pt x="19" y="98"/>
                  </a:cubicBezTo>
                  <a:cubicBezTo>
                    <a:pt x="19" y="97"/>
                    <a:pt x="19" y="97"/>
                    <a:pt x="19" y="97"/>
                  </a:cubicBezTo>
                  <a:cubicBezTo>
                    <a:pt x="17" y="95"/>
                    <a:pt x="15" y="94"/>
                    <a:pt x="13" y="94"/>
                  </a:cubicBezTo>
                  <a:cubicBezTo>
                    <a:pt x="9" y="94"/>
                    <a:pt x="5" y="97"/>
                    <a:pt x="3" y="101"/>
                  </a:cubicBezTo>
                  <a:cubicBezTo>
                    <a:pt x="1" y="104"/>
                    <a:pt x="1" y="107"/>
                    <a:pt x="3" y="109"/>
                  </a:cubicBezTo>
                  <a:cubicBezTo>
                    <a:pt x="8" y="118"/>
                    <a:pt x="21" y="123"/>
                    <a:pt x="33" y="125"/>
                  </a:cubicBezTo>
                  <a:cubicBezTo>
                    <a:pt x="33" y="135"/>
                    <a:pt x="33" y="135"/>
                    <a:pt x="33" y="135"/>
                  </a:cubicBezTo>
                  <a:cubicBezTo>
                    <a:pt x="33" y="137"/>
                    <a:pt x="35" y="138"/>
                    <a:pt x="36" y="138"/>
                  </a:cubicBezTo>
                  <a:cubicBezTo>
                    <a:pt x="46" y="138"/>
                    <a:pt x="46" y="138"/>
                    <a:pt x="46" y="138"/>
                  </a:cubicBezTo>
                  <a:cubicBezTo>
                    <a:pt x="47" y="138"/>
                    <a:pt x="49" y="137"/>
                    <a:pt x="49" y="135"/>
                  </a:cubicBezTo>
                  <a:cubicBezTo>
                    <a:pt x="49" y="126"/>
                    <a:pt x="49" y="126"/>
                    <a:pt x="49" y="126"/>
                  </a:cubicBezTo>
                  <a:cubicBezTo>
                    <a:pt x="59" y="125"/>
                    <a:pt x="67" y="122"/>
                    <a:pt x="72" y="118"/>
                  </a:cubicBezTo>
                  <a:cubicBezTo>
                    <a:pt x="81" y="109"/>
                    <a:pt x="85" y="97"/>
                    <a:pt x="81" y="86"/>
                  </a:cubicBezTo>
                  <a:cubicBezTo>
                    <a:pt x="77" y="74"/>
                    <a:pt x="61" y="67"/>
                    <a:pt x="49" y="62"/>
                  </a:cubicBezTo>
                  <a:cubicBezTo>
                    <a:pt x="47" y="61"/>
                    <a:pt x="47" y="61"/>
                    <a:pt x="47" y="61"/>
                  </a:cubicBezTo>
                  <a:cubicBezTo>
                    <a:pt x="43" y="59"/>
                    <a:pt x="37" y="57"/>
                    <a:pt x="35" y="56"/>
                  </a:cubicBezTo>
                  <a:cubicBezTo>
                    <a:pt x="34" y="56"/>
                    <a:pt x="34" y="56"/>
                    <a:pt x="34" y="56"/>
                  </a:cubicBezTo>
                  <a:cubicBezTo>
                    <a:pt x="30" y="54"/>
                    <a:pt x="27" y="52"/>
                    <a:pt x="25" y="49"/>
                  </a:cubicBezTo>
                  <a:cubicBezTo>
                    <a:pt x="23" y="45"/>
                    <a:pt x="23" y="39"/>
                    <a:pt x="27" y="36"/>
                  </a:cubicBezTo>
                  <a:cubicBezTo>
                    <a:pt x="32" y="32"/>
                    <a:pt x="37" y="31"/>
                    <a:pt x="41" y="31"/>
                  </a:cubicBezTo>
                  <a:cubicBezTo>
                    <a:pt x="44" y="31"/>
                    <a:pt x="48" y="31"/>
                    <a:pt x="51" y="32"/>
                  </a:cubicBezTo>
                  <a:cubicBezTo>
                    <a:pt x="54" y="33"/>
                    <a:pt x="58" y="36"/>
                    <a:pt x="61" y="39"/>
                  </a:cubicBezTo>
                  <a:cubicBezTo>
                    <a:pt x="61" y="39"/>
                    <a:pt x="61" y="39"/>
                    <a:pt x="62" y="40"/>
                  </a:cubicBezTo>
                  <a:cubicBezTo>
                    <a:pt x="62" y="40"/>
                    <a:pt x="62" y="40"/>
                    <a:pt x="62" y="40"/>
                  </a:cubicBezTo>
                  <a:cubicBezTo>
                    <a:pt x="62" y="41"/>
                    <a:pt x="62" y="41"/>
                    <a:pt x="62" y="41"/>
                  </a:cubicBezTo>
                  <a:cubicBezTo>
                    <a:pt x="64" y="43"/>
                    <a:pt x="66" y="44"/>
                    <a:pt x="68" y="44"/>
                  </a:cubicBezTo>
                  <a:cubicBezTo>
                    <a:pt x="72" y="44"/>
                    <a:pt x="76" y="41"/>
                    <a:pt x="78" y="38"/>
                  </a:cubicBezTo>
                  <a:cubicBezTo>
                    <a:pt x="80" y="35"/>
                    <a:pt x="80" y="32"/>
                    <a:pt x="78" y="29"/>
                  </a:cubicBezTo>
                  <a:cubicBezTo>
                    <a:pt x="74" y="22"/>
                    <a:pt x="64" y="17"/>
                    <a:pt x="56" y="14"/>
                  </a:cubicBezTo>
                  <a:cubicBezTo>
                    <a:pt x="54" y="14"/>
                    <a:pt x="51" y="13"/>
                    <a:pt x="49" y="13"/>
                  </a:cubicBezTo>
                  <a:cubicBezTo>
                    <a:pt x="49" y="3"/>
                    <a:pt x="49" y="3"/>
                    <a:pt x="49" y="3"/>
                  </a:cubicBezTo>
                  <a:cubicBezTo>
                    <a:pt x="49" y="1"/>
                    <a:pt x="47" y="0"/>
                    <a:pt x="46" y="0"/>
                  </a:cubicBezTo>
                  <a:cubicBezTo>
                    <a:pt x="36" y="0"/>
                    <a:pt x="36" y="0"/>
                    <a:pt x="36" y="0"/>
                  </a:cubicBezTo>
                  <a:cubicBezTo>
                    <a:pt x="35" y="0"/>
                    <a:pt x="33" y="1"/>
                    <a:pt x="33" y="3"/>
                  </a:cubicBezTo>
                  <a:cubicBezTo>
                    <a:pt x="33" y="13"/>
                    <a:pt x="33" y="13"/>
                    <a:pt x="33" y="13"/>
                  </a:cubicBezTo>
                  <a:cubicBezTo>
                    <a:pt x="25" y="15"/>
                    <a:pt x="17" y="18"/>
                    <a:pt x="12" y="24"/>
                  </a:cubicBezTo>
                  <a:cubicBezTo>
                    <a:pt x="3" y="32"/>
                    <a:pt x="0" y="45"/>
                    <a:pt x="5" y="56"/>
                  </a:cubicBezTo>
                  <a:cubicBezTo>
                    <a:pt x="8" y="62"/>
                    <a:pt x="12" y="66"/>
                    <a:pt x="17" y="68"/>
                  </a:cubicBezTo>
                  <a:cubicBezTo>
                    <a:pt x="20" y="70"/>
                    <a:pt x="38" y="79"/>
                    <a:pt x="47" y="83"/>
                  </a:cubicBezTo>
                  <a:cubicBezTo>
                    <a:pt x="51" y="85"/>
                    <a:pt x="51" y="85"/>
                    <a:pt x="51" y="85"/>
                  </a:cubicBezTo>
                  <a:cubicBezTo>
                    <a:pt x="55" y="87"/>
                    <a:pt x="58" y="89"/>
                    <a:pt x="59" y="92"/>
                  </a:cubicBezTo>
                  <a:cubicBezTo>
                    <a:pt x="61" y="96"/>
                    <a:pt x="60" y="102"/>
                    <a:pt x="57" y="104"/>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71" name="组合 42"/>
          <p:cNvGrpSpPr/>
          <p:nvPr/>
        </p:nvGrpSpPr>
        <p:grpSpPr>
          <a:xfrm>
            <a:off x="8016850" y="4925696"/>
            <a:ext cx="364409" cy="314237"/>
            <a:chOff x="3548515" y="964154"/>
            <a:chExt cx="897787" cy="774179"/>
          </a:xfrm>
          <a:solidFill>
            <a:schemeClr val="accent2"/>
          </a:solidFill>
        </p:grpSpPr>
        <p:sp>
          <p:nvSpPr>
            <p:cNvPr id="72" name="Freeform 222"/>
            <p:cNvSpPr>
              <a:spLocks/>
            </p:cNvSpPr>
            <p:nvPr/>
          </p:nvSpPr>
          <p:spPr bwMode="auto">
            <a:xfrm>
              <a:off x="3548515" y="964154"/>
              <a:ext cx="897787" cy="774179"/>
            </a:xfrm>
            <a:custGeom>
              <a:avLst/>
              <a:gdLst>
                <a:gd name="T0" fmla="*/ 28 w 828"/>
                <a:gd name="T1" fmla="*/ 686 h 714"/>
                <a:gd name="T2" fmla="*/ 28 w 828"/>
                <a:gd name="T3" fmla="*/ 605 h 714"/>
                <a:gd name="T4" fmla="*/ 66 w 828"/>
                <a:gd name="T5" fmla="*/ 605 h 714"/>
                <a:gd name="T6" fmla="*/ 66 w 828"/>
                <a:gd name="T7" fmla="*/ 577 h 714"/>
                <a:gd name="T8" fmla="*/ 28 w 828"/>
                <a:gd name="T9" fmla="*/ 577 h 714"/>
                <a:gd name="T10" fmla="*/ 28 w 828"/>
                <a:gd name="T11" fmla="*/ 435 h 714"/>
                <a:gd name="T12" fmla="*/ 66 w 828"/>
                <a:gd name="T13" fmla="*/ 435 h 714"/>
                <a:gd name="T14" fmla="*/ 66 w 828"/>
                <a:gd name="T15" fmla="*/ 407 h 714"/>
                <a:gd name="T16" fmla="*/ 28 w 828"/>
                <a:gd name="T17" fmla="*/ 407 h 714"/>
                <a:gd name="T18" fmla="*/ 28 w 828"/>
                <a:gd name="T19" fmla="*/ 265 h 714"/>
                <a:gd name="T20" fmla="*/ 66 w 828"/>
                <a:gd name="T21" fmla="*/ 265 h 714"/>
                <a:gd name="T22" fmla="*/ 66 w 828"/>
                <a:gd name="T23" fmla="*/ 236 h 714"/>
                <a:gd name="T24" fmla="*/ 28 w 828"/>
                <a:gd name="T25" fmla="*/ 236 h 714"/>
                <a:gd name="T26" fmla="*/ 28 w 828"/>
                <a:gd name="T27" fmla="*/ 94 h 714"/>
                <a:gd name="T28" fmla="*/ 66 w 828"/>
                <a:gd name="T29" fmla="*/ 94 h 714"/>
                <a:gd name="T30" fmla="*/ 66 w 828"/>
                <a:gd name="T31" fmla="*/ 66 h 714"/>
                <a:gd name="T32" fmla="*/ 28 w 828"/>
                <a:gd name="T33" fmla="*/ 66 h 714"/>
                <a:gd name="T34" fmla="*/ 28 w 828"/>
                <a:gd name="T35" fmla="*/ 0 h 714"/>
                <a:gd name="T36" fmla="*/ 0 w 828"/>
                <a:gd name="T37" fmla="*/ 0 h 714"/>
                <a:gd name="T38" fmla="*/ 0 w 828"/>
                <a:gd name="T39" fmla="*/ 714 h 714"/>
                <a:gd name="T40" fmla="*/ 828 w 828"/>
                <a:gd name="T41" fmla="*/ 714 h 714"/>
                <a:gd name="T42" fmla="*/ 828 w 828"/>
                <a:gd name="T43" fmla="*/ 686 h 714"/>
                <a:gd name="T44" fmla="*/ 28 w 828"/>
                <a:gd name="T45" fmla="*/ 686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8" h="714">
                  <a:moveTo>
                    <a:pt x="28" y="686"/>
                  </a:moveTo>
                  <a:lnTo>
                    <a:pt x="28" y="605"/>
                  </a:lnTo>
                  <a:lnTo>
                    <a:pt x="66" y="605"/>
                  </a:lnTo>
                  <a:lnTo>
                    <a:pt x="66" y="577"/>
                  </a:lnTo>
                  <a:lnTo>
                    <a:pt x="28" y="577"/>
                  </a:lnTo>
                  <a:lnTo>
                    <a:pt x="28" y="435"/>
                  </a:lnTo>
                  <a:lnTo>
                    <a:pt x="66" y="435"/>
                  </a:lnTo>
                  <a:lnTo>
                    <a:pt x="66" y="407"/>
                  </a:lnTo>
                  <a:lnTo>
                    <a:pt x="28" y="407"/>
                  </a:lnTo>
                  <a:lnTo>
                    <a:pt x="28" y="265"/>
                  </a:lnTo>
                  <a:lnTo>
                    <a:pt x="66" y="265"/>
                  </a:lnTo>
                  <a:lnTo>
                    <a:pt x="66" y="236"/>
                  </a:lnTo>
                  <a:lnTo>
                    <a:pt x="28" y="236"/>
                  </a:lnTo>
                  <a:lnTo>
                    <a:pt x="28" y="94"/>
                  </a:lnTo>
                  <a:lnTo>
                    <a:pt x="66" y="94"/>
                  </a:lnTo>
                  <a:lnTo>
                    <a:pt x="66" y="66"/>
                  </a:lnTo>
                  <a:lnTo>
                    <a:pt x="28" y="66"/>
                  </a:lnTo>
                  <a:lnTo>
                    <a:pt x="28" y="0"/>
                  </a:lnTo>
                  <a:lnTo>
                    <a:pt x="0" y="0"/>
                  </a:lnTo>
                  <a:lnTo>
                    <a:pt x="0" y="714"/>
                  </a:lnTo>
                  <a:lnTo>
                    <a:pt x="828" y="714"/>
                  </a:lnTo>
                  <a:lnTo>
                    <a:pt x="828" y="686"/>
                  </a:lnTo>
                  <a:lnTo>
                    <a:pt x="28" y="686"/>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3" name="Freeform 223"/>
            <p:cNvSpPr>
              <a:spLocks/>
            </p:cNvSpPr>
            <p:nvPr/>
          </p:nvSpPr>
          <p:spPr bwMode="auto">
            <a:xfrm>
              <a:off x="3681882" y="1381603"/>
              <a:ext cx="125777" cy="303599"/>
            </a:xfrm>
            <a:custGeom>
              <a:avLst/>
              <a:gdLst>
                <a:gd name="T0" fmla="*/ 6 w 49"/>
                <a:gd name="T1" fmla="*/ 118 h 118"/>
                <a:gd name="T2" fmla="*/ 43 w 49"/>
                <a:gd name="T3" fmla="*/ 118 h 118"/>
                <a:gd name="T4" fmla="*/ 49 w 49"/>
                <a:gd name="T5" fmla="*/ 112 h 118"/>
                <a:gd name="T6" fmla="*/ 49 w 49"/>
                <a:gd name="T7" fmla="*/ 6 h 118"/>
                <a:gd name="T8" fmla="*/ 43 w 49"/>
                <a:gd name="T9" fmla="*/ 0 h 118"/>
                <a:gd name="T10" fmla="*/ 6 w 49"/>
                <a:gd name="T11" fmla="*/ 0 h 118"/>
                <a:gd name="T12" fmla="*/ 0 w 49"/>
                <a:gd name="T13" fmla="*/ 6 h 118"/>
                <a:gd name="T14" fmla="*/ 0 w 49"/>
                <a:gd name="T15" fmla="*/ 112 h 118"/>
                <a:gd name="T16" fmla="*/ 6 w 49"/>
                <a:gd name="T1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18">
                  <a:moveTo>
                    <a:pt x="6" y="118"/>
                  </a:moveTo>
                  <a:cubicBezTo>
                    <a:pt x="43" y="118"/>
                    <a:pt x="43" y="118"/>
                    <a:pt x="43" y="118"/>
                  </a:cubicBezTo>
                  <a:cubicBezTo>
                    <a:pt x="46" y="118"/>
                    <a:pt x="49" y="115"/>
                    <a:pt x="49" y="112"/>
                  </a:cubicBezTo>
                  <a:cubicBezTo>
                    <a:pt x="49" y="6"/>
                    <a:pt x="49" y="6"/>
                    <a:pt x="49" y="6"/>
                  </a:cubicBezTo>
                  <a:cubicBezTo>
                    <a:pt x="49" y="3"/>
                    <a:pt x="46" y="0"/>
                    <a:pt x="43" y="0"/>
                  </a:cubicBezTo>
                  <a:cubicBezTo>
                    <a:pt x="6" y="0"/>
                    <a:pt x="6" y="0"/>
                    <a:pt x="6" y="0"/>
                  </a:cubicBezTo>
                  <a:cubicBezTo>
                    <a:pt x="3" y="0"/>
                    <a:pt x="0" y="3"/>
                    <a:pt x="0" y="6"/>
                  </a:cubicBezTo>
                  <a:cubicBezTo>
                    <a:pt x="0" y="112"/>
                    <a:pt x="0" y="112"/>
                    <a:pt x="0" y="112"/>
                  </a:cubicBezTo>
                  <a:cubicBezTo>
                    <a:pt x="0" y="115"/>
                    <a:pt x="3" y="118"/>
                    <a:pt x="6" y="118"/>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4" name="Freeform 224"/>
            <p:cNvSpPr>
              <a:spLocks/>
            </p:cNvSpPr>
            <p:nvPr/>
          </p:nvSpPr>
          <p:spPr bwMode="auto">
            <a:xfrm>
              <a:off x="3879222" y="1274259"/>
              <a:ext cx="123608" cy="410944"/>
            </a:xfrm>
            <a:custGeom>
              <a:avLst/>
              <a:gdLst>
                <a:gd name="T0" fmla="*/ 5 w 48"/>
                <a:gd name="T1" fmla="*/ 160 h 160"/>
                <a:gd name="T2" fmla="*/ 43 w 48"/>
                <a:gd name="T3" fmla="*/ 160 h 160"/>
                <a:gd name="T4" fmla="*/ 48 w 48"/>
                <a:gd name="T5" fmla="*/ 154 h 160"/>
                <a:gd name="T6" fmla="*/ 48 w 48"/>
                <a:gd name="T7" fmla="*/ 6 h 160"/>
                <a:gd name="T8" fmla="*/ 43 w 48"/>
                <a:gd name="T9" fmla="*/ 0 h 160"/>
                <a:gd name="T10" fmla="*/ 5 w 48"/>
                <a:gd name="T11" fmla="*/ 0 h 160"/>
                <a:gd name="T12" fmla="*/ 0 w 48"/>
                <a:gd name="T13" fmla="*/ 6 h 160"/>
                <a:gd name="T14" fmla="*/ 0 w 48"/>
                <a:gd name="T15" fmla="*/ 154 h 160"/>
                <a:gd name="T16" fmla="*/ 5 w 48"/>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60">
                  <a:moveTo>
                    <a:pt x="5" y="160"/>
                  </a:moveTo>
                  <a:cubicBezTo>
                    <a:pt x="43" y="160"/>
                    <a:pt x="43" y="160"/>
                    <a:pt x="43" y="160"/>
                  </a:cubicBezTo>
                  <a:cubicBezTo>
                    <a:pt x="46" y="160"/>
                    <a:pt x="48" y="157"/>
                    <a:pt x="48" y="154"/>
                  </a:cubicBezTo>
                  <a:cubicBezTo>
                    <a:pt x="48" y="6"/>
                    <a:pt x="48" y="6"/>
                    <a:pt x="48" y="6"/>
                  </a:cubicBezTo>
                  <a:cubicBezTo>
                    <a:pt x="48" y="2"/>
                    <a:pt x="46" y="0"/>
                    <a:pt x="43" y="0"/>
                  </a:cubicBezTo>
                  <a:cubicBezTo>
                    <a:pt x="5" y="0"/>
                    <a:pt x="5" y="0"/>
                    <a:pt x="5" y="0"/>
                  </a:cubicBezTo>
                  <a:cubicBezTo>
                    <a:pt x="2" y="0"/>
                    <a:pt x="0" y="2"/>
                    <a:pt x="0" y="6"/>
                  </a:cubicBezTo>
                  <a:cubicBezTo>
                    <a:pt x="0" y="154"/>
                    <a:pt x="0" y="154"/>
                    <a:pt x="0" y="154"/>
                  </a:cubicBezTo>
                  <a:cubicBezTo>
                    <a:pt x="0" y="157"/>
                    <a:pt x="2" y="160"/>
                    <a:pt x="5" y="160"/>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5" name="Freeform 225"/>
            <p:cNvSpPr>
              <a:spLocks/>
            </p:cNvSpPr>
            <p:nvPr/>
          </p:nvSpPr>
          <p:spPr bwMode="auto">
            <a:xfrm>
              <a:off x="4074393" y="1166915"/>
              <a:ext cx="125777" cy="518288"/>
            </a:xfrm>
            <a:custGeom>
              <a:avLst/>
              <a:gdLst>
                <a:gd name="T0" fmla="*/ 6 w 49"/>
                <a:gd name="T1" fmla="*/ 202 h 202"/>
                <a:gd name="T2" fmla="*/ 43 w 49"/>
                <a:gd name="T3" fmla="*/ 202 h 202"/>
                <a:gd name="T4" fmla="*/ 49 w 49"/>
                <a:gd name="T5" fmla="*/ 196 h 202"/>
                <a:gd name="T6" fmla="*/ 49 w 49"/>
                <a:gd name="T7" fmla="*/ 5 h 202"/>
                <a:gd name="T8" fmla="*/ 43 w 49"/>
                <a:gd name="T9" fmla="*/ 0 h 202"/>
                <a:gd name="T10" fmla="*/ 6 w 49"/>
                <a:gd name="T11" fmla="*/ 0 h 202"/>
                <a:gd name="T12" fmla="*/ 0 w 49"/>
                <a:gd name="T13" fmla="*/ 5 h 202"/>
                <a:gd name="T14" fmla="*/ 0 w 49"/>
                <a:gd name="T15" fmla="*/ 196 h 202"/>
                <a:gd name="T16" fmla="*/ 6 w 49"/>
                <a:gd name="T17"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02">
                  <a:moveTo>
                    <a:pt x="6" y="202"/>
                  </a:moveTo>
                  <a:cubicBezTo>
                    <a:pt x="43" y="202"/>
                    <a:pt x="43" y="202"/>
                    <a:pt x="43" y="202"/>
                  </a:cubicBezTo>
                  <a:cubicBezTo>
                    <a:pt x="46" y="202"/>
                    <a:pt x="49" y="199"/>
                    <a:pt x="49" y="196"/>
                  </a:cubicBezTo>
                  <a:cubicBezTo>
                    <a:pt x="49" y="5"/>
                    <a:pt x="49" y="5"/>
                    <a:pt x="49" y="5"/>
                  </a:cubicBezTo>
                  <a:cubicBezTo>
                    <a:pt x="49" y="2"/>
                    <a:pt x="46" y="0"/>
                    <a:pt x="43" y="0"/>
                  </a:cubicBezTo>
                  <a:cubicBezTo>
                    <a:pt x="6" y="0"/>
                    <a:pt x="6" y="0"/>
                    <a:pt x="6" y="0"/>
                  </a:cubicBezTo>
                  <a:cubicBezTo>
                    <a:pt x="3" y="0"/>
                    <a:pt x="0" y="2"/>
                    <a:pt x="0" y="5"/>
                  </a:cubicBezTo>
                  <a:cubicBezTo>
                    <a:pt x="0" y="196"/>
                    <a:pt x="0" y="196"/>
                    <a:pt x="0" y="196"/>
                  </a:cubicBezTo>
                  <a:cubicBezTo>
                    <a:pt x="0" y="199"/>
                    <a:pt x="3" y="202"/>
                    <a:pt x="6" y="202"/>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6" name="Freeform 226"/>
            <p:cNvSpPr>
              <a:spLocks/>
            </p:cNvSpPr>
            <p:nvPr/>
          </p:nvSpPr>
          <p:spPr bwMode="auto">
            <a:xfrm>
              <a:off x="4271732" y="1058486"/>
              <a:ext cx="125777" cy="626716"/>
            </a:xfrm>
            <a:custGeom>
              <a:avLst/>
              <a:gdLst>
                <a:gd name="T0" fmla="*/ 6 w 49"/>
                <a:gd name="T1" fmla="*/ 244 h 244"/>
                <a:gd name="T2" fmla="*/ 43 w 49"/>
                <a:gd name="T3" fmla="*/ 244 h 244"/>
                <a:gd name="T4" fmla="*/ 49 w 49"/>
                <a:gd name="T5" fmla="*/ 238 h 244"/>
                <a:gd name="T6" fmla="*/ 49 w 49"/>
                <a:gd name="T7" fmla="*/ 5 h 244"/>
                <a:gd name="T8" fmla="*/ 43 w 49"/>
                <a:gd name="T9" fmla="*/ 0 h 244"/>
                <a:gd name="T10" fmla="*/ 6 w 49"/>
                <a:gd name="T11" fmla="*/ 0 h 244"/>
                <a:gd name="T12" fmla="*/ 0 w 49"/>
                <a:gd name="T13" fmla="*/ 5 h 244"/>
                <a:gd name="T14" fmla="*/ 0 w 49"/>
                <a:gd name="T15" fmla="*/ 238 h 244"/>
                <a:gd name="T16" fmla="*/ 6 w 49"/>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44">
                  <a:moveTo>
                    <a:pt x="6" y="244"/>
                  </a:moveTo>
                  <a:cubicBezTo>
                    <a:pt x="43" y="244"/>
                    <a:pt x="43" y="244"/>
                    <a:pt x="43" y="244"/>
                  </a:cubicBezTo>
                  <a:cubicBezTo>
                    <a:pt x="46" y="244"/>
                    <a:pt x="49" y="241"/>
                    <a:pt x="49" y="238"/>
                  </a:cubicBezTo>
                  <a:cubicBezTo>
                    <a:pt x="49" y="5"/>
                    <a:pt x="49" y="5"/>
                    <a:pt x="49" y="5"/>
                  </a:cubicBezTo>
                  <a:cubicBezTo>
                    <a:pt x="49" y="2"/>
                    <a:pt x="46" y="0"/>
                    <a:pt x="43" y="0"/>
                  </a:cubicBezTo>
                  <a:cubicBezTo>
                    <a:pt x="6" y="0"/>
                    <a:pt x="6" y="0"/>
                    <a:pt x="6" y="0"/>
                  </a:cubicBezTo>
                  <a:cubicBezTo>
                    <a:pt x="3" y="0"/>
                    <a:pt x="0" y="2"/>
                    <a:pt x="0" y="5"/>
                  </a:cubicBezTo>
                  <a:cubicBezTo>
                    <a:pt x="0" y="238"/>
                    <a:pt x="0" y="238"/>
                    <a:pt x="0" y="238"/>
                  </a:cubicBezTo>
                  <a:cubicBezTo>
                    <a:pt x="0" y="241"/>
                    <a:pt x="3" y="244"/>
                    <a:pt x="6" y="244"/>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77" name="组合 48"/>
          <p:cNvGrpSpPr/>
          <p:nvPr/>
        </p:nvGrpSpPr>
        <p:grpSpPr>
          <a:xfrm>
            <a:off x="10660138" y="3398821"/>
            <a:ext cx="364409" cy="312464"/>
            <a:chOff x="3546346" y="2339026"/>
            <a:chExt cx="897787" cy="769842"/>
          </a:xfrm>
          <a:solidFill>
            <a:schemeClr val="accent3"/>
          </a:solidFill>
        </p:grpSpPr>
        <p:sp>
          <p:nvSpPr>
            <p:cNvPr id="78" name="Rectangle 227"/>
            <p:cNvSpPr>
              <a:spLocks noChangeArrowheads="1"/>
            </p:cNvSpPr>
            <p:nvPr/>
          </p:nvSpPr>
          <p:spPr bwMode="auto">
            <a:xfrm>
              <a:off x="3561526" y="3077423"/>
              <a:ext cx="882607" cy="31445"/>
            </a:xfrm>
            <a:prstGeom prst="rect">
              <a:avLst/>
            </a:pr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9"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0"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1"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2"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3"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9"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90" name="组合 57"/>
          <p:cNvGrpSpPr/>
          <p:nvPr/>
        </p:nvGrpSpPr>
        <p:grpSpPr>
          <a:xfrm>
            <a:off x="9448979" y="2412928"/>
            <a:ext cx="374534" cy="371704"/>
            <a:chOff x="7078908" y="5461438"/>
            <a:chExt cx="430461" cy="427208"/>
          </a:xfrm>
          <a:solidFill>
            <a:schemeClr val="bg1">
              <a:lumMod val="50000"/>
            </a:schemeClr>
          </a:solidFill>
        </p:grpSpPr>
        <p:sp>
          <p:nvSpPr>
            <p:cNvPr id="96" name="Freeform 236"/>
            <p:cNvSpPr>
              <a:spLocks/>
            </p:cNvSpPr>
            <p:nvPr/>
          </p:nvSpPr>
          <p:spPr bwMode="auto">
            <a:xfrm>
              <a:off x="7078908" y="5461438"/>
              <a:ext cx="418534" cy="417450"/>
            </a:xfrm>
            <a:custGeom>
              <a:avLst/>
              <a:gdLst>
                <a:gd name="T0" fmla="*/ 84 w 163"/>
                <a:gd name="T1" fmla="*/ 129 h 163"/>
                <a:gd name="T2" fmla="*/ 46 w 163"/>
                <a:gd name="T3" fmla="*/ 50 h 163"/>
                <a:gd name="T4" fmla="*/ 81 w 163"/>
                <a:gd name="T5" fmla="*/ 34 h 163"/>
                <a:gd name="T6" fmla="*/ 127 w 163"/>
                <a:gd name="T7" fmla="*/ 89 h 163"/>
                <a:gd name="T8" fmla="*/ 147 w 163"/>
                <a:gd name="T9" fmla="*/ 94 h 163"/>
                <a:gd name="T10" fmla="*/ 162 w 163"/>
                <a:gd name="T11" fmla="*/ 86 h 163"/>
                <a:gd name="T12" fmla="*/ 162 w 163"/>
                <a:gd name="T13" fmla="*/ 70 h 163"/>
                <a:gd name="T14" fmla="*/ 144 w 163"/>
                <a:gd name="T15" fmla="*/ 59 h 163"/>
                <a:gd name="T16" fmla="*/ 154 w 163"/>
                <a:gd name="T17" fmla="*/ 45 h 163"/>
                <a:gd name="T18" fmla="*/ 145 w 163"/>
                <a:gd name="T19" fmla="*/ 32 h 163"/>
                <a:gd name="T20" fmla="*/ 125 w 163"/>
                <a:gd name="T21" fmla="*/ 30 h 163"/>
                <a:gd name="T22" fmla="*/ 126 w 163"/>
                <a:gd name="T23" fmla="*/ 13 h 163"/>
                <a:gd name="T24" fmla="*/ 112 w 163"/>
                <a:gd name="T25" fmla="*/ 6 h 163"/>
                <a:gd name="T26" fmla="*/ 93 w 163"/>
                <a:gd name="T27" fmla="*/ 15 h 163"/>
                <a:gd name="T28" fmla="*/ 86 w 163"/>
                <a:gd name="T29" fmla="*/ 0 h 163"/>
                <a:gd name="T30" fmla="*/ 70 w 163"/>
                <a:gd name="T31" fmla="*/ 1 h 163"/>
                <a:gd name="T32" fmla="*/ 58 w 163"/>
                <a:gd name="T33" fmla="*/ 18 h 163"/>
                <a:gd name="T34" fmla="*/ 44 w 163"/>
                <a:gd name="T35" fmla="*/ 9 h 163"/>
                <a:gd name="T36" fmla="*/ 31 w 163"/>
                <a:gd name="T37" fmla="*/ 17 h 163"/>
                <a:gd name="T38" fmla="*/ 31 w 163"/>
                <a:gd name="T39" fmla="*/ 36 h 163"/>
                <a:gd name="T40" fmla="*/ 15 w 163"/>
                <a:gd name="T41" fmla="*/ 33 h 163"/>
                <a:gd name="T42" fmla="*/ 8 w 163"/>
                <a:gd name="T43" fmla="*/ 47 h 163"/>
                <a:gd name="T44" fmla="*/ 18 w 163"/>
                <a:gd name="T45" fmla="*/ 59 h 163"/>
                <a:gd name="T46" fmla="*/ 0 w 163"/>
                <a:gd name="T47" fmla="*/ 73 h 163"/>
                <a:gd name="T48" fmla="*/ 0 w 163"/>
                <a:gd name="T49" fmla="*/ 88 h 163"/>
                <a:gd name="T50" fmla="*/ 15 w 163"/>
                <a:gd name="T51" fmla="*/ 94 h 163"/>
                <a:gd name="T52" fmla="*/ 6 w 163"/>
                <a:gd name="T53" fmla="*/ 114 h 163"/>
                <a:gd name="T54" fmla="*/ 15 w 163"/>
                <a:gd name="T55" fmla="*/ 128 h 163"/>
                <a:gd name="T56" fmla="*/ 30 w 163"/>
                <a:gd name="T57" fmla="*/ 125 h 163"/>
                <a:gd name="T58" fmla="*/ 33 w 163"/>
                <a:gd name="T59" fmla="*/ 148 h 163"/>
                <a:gd name="T60" fmla="*/ 47 w 163"/>
                <a:gd name="T61" fmla="*/ 155 h 163"/>
                <a:gd name="T62" fmla="*/ 59 w 163"/>
                <a:gd name="T63" fmla="*/ 145 h 163"/>
                <a:gd name="T64" fmla="*/ 72 w 163"/>
                <a:gd name="T65" fmla="*/ 163 h 163"/>
                <a:gd name="T66" fmla="*/ 88 w 163"/>
                <a:gd name="T67" fmla="*/ 162 h 163"/>
                <a:gd name="T68" fmla="*/ 94 w 163"/>
                <a:gd name="T69" fmla="*/ 148 h 163"/>
                <a:gd name="T70" fmla="*/ 89 w 163"/>
                <a:gd name="T71" fmla="*/ 12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 h="163">
                  <a:moveTo>
                    <a:pt x="89" y="128"/>
                  </a:moveTo>
                  <a:cubicBezTo>
                    <a:pt x="88" y="128"/>
                    <a:pt x="86" y="129"/>
                    <a:pt x="84" y="129"/>
                  </a:cubicBezTo>
                  <a:cubicBezTo>
                    <a:pt x="58" y="130"/>
                    <a:pt x="36" y="110"/>
                    <a:pt x="35" y="84"/>
                  </a:cubicBezTo>
                  <a:cubicBezTo>
                    <a:pt x="34" y="71"/>
                    <a:pt x="38" y="59"/>
                    <a:pt x="46" y="50"/>
                  </a:cubicBezTo>
                  <a:cubicBezTo>
                    <a:pt x="55" y="40"/>
                    <a:pt x="66" y="35"/>
                    <a:pt x="79" y="34"/>
                  </a:cubicBezTo>
                  <a:cubicBezTo>
                    <a:pt x="79" y="34"/>
                    <a:pt x="80" y="34"/>
                    <a:pt x="81" y="34"/>
                  </a:cubicBezTo>
                  <a:cubicBezTo>
                    <a:pt x="106" y="34"/>
                    <a:pt x="127" y="54"/>
                    <a:pt x="128" y="79"/>
                  </a:cubicBezTo>
                  <a:cubicBezTo>
                    <a:pt x="128" y="82"/>
                    <a:pt x="128" y="85"/>
                    <a:pt x="127" y="89"/>
                  </a:cubicBezTo>
                  <a:cubicBezTo>
                    <a:pt x="144" y="105"/>
                    <a:pt x="144" y="105"/>
                    <a:pt x="144" y="105"/>
                  </a:cubicBezTo>
                  <a:cubicBezTo>
                    <a:pt x="145" y="101"/>
                    <a:pt x="146" y="97"/>
                    <a:pt x="147" y="94"/>
                  </a:cubicBezTo>
                  <a:cubicBezTo>
                    <a:pt x="163" y="90"/>
                    <a:pt x="163" y="90"/>
                    <a:pt x="163" y="90"/>
                  </a:cubicBezTo>
                  <a:cubicBezTo>
                    <a:pt x="162" y="86"/>
                    <a:pt x="162" y="86"/>
                    <a:pt x="162" y="86"/>
                  </a:cubicBezTo>
                  <a:cubicBezTo>
                    <a:pt x="162" y="75"/>
                    <a:pt x="162" y="75"/>
                    <a:pt x="162" y="75"/>
                  </a:cubicBezTo>
                  <a:cubicBezTo>
                    <a:pt x="162" y="70"/>
                    <a:pt x="162" y="70"/>
                    <a:pt x="162" y="70"/>
                  </a:cubicBezTo>
                  <a:cubicBezTo>
                    <a:pt x="147" y="69"/>
                    <a:pt x="147" y="69"/>
                    <a:pt x="147" y="69"/>
                  </a:cubicBezTo>
                  <a:cubicBezTo>
                    <a:pt x="146" y="66"/>
                    <a:pt x="145" y="62"/>
                    <a:pt x="144" y="59"/>
                  </a:cubicBezTo>
                  <a:cubicBezTo>
                    <a:pt x="156" y="48"/>
                    <a:pt x="156" y="48"/>
                    <a:pt x="156" y="48"/>
                  </a:cubicBezTo>
                  <a:cubicBezTo>
                    <a:pt x="154" y="45"/>
                    <a:pt x="154" y="45"/>
                    <a:pt x="154" y="45"/>
                  </a:cubicBezTo>
                  <a:cubicBezTo>
                    <a:pt x="148" y="35"/>
                    <a:pt x="148" y="35"/>
                    <a:pt x="148" y="35"/>
                  </a:cubicBezTo>
                  <a:cubicBezTo>
                    <a:pt x="145" y="32"/>
                    <a:pt x="145" y="32"/>
                    <a:pt x="145" y="32"/>
                  </a:cubicBezTo>
                  <a:cubicBezTo>
                    <a:pt x="132" y="38"/>
                    <a:pt x="132" y="38"/>
                    <a:pt x="132" y="38"/>
                  </a:cubicBezTo>
                  <a:cubicBezTo>
                    <a:pt x="130" y="35"/>
                    <a:pt x="127" y="32"/>
                    <a:pt x="125" y="30"/>
                  </a:cubicBezTo>
                  <a:cubicBezTo>
                    <a:pt x="130" y="15"/>
                    <a:pt x="130" y="15"/>
                    <a:pt x="130" y="15"/>
                  </a:cubicBezTo>
                  <a:cubicBezTo>
                    <a:pt x="126" y="13"/>
                    <a:pt x="126" y="13"/>
                    <a:pt x="126" y="13"/>
                  </a:cubicBezTo>
                  <a:cubicBezTo>
                    <a:pt x="116" y="8"/>
                    <a:pt x="116" y="8"/>
                    <a:pt x="116" y="8"/>
                  </a:cubicBezTo>
                  <a:cubicBezTo>
                    <a:pt x="112" y="6"/>
                    <a:pt x="112" y="6"/>
                    <a:pt x="112" y="6"/>
                  </a:cubicBezTo>
                  <a:cubicBezTo>
                    <a:pt x="104" y="18"/>
                    <a:pt x="104" y="18"/>
                    <a:pt x="104" y="18"/>
                  </a:cubicBezTo>
                  <a:cubicBezTo>
                    <a:pt x="100" y="17"/>
                    <a:pt x="97" y="16"/>
                    <a:pt x="93" y="15"/>
                  </a:cubicBezTo>
                  <a:cubicBezTo>
                    <a:pt x="90" y="0"/>
                    <a:pt x="90" y="0"/>
                    <a:pt x="90" y="0"/>
                  </a:cubicBezTo>
                  <a:cubicBezTo>
                    <a:pt x="86" y="0"/>
                    <a:pt x="86" y="0"/>
                    <a:pt x="86" y="0"/>
                  </a:cubicBezTo>
                  <a:cubicBezTo>
                    <a:pt x="75" y="1"/>
                    <a:pt x="75" y="1"/>
                    <a:pt x="75" y="1"/>
                  </a:cubicBezTo>
                  <a:cubicBezTo>
                    <a:pt x="70" y="1"/>
                    <a:pt x="70" y="1"/>
                    <a:pt x="70" y="1"/>
                  </a:cubicBezTo>
                  <a:cubicBezTo>
                    <a:pt x="69" y="15"/>
                    <a:pt x="69" y="15"/>
                    <a:pt x="69" y="15"/>
                  </a:cubicBezTo>
                  <a:cubicBezTo>
                    <a:pt x="65" y="16"/>
                    <a:pt x="62" y="17"/>
                    <a:pt x="58" y="18"/>
                  </a:cubicBezTo>
                  <a:cubicBezTo>
                    <a:pt x="48" y="6"/>
                    <a:pt x="48" y="6"/>
                    <a:pt x="48" y="6"/>
                  </a:cubicBezTo>
                  <a:cubicBezTo>
                    <a:pt x="44" y="9"/>
                    <a:pt x="44" y="9"/>
                    <a:pt x="44" y="9"/>
                  </a:cubicBezTo>
                  <a:cubicBezTo>
                    <a:pt x="35" y="15"/>
                    <a:pt x="35" y="15"/>
                    <a:pt x="35" y="15"/>
                  </a:cubicBezTo>
                  <a:cubicBezTo>
                    <a:pt x="31" y="17"/>
                    <a:pt x="31" y="17"/>
                    <a:pt x="31" y="17"/>
                  </a:cubicBezTo>
                  <a:cubicBezTo>
                    <a:pt x="37" y="30"/>
                    <a:pt x="37" y="30"/>
                    <a:pt x="37" y="30"/>
                  </a:cubicBezTo>
                  <a:cubicBezTo>
                    <a:pt x="35" y="32"/>
                    <a:pt x="33" y="34"/>
                    <a:pt x="31" y="36"/>
                  </a:cubicBezTo>
                  <a:cubicBezTo>
                    <a:pt x="31" y="37"/>
                    <a:pt x="30" y="37"/>
                    <a:pt x="30" y="38"/>
                  </a:cubicBezTo>
                  <a:cubicBezTo>
                    <a:pt x="15" y="33"/>
                    <a:pt x="15" y="33"/>
                    <a:pt x="15" y="33"/>
                  </a:cubicBezTo>
                  <a:cubicBezTo>
                    <a:pt x="13" y="37"/>
                    <a:pt x="13" y="37"/>
                    <a:pt x="13" y="37"/>
                  </a:cubicBezTo>
                  <a:cubicBezTo>
                    <a:pt x="8" y="47"/>
                    <a:pt x="8" y="47"/>
                    <a:pt x="8" y="47"/>
                  </a:cubicBezTo>
                  <a:cubicBezTo>
                    <a:pt x="6" y="51"/>
                    <a:pt x="6" y="51"/>
                    <a:pt x="6" y="51"/>
                  </a:cubicBezTo>
                  <a:cubicBezTo>
                    <a:pt x="18" y="59"/>
                    <a:pt x="18" y="59"/>
                    <a:pt x="18" y="59"/>
                  </a:cubicBezTo>
                  <a:cubicBezTo>
                    <a:pt x="17" y="63"/>
                    <a:pt x="16" y="66"/>
                    <a:pt x="15" y="69"/>
                  </a:cubicBezTo>
                  <a:cubicBezTo>
                    <a:pt x="0" y="73"/>
                    <a:pt x="0" y="73"/>
                    <a:pt x="0" y="73"/>
                  </a:cubicBezTo>
                  <a:cubicBezTo>
                    <a:pt x="0" y="77"/>
                    <a:pt x="0" y="77"/>
                    <a:pt x="0" y="77"/>
                  </a:cubicBezTo>
                  <a:cubicBezTo>
                    <a:pt x="0" y="88"/>
                    <a:pt x="0" y="88"/>
                    <a:pt x="0" y="88"/>
                  </a:cubicBezTo>
                  <a:cubicBezTo>
                    <a:pt x="1" y="92"/>
                    <a:pt x="1" y="92"/>
                    <a:pt x="1" y="92"/>
                  </a:cubicBezTo>
                  <a:cubicBezTo>
                    <a:pt x="15" y="94"/>
                    <a:pt x="15" y="94"/>
                    <a:pt x="15" y="94"/>
                  </a:cubicBezTo>
                  <a:cubicBezTo>
                    <a:pt x="16" y="97"/>
                    <a:pt x="17" y="101"/>
                    <a:pt x="18" y="104"/>
                  </a:cubicBezTo>
                  <a:cubicBezTo>
                    <a:pt x="6" y="114"/>
                    <a:pt x="6" y="114"/>
                    <a:pt x="6" y="114"/>
                  </a:cubicBezTo>
                  <a:cubicBezTo>
                    <a:pt x="9" y="118"/>
                    <a:pt x="9" y="118"/>
                    <a:pt x="9" y="118"/>
                  </a:cubicBezTo>
                  <a:cubicBezTo>
                    <a:pt x="15" y="128"/>
                    <a:pt x="15" y="128"/>
                    <a:pt x="15" y="128"/>
                  </a:cubicBezTo>
                  <a:cubicBezTo>
                    <a:pt x="17" y="131"/>
                    <a:pt x="17" y="131"/>
                    <a:pt x="17" y="131"/>
                  </a:cubicBezTo>
                  <a:cubicBezTo>
                    <a:pt x="30" y="125"/>
                    <a:pt x="30" y="125"/>
                    <a:pt x="30" y="125"/>
                  </a:cubicBezTo>
                  <a:cubicBezTo>
                    <a:pt x="33" y="128"/>
                    <a:pt x="35" y="130"/>
                    <a:pt x="38" y="133"/>
                  </a:cubicBezTo>
                  <a:cubicBezTo>
                    <a:pt x="33" y="148"/>
                    <a:pt x="33" y="148"/>
                    <a:pt x="33" y="148"/>
                  </a:cubicBezTo>
                  <a:cubicBezTo>
                    <a:pt x="37" y="150"/>
                    <a:pt x="37" y="150"/>
                    <a:pt x="37" y="150"/>
                  </a:cubicBezTo>
                  <a:cubicBezTo>
                    <a:pt x="47" y="155"/>
                    <a:pt x="47" y="155"/>
                    <a:pt x="47" y="155"/>
                  </a:cubicBezTo>
                  <a:cubicBezTo>
                    <a:pt x="51" y="157"/>
                    <a:pt x="51" y="157"/>
                    <a:pt x="51" y="157"/>
                  </a:cubicBezTo>
                  <a:cubicBezTo>
                    <a:pt x="59" y="145"/>
                    <a:pt x="59" y="145"/>
                    <a:pt x="59" y="145"/>
                  </a:cubicBezTo>
                  <a:cubicBezTo>
                    <a:pt x="62" y="146"/>
                    <a:pt x="66" y="147"/>
                    <a:pt x="69" y="148"/>
                  </a:cubicBezTo>
                  <a:cubicBezTo>
                    <a:pt x="72" y="163"/>
                    <a:pt x="72" y="163"/>
                    <a:pt x="72" y="163"/>
                  </a:cubicBezTo>
                  <a:cubicBezTo>
                    <a:pt x="77" y="163"/>
                    <a:pt x="77" y="163"/>
                    <a:pt x="77" y="163"/>
                  </a:cubicBezTo>
                  <a:cubicBezTo>
                    <a:pt x="88" y="162"/>
                    <a:pt x="88" y="162"/>
                    <a:pt x="88" y="162"/>
                  </a:cubicBezTo>
                  <a:cubicBezTo>
                    <a:pt x="92" y="162"/>
                    <a:pt x="92" y="162"/>
                    <a:pt x="92" y="162"/>
                  </a:cubicBezTo>
                  <a:cubicBezTo>
                    <a:pt x="94" y="148"/>
                    <a:pt x="94" y="148"/>
                    <a:pt x="94" y="148"/>
                  </a:cubicBezTo>
                  <a:cubicBezTo>
                    <a:pt x="98" y="147"/>
                    <a:pt x="102" y="146"/>
                    <a:pt x="105" y="144"/>
                  </a:cubicBezTo>
                  <a:lnTo>
                    <a:pt x="89" y="128"/>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97" name="Freeform 237"/>
            <p:cNvSpPr>
              <a:spLocks/>
            </p:cNvSpPr>
            <p:nvPr/>
          </p:nvSpPr>
          <p:spPr bwMode="auto">
            <a:xfrm>
              <a:off x="7197095" y="5576372"/>
              <a:ext cx="312274" cy="312274"/>
            </a:xfrm>
            <a:custGeom>
              <a:avLst/>
              <a:gdLst>
                <a:gd name="T0" fmla="*/ 122 w 122"/>
                <a:gd name="T1" fmla="*/ 101 h 122"/>
                <a:gd name="T2" fmla="*/ 119 w 122"/>
                <a:gd name="T3" fmla="*/ 94 h 122"/>
                <a:gd name="T4" fmla="*/ 67 w 122"/>
                <a:gd name="T5" fmla="*/ 43 h 122"/>
                <a:gd name="T6" fmla="*/ 58 w 122"/>
                <a:gd name="T7" fmla="*/ 12 h 122"/>
                <a:gd name="T8" fmla="*/ 23 w 122"/>
                <a:gd name="T9" fmla="*/ 5 h 122"/>
                <a:gd name="T10" fmla="*/ 41 w 122"/>
                <a:gd name="T11" fmla="*/ 23 h 122"/>
                <a:gd name="T12" fmla="*/ 41 w 122"/>
                <a:gd name="T13" fmla="*/ 29 h 122"/>
                <a:gd name="T14" fmla="*/ 29 w 122"/>
                <a:gd name="T15" fmla="*/ 41 h 122"/>
                <a:gd name="T16" fmla="*/ 23 w 122"/>
                <a:gd name="T17" fmla="*/ 41 h 122"/>
                <a:gd name="T18" fmla="*/ 5 w 122"/>
                <a:gd name="T19" fmla="*/ 23 h 122"/>
                <a:gd name="T20" fmla="*/ 12 w 122"/>
                <a:gd name="T21" fmla="*/ 58 h 122"/>
                <a:gd name="T22" fmla="*/ 43 w 122"/>
                <a:gd name="T23" fmla="*/ 67 h 122"/>
                <a:gd name="T24" fmla="*/ 94 w 122"/>
                <a:gd name="T25" fmla="*/ 119 h 122"/>
                <a:gd name="T26" fmla="*/ 101 w 122"/>
                <a:gd name="T27" fmla="*/ 122 h 122"/>
                <a:gd name="T28" fmla="*/ 122 w 122"/>
                <a:gd name="T2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122">
                  <a:moveTo>
                    <a:pt x="122" y="101"/>
                  </a:moveTo>
                  <a:cubicBezTo>
                    <a:pt x="122" y="99"/>
                    <a:pt x="121" y="95"/>
                    <a:pt x="119" y="94"/>
                  </a:cubicBezTo>
                  <a:cubicBezTo>
                    <a:pt x="102" y="77"/>
                    <a:pt x="84" y="60"/>
                    <a:pt x="67" y="43"/>
                  </a:cubicBezTo>
                  <a:cubicBezTo>
                    <a:pt x="69" y="32"/>
                    <a:pt x="66" y="21"/>
                    <a:pt x="58" y="12"/>
                  </a:cubicBezTo>
                  <a:cubicBezTo>
                    <a:pt x="49" y="3"/>
                    <a:pt x="35" y="0"/>
                    <a:pt x="23" y="5"/>
                  </a:cubicBezTo>
                  <a:cubicBezTo>
                    <a:pt x="41" y="23"/>
                    <a:pt x="41" y="23"/>
                    <a:pt x="41" y="23"/>
                  </a:cubicBezTo>
                  <a:cubicBezTo>
                    <a:pt x="42" y="25"/>
                    <a:pt x="42" y="27"/>
                    <a:pt x="41" y="29"/>
                  </a:cubicBezTo>
                  <a:cubicBezTo>
                    <a:pt x="29" y="41"/>
                    <a:pt x="29" y="41"/>
                    <a:pt x="29" y="41"/>
                  </a:cubicBezTo>
                  <a:cubicBezTo>
                    <a:pt x="27" y="43"/>
                    <a:pt x="25" y="43"/>
                    <a:pt x="23" y="41"/>
                  </a:cubicBezTo>
                  <a:cubicBezTo>
                    <a:pt x="5" y="23"/>
                    <a:pt x="5" y="23"/>
                    <a:pt x="5" y="23"/>
                  </a:cubicBezTo>
                  <a:cubicBezTo>
                    <a:pt x="0" y="35"/>
                    <a:pt x="3" y="49"/>
                    <a:pt x="12" y="58"/>
                  </a:cubicBezTo>
                  <a:cubicBezTo>
                    <a:pt x="20" y="66"/>
                    <a:pt x="32" y="69"/>
                    <a:pt x="43" y="67"/>
                  </a:cubicBezTo>
                  <a:cubicBezTo>
                    <a:pt x="60" y="84"/>
                    <a:pt x="77" y="102"/>
                    <a:pt x="94" y="119"/>
                  </a:cubicBezTo>
                  <a:cubicBezTo>
                    <a:pt x="95" y="121"/>
                    <a:pt x="98" y="122"/>
                    <a:pt x="101" y="122"/>
                  </a:cubicBezTo>
                  <a:cubicBezTo>
                    <a:pt x="111" y="120"/>
                    <a:pt x="120" y="112"/>
                    <a:pt x="122" y="101"/>
                  </a:cubicBezTo>
                  <a:close/>
                </a:path>
              </a:pathLst>
            </a:custGeom>
            <a:solidFill>
              <a:srgbClr val="0070C0"/>
            </a:solid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98" name="组合 60"/>
          <p:cNvGrpSpPr/>
          <p:nvPr/>
        </p:nvGrpSpPr>
        <p:grpSpPr>
          <a:xfrm>
            <a:off x="7819445" y="3307859"/>
            <a:ext cx="421704" cy="483972"/>
            <a:chOff x="2733098" y="4187405"/>
            <a:chExt cx="484675" cy="556238"/>
          </a:xfrm>
          <a:solidFill>
            <a:schemeClr val="bg1">
              <a:lumMod val="50000"/>
            </a:schemeClr>
          </a:solidFill>
        </p:grpSpPr>
        <p:sp>
          <p:nvSpPr>
            <p:cNvPr id="99" name="Oval 302"/>
            <p:cNvSpPr>
              <a:spLocks noChangeArrowheads="1"/>
            </p:cNvSpPr>
            <p:nvPr/>
          </p:nvSpPr>
          <p:spPr bwMode="auto">
            <a:xfrm>
              <a:off x="2849117" y="4187405"/>
              <a:ext cx="84574" cy="107344"/>
            </a:xfrm>
            <a:prstGeom prst="ellipse">
              <a:avLst/>
            </a:prstGeom>
            <a:solidFill>
              <a:srgbClr val="0070C0"/>
            </a:solid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00" name="Freeform 303"/>
            <p:cNvSpPr>
              <a:spLocks noEditPoints="1"/>
            </p:cNvSpPr>
            <p:nvPr/>
          </p:nvSpPr>
          <p:spPr bwMode="auto">
            <a:xfrm>
              <a:off x="2733098" y="4304508"/>
              <a:ext cx="310105" cy="439135"/>
            </a:xfrm>
            <a:custGeom>
              <a:avLst/>
              <a:gdLst>
                <a:gd name="T0" fmla="*/ 121 w 121"/>
                <a:gd name="T1" fmla="*/ 26 h 171"/>
                <a:gd name="T2" fmla="*/ 120 w 121"/>
                <a:gd name="T3" fmla="*/ 26 h 171"/>
                <a:gd name="T4" fmla="*/ 114 w 121"/>
                <a:gd name="T5" fmla="*/ 21 h 171"/>
                <a:gd name="T6" fmla="*/ 90 w 121"/>
                <a:gd name="T7" fmla="*/ 3 h 171"/>
                <a:gd name="T8" fmla="*/ 84 w 121"/>
                <a:gd name="T9" fmla="*/ 1 h 171"/>
                <a:gd name="T10" fmla="*/ 76 w 121"/>
                <a:gd name="T11" fmla="*/ 1 h 171"/>
                <a:gd name="T12" fmla="*/ 74 w 121"/>
                <a:gd name="T13" fmla="*/ 11 h 171"/>
                <a:gd name="T14" fmla="*/ 67 w 121"/>
                <a:gd name="T15" fmla="*/ 42 h 171"/>
                <a:gd name="T16" fmla="*/ 67 w 121"/>
                <a:gd name="T17" fmla="*/ 7 h 171"/>
                <a:gd name="T18" fmla="*/ 58 w 121"/>
                <a:gd name="T19" fmla="*/ 0 h 171"/>
                <a:gd name="T20" fmla="*/ 58 w 121"/>
                <a:gd name="T21" fmla="*/ 9 h 171"/>
                <a:gd name="T22" fmla="*/ 45 w 121"/>
                <a:gd name="T23" fmla="*/ 18 h 171"/>
                <a:gd name="T24" fmla="*/ 40 w 121"/>
                <a:gd name="T25" fmla="*/ 7 h 171"/>
                <a:gd name="T26" fmla="*/ 47 w 121"/>
                <a:gd name="T27" fmla="*/ 0 h 171"/>
                <a:gd name="T28" fmla="*/ 38 w 121"/>
                <a:gd name="T29" fmla="*/ 1 h 171"/>
                <a:gd name="T30" fmla="*/ 3 w 121"/>
                <a:gd name="T31" fmla="*/ 35 h 171"/>
                <a:gd name="T32" fmla="*/ 3 w 121"/>
                <a:gd name="T33" fmla="*/ 36 h 171"/>
                <a:gd name="T34" fmla="*/ 1 w 121"/>
                <a:gd name="T35" fmla="*/ 48 h 171"/>
                <a:gd name="T36" fmla="*/ 2 w 121"/>
                <a:gd name="T37" fmla="*/ 48 h 171"/>
                <a:gd name="T38" fmla="*/ 2 w 121"/>
                <a:gd name="T39" fmla="*/ 50 h 171"/>
                <a:gd name="T40" fmla="*/ 6 w 121"/>
                <a:gd name="T41" fmla="*/ 57 h 171"/>
                <a:gd name="T42" fmla="*/ 20 w 121"/>
                <a:gd name="T43" fmla="*/ 85 h 171"/>
                <a:gd name="T44" fmla="*/ 33 w 121"/>
                <a:gd name="T45" fmla="*/ 90 h 171"/>
                <a:gd name="T46" fmla="*/ 35 w 121"/>
                <a:gd name="T47" fmla="*/ 90 h 171"/>
                <a:gd name="T48" fmla="*/ 60 w 121"/>
                <a:gd name="T49" fmla="*/ 171 h 171"/>
                <a:gd name="T50" fmla="*/ 56 w 121"/>
                <a:gd name="T51" fmla="*/ 110 h 171"/>
                <a:gd name="T52" fmla="*/ 89 w 121"/>
                <a:gd name="T53" fmla="*/ 33 h 171"/>
                <a:gd name="T54" fmla="*/ 93 w 121"/>
                <a:gd name="T55" fmla="*/ 31 h 171"/>
                <a:gd name="T56" fmla="*/ 75 w 121"/>
                <a:gd name="T57" fmla="*/ 45 h 171"/>
                <a:gd name="T58" fmla="*/ 89 w 121"/>
                <a:gd name="T59" fmla="*/ 33 h 171"/>
                <a:gd name="T60" fmla="*/ 30 w 121"/>
                <a:gd name="T61" fmla="*/ 55 h 171"/>
                <a:gd name="T62" fmla="*/ 24 w 121"/>
                <a:gd name="T63" fmla="*/ 44 h 171"/>
                <a:gd name="T64" fmla="*/ 33 w 121"/>
                <a:gd name="T65" fmla="*/ 6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71">
                  <a:moveTo>
                    <a:pt x="120" y="42"/>
                  </a:moveTo>
                  <a:cubicBezTo>
                    <a:pt x="120" y="35"/>
                    <a:pt x="121" y="24"/>
                    <a:pt x="121" y="26"/>
                  </a:cubicBezTo>
                  <a:cubicBezTo>
                    <a:pt x="121" y="26"/>
                    <a:pt x="121" y="26"/>
                    <a:pt x="121" y="26"/>
                  </a:cubicBezTo>
                  <a:cubicBezTo>
                    <a:pt x="120" y="26"/>
                    <a:pt x="120" y="26"/>
                    <a:pt x="120" y="26"/>
                  </a:cubicBezTo>
                  <a:cubicBezTo>
                    <a:pt x="118" y="24"/>
                    <a:pt x="118" y="24"/>
                    <a:pt x="118" y="24"/>
                  </a:cubicBezTo>
                  <a:cubicBezTo>
                    <a:pt x="114" y="21"/>
                    <a:pt x="114" y="21"/>
                    <a:pt x="114" y="21"/>
                  </a:cubicBezTo>
                  <a:cubicBezTo>
                    <a:pt x="106" y="15"/>
                    <a:pt x="106" y="15"/>
                    <a:pt x="106" y="15"/>
                  </a:cubicBezTo>
                  <a:cubicBezTo>
                    <a:pt x="90" y="3"/>
                    <a:pt x="90" y="3"/>
                    <a:pt x="90" y="3"/>
                  </a:cubicBezTo>
                  <a:cubicBezTo>
                    <a:pt x="88" y="2"/>
                    <a:pt x="86" y="1"/>
                    <a:pt x="84" y="1"/>
                  </a:cubicBezTo>
                  <a:cubicBezTo>
                    <a:pt x="84" y="1"/>
                    <a:pt x="84" y="1"/>
                    <a:pt x="84" y="1"/>
                  </a:cubicBezTo>
                  <a:cubicBezTo>
                    <a:pt x="81" y="1"/>
                    <a:pt x="78" y="1"/>
                    <a:pt x="76" y="0"/>
                  </a:cubicBezTo>
                  <a:cubicBezTo>
                    <a:pt x="76" y="1"/>
                    <a:pt x="76" y="1"/>
                    <a:pt x="76" y="1"/>
                  </a:cubicBezTo>
                  <a:cubicBezTo>
                    <a:pt x="83" y="7"/>
                    <a:pt x="83" y="7"/>
                    <a:pt x="83" y="7"/>
                  </a:cubicBezTo>
                  <a:cubicBezTo>
                    <a:pt x="74" y="11"/>
                    <a:pt x="74" y="11"/>
                    <a:pt x="74" y="11"/>
                  </a:cubicBezTo>
                  <a:cubicBezTo>
                    <a:pt x="78" y="18"/>
                    <a:pt x="78" y="18"/>
                    <a:pt x="78" y="18"/>
                  </a:cubicBezTo>
                  <a:cubicBezTo>
                    <a:pt x="67" y="42"/>
                    <a:pt x="67" y="42"/>
                    <a:pt x="67" y="42"/>
                  </a:cubicBezTo>
                  <a:cubicBezTo>
                    <a:pt x="65" y="9"/>
                    <a:pt x="65" y="9"/>
                    <a:pt x="65" y="9"/>
                  </a:cubicBezTo>
                  <a:cubicBezTo>
                    <a:pt x="67" y="7"/>
                    <a:pt x="67" y="7"/>
                    <a:pt x="67" y="7"/>
                  </a:cubicBezTo>
                  <a:cubicBezTo>
                    <a:pt x="65" y="0"/>
                    <a:pt x="65" y="0"/>
                    <a:pt x="65" y="0"/>
                  </a:cubicBezTo>
                  <a:cubicBezTo>
                    <a:pt x="58" y="0"/>
                    <a:pt x="58" y="0"/>
                    <a:pt x="58" y="0"/>
                  </a:cubicBezTo>
                  <a:cubicBezTo>
                    <a:pt x="56" y="7"/>
                    <a:pt x="56" y="7"/>
                    <a:pt x="56" y="7"/>
                  </a:cubicBezTo>
                  <a:cubicBezTo>
                    <a:pt x="58" y="9"/>
                    <a:pt x="58" y="9"/>
                    <a:pt x="58" y="9"/>
                  </a:cubicBezTo>
                  <a:cubicBezTo>
                    <a:pt x="56" y="42"/>
                    <a:pt x="56" y="42"/>
                    <a:pt x="56" y="42"/>
                  </a:cubicBezTo>
                  <a:cubicBezTo>
                    <a:pt x="45" y="18"/>
                    <a:pt x="45" y="18"/>
                    <a:pt x="45" y="18"/>
                  </a:cubicBezTo>
                  <a:cubicBezTo>
                    <a:pt x="49" y="11"/>
                    <a:pt x="49" y="11"/>
                    <a:pt x="49" y="11"/>
                  </a:cubicBezTo>
                  <a:cubicBezTo>
                    <a:pt x="40" y="7"/>
                    <a:pt x="40" y="7"/>
                    <a:pt x="40" y="7"/>
                  </a:cubicBezTo>
                  <a:cubicBezTo>
                    <a:pt x="47" y="1"/>
                    <a:pt x="47" y="1"/>
                    <a:pt x="47" y="1"/>
                  </a:cubicBezTo>
                  <a:cubicBezTo>
                    <a:pt x="47" y="0"/>
                    <a:pt x="47" y="0"/>
                    <a:pt x="47" y="0"/>
                  </a:cubicBezTo>
                  <a:cubicBezTo>
                    <a:pt x="45" y="1"/>
                    <a:pt x="42" y="1"/>
                    <a:pt x="39" y="1"/>
                  </a:cubicBezTo>
                  <a:cubicBezTo>
                    <a:pt x="39" y="1"/>
                    <a:pt x="39" y="1"/>
                    <a:pt x="38" y="1"/>
                  </a:cubicBezTo>
                  <a:cubicBezTo>
                    <a:pt x="36" y="2"/>
                    <a:pt x="33" y="3"/>
                    <a:pt x="31" y="5"/>
                  </a:cubicBezTo>
                  <a:cubicBezTo>
                    <a:pt x="3" y="35"/>
                    <a:pt x="3" y="35"/>
                    <a:pt x="3" y="35"/>
                  </a:cubicBezTo>
                  <a:cubicBezTo>
                    <a:pt x="3" y="36"/>
                    <a:pt x="3" y="36"/>
                    <a:pt x="3" y="36"/>
                  </a:cubicBezTo>
                  <a:cubicBezTo>
                    <a:pt x="3" y="36"/>
                    <a:pt x="3" y="36"/>
                    <a:pt x="3" y="36"/>
                  </a:cubicBezTo>
                  <a:cubicBezTo>
                    <a:pt x="0" y="60"/>
                    <a:pt x="2" y="42"/>
                    <a:pt x="1" y="48"/>
                  </a:cubicBezTo>
                  <a:cubicBezTo>
                    <a:pt x="1" y="48"/>
                    <a:pt x="1" y="48"/>
                    <a:pt x="1" y="48"/>
                  </a:cubicBezTo>
                  <a:cubicBezTo>
                    <a:pt x="1" y="48"/>
                    <a:pt x="1" y="48"/>
                    <a:pt x="1" y="48"/>
                  </a:cubicBezTo>
                  <a:cubicBezTo>
                    <a:pt x="2" y="48"/>
                    <a:pt x="2" y="48"/>
                    <a:pt x="2" y="48"/>
                  </a:cubicBezTo>
                  <a:cubicBezTo>
                    <a:pt x="2" y="49"/>
                    <a:pt x="2" y="49"/>
                    <a:pt x="2" y="49"/>
                  </a:cubicBezTo>
                  <a:cubicBezTo>
                    <a:pt x="2" y="50"/>
                    <a:pt x="2" y="50"/>
                    <a:pt x="2" y="50"/>
                  </a:cubicBezTo>
                  <a:cubicBezTo>
                    <a:pt x="4" y="52"/>
                    <a:pt x="4" y="52"/>
                    <a:pt x="4" y="52"/>
                  </a:cubicBezTo>
                  <a:cubicBezTo>
                    <a:pt x="6" y="57"/>
                    <a:pt x="6" y="57"/>
                    <a:pt x="6" y="57"/>
                  </a:cubicBezTo>
                  <a:cubicBezTo>
                    <a:pt x="11" y="66"/>
                    <a:pt x="11" y="66"/>
                    <a:pt x="11" y="66"/>
                  </a:cubicBezTo>
                  <a:cubicBezTo>
                    <a:pt x="20" y="85"/>
                    <a:pt x="20" y="85"/>
                    <a:pt x="20" y="85"/>
                  </a:cubicBezTo>
                  <a:cubicBezTo>
                    <a:pt x="24" y="82"/>
                    <a:pt x="29" y="80"/>
                    <a:pt x="33" y="78"/>
                  </a:cubicBezTo>
                  <a:cubicBezTo>
                    <a:pt x="33" y="82"/>
                    <a:pt x="33" y="86"/>
                    <a:pt x="33" y="90"/>
                  </a:cubicBezTo>
                  <a:cubicBezTo>
                    <a:pt x="33" y="90"/>
                    <a:pt x="33" y="90"/>
                    <a:pt x="33" y="90"/>
                  </a:cubicBezTo>
                  <a:cubicBezTo>
                    <a:pt x="33" y="90"/>
                    <a:pt x="34" y="90"/>
                    <a:pt x="35" y="90"/>
                  </a:cubicBezTo>
                  <a:cubicBezTo>
                    <a:pt x="37" y="171"/>
                    <a:pt x="37" y="171"/>
                    <a:pt x="37" y="171"/>
                  </a:cubicBezTo>
                  <a:cubicBezTo>
                    <a:pt x="60" y="171"/>
                    <a:pt x="60" y="171"/>
                    <a:pt x="60" y="171"/>
                  </a:cubicBezTo>
                  <a:cubicBezTo>
                    <a:pt x="61" y="161"/>
                    <a:pt x="61" y="148"/>
                    <a:pt x="61" y="134"/>
                  </a:cubicBezTo>
                  <a:cubicBezTo>
                    <a:pt x="58" y="127"/>
                    <a:pt x="56" y="118"/>
                    <a:pt x="56" y="110"/>
                  </a:cubicBezTo>
                  <a:cubicBezTo>
                    <a:pt x="56" y="74"/>
                    <a:pt x="84" y="44"/>
                    <a:pt x="120" y="42"/>
                  </a:cubicBezTo>
                  <a:close/>
                  <a:moveTo>
                    <a:pt x="89" y="33"/>
                  </a:moveTo>
                  <a:cubicBezTo>
                    <a:pt x="89" y="31"/>
                    <a:pt x="89" y="29"/>
                    <a:pt x="89" y="27"/>
                  </a:cubicBezTo>
                  <a:cubicBezTo>
                    <a:pt x="93" y="31"/>
                    <a:pt x="93" y="31"/>
                    <a:pt x="93" y="31"/>
                  </a:cubicBezTo>
                  <a:cubicBezTo>
                    <a:pt x="96" y="33"/>
                    <a:pt x="96" y="33"/>
                    <a:pt x="96" y="33"/>
                  </a:cubicBezTo>
                  <a:cubicBezTo>
                    <a:pt x="75" y="45"/>
                    <a:pt x="75" y="45"/>
                    <a:pt x="75" y="45"/>
                  </a:cubicBezTo>
                  <a:cubicBezTo>
                    <a:pt x="74" y="42"/>
                    <a:pt x="74" y="42"/>
                    <a:pt x="74" y="42"/>
                  </a:cubicBezTo>
                  <a:lnTo>
                    <a:pt x="89" y="33"/>
                  </a:lnTo>
                  <a:close/>
                  <a:moveTo>
                    <a:pt x="33" y="60"/>
                  </a:moveTo>
                  <a:cubicBezTo>
                    <a:pt x="30" y="55"/>
                    <a:pt x="30" y="55"/>
                    <a:pt x="30" y="55"/>
                  </a:cubicBezTo>
                  <a:cubicBezTo>
                    <a:pt x="25" y="46"/>
                    <a:pt x="25" y="46"/>
                    <a:pt x="25" y="46"/>
                  </a:cubicBezTo>
                  <a:cubicBezTo>
                    <a:pt x="24" y="44"/>
                    <a:pt x="24" y="44"/>
                    <a:pt x="24" y="44"/>
                  </a:cubicBezTo>
                  <a:cubicBezTo>
                    <a:pt x="34" y="31"/>
                    <a:pt x="34" y="31"/>
                    <a:pt x="34" y="31"/>
                  </a:cubicBezTo>
                  <a:cubicBezTo>
                    <a:pt x="34" y="41"/>
                    <a:pt x="33" y="50"/>
                    <a:pt x="33" y="60"/>
                  </a:cubicBezTo>
                  <a:close/>
                </a:path>
              </a:pathLst>
            </a:custGeom>
            <a:solidFill>
              <a:srgbClr val="0070C0"/>
            </a:solid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01" name="Freeform 304"/>
            <p:cNvSpPr>
              <a:spLocks/>
            </p:cNvSpPr>
            <p:nvPr/>
          </p:nvSpPr>
          <p:spPr bwMode="auto">
            <a:xfrm>
              <a:off x="2897909" y="4668827"/>
              <a:ext cx="60720" cy="74816"/>
            </a:xfrm>
            <a:custGeom>
              <a:avLst/>
              <a:gdLst>
                <a:gd name="T0" fmla="*/ 0 w 24"/>
                <a:gd name="T1" fmla="*/ 0 h 29"/>
                <a:gd name="T2" fmla="*/ 1 w 24"/>
                <a:gd name="T3" fmla="*/ 29 h 29"/>
                <a:gd name="T4" fmla="*/ 24 w 24"/>
                <a:gd name="T5" fmla="*/ 29 h 29"/>
                <a:gd name="T6" fmla="*/ 24 w 24"/>
                <a:gd name="T7" fmla="*/ 26 h 29"/>
                <a:gd name="T8" fmla="*/ 0 w 24"/>
                <a:gd name="T9" fmla="*/ 0 h 29"/>
              </a:gdLst>
              <a:ahLst/>
              <a:cxnLst>
                <a:cxn ang="0">
                  <a:pos x="T0" y="T1"/>
                </a:cxn>
                <a:cxn ang="0">
                  <a:pos x="T2" y="T3"/>
                </a:cxn>
                <a:cxn ang="0">
                  <a:pos x="T4" y="T5"/>
                </a:cxn>
                <a:cxn ang="0">
                  <a:pos x="T6" y="T7"/>
                </a:cxn>
                <a:cxn ang="0">
                  <a:pos x="T8" y="T9"/>
                </a:cxn>
              </a:cxnLst>
              <a:rect l="0" t="0" r="r" b="b"/>
              <a:pathLst>
                <a:path w="24" h="29">
                  <a:moveTo>
                    <a:pt x="0" y="0"/>
                  </a:moveTo>
                  <a:cubicBezTo>
                    <a:pt x="1" y="29"/>
                    <a:pt x="1" y="29"/>
                    <a:pt x="1" y="29"/>
                  </a:cubicBezTo>
                  <a:cubicBezTo>
                    <a:pt x="24" y="29"/>
                    <a:pt x="24" y="29"/>
                    <a:pt x="24" y="29"/>
                  </a:cubicBezTo>
                  <a:cubicBezTo>
                    <a:pt x="24" y="28"/>
                    <a:pt x="24" y="27"/>
                    <a:pt x="24" y="26"/>
                  </a:cubicBezTo>
                  <a:cubicBezTo>
                    <a:pt x="14" y="19"/>
                    <a:pt x="6" y="11"/>
                    <a:pt x="0" y="0"/>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02" name="Freeform 305"/>
            <p:cNvSpPr>
              <a:spLocks/>
            </p:cNvSpPr>
            <p:nvPr/>
          </p:nvSpPr>
          <p:spPr bwMode="auto">
            <a:xfrm>
              <a:off x="3035614" y="4422694"/>
              <a:ext cx="54214" cy="41203"/>
            </a:xfrm>
            <a:custGeom>
              <a:avLst/>
              <a:gdLst>
                <a:gd name="T0" fmla="*/ 43 w 50"/>
                <a:gd name="T1" fmla="*/ 0 h 38"/>
                <a:gd name="T2" fmla="*/ 36 w 50"/>
                <a:gd name="T3" fmla="*/ 0 h 38"/>
                <a:gd name="T4" fmla="*/ 14 w 50"/>
                <a:gd name="T5" fmla="*/ 0 h 38"/>
                <a:gd name="T6" fmla="*/ 7 w 50"/>
                <a:gd name="T7" fmla="*/ 0 h 38"/>
                <a:gd name="T8" fmla="*/ 0 w 50"/>
                <a:gd name="T9" fmla="*/ 38 h 38"/>
                <a:gd name="T10" fmla="*/ 14 w 50"/>
                <a:gd name="T11" fmla="*/ 38 h 38"/>
                <a:gd name="T12" fmla="*/ 36 w 50"/>
                <a:gd name="T13" fmla="*/ 38 h 38"/>
                <a:gd name="T14" fmla="*/ 50 w 50"/>
                <a:gd name="T15" fmla="*/ 38 h 38"/>
                <a:gd name="T16" fmla="*/ 43 w 50"/>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8">
                  <a:moveTo>
                    <a:pt x="43" y="0"/>
                  </a:moveTo>
                  <a:lnTo>
                    <a:pt x="36" y="0"/>
                  </a:lnTo>
                  <a:lnTo>
                    <a:pt x="14" y="0"/>
                  </a:lnTo>
                  <a:lnTo>
                    <a:pt x="7" y="0"/>
                  </a:lnTo>
                  <a:lnTo>
                    <a:pt x="0" y="38"/>
                  </a:lnTo>
                  <a:lnTo>
                    <a:pt x="14" y="38"/>
                  </a:lnTo>
                  <a:lnTo>
                    <a:pt x="36" y="38"/>
                  </a:lnTo>
                  <a:lnTo>
                    <a:pt x="50" y="38"/>
                  </a:lnTo>
                  <a:lnTo>
                    <a:pt x="43" y="0"/>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19" name="Freeform 306"/>
            <p:cNvSpPr>
              <a:spLocks/>
            </p:cNvSpPr>
            <p:nvPr/>
          </p:nvSpPr>
          <p:spPr bwMode="auto">
            <a:xfrm>
              <a:off x="2964051" y="4430285"/>
              <a:ext cx="61805" cy="59636"/>
            </a:xfrm>
            <a:custGeom>
              <a:avLst/>
              <a:gdLst>
                <a:gd name="T0" fmla="*/ 33 w 57"/>
                <a:gd name="T1" fmla="*/ 0 h 55"/>
                <a:gd name="T2" fmla="*/ 26 w 57"/>
                <a:gd name="T3" fmla="*/ 5 h 55"/>
                <a:gd name="T4" fmla="*/ 7 w 57"/>
                <a:gd name="T5" fmla="*/ 14 h 55"/>
                <a:gd name="T6" fmla="*/ 0 w 57"/>
                <a:gd name="T7" fmla="*/ 19 h 55"/>
                <a:gd name="T8" fmla="*/ 14 w 57"/>
                <a:gd name="T9" fmla="*/ 55 h 55"/>
                <a:gd name="T10" fmla="*/ 28 w 57"/>
                <a:gd name="T11" fmla="*/ 47 h 55"/>
                <a:gd name="T12" fmla="*/ 45 w 57"/>
                <a:gd name="T13" fmla="*/ 38 h 55"/>
                <a:gd name="T14" fmla="*/ 57 w 57"/>
                <a:gd name="T15" fmla="*/ 31 h 55"/>
                <a:gd name="T16" fmla="*/ 33 w 57"/>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33" y="0"/>
                  </a:moveTo>
                  <a:lnTo>
                    <a:pt x="26" y="5"/>
                  </a:lnTo>
                  <a:lnTo>
                    <a:pt x="7" y="14"/>
                  </a:lnTo>
                  <a:lnTo>
                    <a:pt x="0" y="19"/>
                  </a:lnTo>
                  <a:lnTo>
                    <a:pt x="14" y="55"/>
                  </a:lnTo>
                  <a:lnTo>
                    <a:pt x="28" y="47"/>
                  </a:lnTo>
                  <a:lnTo>
                    <a:pt x="45" y="38"/>
                  </a:lnTo>
                  <a:lnTo>
                    <a:pt x="57" y="31"/>
                  </a:lnTo>
                  <a:lnTo>
                    <a:pt x="33" y="0"/>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0" name="Freeform 307"/>
            <p:cNvSpPr>
              <a:spLocks/>
            </p:cNvSpPr>
            <p:nvPr/>
          </p:nvSpPr>
          <p:spPr bwMode="auto">
            <a:xfrm>
              <a:off x="2909837" y="4479077"/>
              <a:ext cx="61805" cy="61805"/>
            </a:xfrm>
            <a:custGeom>
              <a:avLst/>
              <a:gdLst>
                <a:gd name="T0" fmla="*/ 19 w 57"/>
                <a:gd name="T1" fmla="*/ 0 h 57"/>
                <a:gd name="T2" fmla="*/ 15 w 57"/>
                <a:gd name="T3" fmla="*/ 7 h 57"/>
                <a:gd name="T4" fmla="*/ 5 w 57"/>
                <a:gd name="T5" fmla="*/ 26 h 57"/>
                <a:gd name="T6" fmla="*/ 0 w 57"/>
                <a:gd name="T7" fmla="*/ 33 h 57"/>
                <a:gd name="T8" fmla="*/ 31 w 57"/>
                <a:gd name="T9" fmla="*/ 57 h 57"/>
                <a:gd name="T10" fmla="*/ 38 w 57"/>
                <a:gd name="T11" fmla="*/ 45 h 57"/>
                <a:gd name="T12" fmla="*/ 50 w 57"/>
                <a:gd name="T13" fmla="*/ 26 h 57"/>
                <a:gd name="T14" fmla="*/ 57 w 57"/>
                <a:gd name="T15" fmla="*/ 14 h 57"/>
                <a:gd name="T16" fmla="*/ 19 w 57"/>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19" y="0"/>
                  </a:moveTo>
                  <a:lnTo>
                    <a:pt x="15" y="7"/>
                  </a:lnTo>
                  <a:lnTo>
                    <a:pt x="5" y="26"/>
                  </a:lnTo>
                  <a:lnTo>
                    <a:pt x="0" y="33"/>
                  </a:lnTo>
                  <a:lnTo>
                    <a:pt x="31" y="57"/>
                  </a:lnTo>
                  <a:lnTo>
                    <a:pt x="38" y="45"/>
                  </a:lnTo>
                  <a:lnTo>
                    <a:pt x="50" y="26"/>
                  </a:lnTo>
                  <a:lnTo>
                    <a:pt x="57" y="14"/>
                  </a:lnTo>
                  <a:lnTo>
                    <a:pt x="19" y="0"/>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1" name="Freeform 308"/>
            <p:cNvSpPr>
              <a:spLocks/>
            </p:cNvSpPr>
            <p:nvPr/>
          </p:nvSpPr>
          <p:spPr bwMode="auto">
            <a:xfrm>
              <a:off x="2897909" y="4550640"/>
              <a:ext cx="40119" cy="52046"/>
            </a:xfrm>
            <a:custGeom>
              <a:avLst/>
              <a:gdLst>
                <a:gd name="T0" fmla="*/ 0 w 37"/>
                <a:gd name="T1" fmla="*/ 5 h 48"/>
                <a:gd name="T2" fmla="*/ 0 w 37"/>
                <a:gd name="T3" fmla="*/ 14 h 48"/>
                <a:gd name="T4" fmla="*/ 0 w 37"/>
                <a:gd name="T5" fmla="*/ 33 h 48"/>
                <a:gd name="T6" fmla="*/ 0 w 37"/>
                <a:gd name="T7" fmla="*/ 43 h 48"/>
                <a:gd name="T8" fmla="*/ 37 w 37"/>
                <a:gd name="T9" fmla="*/ 48 h 48"/>
                <a:gd name="T10" fmla="*/ 37 w 37"/>
                <a:gd name="T11" fmla="*/ 33 h 48"/>
                <a:gd name="T12" fmla="*/ 37 w 37"/>
                <a:gd name="T13" fmla="*/ 14 h 48"/>
                <a:gd name="T14" fmla="*/ 37 w 37"/>
                <a:gd name="T15" fmla="*/ 0 h 48"/>
                <a:gd name="T16" fmla="*/ 0 w 37"/>
                <a:gd name="T17"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8">
                  <a:moveTo>
                    <a:pt x="0" y="5"/>
                  </a:moveTo>
                  <a:lnTo>
                    <a:pt x="0" y="14"/>
                  </a:lnTo>
                  <a:lnTo>
                    <a:pt x="0" y="33"/>
                  </a:lnTo>
                  <a:lnTo>
                    <a:pt x="0" y="43"/>
                  </a:lnTo>
                  <a:lnTo>
                    <a:pt x="37" y="48"/>
                  </a:lnTo>
                  <a:lnTo>
                    <a:pt x="37" y="33"/>
                  </a:lnTo>
                  <a:lnTo>
                    <a:pt x="37" y="14"/>
                  </a:lnTo>
                  <a:lnTo>
                    <a:pt x="37" y="0"/>
                  </a:lnTo>
                  <a:lnTo>
                    <a:pt x="0" y="5"/>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2" name="Freeform 309"/>
            <p:cNvSpPr>
              <a:spLocks/>
            </p:cNvSpPr>
            <p:nvPr/>
          </p:nvSpPr>
          <p:spPr bwMode="auto">
            <a:xfrm>
              <a:off x="2905500" y="4612444"/>
              <a:ext cx="58551" cy="61805"/>
            </a:xfrm>
            <a:custGeom>
              <a:avLst/>
              <a:gdLst>
                <a:gd name="T0" fmla="*/ 0 w 54"/>
                <a:gd name="T1" fmla="*/ 26 h 57"/>
                <a:gd name="T2" fmla="*/ 4 w 54"/>
                <a:gd name="T3" fmla="*/ 33 h 57"/>
                <a:gd name="T4" fmla="*/ 14 w 54"/>
                <a:gd name="T5" fmla="*/ 50 h 57"/>
                <a:gd name="T6" fmla="*/ 19 w 54"/>
                <a:gd name="T7" fmla="*/ 57 h 57"/>
                <a:gd name="T8" fmla="*/ 54 w 54"/>
                <a:gd name="T9" fmla="*/ 43 h 57"/>
                <a:gd name="T10" fmla="*/ 47 w 54"/>
                <a:gd name="T11" fmla="*/ 31 h 57"/>
                <a:gd name="T12" fmla="*/ 37 w 54"/>
                <a:gd name="T13" fmla="*/ 14 h 57"/>
                <a:gd name="T14" fmla="*/ 30 w 54"/>
                <a:gd name="T15" fmla="*/ 0 h 57"/>
                <a:gd name="T16" fmla="*/ 0 w 54"/>
                <a:gd name="T17" fmla="*/ 2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7">
                  <a:moveTo>
                    <a:pt x="0" y="26"/>
                  </a:moveTo>
                  <a:lnTo>
                    <a:pt x="4" y="33"/>
                  </a:lnTo>
                  <a:lnTo>
                    <a:pt x="14" y="50"/>
                  </a:lnTo>
                  <a:lnTo>
                    <a:pt x="19" y="57"/>
                  </a:lnTo>
                  <a:lnTo>
                    <a:pt x="54" y="43"/>
                  </a:lnTo>
                  <a:lnTo>
                    <a:pt x="47" y="31"/>
                  </a:lnTo>
                  <a:lnTo>
                    <a:pt x="37" y="14"/>
                  </a:lnTo>
                  <a:lnTo>
                    <a:pt x="30" y="0"/>
                  </a:lnTo>
                  <a:lnTo>
                    <a:pt x="0" y="26"/>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3" name="Freeform 310"/>
            <p:cNvSpPr>
              <a:spLocks/>
            </p:cNvSpPr>
            <p:nvPr/>
          </p:nvSpPr>
          <p:spPr bwMode="auto">
            <a:xfrm>
              <a:off x="2954292" y="4668827"/>
              <a:ext cx="60720" cy="58551"/>
            </a:xfrm>
            <a:custGeom>
              <a:avLst/>
              <a:gdLst>
                <a:gd name="T0" fmla="*/ 0 w 56"/>
                <a:gd name="T1" fmla="*/ 35 h 54"/>
                <a:gd name="T2" fmla="*/ 7 w 56"/>
                <a:gd name="T3" fmla="*/ 40 h 54"/>
                <a:gd name="T4" fmla="*/ 26 w 56"/>
                <a:gd name="T5" fmla="*/ 50 h 54"/>
                <a:gd name="T6" fmla="*/ 30 w 56"/>
                <a:gd name="T7" fmla="*/ 54 h 54"/>
                <a:gd name="T8" fmla="*/ 56 w 56"/>
                <a:gd name="T9" fmla="*/ 24 h 54"/>
                <a:gd name="T10" fmla="*/ 45 w 56"/>
                <a:gd name="T11" fmla="*/ 17 h 54"/>
                <a:gd name="T12" fmla="*/ 26 w 56"/>
                <a:gd name="T13" fmla="*/ 7 h 54"/>
                <a:gd name="T14" fmla="*/ 14 w 56"/>
                <a:gd name="T15" fmla="*/ 0 h 54"/>
                <a:gd name="T16" fmla="*/ 0 w 56"/>
                <a:gd name="T1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0" y="35"/>
                  </a:moveTo>
                  <a:lnTo>
                    <a:pt x="7" y="40"/>
                  </a:lnTo>
                  <a:lnTo>
                    <a:pt x="26" y="50"/>
                  </a:lnTo>
                  <a:lnTo>
                    <a:pt x="30" y="54"/>
                  </a:lnTo>
                  <a:lnTo>
                    <a:pt x="56" y="24"/>
                  </a:lnTo>
                  <a:lnTo>
                    <a:pt x="45" y="17"/>
                  </a:lnTo>
                  <a:lnTo>
                    <a:pt x="26" y="7"/>
                  </a:lnTo>
                  <a:lnTo>
                    <a:pt x="14" y="0"/>
                  </a:lnTo>
                  <a:lnTo>
                    <a:pt x="0" y="35"/>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4" name="Freeform 311"/>
            <p:cNvSpPr>
              <a:spLocks/>
            </p:cNvSpPr>
            <p:nvPr/>
          </p:nvSpPr>
          <p:spPr bwMode="auto">
            <a:xfrm>
              <a:off x="3022602" y="4699187"/>
              <a:ext cx="54214" cy="44456"/>
            </a:xfrm>
            <a:custGeom>
              <a:avLst/>
              <a:gdLst>
                <a:gd name="T0" fmla="*/ 8 w 50"/>
                <a:gd name="T1" fmla="*/ 41 h 41"/>
                <a:gd name="T2" fmla="*/ 15 w 50"/>
                <a:gd name="T3" fmla="*/ 41 h 41"/>
                <a:gd name="T4" fmla="*/ 36 w 50"/>
                <a:gd name="T5" fmla="*/ 41 h 41"/>
                <a:gd name="T6" fmla="*/ 43 w 50"/>
                <a:gd name="T7" fmla="*/ 41 h 41"/>
                <a:gd name="T8" fmla="*/ 50 w 50"/>
                <a:gd name="T9" fmla="*/ 0 h 41"/>
                <a:gd name="T10" fmla="*/ 36 w 50"/>
                <a:gd name="T11" fmla="*/ 0 h 41"/>
                <a:gd name="T12" fmla="*/ 15 w 50"/>
                <a:gd name="T13" fmla="*/ 0 h 41"/>
                <a:gd name="T14" fmla="*/ 0 w 50"/>
                <a:gd name="T15" fmla="*/ 0 h 41"/>
                <a:gd name="T16" fmla="*/ 8 w 50"/>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1">
                  <a:moveTo>
                    <a:pt x="8" y="41"/>
                  </a:moveTo>
                  <a:lnTo>
                    <a:pt x="15" y="41"/>
                  </a:lnTo>
                  <a:lnTo>
                    <a:pt x="36" y="41"/>
                  </a:lnTo>
                  <a:lnTo>
                    <a:pt x="43" y="41"/>
                  </a:lnTo>
                  <a:lnTo>
                    <a:pt x="50" y="0"/>
                  </a:lnTo>
                  <a:lnTo>
                    <a:pt x="36" y="0"/>
                  </a:lnTo>
                  <a:lnTo>
                    <a:pt x="15" y="0"/>
                  </a:lnTo>
                  <a:lnTo>
                    <a:pt x="0" y="0"/>
                  </a:lnTo>
                  <a:lnTo>
                    <a:pt x="8" y="41"/>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5" name="Freeform 312"/>
            <p:cNvSpPr>
              <a:spLocks/>
            </p:cNvSpPr>
            <p:nvPr/>
          </p:nvSpPr>
          <p:spPr bwMode="auto">
            <a:xfrm>
              <a:off x="3087659" y="4674248"/>
              <a:ext cx="60720" cy="58551"/>
            </a:xfrm>
            <a:custGeom>
              <a:avLst/>
              <a:gdLst>
                <a:gd name="T0" fmla="*/ 26 w 56"/>
                <a:gd name="T1" fmla="*/ 54 h 54"/>
                <a:gd name="T2" fmla="*/ 30 w 56"/>
                <a:gd name="T3" fmla="*/ 52 h 54"/>
                <a:gd name="T4" fmla="*/ 49 w 56"/>
                <a:gd name="T5" fmla="*/ 40 h 54"/>
                <a:gd name="T6" fmla="*/ 56 w 56"/>
                <a:gd name="T7" fmla="*/ 38 h 54"/>
                <a:gd name="T8" fmla="*/ 42 w 56"/>
                <a:gd name="T9" fmla="*/ 0 h 54"/>
                <a:gd name="T10" fmla="*/ 30 w 56"/>
                <a:gd name="T11" fmla="*/ 7 h 54"/>
                <a:gd name="T12" fmla="*/ 11 w 56"/>
                <a:gd name="T13" fmla="*/ 19 h 54"/>
                <a:gd name="T14" fmla="*/ 0 w 56"/>
                <a:gd name="T15" fmla="*/ 26 h 54"/>
                <a:gd name="T16" fmla="*/ 26 w 56"/>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26" y="54"/>
                  </a:moveTo>
                  <a:lnTo>
                    <a:pt x="30" y="52"/>
                  </a:lnTo>
                  <a:lnTo>
                    <a:pt x="49" y="40"/>
                  </a:lnTo>
                  <a:lnTo>
                    <a:pt x="56" y="38"/>
                  </a:lnTo>
                  <a:lnTo>
                    <a:pt x="42" y="0"/>
                  </a:lnTo>
                  <a:lnTo>
                    <a:pt x="30" y="7"/>
                  </a:lnTo>
                  <a:lnTo>
                    <a:pt x="11" y="19"/>
                  </a:lnTo>
                  <a:lnTo>
                    <a:pt x="0" y="26"/>
                  </a:lnTo>
                  <a:lnTo>
                    <a:pt x="26" y="54"/>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6" name="Freeform 313"/>
            <p:cNvSpPr>
              <a:spLocks/>
            </p:cNvSpPr>
            <p:nvPr/>
          </p:nvSpPr>
          <p:spPr bwMode="auto">
            <a:xfrm>
              <a:off x="3144042" y="4625456"/>
              <a:ext cx="58551" cy="58551"/>
            </a:xfrm>
            <a:custGeom>
              <a:avLst/>
              <a:gdLst>
                <a:gd name="T0" fmla="*/ 35 w 54"/>
                <a:gd name="T1" fmla="*/ 54 h 54"/>
                <a:gd name="T2" fmla="*/ 40 w 54"/>
                <a:gd name="T3" fmla="*/ 47 h 54"/>
                <a:gd name="T4" fmla="*/ 49 w 54"/>
                <a:gd name="T5" fmla="*/ 31 h 54"/>
                <a:gd name="T6" fmla="*/ 54 w 54"/>
                <a:gd name="T7" fmla="*/ 23 h 54"/>
                <a:gd name="T8" fmla="*/ 23 w 54"/>
                <a:gd name="T9" fmla="*/ 0 h 54"/>
                <a:gd name="T10" fmla="*/ 16 w 54"/>
                <a:gd name="T11" fmla="*/ 12 h 54"/>
                <a:gd name="T12" fmla="*/ 7 w 54"/>
                <a:gd name="T13" fmla="*/ 28 h 54"/>
                <a:gd name="T14" fmla="*/ 0 w 54"/>
                <a:gd name="T15" fmla="*/ 40 h 54"/>
                <a:gd name="T16" fmla="*/ 35 w 54"/>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4">
                  <a:moveTo>
                    <a:pt x="35" y="54"/>
                  </a:moveTo>
                  <a:lnTo>
                    <a:pt x="40" y="47"/>
                  </a:lnTo>
                  <a:lnTo>
                    <a:pt x="49" y="31"/>
                  </a:lnTo>
                  <a:lnTo>
                    <a:pt x="54" y="23"/>
                  </a:lnTo>
                  <a:lnTo>
                    <a:pt x="23" y="0"/>
                  </a:lnTo>
                  <a:lnTo>
                    <a:pt x="16" y="12"/>
                  </a:lnTo>
                  <a:lnTo>
                    <a:pt x="7" y="28"/>
                  </a:lnTo>
                  <a:lnTo>
                    <a:pt x="0" y="40"/>
                  </a:lnTo>
                  <a:lnTo>
                    <a:pt x="35" y="54"/>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7" name="Freeform 314"/>
            <p:cNvSpPr>
              <a:spLocks/>
            </p:cNvSpPr>
            <p:nvPr/>
          </p:nvSpPr>
          <p:spPr bwMode="auto">
            <a:xfrm>
              <a:off x="3174402" y="4563651"/>
              <a:ext cx="43371" cy="50962"/>
            </a:xfrm>
            <a:custGeom>
              <a:avLst/>
              <a:gdLst>
                <a:gd name="T0" fmla="*/ 40 w 40"/>
                <a:gd name="T1" fmla="*/ 43 h 47"/>
                <a:gd name="T2" fmla="*/ 40 w 40"/>
                <a:gd name="T3" fmla="*/ 33 h 47"/>
                <a:gd name="T4" fmla="*/ 40 w 40"/>
                <a:gd name="T5" fmla="*/ 14 h 47"/>
                <a:gd name="T6" fmla="*/ 40 w 40"/>
                <a:gd name="T7" fmla="*/ 5 h 47"/>
                <a:gd name="T8" fmla="*/ 0 w 40"/>
                <a:gd name="T9" fmla="*/ 0 h 47"/>
                <a:gd name="T10" fmla="*/ 0 w 40"/>
                <a:gd name="T11" fmla="*/ 14 h 47"/>
                <a:gd name="T12" fmla="*/ 0 w 40"/>
                <a:gd name="T13" fmla="*/ 33 h 47"/>
                <a:gd name="T14" fmla="*/ 0 w 40"/>
                <a:gd name="T15" fmla="*/ 47 h 47"/>
                <a:gd name="T16" fmla="*/ 40 w 40"/>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7">
                  <a:moveTo>
                    <a:pt x="40" y="43"/>
                  </a:moveTo>
                  <a:lnTo>
                    <a:pt x="40" y="33"/>
                  </a:lnTo>
                  <a:lnTo>
                    <a:pt x="40" y="14"/>
                  </a:lnTo>
                  <a:lnTo>
                    <a:pt x="40" y="5"/>
                  </a:lnTo>
                  <a:lnTo>
                    <a:pt x="0" y="0"/>
                  </a:lnTo>
                  <a:lnTo>
                    <a:pt x="0" y="14"/>
                  </a:lnTo>
                  <a:lnTo>
                    <a:pt x="0" y="33"/>
                  </a:lnTo>
                  <a:lnTo>
                    <a:pt x="0" y="47"/>
                  </a:lnTo>
                  <a:lnTo>
                    <a:pt x="40" y="43"/>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8" name="Freeform 315"/>
            <p:cNvSpPr>
              <a:spLocks/>
            </p:cNvSpPr>
            <p:nvPr/>
          </p:nvSpPr>
          <p:spPr bwMode="auto">
            <a:xfrm>
              <a:off x="3148379" y="4492088"/>
              <a:ext cx="59636" cy="58551"/>
            </a:xfrm>
            <a:custGeom>
              <a:avLst/>
              <a:gdLst>
                <a:gd name="T0" fmla="*/ 55 w 55"/>
                <a:gd name="T1" fmla="*/ 31 h 54"/>
                <a:gd name="T2" fmla="*/ 52 w 55"/>
                <a:gd name="T3" fmla="*/ 24 h 54"/>
                <a:gd name="T4" fmla="*/ 40 w 55"/>
                <a:gd name="T5" fmla="*/ 7 h 54"/>
                <a:gd name="T6" fmla="*/ 38 w 55"/>
                <a:gd name="T7" fmla="*/ 0 h 54"/>
                <a:gd name="T8" fmla="*/ 0 w 55"/>
                <a:gd name="T9" fmla="*/ 14 h 54"/>
                <a:gd name="T10" fmla="*/ 7 w 55"/>
                <a:gd name="T11" fmla="*/ 26 h 54"/>
                <a:gd name="T12" fmla="*/ 17 w 55"/>
                <a:gd name="T13" fmla="*/ 42 h 54"/>
                <a:gd name="T14" fmla="*/ 24 w 55"/>
                <a:gd name="T15" fmla="*/ 54 h 54"/>
                <a:gd name="T16" fmla="*/ 55 w 55"/>
                <a:gd name="T1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54">
                  <a:moveTo>
                    <a:pt x="55" y="31"/>
                  </a:moveTo>
                  <a:lnTo>
                    <a:pt x="52" y="24"/>
                  </a:lnTo>
                  <a:lnTo>
                    <a:pt x="40" y="7"/>
                  </a:lnTo>
                  <a:lnTo>
                    <a:pt x="38" y="0"/>
                  </a:lnTo>
                  <a:lnTo>
                    <a:pt x="0" y="14"/>
                  </a:lnTo>
                  <a:lnTo>
                    <a:pt x="7" y="26"/>
                  </a:lnTo>
                  <a:lnTo>
                    <a:pt x="17" y="42"/>
                  </a:lnTo>
                  <a:lnTo>
                    <a:pt x="24" y="54"/>
                  </a:lnTo>
                  <a:lnTo>
                    <a:pt x="55" y="31"/>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9" name="Freeform 316"/>
            <p:cNvSpPr>
              <a:spLocks/>
            </p:cNvSpPr>
            <p:nvPr/>
          </p:nvSpPr>
          <p:spPr bwMode="auto">
            <a:xfrm>
              <a:off x="3097418" y="4437874"/>
              <a:ext cx="61805" cy="59636"/>
            </a:xfrm>
            <a:custGeom>
              <a:avLst/>
              <a:gdLst>
                <a:gd name="T0" fmla="*/ 57 w 57"/>
                <a:gd name="T1" fmla="*/ 17 h 55"/>
                <a:gd name="T2" fmla="*/ 50 w 57"/>
                <a:gd name="T3" fmla="*/ 14 h 55"/>
                <a:gd name="T4" fmla="*/ 33 w 57"/>
                <a:gd name="T5" fmla="*/ 3 h 55"/>
                <a:gd name="T6" fmla="*/ 26 w 57"/>
                <a:gd name="T7" fmla="*/ 0 h 55"/>
                <a:gd name="T8" fmla="*/ 0 w 57"/>
                <a:gd name="T9" fmla="*/ 31 h 55"/>
                <a:gd name="T10" fmla="*/ 14 w 57"/>
                <a:gd name="T11" fmla="*/ 38 h 55"/>
                <a:gd name="T12" fmla="*/ 31 w 57"/>
                <a:gd name="T13" fmla="*/ 48 h 55"/>
                <a:gd name="T14" fmla="*/ 43 w 57"/>
                <a:gd name="T15" fmla="*/ 55 h 55"/>
                <a:gd name="T16" fmla="*/ 57 w 57"/>
                <a:gd name="T17" fmla="*/ 1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57" y="17"/>
                  </a:moveTo>
                  <a:lnTo>
                    <a:pt x="50" y="14"/>
                  </a:lnTo>
                  <a:lnTo>
                    <a:pt x="33" y="3"/>
                  </a:lnTo>
                  <a:lnTo>
                    <a:pt x="26" y="0"/>
                  </a:lnTo>
                  <a:lnTo>
                    <a:pt x="0" y="31"/>
                  </a:lnTo>
                  <a:lnTo>
                    <a:pt x="14" y="38"/>
                  </a:lnTo>
                  <a:lnTo>
                    <a:pt x="31" y="48"/>
                  </a:lnTo>
                  <a:lnTo>
                    <a:pt x="43" y="55"/>
                  </a:lnTo>
                  <a:lnTo>
                    <a:pt x="57" y="17"/>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30" name="Freeform 317"/>
            <p:cNvSpPr>
              <a:spLocks noEditPoints="1"/>
            </p:cNvSpPr>
            <p:nvPr/>
          </p:nvSpPr>
          <p:spPr bwMode="auto">
            <a:xfrm>
              <a:off x="2926101" y="4448717"/>
              <a:ext cx="263481" cy="266734"/>
            </a:xfrm>
            <a:custGeom>
              <a:avLst/>
              <a:gdLst>
                <a:gd name="T0" fmla="*/ 51 w 103"/>
                <a:gd name="T1" fmla="*/ 104 h 104"/>
                <a:gd name="T2" fmla="*/ 0 w 103"/>
                <a:gd name="T3" fmla="*/ 52 h 104"/>
                <a:gd name="T4" fmla="*/ 51 w 103"/>
                <a:gd name="T5" fmla="*/ 0 h 104"/>
                <a:gd name="T6" fmla="*/ 103 w 103"/>
                <a:gd name="T7" fmla="*/ 52 h 104"/>
                <a:gd name="T8" fmla="*/ 51 w 103"/>
                <a:gd name="T9" fmla="*/ 104 h 104"/>
                <a:gd name="T10" fmla="*/ 51 w 103"/>
                <a:gd name="T11" fmla="*/ 16 h 104"/>
                <a:gd name="T12" fmla="*/ 15 w 103"/>
                <a:gd name="T13" fmla="*/ 52 h 104"/>
                <a:gd name="T14" fmla="*/ 51 w 103"/>
                <a:gd name="T15" fmla="*/ 89 h 104"/>
                <a:gd name="T16" fmla="*/ 87 w 103"/>
                <a:gd name="T17" fmla="*/ 52 h 104"/>
                <a:gd name="T18" fmla="*/ 51 w 103"/>
                <a:gd name="T1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04">
                  <a:moveTo>
                    <a:pt x="51" y="104"/>
                  </a:moveTo>
                  <a:cubicBezTo>
                    <a:pt x="23" y="104"/>
                    <a:pt x="0" y="81"/>
                    <a:pt x="0" y="52"/>
                  </a:cubicBezTo>
                  <a:cubicBezTo>
                    <a:pt x="0" y="24"/>
                    <a:pt x="23" y="0"/>
                    <a:pt x="51" y="0"/>
                  </a:cubicBezTo>
                  <a:cubicBezTo>
                    <a:pt x="80" y="0"/>
                    <a:pt x="103" y="24"/>
                    <a:pt x="103" y="52"/>
                  </a:cubicBezTo>
                  <a:cubicBezTo>
                    <a:pt x="103" y="81"/>
                    <a:pt x="80" y="104"/>
                    <a:pt x="51" y="104"/>
                  </a:cubicBezTo>
                  <a:close/>
                  <a:moveTo>
                    <a:pt x="51" y="16"/>
                  </a:moveTo>
                  <a:cubicBezTo>
                    <a:pt x="31" y="16"/>
                    <a:pt x="15" y="32"/>
                    <a:pt x="15" y="52"/>
                  </a:cubicBezTo>
                  <a:cubicBezTo>
                    <a:pt x="15" y="73"/>
                    <a:pt x="31" y="89"/>
                    <a:pt x="51" y="89"/>
                  </a:cubicBezTo>
                  <a:cubicBezTo>
                    <a:pt x="71" y="89"/>
                    <a:pt x="87" y="73"/>
                    <a:pt x="87" y="52"/>
                  </a:cubicBezTo>
                  <a:cubicBezTo>
                    <a:pt x="87" y="32"/>
                    <a:pt x="71" y="16"/>
                    <a:pt x="51" y="16"/>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31" name="Oval 318"/>
            <p:cNvSpPr>
              <a:spLocks noChangeArrowheads="1"/>
            </p:cNvSpPr>
            <p:nvPr/>
          </p:nvSpPr>
          <p:spPr bwMode="auto">
            <a:xfrm>
              <a:off x="2999832" y="4525702"/>
              <a:ext cx="112766" cy="112766"/>
            </a:xfrm>
            <a:prstGeom prst="ellipse">
              <a:avLst/>
            </a:pr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132" name="组合 90"/>
          <p:cNvGrpSpPr>
            <a:grpSpLocks/>
          </p:cNvGrpSpPr>
          <p:nvPr/>
        </p:nvGrpSpPr>
        <p:grpSpPr bwMode="auto">
          <a:xfrm>
            <a:off x="9408425" y="4290558"/>
            <a:ext cx="436860" cy="374967"/>
            <a:chOff x="3787022" y="1797643"/>
            <a:chExt cx="550817" cy="473832"/>
          </a:xfrm>
        </p:grpSpPr>
        <p:sp>
          <p:nvSpPr>
            <p:cNvPr id="133" name="Oval 217"/>
            <p:cNvSpPr>
              <a:spLocks noChangeArrowheads="1"/>
            </p:cNvSpPr>
            <p:nvPr/>
          </p:nvSpPr>
          <p:spPr bwMode="auto">
            <a:xfrm>
              <a:off x="4007132" y="1931010"/>
              <a:ext cx="108428" cy="135536"/>
            </a:xfrm>
            <a:prstGeom prst="ellipse">
              <a:avLst/>
            </a:prstGeom>
            <a:solidFill>
              <a:srgbClr val="424953"/>
            </a:solidFill>
            <a:ln w="9525">
              <a:noFill/>
              <a:round/>
              <a:headEnd/>
              <a:tailEnd/>
            </a:ln>
          </p:spPr>
          <p:txBody>
            <a:bodyPr/>
            <a:lstStyle/>
            <a:p>
              <a:endParaRPr lang="zh-CN" altLang="en-US">
                <a:solidFill>
                  <a:srgbClr val="000000"/>
                </a:solidFill>
                <a:latin typeface="Calibri" pitchFamily="34" charset="0"/>
              </a:endParaRPr>
            </a:p>
          </p:txBody>
        </p:sp>
        <p:sp>
          <p:nvSpPr>
            <p:cNvPr id="134" name="Freeform 218"/>
            <p:cNvSpPr>
              <a:spLocks/>
            </p:cNvSpPr>
            <p:nvPr/>
          </p:nvSpPr>
          <p:spPr bwMode="auto">
            <a:xfrm>
              <a:off x="4079779" y="2081725"/>
              <a:ext cx="96502" cy="133367"/>
            </a:xfrm>
            <a:custGeom>
              <a:avLst/>
              <a:gdLst>
                <a:gd name="T0" fmla="*/ 91423 w 38"/>
                <a:gd name="T1" fmla="*/ 30777 h 52"/>
                <a:gd name="T2" fmla="*/ 60949 w 38"/>
                <a:gd name="T3" fmla="*/ 2565 h 52"/>
                <a:gd name="T4" fmla="*/ 30474 w 38"/>
                <a:gd name="T5" fmla="*/ 2565 h 52"/>
                <a:gd name="T6" fmla="*/ 50791 w 38"/>
                <a:gd name="T7" fmla="*/ 17953 h 52"/>
                <a:gd name="T8" fmla="*/ 22856 w 38"/>
                <a:gd name="T9" fmla="*/ 33342 h 52"/>
                <a:gd name="T10" fmla="*/ 35553 w 38"/>
                <a:gd name="T11" fmla="*/ 53860 h 52"/>
                <a:gd name="T12" fmla="*/ 0 w 38"/>
                <a:gd name="T13" fmla="*/ 133367 h 52"/>
                <a:gd name="T14" fmla="*/ 0 w 38"/>
                <a:gd name="T15" fmla="*/ 133367 h 52"/>
                <a:gd name="T16" fmla="*/ 96502 w 38"/>
                <a:gd name="T17" fmla="*/ 94896 h 52"/>
                <a:gd name="T18" fmla="*/ 91423 w 38"/>
                <a:gd name="T19" fmla="*/ 30777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52"/>
                <a:gd name="T32" fmla="*/ 38 w 38"/>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52">
                  <a:moveTo>
                    <a:pt x="36" y="12"/>
                  </a:moveTo>
                  <a:cubicBezTo>
                    <a:pt x="36" y="5"/>
                    <a:pt x="30" y="0"/>
                    <a:pt x="24" y="1"/>
                  </a:cubicBezTo>
                  <a:cubicBezTo>
                    <a:pt x="24" y="1"/>
                    <a:pt x="19" y="1"/>
                    <a:pt x="12" y="1"/>
                  </a:cubicBezTo>
                  <a:cubicBezTo>
                    <a:pt x="20" y="7"/>
                    <a:pt x="20" y="7"/>
                    <a:pt x="20" y="7"/>
                  </a:cubicBezTo>
                  <a:cubicBezTo>
                    <a:pt x="9" y="13"/>
                    <a:pt x="9" y="13"/>
                    <a:pt x="9" y="13"/>
                  </a:cubicBezTo>
                  <a:cubicBezTo>
                    <a:pt x="14" y="21"/>
                    <a:pt x="14" y="21"/>
                    <a:pt x="14" y="21"/>
                  </a:cubicBezTo>
                  <a:cubicBezTo>
                    <a:pt x="0" y="52"/>
                    <a:pt x="0" y="52"/>
                    <a:pt x="0" y="52"/>
                  </a:cubicBezTo>
                  <a:cubicBezTo>
                    <a:pt x="0" y="52"/>
                    <a:pt x="0" y="52"/>
                    <a:pt x="0" y="52"/>
                  </a:cubicBezTo>
                  <a:cubicBezTo>
                    <a:pt x="15" y="51"/>
                    <a:pt x="28" y="45"/>
                    <a:pt x="38" y="37"/>
                  </a:cubicBezTo>
                  <a:lnTo>
                    <a:pt x="36" y="12"/>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5" name="Freeform 219"/>
            <p:cNvSpPr>
              <a:spLocks/>
            </p:cNvSpPr>
            <p:nvPr/>
          </p:nvSpPr>
          <p:spPr bwMode="auto">
            <a:xfrm>
              <a:off x="3948581" y="2081725"/>
              <a:ext cx="95417" cy="133367"/>
            </a:xfrm>
            <a:custGeom>
              <a:avLst/>
              <a:gdLst>
                <a:gd name="T0" fmla="*/ 59313 w 37"/>
                <a:gd name="T1" fmla="*/ 53860 h 52"/>
                <a:gd name="T2" fmla="*/ 72207 w 37"/>
                <a:gd name="T3" fmla="*/ 33342 h 52"/>
                <a:gd name="T4" fmla="*/ 43840 w 37"/>
                <a:gd name="T5" fmla="*/ 17953 h 52"/>
                <a:gd name="T6" fmla="*/ 64471 w 37"/>
                <a:gd name="T7" fmla="*/ 0 h 52"/>
                <a:gd name="T8" fmla="*/ 38683 w 37"/>
                <a:gd name="T9" fmla="*/ 2565 h 52"/>
                <a:gd name="T10" fmla="*/ 38683 w 37"/>
                <a:gd name="T11" fmla="*/ 2565 h 52"/>
                <a:gd name="T12" fmla="*/ 5158 w 37"/>
                <a:gd name="T13" fmla="*/ 30777 h 52"/>
                <a:gd name="T14" fmla="*/ 0 w 37"/>
                <a:gd name="T15" fmla="*/ 94896 h 52"/>
                <a:gd name="T16" fmla="*/ 95417 w 37"/>
                <a:gd name="T17" fmla="*/ 133367 h 52"/>
                <a:gd name="T18" fmla="*/ 95417 w 37"/>
                <a:gd name="T19" fmla="*/ 133367 h 52"/>
                <a:gd name="T20" fmla="*/ 59313 w 37"/>
                <a:gd name="T21" fmla="*/ 53860 h 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
                <a:gd name="T34" fmla="*/ 0 h 52"/>
                <a:gd name="T35" fmla="*/ 37 w 37"/>
                <a:gd name="T36" fmla="*/ 52 h 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 h="52">
                  <a:moveTo>
                    <a:pt x="23" y="21"/>
                  </a:moveTo>
                  <a:cubicBezTo>
                    <a:pt x="28" y="13"/>
                    <a:pt x="28" y="13"/>
                    <a:pt x="28" y="13"/>
                  </a:cubicBezTo>
                  <a:cubicBezTo>
                    <a:pt x="17" y="7"/>
                    <a:pt x="17" y="7"/>
                    <a:pt x="17" y="7"/>
                  </a:cubicBezTo>
                  <a:cubicBezTo>
                    <a:pt x="25" y="0"/>
                    <a:pt x="25" y="0"/>
                    <a:pt x="25" y="0"/>
                  </a:cubicBezTo>
                  <a:cubicBezTo>
                    <a:pt x="19" y="0"/>
                    <a:pt x="15" y="0"/>
                    <a:pt x="15" y="1"/>
                  </a:cubicBezTo>
                  <a:cubicBezTo>
                    <a:pt x="15" y="1"/>
                    <a:pt x="15" y="1"/>
                    <a:pt x="15" y="1"/>
                  </a:cubicBezTo>
                  <a:cubicBezTo>
                    <a:pt x="8" y="0"/>
                    <a:pt x="3" y="5"/>
                    <a:pt x="2" y="12"/>
                  </a:cubicBezTo>
                  <a:cubicBezTo>
                    <a:pt x="0" y="37"/>
                    <a:pt x="0" y="37"/>
                    <a:pt x="0" y="37"/>
                  </a:cubicBezTo>
                  <a:cubicBezTo>
                    <a:pt x="10" y="46"/>
                    <a:pt x="23" y="51"/>
                    <a:pt x="37" y="52"/>
                  </a:cubicBezTo>
                  <a:cubicBezTo>
                    <a:pt x="37" y="52"/>
                    <a:pt x="37" y="52"/>
                    <a:pt x="37" y="52"/>
                  </a:cubicBezTo>
                  <a:lnTo>
                    <a:pt x="23" y="21"/>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6" name="Freeform 220"/>
            <p:cNvSpPr>
              <a:spLocks/>
            </p:cNvSpPr>
            <p:nvPr/>
          </p:nvSpPr>
          <p:spPr bwMode="auto">
            <a:xfrm>
              <a:off x="4043998" y="2081725"/>
              <a:ext cx="35782" cy="28191"/>
            </a:xfrm>
            <a:custGeom>
              <a:avLst/>
              <a:gdLst>
                <a:gd name="T0" fmla="*/ 30360 w 33"/>
                <a:gd name="T1" fmla="*/ 28191 h 26"/>
                <a:gd name="T2" fmla="*/ 30360 w 33"/>
                <a:gd name="T3" fmla="*/ 28191 h 26"/>
                <a:gd name="T4" fmla="*/ 35782 w 33"/>
                <a:gd name="T5" fmla="*/ 26022 h 26"/>
                <a:gd name="T6" fmla="*/ 30360 w 33"/>
                <a:gd name="T7" fmla="*/ 0 h 26"/>
                <a:gd name="T8" fmla="*/ 7590 w 33"/>
                <a:gd name="T9" fmla="*/ 0 h 26"/>
                <a:gd name="T10" fmla="*/ 0 w 33"/>
                <a:gd name="T11" fmla="*/ 26022 h 26"/>
                <a:gd name="T12" fmla="*/ 4337 w 33"/>
                <a:gd name="T13" fmla="*/ 28191 h 26"/>
                <a:gd name="T14" fmla="*/ 4337 w 33"/>
                <a:gd name="T15" fmla="*/ 28191 h 26"/>
                <a:gd name="T16" fmla="*/ 30360 w 33"/>
                <a:gd name="T17" fmla="*/ 28191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6"/>
                <a:gd name="T29" fmla="*/ 33 w 33"/>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6">
                  <a:moveTo>
                    <a:pt x="28" y="26"/>
                  </a:moveTo>
                  <a:lnTo>
                    <a:pt x="28" y="26"/>
                  </a:lnTo>
                  <a:lnTo>
                    <a:pt x="33" y="24"/>
                  </a:lnTo>
                  <a:lnTo>
                    <a:pt x="28" y="0"/>
                  </a:lnTo>
                  <a:lnTo>
                    <a:pt x="7" y="0"/>
                  </a:lnTo>
                  <a:lnTo>
                    <a:pt x="0" y="24"/>
                  </a:lnTo>
                  <a:lnTo>
                    <a:pt x="4" y="26"/>
                  </a:lnTo>
                  <a:lnTo>
                    <a:pt x="28" y="26"/>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7" name="Freeform 221"/>
            <p:cNvSpPr>
              <a:spLocks/>
            </p:cNvSpPr>
            <p:nvPr/>
          </p:nvSpPr>
          <p:spPr bwMode="auto">
            <a:xfrm>
              <a:off x="4043998" y="2109916"/>
              <a:ext cx="35782" cy="108428"/>
            </a:xfrm>
            <a:custGeom>
              <a:avLst/>
              <a:gdLst>
                <a:gd name="T0" fmla="*/ 30670 w 14"/>
                <a:gd name="T1" fmla="*/ 0 h 42"/>
                <a:gd name="T2" fmla="*/ 30670 w 14"/>
                <a:gd name="T3" fmla="*/ 0 h 42"/>
                <a:gd name="T4" fmla="*/ 5112 w 14"/>
                <a:gd name="T5" fmla="*/ 0 h 42"/>
                <a:gd name="T6" fmla="*/ 5112 w 14"/>
                <a:gd name="T7" fmla="*/ 0 h 42"/>
                <a:gd name="T8" fmla="*/ 0 w 14"/>
                <a:gd name="T9" fmla="*/ 105846 h 42"/>
                <a:gd name="T10" fmla="*/ 0 w 14"/>
                <a:gd name="T11" fmla="*/ 105846 h 42"/>
                <a:gd name="T12" fmla="*/ 17891 w 14"/>
                <a:gd name="T13" fmla="*/ 108428 h 42"/>
                <a:gd name="T14" fmla="*/ 35782 w 14"/>
                <a:gd name="T15" fmla="*/ 105846 h 42"/>
                <a:gd name="T16" fmla="*/ 35782 w 14"/>
                <a:gd name="T17" fmla="*/ 105846 h 42"/>
                <a:gd name="T18" fmla="*/ 30670 w 14"/>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42"/>
                <a:gd name="T32" fmla="*/ 14 w 14"/>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42">
                  <a:moveTo>
                    <a:pt x="12" y="0"/>
                  </a:moveTo>
                  <a:cubicBezTo>
                    <a:pt x="12" y="0"/>
                    <a:pt x="12" y="0"/>
                    <a:pt x="12" y="0"/>
                  </a:cubicBezTo>
                  <a:cubicBezTo>
                    <a:pt x="2" y="0"/>
                    <a:pt x="2" y="0"/>
                    <a:pt x="2" y="0"/>
                  </a:cubicBezTo>
                  <a:cubicBezTo>
                    <a:pt x="2" y="0"/>
                    <a:pt x="2" y="0"/>
                    <a:pt x="2" y="0"/>
                  </a:cubicBezTo>
                  <a:cubicBezTo>
                    <a:pt x="0" y="41"/>
                    <a:pt x="0" y="41"/>
                    <a:pt x="0" y="41"/>
                  </a:cubicBezTo>
                  <a:cubicBezTo>
                    <a:pt x="0" y="41"/>
                    <a:pt x="0" y="41"/>
                    <a:pt x="0" y="41"/>
                  </a:cubicBezTo>
                  <a:cubicBezTo>
                    <a:pt x="3" y="42"/>
                    <a:pt x="5" y="42"/>
                    <a:pt x="7" y="42"/>
                  </a:cubicBezTo>
                  <a:cubicBezTo>
                    <a:pt x="10" y="42"/>
                    <a:pt x="12" y="42"/>
                    <a:pt x="14" y="41"/>
                  </a:cubicBezTo>
                  <a:cubicBezTo>
                    <a:pt x="14" y="41"/>
                    <a:pt x="14" y="41"/>
                    <a:pt x="14" y="41"/>
                  </a:cubicBezTo>
                  <a:lnTo>
                    <a:pt x="12" y="0"/>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8" name="Freeform 222"/>
            <p:cNvSpPr>
              <a:spLocks/>
            </p:cNvSpPr>
            <p:nvPr/>
          </p:nvSpPr>
          <p:spPr bwMode="auto">
            <a:xfrm>
              <a:off x="3826056" y="2032933"/>
              <a:ext cx="460821" cy="238542"/>
            </a:xfrm>
            <a:custGeom>
              <a:avLst/>
              <a:gdLst>
                <a:gd name="T0" fmla="*/ 235531 w 180"/>
                <a:gd name="T1" fmla="*/ 238542 h 93"/>
                <a:gd name="T2" fmla="*/ 0 w 180"/>
                <a:gd name="T3" fmla="*/ 0 h 93"/>
                <a:gd name="T4" fmla="*/ 58883 w 180"/>
                <a:gd name="T5" fmla="*/ 0 h 93"/>
                <a:gd name="T6" fmla="*/ 235531 w 180"/>
                <a:gd name="T7" fmla="*/ 179548 h 93"/>
                <a:gd name="T8" fmla="*/ 404498 w 180"/>
                <a:gd name="T9" fmla="*/ 56429 h 93"/>
                <a:gd name="T10" fmla="*/ 460821 w 180"/>
                <a:gd name="T11" fmla="*/ 76949 h 93"/>
                <a:gd name="T12" fmla="*/ 235531 w 180"/>
                <a:gd name="T13" fmla="*/ 238542 h 93"/>
                <a:gd name="T14" fmla="*/ 0 60000 65536"/>
                <a:gd name="T15" fmla="*/ 0 60000 65536"/>
                <a:gd name="T16" fmla="*/ 0 60000 65536"/>
                <a:gd name="T17" fmla="*/ 0 60000 65536"/>
                <a:gd name="T18" fmla="*/ 0 60000 65536"/>
                <a:gd name="T19" fmla="*/ 0 60000 65536"/>
                <a:gd name="T20" fmla="*/ 0 60000 65536"/>
                <a:gd name="T21" fmla="*/ 0 w 180"/>
                <a:gd name="T22" fmla="*/ 0 h 93"/>
                <a:gd name="T23" fmla="*/ 180 w 180"/>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0" h="93">
                  <a:moveTo>
                    <a:pt x="92" y="93"/>
                  </a:moveTo>
                  <a:cubicBezTo>
                    <a:pt x="41" y="93"/>
                    <a:pt x="0" y="51"/>
                    <a:pt x="0" y="0"/>
                  </a:cubicBezTo>
                  <a:cubicBezTo>
                    <a:pt x="23" y="0"/>
                    <a:pt x="23" y="0"/>
                    <a:pt x="23" y="0"/>
                  </a:cubicBezTo>
                  <a:cubicBezTo>
                    <a:pt x="23" y="39"/>
                    <a:pt x="54" y="70"/>
                    <a:pt x="92" y="70"/>
                  </a:cubicBezTo>
                  <a:cubicBezTo>
                    <a:pt x="122" y="70"/>
                    <a:pt x="149" y="51"/>
                    <a:pt x="158" y="22"/>
                  </a:cubicBezTo>
                  <a:cubicBezTo>
                    <a:pt x="180" y="30"/>
                    <a:pt x="180" y="30"/>
                    <a:pt x="180" y="30"/>
                  </a:cubicBezTo>
                  <a:cubicBezTo>
                    <a:pt x="168" y="67"/>
                    <a:pt x="132" y="93"/>
                    <a:pt x="92" y="93"/>
                  </a:cubicBez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9" name="Freeform 223"/>
            <p:cNvSpPr>
              <a:spLocks/>
            </p:cNvSpPr>
            <p:nvPr/>
          </p:nvSpPr>
          <p:spPr bwMode="auto">
            <a:xfrm>
              <a:off x="3787022" y="1979802"/>
              <a:ext cx="133367" cy="66142"/>
            </a:xfrm>
            <a:custGeom>
              <a:avLst/>
              <a:gdLst>
                <a:gd name="T0" fmla="*/ 133367 w 123"/>
                <a:gd name="T1" fmla="*/ 66142 h 61"/>
                <a:gd name="T2" fmla="*/ 67226 w 123"/>
                <a:gd name="T3" fmla="*/ 0 h 61"/>
                <a:gd name="T4" fmla="*/ 0 w 123"/>
                <a:gd name="T5" fmla="*/ 66142 h 61"/>
                <a:gd name="T6" fmla="*/ 133367 w 123"/>
                <a:gd name="T7" fmla="*/ 66142 h 61"/>
                <a:gd name="T8" fmla="*/ 0 60000 65536"/>
                <a:gd name="T9" fmla="*/ 0 60000 65536"/>
                <a:gd name="T10" fmla="*/ 0 60000 65536"/>
                <a:gd name="T11" fmla="*/ 0 60000 65536"/>
                <a:gd name="T12" fmla="*/ 0 w 123"/>
                <a:gd name="T13" fmla="*/ 0 h 61"/>
                <a:gd name="T14" fmla="*/ 123 w 123"/>
                <a:gd name="T15" fmla="*/ 61 h 61"/>
              </a:gdLst>
              <a:ahLst/>
              <a:cxnLst>
                <a:cxn ang="T8">
                  <a:pos x="T0" y="T1"/>
                </a:cxn>
                <a:cxn ang="T9">
                  <a:pos x="T2" y="T3"/>
                </a:cxn>
                <a:cxn ang="T10">
                  <a:pos x="T4" y="T5"/>
                </a:cxn>
                <a:cxn ang="T11">
                  <a:pos x="T6" y="T7"/>
                </a:cxn>
              </a:cxnLst>
              <a:rect l="T12" t="T13" r="T14" b="T15"/>
              <a:pathLst>
                <a:path w="123" h="61">
                  <a:moveTo>
                    <a:pt x="123" y="61"/>
                  </a:moveTo>
                  <a:lnTo>
                    <a:pt x="62" y="0"/>
                  </a:lnTo>
                  <a:lnTo>
                    <a:pt x="0" y="61"/>
                  </a:lnTo>
                  <a:lnTo>
                    <a:pt x="123" y="61"/>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40" name="Freeform 224"/>
            <p:cNvSpPr>
              <a:spLocks/>
            </p:cNvSpPr>
            <p:nvPr/>
          </p:nvSpPr>
          <p:spPr bwMode="auto">
            <a:xfrm>
              <a:off x="3837984" y="1797643"/>
              <a:ext cx="461905" cy="235290"/>
            </a:xfrm>
            <a:custGeom>
              <a:avLst/>
              <a:gdLst>
                <a:gd name="T0" fmla="*/ 461905 w 180"/>
                <a:gd name="T1" fmla="*/ 235290 h 92"/>
                <a:gd name="T2" fmla="*/ 402884 w 180"/>
                <a:gd name="T3" fmla="*/ 235290 h 92"/>
                <a:gd name="T4" fmla="*/ 225820 w 180"/>
                <a:gd name="T5" fmla="*/ 58823 h 92"/>
                <a:gd name="T6" fmla="*/ 53889 w 180"/>
                <a:gd name="T7" fmla="*/ 179025 h 92"/>
                <a:gd name="T8" fmla="*/ 0 w 180"/>
                <a:gd name="T9" fmla="*/ 161122 h 92"/>
                <a:gd name="T10" fmla="*/ 225820 w 180"/>
                <a:gd name="T11" fmla="*/ 0 h 92"/>
                <a:gd name="T12" fmla="*/ 461905 w 180"/>
                <a:gd name="T13" fmla="*/ 235290 h 92"/>
                <a:gd name="T14" fmla="*/ 0 60000 65536"/>
                <a:gd name="T15" fmla="*/ 0 60000 65536"/>
                <a:gd name="T16" fmla="*/ 0 60000 65536"/>
                <a:gd name="T17" fmla="*/ 0 60000 65536"/>
                <a:gd name="T18" fmla="*/ 0 60000 65536"/>
                <a:gd name="T19" fmla="*/ 0 60000 65536"/>
                <a:gd name="T20" fmla="*/ 0 60000 65536"/>
                <a:gd name="T21" fmla="*/ 0 w 180"/>
                <a:gd name="T22" fmla="*/ 0 h 92"/>
                <a:gd name="T23" fmla="*/ 180 w 180"/>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0" h="92">
                  <a:moveTo>
                    <a:pt x="180" y="92"/>
                  </a:moveTo>
                  <a:cubicBezTo>
                    <a:pt x="157" y="92"/>
                    <a:pt x="157" y="92"/>
                    <a:pt x="157" y="92"/>
                  </a:cubicBezTo>
                  <a:cubicBezTo>
                    <a:pt x="157" y="54"/>
                    <a:pt x="126" y="23"/>
                    <a:pt x="88" y="23"/>
                  </a:cubicBezTo>
                  <a:cubicBezTo>
                    <a:pt x="57" y="23"/>
                    <a:pt x="31" y="42"/>
                    <a:pt x="21" y="70"/>
                  </a:cubicBezTo>
                  <a:cubicBezTo>
                    <a:pt x="0" y="63"/>
                    <a:pt x="0" y="63"/>
                    <a:pt x="0" y="63"/>
                  </a:cubicBezTo>
                  <a:cubicBezTo>
                    <a:pt x="12" y="25"/>
                    <a:pt x="48" y="0"/>
                    <a:pt x="88" y="0"/>
                  </a:cubicBezTo>
                  <a:cubicBezTo>
                    <a:pt x="139" y="0"/>
                    <a:pt x="180" y="41"/>
                    <a:pt x="180" y="92"/>
                  </a:cubicBez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41" name="Freeform 225"/>
            <p:cNvSpPr>
              <a:spLocks/>
            </p:cNvSpPr>
            <p:nvPr/>
          </p:nvSpPr>
          <p:spPr bwMode="auto">
            <a:xfrm>
              <a:off x="4202303" y="2021005"/>
              <a:ext cx="135536" cy="68310"/>
            </a:xfrm>
            <a:custGeom>
              <a:avLst/>
              <a:gdLst>
                <a:gd name="T0" fmla="*/ 0 w 125"/>
                <a:gd name="T1" fmla="*/ 0 h 63"/>
                <a:gd name="T2" fmla="*/ 69394 w 125"/>
                <a:gd name="T3" fmla="*/ 68310 h 63"/>
                <a:gd name="T4" fmla="*/ 135536 w 125"/>
                <a:gd name="T5" fmla="*/ 0 h 63"/>
                <a:gd name="T6" fmla="*/ 0 w 125"/>
                <a:gd name="T7" fmla="*/ 0 h 63"/>
                <a:gd name="T8" fmla="*/ 0 60000 65536"/>
                <a:gd name="T9" fmla="*/ 0 60000 65536"/>
                <a:gd name="T10" fmla="*/ 0 60000 65536"/>
                <a:gd name="T11" fmla="*/ 0 60000 65536"/>
                <a:gd name="T12" fmla="*/ 0 w 125"/>
                <a:gd name="T13" fmla="*/ 0 h 63"/>
                <a:gd name="T14" fmla="*/ 125 w 125"/>
                <a:gd name="T15" fmla="*/ 63 h 63"/>
              </a:gdLst>
              <a:ahLst/>
              <a:cxnLst>
                <a:cxn ang="T8">
                  <a:pos x="T0" y="T1"/>
                </a:cxn>
                <a:cxn ang="T9">
                  <a:pos x="T2" y="T3"/>
                </a:cxn>
                <a:cxn ang="T10">
                  <a:pos x="T4" y="T5"/>
                </a:cxn>
                <a:cxn ang="T11">
                  <a:pos x="T6" y="T7"/>
                </a:cxn>
              </a:cxnLst>
              <a:rect l="T12" t="T13" r="T14" b="T15"/>
              <a:pathLst>
                <a:path w="125" h="63">
                  <a:moveTo>
                    <a:pt x="0" y="0"/>
                  </a:moveTo>
                  <a:lnTo>
                    <a:pt x="64" y="63"/>
                  </a:lnTo>
                  <a:lnTo>
                    <a:pt x="125" y="0"/>
                  </a:lnTo>
                  <a:lnTo>
                    <a:pt x="0" y="0"/>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grpSp>
      <p:sp>
        <p:nvSpPr>
          <p:cNvPr id="142" name="KSO_Shape"/>
          <p:cNvSpPr>
            <a:spLocks/>
          </p:cNvSpPr>
          <p:nvPr/>
        </p:nvSpPr>
        <p:spPr bwMode="auto">
          <a:xfrm>
            <a:off x="918769" y="4801545"/>
            <a:ext cx="217000" cy="274684"/>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0070C0"/>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43" name="组合 142"/>
          <p:cNvGrpSpPr/>
          <p:nvPr/>
        </p:nvGrpSpPr>
        <p:grpSpPr>
          <a:xfrm>
            <a:off x="1136338" y="4737343"/>
            <a:ext cx="3158668" cy="338554"/>
            <a:chOff x="6046989" y="3947708"/>
            <a:chExt cx="2129703" cy="338554"/>
          </a:xfrm>
        </p:grpSpPr>
        <p:sp>
          <p:nvSpPr>
            <p:cNvPr id="144" name="TextBox 143"/>
            <p:cNvSpPr txBox="1"/>
            <p:nvPr/>
          </p:nvSpPr>
          <p:spPr>
            <a:xfrm>
              <a:off x="6046989" y="3947708"/>
              <a:ext cx="2129703" cy="338554"/>
            </a:xfrm>
            <a:prstGeom prst="rect">
              <a:avLst/>
            </a:prstGeom>
          </p:spPr>
          <p:txBody>
            <a:bodyPr wrap="square">
              <a:spAutoFit/>
            </a:bodyPr>
            <a:lstStyle>
              <a:defPPr>
                <a:defRPr lang="zh-CN"/>
              </a:defPPr>
              <a:lvl1pPr algn="ctr">
                <a:defRPr sz="2800">
                  <a:solidFill>
                    <a:schemeClr val="bg1">
                      <a:lumMod val="50000"/>
                    </a:schemeClr>
                  </a:solidFill>
                  <a:latin typeface="幼圆" panose="02010509060101010101" pitchFamily="49" charset="-122"/>
                  <a:ea typeface="幼圆" panose="02010509060101010101" pitchFamily="49" charset="-122"/>
                </a:defRPr>
              </a:lvl1pPr>
            </a:lstStyle>
            <a:p>
              <a:pPr algn="l"/>
              <a:r>
                <a:rPr lang="en-US" altLang="zh-CN" sz="1600" dirty="0"/>
                <a:t>Reporter</a:t>
              </a:r>
              <a:r>
                <a:rPr lang="zh-CN" altLang="en-US" sz="1600" dirty="0"/>
                <a:t>：</a:t>
              </a:r>
              <a:r>
                <a:rPr lang="en-US" altLang="zh-CN" sz="1600" dirty="0" err="1"/>
                <a:t>Mengxi</a:t>
              </a:r>
              <a:r>
                <a:rPr lang="en-US" altLang="zh-CN" sz="1600" dirty="0"/>
                <a:t> Zhang</a:t>
              </a:r>
              <a:endParaRPr lang="zh-CN" altLang="en-US" sz="1200" dirty="0"/>
            </a:p>
          </p:txBody>
        </p:sp>
        <p:cxnSp>
          <p:nvCxnSpPr>
            <p:cNvPr id="145" name="直接连接符 144"/>
            <p:cNvCxnSpPr/>
            <p:nvPr/>
          </p:nvCxnSpPr>
          <p:spPr>
            <a:xfrm>
              <a:off x="6118427" y="4280892"/>
              <a:ext cx="1584176"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pic>
        <p:nvPicPr>
          <p:cNvPr id="159" name="音乐.mp3">
            <a:hlinkClick r:id="" action="ppaction://media"/>
          </p:cNvPr>
          <p:cNvPicPr>
            <a:picLocks noRot="1" noChangeAspect="1"/>
          </p:cNvPicPr>
          <p:nvPr>
            <a:audioFile r:link="rId1"/>
          </p:nvPr>
        </p:nvPicPr>
        <p:blipFill>
          <a:blip r:embed="rId4"/>
          <a:stretch>
            <a:fillRect/>
          </a:stretch>
        </p:blipFill>
        <p:spPr>
          <a:xfrm>
            <a:off x="5942013" y="-785842"/>
            <a:ext cx="304800" cy="304800"/>
          </a:xfrm>
          <a:prstGeom prst="rect">
            <a:avLst/>
          </a:prstGeom>
        </p:spPr>
      </p:pic>
    </p:spTree>
    <p:extLst>
      <p:ext uri="{BB962C8B-B14F-4D97-AF65-F5344CB8AC3E}">
        <p14:creationId xmlns:p14="http://schemas.microsoft.com/office/powerpoint/2010/main" val="1026268381"/>
      </p:ext>
    </p:extLst>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159"/>
                                        </p:tgtEl>
                                      </p:cBhvr>
                                    </p:cmd>
                                  </p:childTnLst>
                                </p:cTn>
                              </p:par>
                              <p:par>
                                <p:cTn id="7" presetID="0" presetClass="path" presetSubtype="0" accel="50000" decel="50000" fill="hold" nodeType="withEffect">
                                  <p:stCondLst>
                                    <p:cond delay="0"/>
                                  </p:stCondLst>
                                  <p:childTnLst>
                                    <p:animMotion origin="layout" path="M -0.21757 -0.65347 L 0.07279 0.21944 " pathEditMode="relative" rAng="0" ptsTypes="AA">
                                      <p:cBhvr>
                                        <p:cTn id="8" dur="2000" fill="hold"/>
                                        <p:tgtEl>
                                          <p:spTgt spid="58"/>
                                        </p:tgtEl>
                                        <p:attrNameLst>
                                          <p:attrName>ppt_x</p:attrName>
                                          <p:attrName>ppt_y</p:attrName>
                                        </p:attrNameLst>
                                      </p:cBhvr>
                                      <p:rCtr x="14500" y="43700"/>
                                    </p:animMotion>
                                  </p:childTnLst>
                                </p:cTn>
                              </p:par>
                              <p:par>
                                <p:cTn id="9" presetID="0" presetClass="path" presetSubtype="0" accel="50000" decel="50000" fill="hold" nodeType="withEffect">
                                  <p:stCondLst>
                                    <p:cond delay="0"/>
                                  </p:stCondLst>
                                  <p:childTnLst>
                                    <p:animMotion origin="layout" path="M 0.44054 0.01018 L -0.06265 0.00023 " pathEditMode="relative" rAng="0" ptsTypes="AA">
                                      <p:cBhvr>
                                        <p:cTn id="10" dur="2000" fill="hold"/>
                                        <p:tgtEl>
                                          <p:spTgt spid="56"/>
                                        </p:tgtEl>
                                        <p:attrNameLst>
                                          <p:attrName>ppt_x</p:attrName>
                                          <p:attrName>ppt_y</p:attrName>
                                        </p:attrNameLst>
                                      </p:cBhvr>
                                      <p:rCtr x="-25200" y="-500"/>
                                    </p:animMotion>
                                  </p:childTnLst>
                                </p:cTn>
                              </p:par>
                              <p:par>
                                <p:cTn id="11" presetID="0" presetClass="path" presetSubtype="0" accel="50000" decel="50000" fill="hold" nodeType="withEffect">
                                  <p:stCondLst>
                                    <p:cond delay="0"/>
                                  </p:stCondLst>
                                  <p:childTnLst>
                                    <p:animMotion origin="layout" path="M -0.17168 0.57863 L 0.05654 -0.1871 " pathEditMode="relative" rAng="0" ptsTypes="AA">
                                      <p:cBhvr>
                                        <p:cTn id="12" dur="2000" fill="hold"/>
                                        <p:tgtEl>
                                          <p:spTgt spid="57"/>
                                        </p:tgtEl>
                                        <p:attrNameLst>
                                          <p:attrName>ppt_x</p:attrName>
                                          <p:attrName>ppt_y</p:attrName>
                                        </p:attrNameLst>
                                      </p:cBhvr>
                                      <p:rCtr x="11400" y="-38300"/>
                                    </p:animMotion>
                                  </p:childTnLst>
                                </p:cTn>
                              </p:par>
                            </p:childTnLst>
                          </p:cTn>
                        </p:par>
                        <p:par>
                          <p:cTn id="13" fill="hold">
                            <p:stCondLst>
                              <p:cond delay="2000"/>
                            </p:stCondLst>
                            <p:childTnLst>
                              <p:par>
                                <p:cTn id="14" presetID="21" presetClass="entr" presetSubtype="1"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wheel(1)">
                                      <p:cBhvr>
                                        <p:cTn id="16" dur="2000"/>
                                        <p:tgtEl>
                                          <p:spTgt spid="53"/>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heel(1)">
                                      <p:cBhvr>
                                        <p:cTn id="19" dur="2000"/>
                                        <p:tgtEl>
                                          <p:spTgt spid="55"/>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heel(1)">
                                      <p:cBhvr>
                                        <p:cTn id="22" dur="2000"/>
                                        <p:tgtEl>
                                          <p:spTgt spid="54"/>
                                        </p:tgtEl>
                                      </p:cBhvr>
                                    </p:animEffect>
                                  </p:childTnLst>
                                </p:cTn>
                              </p:par>
                            </p:childTnLst>
                          </p:cTn>
                        </p:par>
                        <p:par>
                          <p:cTn id="23" fill="hold">
                            <p:stCondLst>
                              <p:cond delay="4000"/>
                            </p:stCondLst>
                            <p:childTnLst>
                              <p:par>
                                <p:cTn id="24" presetID="22" presetClass="entr" presetSubtype="8" fill="hold" grpId="0" nodeType="after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wipe(left)">
                                      <p:cBhvr>
                                        <p:cTn id="26" dur="500"/>
                                        <p:tgtEl>
                                          <p:spTgt spid="61"/>
                                        </p:tgtEl>
                                      </p:cBhvr>
                                    </p:animEffect>
                                  </p:childTnLst>
                                </p:cTn>
                              </p:par>
                            </p:childTnLst>
                          </p:cTn>
                        </p:par>
                        <p:par>
                          <p:cTn id="27" fill="hold">
                            <p:stCondLst>
                              <p:cond delay="4500"/>
                            </p:stCondLst>
                            <p:childTnLst>
                              <p:par>
                                <p:cTn id="28" presetID="53" presetClass="entr" presetSubtype="0" fill="hold" nodeType="afterEffect">
                                  <p:stCondLst>
                                    <p:cond delay="0"/>
                                  </p:stCondLst>
                                  <p:childTnLst>
                                    <p:set>
                                      <p:cBhvr>
                                        <p:cTn id="29" dur="1" fill="hold">
                                          <p:stCondLst>
                                            <p:cond delay="0"/>
                                          </p:stCondLst>
                                        </p:cTn>
                                        <p:tgtEl>
                                          <p:spTgt spid="62"/>
                                        </p:tgtEl>
                                        <p:attrNameLst>
                                          <p:attrName>style.visibility</p:attrName>
                                        </p:attrNameLst>
                                      </p:cBhvr>
                                      <p:to>
                                        <p:strVal val="visible"/>
                                      </p:to>
                                    </p:set>
                                    <p:anim calcmode="lin" valueType="num">
                                      <p:cBhvr>
                                        <p:cTn id="30" dur="500" fill="hold"/>
                                        <p:tgtEl>
                                          <p:spTgt spid="62"/>
                                        </p:tgtEl>
                                        <p:attrNameLst>
                                          <p:attrName>ppt_w</p:attrName>
                                        </p:attrNameLst>
                                      </p:cBhvr>
                                      <p:tavLst>
                                        <p:tav tm="0">
                                          <p:val>
                                            <p:fltVal val="0"/>
                                          </p:val>
                                        </p:tav>
                                        <p:tav tm="100000">
                                          <p:val>
                                            <p:strVal val="#ppt_w"/>
                                          </p:val>
                                        </p:tav>
                                      </p:tavLst>
                                    </p:anim>
                                    <p:anim calcmode="lin" valueType="num">
                                      <p:cBhvr>
                                        <p:cTn id="31" dur="500" fill="hold"/>
                                        <p:tgtEl>
                                          <p:spTgt spid="62"/>
                                        </p:tgtEl>
                                        <p:attrNameLst>
                                          <p:attrName>ppt_h</p:attrName>
                                        </p:attrNameLst>
                                      </p:cBhvr>
                                      <p:tavLst>
                                        <p:tav tm="0">
                                          <p:val>
                                            <p:fltVal val="0"/>
                                          </p:val>
                                        </p:tav>
                                        <p:tav tm="100000">
                                          <p:val>
                                            <p:strVal val="#ppt_h"/>
                                          </p:val>
                                        </p:tav>
                                      </p:tavLst>
                                    </p:anim>
                                    <p:animEffect transition="in" filter="fade">
                                      <p:cBhvr>
                                        <p:cTn id="32" dur="500"/>
                                        <p:tgtEl>
                                          <p:spTgt spid="62"/>
                                        </p:tgtEl>
                                      </p:cBhvr>
                                    </p:animEffect>
                                  </p:childTnLst>
                                </p:cTn>
                              </p:par>
                              <p:par>
                                <p:cTn id="33" presetID="53" presetClass="entr" presetSubtype="0" fill="hold" nodeType="withEffect">
                                  <p:stCondLst>
                                    <p:cond delay="0"/>
                                  </p:stCondLst>
                                  <p:childTnLst>
                                    <p:set>
                                      <p:cBhvr>
                                        <p:cTn id="34" dur="1" fill="hold">
                                          <p:stCondLst>
                                            <p:cond delay="0"/>
                                          </p:stCondLst>
                                        </p:cTn>
                                        <p:tgtEl>
                                          <p:spTgt spid="71"/>
                                        </p:tgtEl>
                                        <p:attrNameLst>
                                          <p:attrName>style.visibility</p:attrName>
                                        </p:attrNameLst>
                                      </p:cBhvr>
                                      <p:to>
                                        <p:strVal val="visible"/>
                                      </p:to>
                                    </p:set>
                                    <p:anim calcmode="lin" valueType="num">
                                      <p:cBhvr>
                                        <p:cTn id="35" dur="500" fill="hold"/>
                                        <p:tgtEl>
                                          <p:spTgt spid="71"/>
                                        </p:tgtEl>
                                        <p:attrNameLst>
                                          <p:attrName>ppt_w</p:attrName>
                                        </p:attrNameLst>
                                      </p:cBhvr>
                                      <p:tavLst>
                                        <p:tav tm="0">
                                          <p:val>
                                            <p:fltVal val="0"/>
                                          </p:val>
                                        </p:tav>
                                        <p:tav tm="100000">
                                          <p:val>
                                            <p:strVal val="#ppt_w"/>
                                          </p:val>
                                        </p:tav>
                                      </p:tavLst>
                                    </p:anim>
                                    <p:anim calcmode="lin" valueType="num">
                                      <p:cBhvr>
                                        <p:cTn id="36" dur="500" fill="hold"/>
                                        <p:tgtEl>
                                          <p:spTgt spid="71"/>
                                        </p:tgtEl>
                                        <p:attrNameLst>
                                          <p:attrName>ppt_h</p:attrName>
                                        </p:attrNameLst>
                                      </p:cBhvr>
                                      <p:tavLst>
                                        <p:tav tm="0">
                                          <p:val>
                                            <p:fltVal val="0"/>
                                          </p:val>
                                        </p:tav>
                                        <p:tav tm="100000">
                                          <p:val>
                                            <p:strVal val="#ppt_h"/>
                                          </p:val>
                                        </p:tav>
                                      </p:tavLst>
                                    </p:anim>
                                    <p:animEffect transition="in" filter="fade">
                                      <p:cBhvr>
                                        <p:cTn id="37" dur="500"/>
                                        <p:tgtEl>
                                          <p:spTgt spid="71"/>
                                        </p:tgtEl>
                                      </p:cBhvr>
                                    </p:animEffect>
                                  </p:childTnLst>
                                </p:cTn>
                              </p:par>
                              <p:par>
                                <p:cTn id="38" presetID="53" presetClass="entr" presetSubtype="0" fill="hold" nodeType="withEffect">
                                  <p:stCondLst>
                                    <p:cond delay="0"/>
                                  </p:stCondLst>
                                  <p:childTnLst>
                                    <p:set>
                                      <p:cBhvr>
                                        <p:cTn id="39" dur="1" fill="hold">
                                          <p:stCondLst>
                                            <p:cond delay="0"/>
                                          </p:stCondLst>
                                        </p:cTn>
                                        <p:tgtEl>
                                          <p:spTgt spid="77"/>
                                        </p:tgtEl>
                                        <p:attrNameLst>
                                          <p:attrName>style.visibility</p:attrName>
                                        </p:attrNameLst>
                                      </p:cBhvr>
                                      <p:to>
                                        <p:strVal val="visible"/>
                                      </p:to>
                                    </p:set>
                                    <p:anim calcmode="lin" valueType="num">
                                      <p:cBhvr>
                                        <p:cTn id="40" dur="500" fill="hold"/>
                                        <p:tgtEl>
                                          <p:spTgt spid="77"/>
                                        </p:tgtEl>
                                        <p:attrNameLst>
                                          <p:attrName>ppt_w</p:attrName>
                                        </p:attrNameLst>
                                      </p:cBhvr>
                                      <p:tavLst>
                                        <p:tav tm="0">
                                          <p:val>
                                            <p:fltVal val="0"/>
                                          </p:val>
                                        </p:tav>
                                        <p:tav tm="100000">
                                          <p:val>
                                            <p:strVal val="#ppt_w"/>
                                          </p:val>
                                        </p:tav>
                                      </p:tavLst>
                                    </p:anim>
                                    <p:anim calcmode="lin" valueType="num">
                                      <p:cBhvr>
                                        <p:cTn id="41" dur="500" fill="hold"/>
                                        <p:tgtEl>
                                          <p:spTgt spid="77"/>
                                        </p:tgtEl>
                                        <p:attrNameLst>
                                          <p:attrName>ppt_h</p:attrName>
                                        </p:attrNameLst>
                                      </p:cBhvr>
                                      <p:tavLst>
                                        <p:tav tm="0">
                                          <p:val>
                                            <p:fltVal val="0"/>
                                          </p:val>
                                        </p:tav>
                                        <p:tav tm="100000">
                                          <p:val>
                                            <p:strVal val="#ppt_h"/>
                                          </p:val>
                                        </p:tav>
                                      </p:tavLst>
                                    </p:anim>
                                    <p:animEffect transition="in" filter="fade">
                                      <p:cBhvr>
                                        <p:cTn id="42" dur="500"/>
                                        <p:tgtEl>
                                          <p:spTgt spid="77"/>
                                        </p:tgtEl>
                                      </p:cBhvr>
                                    </p:animEffect>
                                  </p:childTnLst>
                                </p:cTn>
                              </p:par>
                            </p:childTnLst>
                          </p:cTn>
                        </p:par>
                        <p:par>
                          <p:cTn id="43" fill="hold">
                            <p:stCondLst>
                              <p:cond delay="5000"/>
                            </p:stCondLst>
                            <p:childTnLst>
                              <p:par>
                                <p:cTn id="44" presetID="22" presetClass="entr" presetSubtype="8" fill="hold" nodeType="afterEffect">
                                  <p:stCondLst>
                                    <p:cond delay="0"/>
                                  </p:stCondLst>
                                  <p:childTnLst>
                                    <p:set>
                                      <p:cBhvr>
                                        <p:cTn id="45" dur="1" fill="hold">
                                          <p:stCondLst>
                                            <p:cond delay="0"/>
                                          </p:stCondLst>
                                        </p:cTn>
                                        <p:tgtEl>
                                          <p:spTgt spid="59">
                                            <p:txEl>
                                              <p:pRg st="0" end="0"/>
                                            </p:txEl>
                                          </p:spTgt>
                                        </p:tgtEl>
                                        <p:attrNameLst>
                                          <p:attrName>style.visibility</p:attrName>
                                        </p:attrNameLst>
                                      </p:cBhvr>
                                      <p:to>
                                        <p:strVal val="visible"/>
                                      </p:to>
                                    </p:set>
                                    <p:animEffect transition="in" filter="wipe(left)">
                                      <p:cBhvr>
                                        <p:cTn id="46" dur="2000"/>
                                        <p:tgtEl>
                                          <p:spTgt spid="59">
                                            <p:txEl>
                                              <p:pRg st="0" end="0"/>
                                            </p:txEl>
                                          </p:spTgt>
                                        </p:tgtEl>
                                      </p:cBhvr>
                                    </p:animEffect>
                                  </p:childTnLst>
                                </p:cTn>
                              </p:par>
                            </p:childTnLst>
                          </p:cTn>
                        </p:par>
                        <p:par>
                          <p:cTn id="47" fill="hold">
                            <p:stCondLst>
                              <p:cond delay="7000"/>
                            </p:stCondLst>
                            <p:childTnLst>
                              <p:par>
                                <p:cTn id="48" presetID="21" presetClass="entr" presetSubtype="1" fill="hold" grpId="0"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heel(1)">
                                      <p:cBhvr>
                                        <p:cTn id="50" dur="2000"/>
                                        <p:tgtEl>
                                          <p:spTgt spid="44"/>
                                        </p:tgtEl>
                                      </p:cBhvr>
                                    </p:animEffect>
                                  </p:childTnLst>
                                </p:cTn>
                              </p:par>
                              <p:par>
                                <p:cTn id="51" presetID="21" presetClass="entr" presetSubtype="1"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wheel(1)">
                                      <p:cBhvr>
                                        <p:cTn id="53" dur="2000"/>
                                        <p:tgtEl>
                                          <p:spTgt spid="51"/>
                                        </p:tgtEl>
                                      </p:cBhvr>
                                    </p:animEffect>
                                  </p:childTnLst>
                                </p:cTn>
                              </p:par>
                              <p:par>
                                <p:cTn id="54" presetID="21" presetClass="entr" presetSubtype="1" fill="hold" grpId="0"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heel(1)">
                                      <p:cBhvr>
                                        <p:cTn id="56" dur="2000"/>
                                        <p:tgtEl>
                                          <p:spTgt spid="42"/>
                                        </p:tgtEl>
                                      </p:cBhvr>
                                    </p:animEffect>
                                  </p:childTnLst>
                                </p:cTn>
                              </p:par>
                              <p:par>
                                <p:cTn id="57" presetID="21" presetClass="entr" presetSubtype="1"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heel(1)">
                                      <p:cBhvr>
                                        <p:cTn id="59" dur="2000"/>
                                        <p:tgtEl>
                                          <p:spTgt spid="43"/>
                                        </p:tgtEl>
                                      </p:cBhvr>
                                    </p:animEffect>
                                  </p:childTnLst>
                                </p:cTn>
                              </p:par>
                              <p:par>
                                <p:cTn id="60" presetID="21" presetClass="entr" presetSubtype="1"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wheel(1)">
                                      <p:cBhvr>
                                        <p:cTn id="62" dur="2000"/>
                                        <p:tgtEl>
                                          <p:spTgt spid="50"/>
                                        </p:tgtEl>
                                      </p:cBhvr>
                                    </p:animEffect>
                                  </p:childTnLst>
                                </p:cTn>
                              </p:par>
                              <p:par>
                                <p:cTn id="63" presetID="21" presetClass="entr" presetSubtype="1"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heel(1)">
                                      <p:cBhvr>
                                        <p:cTn id="65" dur="2000"/>
                                        <p:tgtEl>
                                          <p:spTgt spid="52"/>
                                        </p:tgtEl>
                                      </p:cBhvr>
                                    </p:animEffect>
                                  </p:childTnLst>
                                </p:cTn>
                              </p:par>
                            </p:childTnLst>
                          </p:cTn>
                        </p:par>
                        <p:par>
                          <p:cTn id="66" fill="hold">
                            <p:stCondLst>
                              <p:cond delay="9000"/>
                            </p:stCondLst>
                            <p:childTnLst>
                              <p:par>
                                <p:cTn id="67" presetID="12" presetClass="entr" presetSubtype="8" fill="hold" grpId="0" nodeType="after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slide(fromLeft)">
                                      <p:cBhvr>
                                        <p:cTn id="69" dur="500"/>
                                        <p:tgtEl>
                                          <p:spTgt spid="60"/>
                                        </p:tgtEl>
                                      </p:cBhvr>
                                    </p:animEffect>
                                  </p:childTnLst>
                                </p:cTn>
                              </p:par>
                            </p:childTnLst>
                          </p:cTn>
                        </p:par>
                        <p:par>
                          <p:cTn id="70" fill="hold">
                            <p:stCondLst>
                              <p:cond delay="9500"/>
                            </p:stCondLst>
                            <p:childTnLst>
                              <p:par>
                                <p:cTn id="71" presetID="10" presetClass="entr" presetSubtype="0" fill="hold" nodeType="afterEffect">
                                  <p:stCondLst>
                                    <p:cond delay="0"/>
                                  </p:stCondLst>
                                  <p:childTnLst>
                                    <p:set>
                                      <p:cBhvr>
                                        <p:cTn id="72" dur="1" fill="hold">
                                          <p:stCondLst>
                                            <p:cond delay="0"/>
                                          </p:stCondLst>
                                        </p:cTn>
                                        <p:tgtEl>
                                          <p:spTgt spid="90"/>
                                        </p:tgtEl>
                                        <p:attrNameLst>
                                          <p:attrName>style.visibility</p:attrName>
                                        </p:attrNameLst>
                                      </p:cBhvr>
                                      <p:to>
                                        <p:strVal val="visible"/>
                                      </p:to>
                                    </p:set>
                                    <p:animEffect transition="in" filter="fade">
                                      <p:cBhvr>
                                        <p:cTn id="73" dur="2000"/>
                                        <p:tgtEl>
                                          <p:spTgt spid="90"/>
                                        </p:tgtEl>
                                      </p:cBhvr>
                                    </p:animEffect>
                                  </p:childTnLst>
                                </p:cTn>
                              </p:par>
                              <p:par>
                                <p:cTn id="74" presetID="10" presetClass="entr" presetSubtype="0" fill="hold" nodeType="withEffect">
                                  <p:stCondLst>
                                    <p:cond delay="0"/>
                                  </p:stCondLst>
                                  <p:childTnLst>
                                    <p:set>
                                      <p:cBhvr>
                                        <p:cTn id="75" dur="1" fill="hold">
                                          <p:stCondLst>
                                            <p:cond delay="0"/>
                                          </p:stCondLst>
                                        </p:cTn>
                                        <p:tgtEl>
                                          <p:spTgt spid="98"/>
                                        </p:tgtEl>
                                        <p:attrNameLst>
                                          <p:attrName>style.visibility</p:attrName>
                                        </p:attrNameLst>
                                      </p:cBhvr>
                                      <p:to>
                                        <p:strVal val="visible"/>
                                      </p:to>
                                    </p:set>
                                    <p:animEffect transition="in" filter="fade">
                                      <p:cBhvr>
                                        <p:cTn id="76" dur="2000"/>
                                        <p:tgtEl>
                                          <p:spTgt spid="98"/>
                                        </p:tgtEl>
                                      </p:cBhvr>
                                    </p:animEffect>
                                  </p:childTnLst>
                                </p:cTn>
                              </p:par>
                              <p:par>
                                <p:cTn id="77" presetID="10" presetClass="entr" presetSubtype="0" fill="hold" nodeType="withEffect">
                                  <p:stCondLst>
                                    <p:cond delay="0"/>
                                  </p:stCondLst>
                                  <p:childTnLst>
                                    <p:set>
                                      <p:cBhvr>
                                        <p:cTn id="78" dur="1" fill="hold">
                                          <p:stCondLst>
                                            <p:cond delay="0"/>
                                          </p:stCondLst>
                                        </p:cTn>
                                        <p:tgtEl>
                                          <p:spTgt spid="132"/>
                                        </p:tgtEl>
                                        <p:attrNameLst>
                                          <p:attrName>style.visibility</p:attrName>
                                        </p:attrNameLst>
                                      </p:cBhvr>
                                      <p:to>
                                        <p:strVal val="visible"/>
                                      </p:to>
                                    </p:set>
                                    <p:animEffect transition="in" filter="fade">
                                      <p:cBhvr>
                                        <p:cTn id="79" dur="2000"/>
                                        <p:tgtEl>
                                          <p:spTgt spid="132"/>
                                        </p:tgtEl>
                                      </p:cBhvr>
                                    </p:animEffect>
                                  </p:childTnLst>
                                </p:cTn>
                              </p:par>
                            </p:childTnLst>
                          </p:cTn>
                        </p:par>
                        <p:par>
                          <p:cTn id="80" fill="hold">
                            <p:stCondLst>
                              <p:cond delay="11500"/>
                            </p:stCondLst>
                            <p:childTnLst>
                              <p:par>
                                <p:cTn id="81" presetID="53" presetClass="entr" presetSubtype="16" fill="hold" grpId="0" nodeType="afterEffect">
                                  <p:stCondLst>
                                    <p:cond delay="0"/>
                                  </p:stCondLst>
                                  <p:childTnLst>
                                    <p:set>
                                      <p:cBhvr>
                                        <p:cTn id="82" dur="1" fill="hold">
                                          <p:stCondLst>
                                            <p:cond delay="0"/>
                                          </p:stCondLst>
                                        </p:cTn>
                                        <p:tgtEl>
                                          <p:spTgt spid="142"/>
                                        </p:tgtEl>
                                        <p:attrNameLst>
                                          <p:attrName>style.visibility</p:attrName>
                                        </p:attrNameLst>
                                      </p:cBhvr>
                                      <p:to>
                                        <p:strVal val="visible"/>
                                      </p:to>
                                    </p:set>
                                    <p:anim calcmode="lin" valueType="num">
                                      <p:cBhvr>
                                        <p:cTn id="83" dur="500" fill="hold"/>
                                        <p:tgtEl>
                                          <p:spTgt spid="142"/>
                                        </p:tgtEl>
                                        <p:attrNameLst>
                                          <p:attrName>ppt_w</p:attrName>
                                        </p:attrNameLst>
                                      </p:cBhvr>
                                      <p:tavLst>
                                        <p:tav tm="0">
                                          <p:val>
                                            <p:fltVal val="0"/>
                                          </p:val>
                                        </p:tav>
                                        <p:tav tm="100000">
                                          <p:val>
                                            <p:strVal val="#ppt_w"/>
                                          </p:val>
                                        </p:tav>
                                      </p:tavLst>
                                    </p:anim>
                                    <p:anim calcmode="lin" valueType="num">
                                      <p:cBhvr>
                                        <p:cTn id="84" dur="500" fill="hold"/>
                                        <p:tgtEl>
                                          <p:spTgt spid="142"/>
                                        </p:tgtEl>
                                        <p:attrNameLst>
                                          <p:attrName>ppt_h</p:attrName>
                                        </p:attrNameLst>
                                      </p:cBhvr>
                                      <p:tavLst>
                                        <p:tav tm="0">
                                          <p:val>
                                            <p:fltVal val="0"/>
                                          </p:val>
                                        </p:tav>
                                        <p:tav tm="100000">
                                          <p:val>
                                            <p:strVal val="#ppt_h"/>
                                          </p:val>
                                        </p:tav>
                                      </p:tavLst>
                                    </p:anim>
                                    <p:animEffect transition="in" filter="fade">
                                      <p:cBhvr>
                                        <p:cTn id="85" dur="500"/>
                                        <p:tgtEl>
                                          <p:spTgt spid="142"/>
                                        </p:tgtEl>
                                      </p:cBhvr>
                                    </p:animEffect>
                                  </p:childTnLst>
                                </p:cTn>
                              </p:par>
                            </p:childTnLst>
                          </p:cTn>
                        </p:par>
                        <p:par>
                          <p:cTn id="86" fill="hold">
                            <p:stCondLst>
                              <p:cond delay="12000"/>
                            </p:stCondLst>
                            <p:childTnLst>
                              <p:par>
                                <p:cTn id="87" presetID="22" presetClass="entr" presetSubtype="8" fill="hold" nodeType="afterEffect">
                                  <p:stCondLst>
                                    <p:cond delay="0"/>
                                  </p:stCondLst>
                                  <p:childTnLst>
                                    <p:set>
                                      <p:cBhvr>
                                        <p:cTn id="88" dur="1" fill="hold">
                                          <p:stCondLst>
                                            <p:cond delay="0"/>
                                          </p:stCondLst>
                                        </p:cTn>
                                        <p:tgtEl>
                                          <p:spTgt spid="143"/>
                                        </p:tgtEl>
                                        <p:attrNameLst>
                                          <p:attrName>style.visibility</p:attrName>
                                        </p:attrNameLst>
                                      </p:cBhvr>
                                      <p:to>
                                        <p:strVal val="visible"/>
                                      </p:to>
                                    </p:set>
                                    <p:animEffect transition="in" filter="wipe(left)">
                                      <p:cBhvr>
                                        <p:cTn id="89"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numSld="999">
                <p:cTn id="90" fill="hold" display="0">
                  <p:stCondLst>
                    <p:cond delay="indefinite"/>
                  </p:stCondLst>
                  <p:endCondLst>
                    <p:cond evt="onPrev" delay="0">
                      <p:tgtEl>
                        <p:sldTgt/>
                      </p:tgtEl>
                    </p:cond>
                    <p:cond evt="onStopAudio" delay="0">
                      <p:tgtEl>
                        <p:sldTgt/>
                      </p:tgtEl>
                    </p:cond>
                  </p:endCondLst>
                </p:cTn>
                <p:tgtEl>
                  <p:spTgt spid="159"/>
                </p:tgtEl>
              </p:cMediaNode>
            </p:audio>
          </p:childTnLst>
        </p:cTn>
      </p:par>
    </p:tnLst>
    <p:bldLst>
      <p:bldP spid="60" grpId="0"/>
      <p:bldP spid="61" grpId="0"/>
      <p:bldP spid="42" grpId="0" animBg="1"/>
      <p:bldP spid="43" grpId="0" animBg="1"/>
      <p:bldP spid="44" grpId="0" animBg="1"/>
      <p:bldP spid="50" grpId="0" animBg="1"/>
      <p:bldP spid="51" grpId="0" animBg="1"/>
      <p:bldP spid="52" grpId="0" animBg="1"/>
      <p:bldP spid="53" grpId="0" animBg="1"/>
      <p:bldP spid="54" grpId="0" animBg="1"/>
      <p:bldP spid="55" grpId="0" animBg="1"/>
      <p:bldP spid="14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511278" y="413680"/>
            <a:ext cx="3071519"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Next Week Work</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nvGrpSpPr>
          <p:cNvPr id="17" name="组合 16">
            <a:extLst>
              <a:ext uri="{FF2B5EF4-FFF2-40B4-BE49-F238E27FC236}">
                <a16:creationId xmlns:a16="http://schemas.microsoft.com/office/drawing/2014/main" id="{8B5F24FC-660A-4134-8EA3-06945E7D20A9}"/>
              </a:ext>
            </a:extLst>
          </p:cNvPr>
          <p:cNvGrpSpPr/>
          <p:nvPr/>
        </p:nvGrpSpPr>
        <p:grpSpPr>
          <a:xfrm>
            <a:off x="548362" y="200021"/>
            <a:ext cx="936104" cy="954107"/>
            <a:chOff x="9881420" y="2714620"/>
            <a:chExt cx="784512" cy="784512"/>
          </a:xfrm>
        </p:grpSpPr>
        <p:sp>
          <p:nvSpPr>
            <p:cNvPr id="18" name="椭圆 17">
              <a:extLst>
                <a:ext uri="{FF2B5EF4-FFF2-40B4-BE49-F238E27FC236}">
                  <a16:creationId xmlns:a16="http://schemas.microsoft.com/office/drawing/2014/main" id="{F704EF69-BACA-4459-834B-88F3926F53AA}"/>
                </a:ext>
              </a:extLst>
            </p:cNvPr>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19" name="Freeform 9">
              <a:extLst>
                <a:ext uri="{FF2B5EF4-FFF2-40B4-BE49-F238E27FC236}">
                  <a16:creationId xmlns:a16="http://schemas.microsoft.com/office/drawing/2014/main" id="{87DA91D0-28C6-4A89-9A57-10D233225C8D}"/>
                </a:ext>
              </a:extLst>
            </p:cNvPr>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文本框 1">
            <a:extLst>
              <a:ext uri="{FF2B5EF4-FFF2-40B4-BE49-F238E27FC236}">
                <a16:creationId xmlns:a16="http://schemas.microsoft.com/office/drawing/2014/main" id="{83479649-96EC-4B3C-A7F7-57011837E76C}"/>
              </a:ext>
            </a:extLst>
          </p:cNvPr>
          <p:cNvSpPr txBox="1"/>
          <p:nvPr/>
        </p:nvSpPr>
        <p:spPr>
          <a:xfrm>
            <a:off x="910630" y="2133139"/>
            <a:ext cx="9975336" cy="1200329"/>
          </a:xfrm>
          <a:prstGeom prst="rect">
            <a:avLst/>
          </a:prstGeom>
          <a:noFill/>
        </p:spPr>
        <p:txBody>
          <a:bodyPr wrap="square" rtlCol="0">
            <a:spAutoFit/>
          </a:bodyPr>
          <a:lstStyle/>
          <a:p>
            <a:r>
              <a:rPr lang="en-US" altLang="zh-CN" dirty="0"/>
              <a:t>1</a:t>
            </a:r>
            <a:r>
              <a:rPr lang="zh-CN" altLang="en-US" dirty="0"/>
              <a:t>、</a:t>
            </a:r>
            <a:r>
              <a:rPr lang="en-US" altLang="zh-CN" dirty="0"/>
              <a:t>If a software architecture project is feasible, I will learn about the relevant models of software architecture.</a:t>
            </a:r>
          </a:p>
          <a:p>
            <a:r>
              <a:rPr lang="en-US" altLang="zh-CN" dirty="0"/>
              <a:t>2</a:t>
            </a:r>
            <a:r>
              <a:rPr lang="zh-CN" altLang="en-US" dirty="0"/>
              <a:t>、</a:t>
            </a:r>
            <a:r>
              <a:rPr lang="en-US" altLang="zh-CN" dirty="0"/>
              <a:t>Take a closer look at GitHub to see some of the minor issues on GitHub.</a:t>
            </a:r>
          </a:p>
          <a:p>
            <a:r>
              <a:rPr lang="en-US" altLang="zh-CN" dirty="0"/>
              <a:t>3</a:t>
            </a:r>
            <a:r>
              <a:rPr lang="zh-CN" altLang="en-US" dirty="0"/>
              <a:t>、</a:t>
            </a:r>
            <a:r>
              <a:rPr lang="en-US" altLang="zh-CN" dirty="0"/>
              <a:t>Compare Stack Overflow's tag with GitHub's tag in chronological order.</a:t>
            </a:r>
          </a:p>
        </p:txBody>
      </p:sp>
    </p:spTree>
    <p:extLst>
      <p:ext uri="{BB962C8B-B14F-4D97-AF65-F5344CB8AC3E}">
        <p14:creationId xmlns:p14="http://schemas.microsoft.com/office/powerpoint/2010/main" val="2471063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945576" y="4492209"/>
            <a:ext cx="1710276" cy="400110"/>
          </a:xfrm>
          <a:prstGeom prst="rect">
            <a:avLst/>
          </a:prstGeom>
          <a:noFill/>
        </p:spPr>
        <p:txBody>
          <a:bodyPr wrap="none" rtlCol="0">
            <a:spAutoFit/>
          </a:bodyPr>
          <a:lstStyle/>
          <a:p>
            <a:pPr algn="ctr"/>
            <a:r>
              <a:rPr lang="en-US" altLang="zh-CN" sz="2000" dirty="0">
                <a:solidFill>
                  <a:schemeClr val="tx1">
                    <a:lumMod val="75000"/>
                    <a:lumOff val="25000"/>
                  </a:schemeClr>
                </a:solidFill>
                <a:latin typeface="微软雅黑" pitchFamily="34" charset="-122"/>
                <a:ea typeface="微软雅黑" pitchFamily="34" charset="-122"/>
              </a:rPr>
              <a:t>Introduction</a:t>
            </a:r>
            <a:endParaRPr lang="zh-CN" altLang="en-US" sz="2000" dirty="0">
              <a:solidFill>
                <a:schemeClr val="tx1">
                  <a:lumMod val="75000"/>
                  <a:lumOff val="25000"/>
                </a:schemeClr>
              </a:solidFill>
              <a:latin typeface="微软雅黑" pitchFamily="34" charset="-122"/>
              <a:ea typeface="微软雅黑" pitchFamily="34" charset="-122"/>
            </a:endParaRPr>
          </a:p>
        </p:txBody>
      </p:sp>
      <p:sp>
        <p:nvSpPr>
          <p:cNvPr id="166" name="TextBox 165"/>
          <p:cNvSpPr txBox="1"/>
          <p:nvPr/>
        </p:nvSpPr>
        <p:spPr>
          <a:xfrm>
            <a:off x="4362337" y="4529088"/>
            <a:ext cx="2738684" cy="400110"/>
          </a:xfrm>
          <a:prstGeom prst="rect">
            <a:avLst/>
          </a:prstGeom>
          <a:noFill/>
        </p:spPr>
        <p:txBody>
          <a:bodyPr wrap="square" rtlCol="0">
            <a:spAutoFit/>
          </a:bodyPr>
          <a:lstStyle/>
          <a:p>
            <a:pPr algn="ctr"/>
            <a:r>
              <a:rPr lang="en-US" altLang="zh-CN" sz="2000" dirty="0">
                <a:solidFill>
                  <a:schemeClr val="tx1">
                    <a:lumMod val="75000"/>
                    <a:lumOff val="25000"/>
                  </a:schemeClr>
                </a:solidFill>
                <a:latin typeface="微软雅黑" pitchFamily="34" charset="-122"/>
                <a:ea typeface="微软雅黑" pitchFamily="34" charset="-122"/>
              </a:rPr>
              <a:t>Experiment and Idea</a:t>
            </a:r>
          </a:p>
        </p:txBody>
      </p:sp>
      <p:sp>
        <p:nvSpPr>
          <p:cNvPr id="169" name="TextBox 168"/>
          <p:cNvSpPr txBox="1"/>
          <p:nvPr/>
        </p:nvSpPr>
        <p:spPr>
          <a:xfrm>
            <a:off x="8687248" y="4575255"/>
            <a:ext cx="2053511" cy="707886"/>
          </a:xfrm>
          <a:prstGeom prst="rect">
            <a:avLst/>
          </a:prstGeom>
          <a:noFill/>
        </p:spPr>
        <p:txBody>
          <a:bodyPr wrap="none" rtlCol="0">
            <a:spAutoFit/>
          </a:bodyPr>
          <a:lstStyle/>
          <a:p>
            <a:pPr algn="ctr"/>
            <a:r>
              <a:rPr lang="en-US" altLang="zh-CN" sz="2000" dirty="0">
                <a:solidFill>
                  <a:schemeClr val="tx1">
                    <a:lumMod val="75000"/>
                    <a:lumOff val="25000"/>
                  </a:schemeClr>
                </a:solidFill>
                <a:latin typeface="微软雅黑" pitchFamily="34" charset="-122"/>
                <a:ea typeface="微软雅黑" pitchFamily="34" charset="-122"/>
              </a:rPr>
              <a:t>The Next Week</a:t>
            </a:r>
          </a:p>
          <a:p>
            <a:pPr algn="ctr"/>
            <a:r>
              <a:rPr lang="en-US" altLang="zh-CN" sz="2000" dirty="0">
                <a:solidFill>
                  <a:schemeClr val="tx1">
                    <a:lumMod val="75000"/>
                    <a:lumOff val="25000"/>
                  </a:schemeClr>
                </a:solidFill>
                <a:latin typeface="微软雅黑" pitchFamily="34" charset="-122"/>
                <a:ea typeface="微软雅黑" pitchFamily="34" charset="-122"/>
              </a:rPr>
              <a:t>Work</a:t>
            </a:r>
            <a:endParaRPr lang="zh-CN" altLang="en-US" sz="2000" dirty="0">
              <a:solidFill>
                <a:schemeClr val="tx1">
                  <a:lumMod val="75000"/>
                  <a:lumOff val="25000"/>
                </a:schemeClr>
              </a:solidFill>
              <a:latin typeface="微软雅黑" pitchFamily="34" charset="-122"/>
              <a:ea typeface="微软雅黑" pitchFamily="34" charset="-122"/>
            </a:endParaRPr>
          </a:p>
        </p:txBody>
      </p:sp>
      <p:grpSp>
        <p:nvGrpSpPr>
          <p:cNvPr id="170" name="组合 169"/>
          <p:cNvGrpSpPr/>
          <p:nvPr/>
        </p:nvGrpSpPr>
        <p:grpSpPr>
          <a:xfrm>
            <a:off x="1098414" y="2214554"/>
            <a:ext cx="1287185" cy="1287185"/>
            <a:chOff x="6501056" y="1873013"/>
            <a:chExt cx="696763" cy="696763"/>
          </a:xfrm>
        </p:grpSpPr>
        <p:sp>
          <p:nvSpPr>
            <p:cNvPr id="171" name="椭圆 170"/>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72" name="组合 113"/>
            <p:cNvGrpSpPr>
              <a:grpSpLocks noChangeAspect="1"/>
            </p:cNvGrpSpPr>
            <p:nvPr/>
          </p:nvGrpSpPr>
          <p:grpSpPr>
            <a:xfrm>
              <a:off x="6616022" y="1996255"/>
              <a:ext cx="466830" cy="450242"/>
              <a:chOff x="7019925" y="5499100"/>
              <a:chExt cx="312738" cy="301626"/>
            </a:xfrm>
            <a:solidFill>
              <a:srgbClr val="BBBE2C"/>
            </a:solidFill>
          </p:grpSpPr>
          <p:sp>
            <p:nvSpPr>
              <p:cNvPr id="173"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174"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grpSp>
        <p:nvGrpSpPr>
          <p:cNvPr id="175" name="组合 174"/>
          <p:cNvGrpSpPr/>
          <p:nvPr/>
        </p:nvGrpSpPr>
        <p:grpSpPr>
          <a:xfrm>
            <a:off x="5036970" y="2205213"/>
            <a:ext cx="1287185" cy="1287185"/>
            <a:chOff x="6501056" y="2921024"/>
            <a:chExt cx="696763" cy="696763"/>
          </a:xfrm>
        </p:grpSpPr>
        <p:sp>
          <p:nvSpPr>
            <p:cNvPr id="176" name="椭圆 175"/>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77" name="组合 118"/>
            <p:cNvGrpSpPr>
              <a:grpSpLocks noChangeAspect="1"/>
            </p:cNvGrpSpPr>
            <p:nvPr/>
          </p:nvGrpSpPr>
          <p:grpSpPr>
            <a:xfrm>
              <a:off x="6636672" y="3066937"/>
              <a:ext cx="455384" cy="390650"/>
              <a:chOff x="5084763" y="971550"/>
              <a:chExt cx="323850" cy="277813"/>
            </a:xfrm>
            <a:solidFill>
              <a:srgbClr val="4ABAB5"/>
            </a:solidFill>
          </p:grpSpPr>
          <p:sp>
            <p:nvSpPr>
              <p:cNvPr id="178"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79"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80"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grpSp>
        <p:nvGrpSpPr>
          <p:cNvPr id="191" name="组合 190"/>
          <p:cNvGrpSpPr/>
          <p:nvPr/>
        </p:nvGrpSpPr>
        <p:grpSpPr>
          <a:xfrm>
            <a:off x="8975526" y="2186202"/>
            <a:ext cx="1287185" cy="1287185"/>
            <a:chOff x="9881420" y="2714620"/>
            <a:chExt cx="784512" cy="784512"/>
          </a:xfrm>
        </p:grpSpPr>
        <p:sp>
          <p:nvSpPr>
            <p:cNvPr id="192" name="椭圆 191"/>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193"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94" name="矩形 193"/>
          <p:cNvSpPr/>
          <p:nvPr/>
        </p:nvSpPr>
        <p:spPr>
          <a:xfrm>
            <a:off x="1244915" y="4029022"/>
            <a:ext cx="994183" cy="369332"/>
          </a:xfrm>
          <a:prstGeom prst="rect">
            <a:avLst/>
          </a:prstGeom>
        </p:spPr>
        <p:txBody>
          <a:bodyPr wrap="none">
            <a:spAutoFit/>
          </a:bodyPr>
          <a:lstStyle/>
          <a:p>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sp>
        <p:nvSpPr>
          <p:cNvPr id="195" name="矩形 194"/>
          <p:cNvSpPr/>
          <p:nvPr/>
        </p:nvSpPr>
        <p:spPr>
          <a:xfrm>
            <a:off x="5287504" y="4029022"/>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sp>
        <p:nvSpPr>
          <p:cNvPr id="196" name="矩形 195"/>
          <p:cNvSpPr/>
          <p:nvPr/>
        </p:nvSpPr>
        <p:spPr>
          <a:xfrm>
            <a:off x="9216913" y="4029022"/>
            <a:ext cx="994183" cy="369332"/>
          </a:xfrm>
          <a:prstGeom prst="rect">
            <a:avLst/>
          </a:prstGeom>
        </p:spPr>
        <p:txBody>
          <a:bodyPr wrap="none">
            <a:spAutoFit/>
          </a:bodyPr>
          <a:lstStyle/>
          <a:p>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sp>
        <p:nvSpPr>
          <p:cNvPr id="36" name="文本框 21">
            <a:extLst>
              <a:ext uri="{FF2B5EF4-FFF2-40B4-BE49-F238E27FC236}">
                <a16:creationId xmlns:a16="http://schemas.microsoft.com/office/drawing/2014/main" id="{F735EA6B-4D15-4D36-ABAC-BC76E20509F6}"/>
              </a:ext>
            </a:extLst>
          </p:cNvPr>
          <p:cNvSpPr txBox="1"/>
          <p:nvPr/>
        </p:nvSpPr>
        <p:spPr bwMode="auto">
          <a:xfrm>
            <a:off x="458195" y="321764"/>
            <a:ext cx="6000792" cy="923330"/>
          </a:xfrm>
          <a:prstGeom prst="rect">
            <a:avLst/>
          </a:prstGeom>
          <a:noFill/>
        </p:spPr>
        <p:txBody>
          <a:bodyPr wrap="square">
            <a:spAutoFit/>
          </a:bodyPr>
          <a:lstStyle/>
          <a:p>
            <a:pPr fontAlgn="auto">
              <a:spcBef>
                <a:spcPts val="0"/>
              </a:spcBef>
              <a:spcAft>
                <a:spcPts val="0"/>
              </a:spcAft>
              <a:defRPr/>
            </a:pPr>
            <a:r>
              <a:rPr lang="en-US" altLang="zh-CN" sz="5400" spc="100" dirty="0">
                <a:solidFill>
                  <a:srgbClr val="0070C0"/>
                </a:solidFill>
                <a:latin typeface="方正兰亭粗黑_GBK" panose="02000000000000000000" pitchFamily="2" charset="-122"/>
                <a:ea typeface="方正兰亭粗黑_GBK" panose="02000000000000000000" pitchFamily="2" charset="-122"/>
              </a:rPr>
              <a:t>Work Process</a:t>
            </a:r>
            <a:endParaRPr lang="zh-CN" altLang="en-US" sz="5400" spc="100" dirty="0">
              <a:solidFill>
                <a:srgbClr val="0070C0"/>
              </a:solidFill>
              <a:latin typeface="方正兰亭粗黑_GBK" panose="02000000000000000000" pitchFamily="2" charset="-122"/>
              <a:ea typeface="方正兰亭粗黑_GBK" panose="02000000000000000000" pitchFamily="2" charset="-122"/>
            </a:endParaRPr>
          </a:p>
        </p:txBody>
      </p:sp>
    </p:spTree>
    <p:extLst>
      <p:ext uri="{BB962C8B-B14F-4D97-AF65-F5344CB8AC3E}">
        <p14:creationId xmlns:p14="http://schemas.microsoft.com/office/powerpoint/2010/main" val="16727162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iterate type="lt">
                                    <p:tmPct val="0"/>
                                  </p:iterate>
                                  <p:childTnLst>
                                    <p:set>
                                      <p:cBhvr>
                                        <p:cTn id="6" dur="1" fill="hold">
                                          <p:stCondLst>
                                            <p:cond delay="0"/>
                                          </p:stCondLst>
                                        </p:cTn>
                                        <p:tgtEl>
                                          <p:spTgt spid="170"/>
                                        </p:tgtEl>
                                        <p:attrNameLst>
                                          <p:attrName>style.visibility</p:attrName>
                                        </p:attrNameLst>
                                      </p:cBhvr>
                                      <p:to>
                                        <p:strVal val="visible"/>
                                      </p:to>
                                    </p:set>
                                    <p:anim calcmode="lin" valueType="num">
                                      <p:cBhvr>
                                        <p:cTn id="7" dur="500" fill="hold"/>
                                        <p:tgtEl>
                                          <p:spTgt spid="170"/>
                                        </p:tgtEl>
                                        <p:attrNameLst>
                                          <p:attrName>ppt_w</p:attrName>
                                        </p:attrNameLst>
                                      </p:cBhvr>
                                      <p:tavLst>
                                        <p:tav tm="0">
                                          <p:val>
                                            <p:fltVal val="0"/>
                                          </p:val>
                                        </p:tav>
                                        <p:tav tm="100000">
                                          <p:val>
                                            <p:strVal val="#ppt_w"/>
                                          </p:val>
                                        </p:tav>
                                      </p:tavLst>
                                    </p:anim>
                                    <p:anim calcmode="lin" valueType="num">
                                      <p:cBhvr>
                                        <p:cTn id="8" dur="500" fill="hold"/>
                                        <p:tgtEl>
                                          <p:spTgt spid="170"/>
                                        </p:tgtEl>
                                        <p:attrNameLst>
                                          <p:attrName>ppt_h</p:attrName>
                                        </p:attrNameLst>
                                      </p:cBhvr>
                                      <p:tavLst>
                                        <p:tav tm="0">
                                          <p:val>
                                            <p:fltVal val="0"/>
                                          </p:val>
                                        </p:tav>
                                        <p:tav tm="100000">
                                          <p:val>
                                            <p:strVal val="#ppt_h"/>
                                          </p:val>
                                        </p:tav>
                                      </p:tavLst>
                                    </p:anim>
                                    <p:animEffect transition="in" filter="fade">
                                      <p:cBhvr>
                                        <p:cTn id="9" dur="500"/>
                                        <p:tgtEl>
                                          <p:spTgt spid="170"/>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175"/>
                                        </p:tgtEl>
                                        <p:attrNameLst>
                                          <p:attrName>style.visibility</p:attrName>
                                        </p:attrNameLst>
                                      </p:cBhvr>
                                      <p:to>
                                        <p:strVal val="visible"/>
                                      </p:to>
                                    </p:set>
                                    <p:anim calcmode="lin" valueType="num">
                                      <p:cBhvr>
                                        <p:cTn id="13" dur="500" fill="hold"/>
                                        <p:tgtEl>
                                          <p:spTgt spid="175"/>
                                        </p:tgtEl>
                                        <p:attrNameLst>
                                          <p:attrName>ppt_w</p:attrName>
                                        </p:attrNameLst>
                                      </p:cBhvr>
                                      <p:tavLst>
                                        <p:tav tm="0">
                                          <p:val>
                                            <p:fltVal val="0"/>
                                          </p:val>
                                        </p:tav>
                                        <p:tav tm="100000">
                                          <p:val>
                                            <p:strVal val="#ppt_w"/>
                                          </p:val>
                                        </p:tav>
                                      </p:tavLst>
                                    </p:anim>
                                    <p:anim calcmode="lin" valueType="num">
                                      <p:cBhvr>
                                        <p:cTn id="14" dur="500" fill="hold"/>
                                        <p:tgtEl>
                                          <p:spTgt spid="175"/>
                                        </p:tgtEl>
                                        <p:attrNameLst>
                                          <p:attrName>ppt_h</p:attrName>
                                        </p:attrNameLst>
                                      </p:cBhvr>
                                      <p:tavLst>
                                        <p:tav tm="0">
                                          <p:val>
                                            <p:fltVal val="0"/>
                                          </p:val>
                                        </p:tav>
                                        <p:tav tm="100000">
                                          <p:val>
                                            <p:strVal val="#ppt_h"/>
                                          </p:val>
                                        </p:tav>
                                      </p:tavLst>
                                    </p:anim>
                                    <p:animEffect transition="in" filter="fade">
                                      <p:cBhvr>
                                        <p:cTn id="15" dur="500"/>
                                        <p:tgtEl>
                                          <p:spTgt spid="175"/>
                                        </p:tgtEl>
                                      </p:cBhvr>
                                    </p:animEffect>
                                  </p:childTnLst>
                                </p:cTn>
                              </p:par>
                            </p:childTnLst>
                          </p:cTn>
                        </p:par>
                        <p:par>
                          <p:cTn id="16" fill="hold">
                            <p:stCondLst>
                              <p:cond delay="1000"/>
                            </p:stCondLst>
                            <p:childTnLst>
                              <p:par>
                                <p:cTn id="17" presetID="53" presetClass="entr" presetSubtype="0" fill="hold" nodeType="afterEffect">
                                  <p:stCondLst>
                                    <p:cond delay="0"/>
                                  </p:stCondLst>
                                  <p:childTnLst>
                                    <p:set>
                                      <p:cBhvr>
                                        <p:cTn id="18" dur="1" fill="hold">
                                          <p:stCondLst>
                                            <p:cond delay="0"/>
                                          </p:stCondLst>
                                        </p:cTn>
                                        <p:tgtEl>
                                          <p:spTgt spid="191"/>
                                        </p:tgtEl>
                                        <p:attrNameLst>
                                          <p:attrName>style.visibility</p:attrName>
                                        </p:attrNameLst>
                                      </p:cBhvr>
                                      <p:to>
                                        <p:strVal val="visible"/>
                                      </p:to>
                                    </p:set>
                                    <p:anim calcmode="lin" valueType="num">
                                      <p:cBhvr>
                                        <p:cTn id="19" dur="500" fill="hold"/>
                                        <p:tgtEl>
                                          <p:spTgt spid="191"/>
                                        </p:tgtEl>
                                        <p:attrNameLst>
                                          <p:attrName>ppt_w</p:attrName>
                                        </p:attrNameLst>
                                      </p:cBhvr>
                                      <p:tavLst>
                                        <p:tav tm="0">
                                          <p:val>
                                            <p:fltVal val="0"/>
                                          </p:val>
                                        </p:tav>
                                        <p:tav tm="100000">
                                          <p:val>
                                            <p:strVal val="#ppt_w"/>
                                          </p:val>
                                        </p:tav>
                                      </p:tavLst>
                                    </p:anim>
                                    <p:anim calcmode="lin" valueType="num">
                                      <p:cBhvr>
                                        <p:cTn id="20" dur="500" fill="hold"/>
                                        <p:tgtEl>
                                          <p:spTgt spid="191"/>
                                        </p:tgtEl>
                                        <p:attrNameLst>
                                          <p:attrName>ppt_h</p:attrName>
                                        </p:attrNameLst>
                                      </p:cBhvr>
                                      <p:tavLst>
                                        <p:tav tm="0">
                                          <p:val>
                                            <p:fltVal val="0"/>
                                          </p:val>
                                        </p:tav>
                                        <p:tav tm="100000">
                                          <p:val>
                                            <p:strVal val="#ppt_h"/>
                                          </p:val>
                                        </p:tav>
                                      </p:tavLst>
                                    </p:anim>
                                    <p:animEffect transition="in" filter="fade">
                                      <p:cBhvr>
                                        <p:cTn id="21" dur="500"/>
                                        <p:tgtEl>
                                          <p:spTgt spid="191"/>
                                        </p:tgtEl>
                                      </p:cBhvr>
                                    </p:animEffect>
                                  </p:childTnLst>
                                </p:cTn>
                              </p:par>
                            </p:childTnLst>
                          </p:cTn>
                        </p:par>
                        <p:par>
                          <p:cTn id="22" fill="hold">
                            <p:stCondLst>
                              <p:cond delay="1500"/>
                            </p:stCondLst>
                            <p:childTnLst>
                              <p:par>
                                <p:cTn id="23" presetID="12" presetClass="entr" presetSubtype="4" fill="hold" grpId="0" nodeType="afterEffect">
                                  <p:stCondLst>
                                    <p:cond delay="0"/>
                                  </p:stCondLst>
                                  <p:childTnLst>
                                    <p:set>
                                      <p:cBhvr>
                                        <p:cTn id="24" dur="1" fill="hold">
                                          <p:stCondLst>
                                            <p:cond delay="0"/>
                                          </p:stCondLst>
                                        </p:cTn>
                                        <p:tgtEl>
                                          <p:spTgt spid="194"/>
                                        </p:tgtEl>
                                        <p:attrNameLst>
                                          <p:attrName>style.visibility</p:attrName>
                                        </p:attrNameLst>
                                      </p:cBhvr>
                                      <p:to>
                                        <p:strVal val="visible"/>
                                      </p:to>
                                    </p:set>
                                    <p:animEffect transition="in" filter="slide(fromBottom)">
                                      <p:cBhvr>
                                        <p:cTn id="25" dur="1000"/>
                                        <p:tgtEl>
                                          <p:spTgt spid="194"/>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95"/>
                                        </p:tgtEl>
                                        <p:attrNameLst>
                                          <p:attrName>style.visibility</p:attrName>
                                        </p:attrNameLst>
                                      </p:cBhvr>
                                      <p:to>
                                        <p:strVal val="visible"/>
                                      </p:to>
                                    </p:set>
                                    <p:animEffect transition="in" filter="slide(fromBottom)">
                                      <p:cBhvr>
                                        <p:cTn id="28" dur="1000"/>
                                        <p:tgtEl>
                                          <p:spTgt spid="195"/>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96"/>
                                        </p:tgtEl>
                                        <p:attrNameLst>
                                          <p:attrName>style.visibility</p:attrName>
                                        </p:attrNameLst>
                                      </p:cBhvr>
                                      <p:to>
                                        <p:strVal val="visible"/>
                                      </p:to>
                                    </p:set>
                                    <p:animEffect transition="in" filter="slide(fromBottom)">
                                      <p:cBhvr>
                                        <p:cTn id="31" dur="1000"/>
                                        <p:tgtEl>
                                          <p:spTgt spid="196"/>
                                        </p:tgtEl>
                                      </p:cBhvr>
                                    </p:animEffect>
                                  </p:childTnLst>
                                </p:cTn>
                              </p:par>
                            </p:childTnLst>
                          </p:cTn>
                        </p:par>
                        <p:par>
                          <p:cTn id="32" fill="hold">
                            <p:stCondLst>
                              <p:cond delay="2500"/>
                            </p:stCondLst>
                            <p:childTnLst>
                              <p:par>
                                <p:cTn id="33" presetID="47" presetClass="entr" presetSubtype="0" fill="hold" grpId="0" nodeType="afterEffect">
                                  <p:stCondLst>
                                    <p:cond delay="0"/>
                                  </p:stCondLst>
                                  <p:childTnLst>
                                    <p:set>
                                      <p:cBhvr>
                                        <p:cTn id="34" dur="1" fill="hold">
                                          <p:stCondLst>
                                            <p:cond delay="0"/>
                                          </p:stCondLst>
                                        </p:cTn>
                                        <p:tgtEl>
                                          <p:spTgt spid="165"/>
                                        </p:tgtEl>
                                        <p:attrNameLst>
                                          <p:attrName>style.visibility</p:attrName>
                                        </p:attrNameLst>
                                      </p:cBhvr>
                                      <p:to>
                                        <p:strVal val="visible"/>
                                      </p:to>
                                    </p:set>
                                    <p:animEffect transition="in" filter="fade">
                                      <p:cBhvr>
                                        <p:cTn id="35" dur="1000"/>
                                        <p:tgtEl>
                                          <p:spTgt spid="165"/>
                                        </p:tgtEl>
                                      </p:cBhvr>
                                    </p:animEffect>
                                    <p:anim calcmode="lin" valueType="num">
                                      <p:cBhvr>
                                        <p:cTn id="36" dur="1000" fill="hold"/>
                                        <p:tgtEl>
                                          <p:spTgt spid="165"/>
                                        </p:tgtEl>
                                        <p:attrNameLst>
                                          <p:attrName>ppt_x</p:attrName>
                                        </p:attrNameLst>
                                      </p:cBhvr>
                                      <p:tavLst>
                                        <p:tav tm="0">
                                          <p:val>
                                            <p:strVal val="#ppt_x"/>
                                          </p:val>
                                        </p:tav>
                                        <p:tav tm="100000">
                                          <p:val>
                                            <p:strVal val="#ppt_x"/>
                                          </p:val>
                                        </p:tav>
                                      </p:tavLst>
                                    </p:anim>
                                    <p:anim calcmode="lin" valueType="num">
                                      <p:cBhvr>
                                        <p:cTn id="37" dur="1000" fill="hold"/>
                                        <p:tgtEl>
                                          <p:spTgt spid="165"/>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0"/>
                                  </p:stCondLst>
                                  <p:childTnLst>
                                    <p:set>
                                      <p:cBhvr>
                                        <p:cTn id="39" dur="1" fill="hold">
                                          <p:stCondLst>
                                            <p:cond delay="0"/>
                                          </p:stCondLst>
                                        </p:cTn>
                                        <p:tgtEl>
                                          <p:spTgt spid="166"/>
                                        </p:tgtEl>
                                        <p:attrNameLst>
                                          <p:attrName>style.visibility</p:attrName>
                                        </p:attrNameLst>
                                      </p:cBhvr>
                                      <p:to>
                                        <p:strVal val="visible"/>
                                      </p:to>
                                    </p:set>
                                    <p:animEffect transition="in" filter="fade">
                                      <p:cBhvr>
                                        <p:cTn id="40" dur="1000"/>
                                        <p:tgtEl>
                                          <p:spTgt spid="166"/>
                                        </p:tgtEl>
                                      </p:cBhvr>
                                    </p:animEffect>
                                    <p:anim calcmode="lin" valueType="num">
                                      <p:cBhvr>
                                        <p:cTn id="41" dur="1000" fill="hold"/>
                                        <p:tgtEl>
                                          <p:spTgt spid="166"/>
                                        </p:tgtEl>
                                        <p:attrNameLst>
                                          <p:attrName>ppt_x</p:attrName>
                                        </p:attrNameLst>
                                      </p:cBhvr>
                                      <p:tavLst>
                                        <p:tav tm="0">
                                          <p:val>
                                            <p:strVal val="#ppt_x"/>
                                          </p:val>
                                        </p:tav>
                                        <p:tav tm="100000">
                                          <p:val>
                                            <p:strVal val="#ppt_x"/>
                                          </p:val>
                                        </p:tav>
                                      </p:tavLst>
                                    </p:anim>
                                    <p:anim calcmode="lin" valueType="num">
                                      <p:cBhvr>
                                        <p:cTn id="42" dur="1000" fill="hold"/>
                                        <p:tgtEl>
                                          <p:spTgt spid="166"/>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169"/>
                                        </p:tgtEl>
                                        <p:attrNameLst>
                                          <p:attrName>style.visibility</p:attrName>
                                        </p:attrNameLst>
                                      </p:cBhvr>
                                      <p:to>
                                        <p:strVal val="visible"/>
                                      </p:to>
                                    </p:set>
                                    <p:animEffect transition="in" filter="fade">
                                      <p:cBhvr>
                                        <p:cTn id="45" dur="1000"/>
                                        <p:tgtEl>
                                          <p:spTgt spid="169"/>
                                        </p:tgtEl>
                                      </p:cBhvr>
                                    </p:animEffect>
                                    <p:anim calcmode="lin" valueType="num">
                                      <p:cBhvr>
                                        <p:cTn id="46" dur="1000" fill="hold"/>
                                        <p:tgtEl>
                                          <p:spTgt spid="169"/>
                                        </p:tgtEl>
                                        <p:attrNameLst>
                                          <p:attrName>ppt_x</p:attrName>
                                        </p:attrNameLst>
                                      </p:cBhvr>
                                      <p:tavLst>
                                        <p:tav tm="0">
                                          <p:val>
                                            <p:strVal val="#ppt_x"/>
                                          </p:val>
                                        </p:tav>
                                        <p:tav tm="100000">
                                          <p:val>
                                            <p:strVal val="#ppt_x"/>
                                          </p:val>
                                        </p:tav>
                                      </p:tavLst>
                                    </p:anim>
                                    <p:anim calcmode="lin" valueType="num">
                                      <p:cBhvr>
                                        <p:cTn id="47" dur="1000" fill="hold"/>
                                        <p:tgtEl>
                                          <p:spTgt spid="169"/>
                                        </p:tgtEl>
                                        <p:attrNameLst>
                                          <p:attrName>ppt_y</p:attrName>
                                        </p:attrNameLst>
                                      </p:cBhvr>
                                      <p:tavLst>
                                        <p:tav tm="0">
                                          <p:val>
                                            <p:strVal val="#ppt_y-.1"/>
                                          </p:val>
                                        </p:tav>
                                        <p:tav tm="100000">
                                          <p:val>
                                            <p:strVal val="#ppt_y"/>
                                          </p:val>
                                        </p:tav>
                                      </p:tavLst>
                                    </p:anim>
                                  </p:childTnLst>
                                </p:cTn>
                              </p:par>
                            </p:childTnLst>
                          </p:cTn>
                        </p:par>
                        <p:par>
                          <p:cTn id="48" fill="hold">
                            <p:stCondLst>
                              <p:cond delay="3500"/>
                            </p:stCondLst>
                            <p:childTnLst>
                              <p:par>
                                <p:cTn id="49" presetID="22" presetClass="entr" presetSubtype="8" fill="hold" nodeType="after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left)">
                                      <p:cBhvr>
                                        <p:cTn id="51" dur="20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6" grpId="0"/>
      <p:bldP spid="169" grpId="0"/>
      <p:bldP spid="194" grpId="0"/>
      <p:bldP spid="195" grpId="0"/>
      <p:bldP spid="19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64">
            <a:extLst>
              <a:ext uri="{FF2B5EF4-FFF2-40B4-BE49-F238E27FC236}">
                <a16:creationId xmlns:a16="http://schemas.microsoft.com/office/drawing/2014/main" id="{CB818BA5-E7D5-4F4A-954A-D979EEED9710}"/>
              </a:ext>
            </a:extLst>
          </p:cNvPr>
          <p:cNvSpPr txBox="1"/>
          <p:nvPr/>
        </p:nvSpPr>
        <p:spPr>
          <a:xfrm>
            <a:off x="836805" y="420593"/>
            <a:ext cx="3647583" cy="523220"/>
          </a:xfrm>
          <a:prstGeom prst="rect">
            <a:avLst/>
          </a:prstGeom>
          <a:noFill/>
        </p:spPr>
        <p:txBody>
          <a:bodyPr wrap="square" rtlCol="0">
            <a:spAutoFit/>
          </a:bodyPr>
          <a:lstStyle/>
          <a:p>
            <a:pPr algn="ctr"/>
            <a:r>
              <a:rPr lang="en-US" altLang="zh-CN" sz="2800" dirty="0">
                <a:latin typeface="微软雅黑" panose="020B0503020204020204" pitchFamily="34" charset="-122"/>
                <a:ea typeface="微软雅黑" panose="020B0503020204020204" pitchFamily="34" charset="-122"/>
              </a:rPr>
              <a:t>Introduction</a:t>
            </a:r>
            <a:endParaRPr lang="zh-CN" altLang="en-US" sz="2800" dirty="0">
              <a:solidFill>
                <a:schemeClr val="tx1">
                  <a:lumMod val="75000"/>
                  <a:lumOff val="25000"/>
                </a:schemeClr>
              </a:solidFill>
              <a:latin typeface="微软雅黑" pitchFamily="34" charset="-122"/>
              <a:ea typeface="微软雅黑" pitchFamily="34" charset="-122"/>
            </a:endParaRPr>
          </a:p>
        </p:txBody>
      </p:sp>
      <p:grpSp>
        <p:nvGrpSpPr>
          <p:cNvPr id="3" name="组合 2">
            <a:extLst>
              <a:ext uri="{FF2B5EF4-FFF2-40B4-BE49-F238E27FC236}">
                <a16:creationId xmlns:a16="http://schemas.microsoft.com/office/drawing/2014/main" id="{521811D9-67B0-48E2-8DCC-7830C16A60D1}"/>
              </a:ext>
            </a:extLst>
          </p:cNvPr>
          <p:cNvGrpSpPr/>
          <p:nvPr/>
        </p:nvGrpSpPr>
        <p:grpSpPr>
          <a:xfrm>
            <a:off x="622598" y="280490"/>
            <a:ext cx="792088" cy="792088"/>
            <a:chOff x="6501056" y="1873013"/>
            <a:chExt cx="696763" cy="696763"/>
          </a:xfrm>
        </p:grpSpPr>
        <p:sp>
          <p:nvSpPr>
            <p:cNvPr id="4" name="椭圆 3">
              <a:extLst>
                <a:ext uri="{FF2B5EF4-FFF2-40B4-BE49-F238E27FC236}">
                  <a16:creationId xmlns:a16="http://schemas.microsoft.com/office/drawing/2014/main" id="{4055D013-DE78-407F-9997-DF9391C5F4D2}"/>
                </a:ext>
              </a:extLst>
            </p:cNvPr>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 name="组合 113">
              <a:extLst>
                <a:ext uri="{FF2B5EF4-FFF2-40B4-BE49-F238E27FC236}">
                  <a16:creationId xmlns:a16="http://schemas.microsoft.com/office/drawing/2014/main" id="{4D80AD6A-E4ED-47B1-9C0F-484FF21A64B3}"/>
                </a:ext>
              </a:extLst>
            </p:cNvPr>
            <p:cNvGrpSpPr>
              <a:grpSpLocks noChangeAspect="1"/>
            </p:cNvGrpSpPr>
            <p:nvPr/>
          </p:nvGrpSpPr>
          <p:grpSpPr>
            <a:xfrm>
              <a:off x="6616022" y="1996255"/>
              <a:ext cx="466830" cy="450242"/>
              <a:chOff x="7019925" y="5499100"/>
              <a:chExt cx="312738" cy="301626"/>
            </a:xfrm>
            <a:solidFill>
              <a:srgbClr val="BBBE2C"/>
            </a:solidFill>
          </p:grpSpPr>
          <p:sp>
            <p:nvSpPr>
              <p:cNvPr id="6" name="Freeform 252">
                <a:extLst>
                  <a:ext uri="{FF2B5EF4-FFF2-40B4-BE49-F238E27FC236}">
                    <a16:creationId xmlns:a16="http://schemas.microsoft.com/office/drawing/2014/main" id="{AB66D41A-0A69-464D-A26F-5DE0363225A8}"/>
                  </a:ext>
                </a:extLst>
              </p:cNvPr>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7" name="Freeform 253">
                <a:extLst>
                  <a:ext uri="{FF2B5EF4-FFF2-40B4-BE49-F238E27FC236}">
                    <a16:creationId xmlns:a16="http://schemas.microsoft.com/office/drawing/2014/main" id="{2E1F7B15-3BBD-4DAA-97FB-FE68072F1682}"/>
                  </a:ext>
                </a:extLst>
              </p:cNvPr>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8" name="矩形 7">
            <a:extLst>
              <a:ext uri="{FF2B5EF4-FFF2-40B4-BE49-F238E27FC236}">
                <a16:creationId xmlns:a16="http://schemas.microsoft.com/office/drawing/2014/main" id="{F1AD613A-D5D7-4820-8D98-902EB0A701F5}"/>
              </a:ext>
            </a:extLst>
          </p:cNvPr>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sp>
        <p:nvSpPr>
          <p:cNvPr id="9" name="文本框 8">
            <a:extLst>
              <a:ext uri="{FF2B5EF4-FFF2-40B4-BE49-F238E27FC236}">
                <a16:creationId xmlns:a16="http://schemas.microsoft.com/office/drawing/2014/main" id="{B6D87DC8-0915-456F-B2D2-D6611AD51CD5}"/>
              </a:ext>
            </a:extLst>
          </p:cNvPr>
          <p:cNvSpPr txBox="1"/>
          <p:nvPr/>
        </p:nvSpPr>
        <p:spPr>
          <a:xfrm>
            <a:off x="1054646" y="2579712"/>
            <a:ext cx="9829093" cy="369332"/>
          </a:xfrm>
          <a:prstGeom prst="rect">
            <a:avLst/>
          </a:prstGeom>
          <a:noFill/>
        </p:spPr>
        <p:txBody>
          <a:bodyPr wrap="square" rtlCol="0">
            <a:spAutoFit/>
          </a:bodyPr>
          <a:lstStyle/>
          <a:p>
            <a:r>
              <a:rPr lang="en-US" altLang="zh-CN" dirty="0"/>
              <a:t>  </a:t>
            </a:r>
          </a:p>
        </p:txBody>
      </p:sp>
      <p:sp>
        <p:nvSpPr>
          <p:cNvPr id="10" name="矩形 9">
            <a:extLst>
              <a:ext uri="{FF2B5EF4-FFF2-40B4-BE49-F238E27FC236}">
                <a16:creationId xmlns:a16="http://schemas.microsoft.com/office/drawing/2014/main" id="{E3538999-50DC-470B-8B39-960116B65B89}"/>
              </a:ext>
            </a:extLst>
          </p:cNvPr>
          <p:cNvSpPr/>
          <p:nvPr/>
        </p:nvSpPr>
        <p:spPr>
          <a:xfrm>
            <a:off x="756446" y="2428021"/>
            <a:ext cx="10814520" cy="1294072"/>
          </a:xfrm>
          <a:prstGeom prst="rect">
            <a:avLst/>
          </a:prstGeom>
        </p:spPr>
        <p:txBody>
          <a:bodyPr wrap="square">
            <a:spAutoFit/>
          </a:bodyPr>
          <a:lstStyle/>
          <a:p>
            <a:pPr>
              <a:lnSpc>
                <a:spcPct val="150000"/>
              </a:lnSpc>
            </a:pPr>
            <a:r>
              <a:rPr lang="en-US" altLang="zh-CN" dirty="0">
                <a:solidFill>
                  <a:srgbClr val="333333"/>
                </a:solidFill>
                <a:latin typeface="Arial" panose="020B0604020202020204" pitchFamily="34" charset="0"/>
              </a:rPr>
              <a:t>   </a:t>
            </a:r>
            <a:r>
              <a:rPr lang="en-US" altLang="zh-CN" dirty="0">
                <a:solidFill>
                  <a:srgbClr val="333333"/>
                </a:solidFill>
                <a:latin typeface="Times New Roman" panose="02020603050405020304" pitchFamily="18" charset="0"/>
                <a:cs typeface="Times New Roman" panose="02020603050405020304" pitchFamily="18" charset="0"/>
              </a:rPr>
              <a:t>Some time ago, I mainly completed two parts of the experimental contents, including the influence of the presence of the Pull Request template on the examiner's review speed and the influence of the presence of the Pull Request template on the repeated occurrence of Pull Request in the project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881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iterate type="lt">
                                    <p:tmPct val="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2" presetClass="entr" presetSubtype="4"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slide(fromBottom)">
                                      <p:cBhvr>
                                        <p:cTn id="13" dur="1000"/>
                                        <p:tgtEl>
                                          <p:spTgt spid="8"/>
                                        </p:tgtEl>
                                      </p:cBhvr>
                                    </p:animEffect>
                                  </p:childTnLst>
                                </p:cTn>
                              </p:par>
                            </p:childTnLst>
                          </p:cTn>
                        </p:par>
                        <p:par>
                          <p:cTn id="14" fill="hold">
                            <p:stCondLst>
                              <p:cond delay="1500"/>
                            </p:stCondLst>
                            <p:childTnLst>
                              <p:par>
                                <p:cTn id="15" presetID="47"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067516" y="453765"/>
            <a:ext cx="4979558"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Pull Request Template</a:t>
            </a: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2" name="文本框 1">
            <a:extLst>
              <a:ext uri="{FF2B5EF4-FFF2-40B4-BE49-F238E27FC236}">
                <a16:creationId xmlns:a16="http://schemas.microsoft.com/office/drawing/2014/main" id="{CE553A80-AA76-41D8-B95D-891AA4B5B83A}"/>
              </a:ext>
            </a:extLst>
          </p:cNvPr>
          <p:cNvSpPr txBox="1"/>
          <p:nvPr/>
        </p:nvSpPr>
        <p:spPr>
          <a:xfrm>
            <a:off x="994945" y="1659235"/>
            <a:ext cx="928903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The user can choose whether to write a Pull Request as per the Pull Request template</a:t>
            </a:r>
          </a:p>
        </p:txBody>
      </p:sp>
      <p:pic>
        <p:nvPicPr>
          <p:cNvPr id="5" name="图片 4" descr="图片包含 屏幕截图&#10;&#10;描述已自动生成">
            <a:extLst>
              <a:ext uri="{FF2B5EF4-FFF2-40B4-BE49-F238E27FC236}">
                <a16:creationId xmlns:a16="http://schemas.microsoft.com/office/drawing/2014/main" id="{444E8BB8-06EF-4592-9AE4-50E9A3A637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388" y="2869734"/>
            <a:ext cx="5057344" cy="3534501"/>
          </a:xfrm>
          <a:prstGeom prst="rect">
            <a:avLst/>
          </a:prstGeom>
        </p:spPr>
      </p:pic>
      <p:sp>
        <p:nvSpPr>
          <p:cNvPr id="7" name="矩形 6">
            <a:extLst>
              <a:ext uri="{FF2B5EF4-FFF2-40B4-BE49-F238E27FC236}">
                <a16:creationId xmlns:a16="http://schemas.microsoft.com/office/drawing/2014/main" id="{F24E85EE-B637-4356-A576-7A5DBE8E2A7E}"/>
              </a:ext>
            </a:extLst>
          </p:cNvPr>
          <p:cNvSpPr/>
          <p:nvPr/>
        </p:nvSpPr>
        <p:spPr>
          <a:xfrm>
            <a:off x="6410260" y="3861048"/>
            <a:ext cx="5057344" cy="646331"/>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However, most users will still write a Pull Request</a:t>
            </a:r>
          </a:p>
          <a:p>
            <a:r>
              <a:rPr lang="en-US" altLang="zh-CN" dirty="0">
                <a:latin typeface="Times New Roman" panose="02020603050405020304" pitchFamily="18" charset="0"/>
                <a:cs typeface="Times New Roman" panose="02020603050405020304" pitchFamily="18" charset="0"/>
              </a:rPr>
              <a:t> based on the template given for the project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2576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160791" y="424175"/>
            <a:ext cx="3215535"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Experiments </a:t>
            </a: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2" name="矩形 1">
            <a:extLst>
              <a:ext uri="{FF2B5EF4-FFF2-40B4-BE49-F238E27FC236}">
                <a16:creationId xmlns:a16="http://schemas.microsoft.com/office/drawing/2014/main" id="{4546F588-01A5-482C-BE13-261DF6AB3EAA}"/>
              </a:ext>
            </a:extLst>
          </p:cNvPr>
          <p:cNvSpPr/>
          <p:nvPr/>
        </p:nvSpPr>
        <p:spPr>
          <a:xfrm>
            <a:off x="1051396" y="1886452"/>
            <a:ext cx="9504274" cy="369332"/>
          </a:xfrm>
          <a:prstGeom prst="rect">
            <a:avLst/>
          </a:prstGeom>
        </p:spPr>
        <p:txBody>
          <a:bodyPr wrap="square">
            <a:spAutoFit/>
          </a:bodyPr>
          <a:lstStyle/>
          <a:p>
            <a:r>
              <a:rPr lang="en-US" altLang="zh-CN" dirty="0"/>
              <a:t>  </a:t>
            </a:r>
            <a:endParaRPr lang="zh-CN" altLang="en-US" dirty="0"/>
          </a:p>
        </p:txBody>
      </p:sp>
      <p:graphicFrame>
        <p:nvGraphicFramePr>
          <p:cNvPr id="17" name="图表 16">
            <a:extLst>
              <a:ext uri="{FF2B5EF4-FFF2-40B4-BE49-F238E27FC236}">
                <a16:creationId xmlns:a16="http://schemas.microsoft.com/office/drawing/2014/main" id="{0722514C-00FF-4F46-A8AE-D027ADA180FB}"/>
              </a:ext>
            </a:extLst>
          </p:cNvPr>
          <p:cNvGraphicFramePr>
            <a:graphicFrameLocks/>
          </p:cNvGraphicFramePr>
          <p:nvPr>
            <p:extLst>
              <p:ext uri="{D42A27DB-BD31-4B8C-83A1-F6EECF244321}">
                <p14:modId xmlns:p14="http://schemas.microsoft.com/office/powerpoint/2010/main" val="4776526"/>
              </p:ext>
            </p:extLst>
          </p:nvPr>
        </p:nvGraphicFramePr>
        <p:xfrm>
          <a:off x="2710830" y="3429000"/>
          <a:ext cx="5688632"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4" name="矩形 3">
            <a:extLst>
              <a:ext uri="{FF2B5EF4-FFF2-40B4-BE49-F238E27FC236}">
                <a16:creationId xmlns:a16="http://schemas.microsoft.com/office/drawing/2014/main" id="{AF214AC3-E700-42F8-9BFE-276387D9047B}"/>
              </a:ext>
            </a:extLst>
          </p:cNvPr>
          <p:cNvSpPr/>
          <p:nvPr/>
        </p:nvSpPr>
        <p:spPr>
          <a:xfrm>
            <a:off x="704457" y="1793291"/>
            <a:ext cx="9783237" cy="369332"/>
          </a:xfrm>
          <a:prstGeom prst="rect">
            <a:avLst/>
          </a:prstGeom>
        </p:spPr>
        <p:txBody>
          <a:bodyPr wrap="square">
            <a:spAutoFit/>
          </a:bodyPr>
          <a:lstStyle/>
          <a:p>
            <a:r>
              <a:rPr lang="en-US" altLang="zh-CN" dirty="0">
                <a:solidFill>
                  <a:srgbClr val="333333"/>
                </a:solidFill>
                <a:latin typeface="Times New Roman" panose="02020603050405020304" pitchFamily="18" charset="0"/>
                <a:cs typeface="Times New Roman" panose="02020603050405020304" pitchFamily="18" charset="0"/>
              </a:rPr>
              <a:t>The presence of the project Pull Request template affects the speed of review</a:t>
            </a:r>
            <a:r>
              <a:rPr lang="zh-CN" altLang="en-US" dirty="0">
                <a:solidFill>
                  <a:srgbClr val="333333"/>
                </a:solidFill>
                <a:latin typeface="Times New Roman" panose="02020603050405020304" pitchFamily="18" charset="0"/>
                <a:cs typeface="Times New Roman" panose="02020603050405020304" pitchFamily="18" charset="0"/>
              </a:rPr>
              <a:t>（</a:t>
            </a:r>
            <a:r>
              <a:rPr lang="en-US" altLang="zh-CN" dirty="0">
                <a:solidFill>
                  <a:srgbClr val="333333"/>
                </a:solidFill>
                <a:latin typeface="Times New Roman" panose="02020603050405020304" pitchFamily="18" charset="0"/>
                <a:cs typeface="Times New Roman" panose="02020603050405020304" pitchFamily="18" charset="0"/>
              </a:rPr>
              <a:t>50 projects</a:t>
            </a:r>
            <a:r>
              <a:rPr lang="zh-CN" altLang="en-US" dirty="0">
                <a:solidFill>
                  <a:srgbClr val="333333"/>
                </a:solidFill>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5744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279116" y="451102"/>
            <a:ext cx="3215535" cy="954107"/>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Experiments </a:t>
            </a:r>
          </a:p>
          <a:p>
            <a:pPr algn="ct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2" name="矩形 1">
            <a:extLst>
              <a:ext uri="{FF2B5EF4-FFF2-40B4-BE49-F238E27FC236}">
                <a16:creationId xmlns:a16="http://schemas.microsoft.com/office/drawing/2014/main" id="{1C8CAE39-3856-4916-9A72-267F6817E0C1}"/>
              </a:ext>
            </a:extLst>
          </p:cNvPr>
          <p:cNvSpPr/>
          <p:nvPr/>
        </p:nvSpPr>
        <p:spPr>
          <a:xfrm>
            <a:off x="767669" y="1716588"/>
            <a:ext cx="10950087" cy="369332"/>
          </a:xfrm>
          <a:prstGeom prst="rect">
            <a:avLst/>
          </a:prstGeom>
        </p:spPr>
        <p:txBody>
          <a:bodyPr wrap="square">
            <a:spAutoFit/>
          </a:bodyPr>
          <a:lstStyle/>
          <a:p>
            <a:r>
              <a:rPr lang="en-US" altLang="zh-CN" dirty="0">
                <a:solidFill>
                  <a:srgbClr val="333333"/>
                </a:solidFill>
                <a:latin typeface="Arial" panose="020B0604020202020204" pitchFamily="34" charset="0"/>
              </a:rPr>
              <a:t>  </a:t>
            </a:r>
            <a:endParaRPr lang="zh-CN" altLang="en-US" dirty="0"/>
          </a:p>
        </p:txBody>
      </p:sp>
      <p:sp>
        <p:nvSpPr>
          <p:cNvPr id="3" name="矩形 2">
            <a:extLst>
              <a:ext uri="{FF2B5EF4-FFF2-40B4-BE49-F238E27FC236}">
                <a16:creationId xmlns:a16="http://schemas.microsoft.com/office/drawing/2014/main" id="{CF0B636C-BD66-4208-981E-4954288FAD4D}"/>
              </a:ext>
            </a:extLst>
          </p:cNvPr>
          <p:cNvSpPr/>
          <p:nvPr/>
        </p:nvSpPr>
        <p:spPr>
          <a:xfrm>
            <a:off x="695388" y="1616723"/>
            <a:ext cx="10656402" cy="1709571"/>
          </a:xfrm>
          <a:prstGeom prst="rect">
            <a:avLst/>
          </a:prstGeom>
        </p:spPr>
        <p:txBody>
          <a:bodyPr wrap="square">
            <a:spAutoFit/>
          </a:bodyPr>
          <a:lstStyle/>
          <a:p>
            <a:pPr>
              <a:lnSpc>
                <a:spcPct val="150000"/>
              </a:lnSpc>
            </a:pPr>
            <a:r>
              <a:rPr lang="en-US" altLang="zh-CN" dirty="0">
                <a:solidFill>
                  <a:srgbClr val="333333"/>
                </a:solidFill>
                <a:latin typeface="Times New Roman" panose="02020603050405020304" pitchFamily="18" charset="0"/>
                <a:cs typeface="Times New Roman" panose="02020603050405020304" pitchFamily="18" charset="0"/>
              </a:rPr>
              <a:t>There is a significant difference in the influence of </a:t>
            </a:r>
          </a:p>
          <a:p>
            <a:pPr>
              <a:lnSpc>
                <a:spcPct val="150000"/>
              </a:lnSpc>
            </a:pPr>
            <a:r>
              <a:rPr lang="en-US" altLang="zh-CN" dirty="0">
                <a:solidFill>
                  <a:srgbClr val="333333"/>
                </a:solidFill>
                <a:latin typeface="Times New Roman" panose="02020603050405020304" pitchFamily="18" charset="0"/>
                <a:cs typeface="Times New Roman" panose="02020603050405020304" pitchFamily="18" charset="0"/>
              </a:rPr>
              <a:t>Pull Request template on the speed of reviewers </a:t>
            </a:r>
          </a:p>
          <a:p>
            <a:pPr>
              <a:lnSpc>
                <a:spcPct val="150000"/>
              </a:lnSpc>
            </a:pPr>
            <a:r>
              <a:rPr lang="en-US" altLang="zh-CN" dirty="0">
                <a:solidFill>
                  <a:srgbClr val="333333"/>
                </a:solidFill>
                <a:latin typeface="Times New Roman" panose="02020603050405020304" pitchFamily="18" charset="0"/>
                <a:cs typeface="Times New Roman" panose="02020603050405020304" pitchFamily="18" charset="0"/>
              </a:rPr>
              <a:t>between Pull Request template and no Pull Request </a:t>
            </a:r>
          </a:p>
          <a:p>
            <a:pPr>
              <a:lnSpc>
                <a:spcPct val="150000"/>
              </a:lnSpc>
            </a:pPr>
            <a:r>
              <a:rPr lang="en-US" altLang="zh-CN" dirty="0">
                <a:solidFill>
                  <a:srgbClr val="333333"/>
                </a:solidFill>
                <a:latin typeface="Times New Roman" panose="02020603050405020304" pitchFamily="18" charset="0"/>
                <a:cs typeface="Times New Roman" panose="02020603050405020304" pitchFamily="18" charset="0"/>
              </a:rPr>
              <a:t>template</a:t>
            </a:r>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C3E8056C-1156-441D-9D98-A863568247C2}"/>
              </a:ext>
            </a:extLst>
          </p:cNvPr>
          <p:cNvPicPr>
            <a:picLocks noChangeAspect="1"/>
          </p:cNvPicPr>
          <p:nvPr/>
        </p:nvPicPr>
        <p:blipFill>
          <a:blip r:embed="rId3"/>
          <a:stretch>
            <a:fillRect/>
          </a:stretch>
        </p:blipFill>
        <p:spPr>
          <a:xfrm>
            <a:off x="6242712" y="961248"/>
            <a:ext cx="5390476" cy="5495238"/>
          </a:xfrm>
          <a:prstGeom prst="rect">
            <a:avLst/>
          </a:prstGeom>
        </p:spPr>
      </p:pic>
    </p:spTree>
    <p:extLst>
      <p:ext uri="{BB962C8B-B14F-4D97-AF65-F5344CB8AC3E}">
        <p14:creationId xmlns:p14="http://schemas.microsoft.com/office/powerpoint/2010/main" val="7448074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143035" y="499801"/>
            <a:ext cx="3215535"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Experiments </a:t>
            </a: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2" name="矩形 1">
            <a:extLst>
              <a:ext uri="{FF2B5EF4-FFF2-40B4-BE49-F238E27FC236}">
                <a16:creationId xmlns:a16="http://schemas.microsoft.com/office/drawing/2014/main" id="{151DC7CE-451D-4D59-900E-DB4E20237B4C}"/>
              </a:ext>
            </a:extLst>
          </p:cNvPr>
          <p:cNvSpPr/>
          <p:nvPr/>
        </p:nvSpPr>
        <p:spPr>
          <a:xfrm>
            <a:off x="887102" y="1695130"/>
            <a:ext cx="10536696" cy="369332"/>
          </a:xfrm>
          <a:prstGeom prst="rect">
            <a:avLst/>
          </a:prstGeom>
        </p:spPr>
        <p:txBody>
          <a:bodyPr wrap="square">
            <a:spAutoFit/>
          </a:bodyPr>
          <a:lstStyle/>
          <a:p>
            <a:r>
              <a:rPr lang="en-US" altLang="zh-CN" dirty="0">
                <a:solidFill>
                  <a:srgbClr val="333333"/>
                </a:solidFill>
                <a:latin typeface="Arial" panose="020B0604020202020204" pitchFamily="34" charset="0"/>
              </a:rPr>
              <a:t>  </a:t>
            </a:r>
            <a:endParaRPr lang="zh-CN" altLang="en-US" dirty="0"/>
          </a:p>
        </p:txBody>
      </p:sp>
      <p:pic>
        <p:nvPicPr>
          <p:cNvPr id="5" name="图片 4" descr="图片包含 文字, 地图&#10;&#10;描述已自动生成">
            <a:extLst>
              <a:ext uri="{FF2B5EF4-FFF2-40B4-BE49-F238E27FC236}">
                <a16:creationId xmlns:a16="http://schemas.microsoft.com/office/drawing/2014/main" id="{A07EEA91-3A84-498F-BD7D-016AC5E636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2798" y="3068960"/>
            <a:ext cx="6696744" cy="3523709"/>
          </a:xfrm>
          <a:prstGeom prst="rect">
            <a:avLst/>
          </a:prstGeom>
        </p:spPr>
      </p:pic>
      <p:sp>
        <p:nvSpPr>
          <p:cNvPr id="6" name="矩形 5">
            <a:extLst>
              <a:ext uri="{FF2B5EF4-FFF2-40B4-BE49-F238E27FC236}">
                <a16:creationId xmlns:a16="http://schemas.microsoft.com/office/drawing/2014/main" id="{78E2EC9F-22AA-4240-88DB-03A467BF23E5}"/>
              </a:ext>
            </a:extLst>
          </p:cNvPr>
          <p:cNvSpPr/>
          <p:nvPr/>
        </p:nvSpPr>
        <p:spPr>
          <a:xfrm>
            <a:off x="1046502" y="1978197"/>
            <a:ext cx="10217895" cy="646331"/>
          </a:xfrm>
          <a:prstGeom prst="rect">
            <a:avLst/>
          </a:prstGeom>
        </p:spPr>
        <p:txBody>
          <a:bodyPr wrap="square">
            <a:spAutoFit/>
          </a:bodyPr>
          <a:lstStyle/>
          <a:p>
            <a:r>
              <a:rPr lang="en-US" altLang="zh-CN" dirty="0">
                <a:solidFill>
                  <a:srgbClr val="333333"/>
                </a:solidFill>
                <a:latin typeface="Times New Roman" panose="02020603050405020304" pitchFamily="18" charset="0"/>
                <a:cs typeface="Times New Roman" panose="02020603050405020304" pitchFamily="18" charset="0"/>
              </a:rPr>
              <a:t>The effect of the presence of a Pull Request template on the duplicate Pull Request in a project</a:t>
            </a:r>
            <a:r>
              <a:rPr lang="zh-CN" altLang="en-US" dirty="0">
                <a:solidFill>
                  <a:srgbClr val="333333"/>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Gaussian curve fitting</a:t>
            </a:r>
            <a:r>
              <a:rPr lang="zh-CN" altLang="en-US" dirty="0">
                <a:solidFill>
                  <a:srgbClr val="333333"/>
                </a:solidFill>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89223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264046" y="228676"/>
            <a:ext cx="3215535" cy="954107"/>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Experiments </a:t>
            </a:r>
          </a:p>
          <a:p>
            <a:pPr algn="ctr"/>
            <a:r>
              <a:rPr lang="en-US" altLang="zh-CN" sz="2800" dirty="0">
                <a:solidFill>
                  <a:schemeClr val="tx1">
                    <a:lumMod val="75000"/>
                    <a:lumOff val="25000"/>
                  </a:schemeClr>
                </a:solidFill>
                <a:latin typeface="微软雅黑" pitchFamily="34" charset="-122"/>
                <a:ea typeface="微软雅黑" pitchFamily="34" charset="-122"/>
              </a:rPr>
              <a:t>and Ideas</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3" name="矩形 2">
            <a:extLst>
              <a:ext uri="{FF2B5EF4-FFF2-40B4-BE49-F238E27FC236}">
                <a16:creationId xmlns:a16="http://schemas.microsoft.com/office/drawing/2014/main" id="{125A5972-AE93-4576-9E6B-E8D500883D95}"/>
              </a:ext>
            </a:extLst>
          </p:cNvPr>
          <p:cNvSpPr/>
          <p:nvPr/>
        </p:nvSpPr>
        <p:spPr>
          <a:xfrm>
            <a:off x="1198662" y="2076263"/>
            <a:ext cx="9433048" cy="2951064"/>
          </a:xfrm>
          <a:prstGeom prst="rect">
            <a:avLst/>
          </a:prstGeom>
        </p:spPr>
        <p:txBody>
          <a:bodyPr wrap="square">
            <a:spAutoFit/>
          </a:bodyPr>
          <a:lstStyle/>
          <a:p>
            <a:pPr>
              <a:lnSpc>
                <a:spcPct val="150000"/>
              </a:lnSpc>
            </a:pPr>
            <a:r>
              <a:rPr lang="en-US" altLang="zh-CN" dirty="0">
                <a:solidFill>
                  <a:srgbClr val="333333"/>
                </a:solidFill>
                <a:latin typeface="Arial" panose="020B0604020202020204" pitchFamily="34" charset="0"/>
              </a:rPr>
              <a:t>  </a:t>
            </a:r>
            <a:r>
              <a:rPr lang="en-US" altLang="zh-CN" dirty="0">
                <a:latin typeface="Times New Roman" panose="02020603050405020304" pitchFamily="18" charset="0"/>
                <a:cs typeface="Times New Roman" panose="02020603050405020304" pitchFamily="18" charset="0"/>
              </a:rPr>
              <a:t>A study on the merge probability shows that the Pull Request with and without templates for the same Pull Request does not exist in a project.</a:t>
            </a:r>
            <a:r>
              <a:rPr lang="en-US" altLang="zh-CN" dirty="0"/>
              <a:t> </a:t>
            </a:r>
          </a:p>
          <a:p>
            <a:pPr>
              <a:lnSpc>
                <a:spcPct val="150000"/>
              </a:lnSpc>
            </a:pPr>
            <a:endParaRPr lang="en-US" altLang="zh-CN" dirty="0"/>
          </a:p>
          <a:p>
            <a:pPr>
              <a:lnSpc>
                <a:spcPct val="150000"/>
              </a:lnSpc>
            </a:pPr>
            <a:r>
              <a:rPr lang="en-US" altLang="zh-CN" dirty="0">
                <a:latin typeface="Times New Roman" panose="02020603050405020304" pitchFamily="18" charset="0"/>
                <a:cs typeface="Times New Roman" panose="02020603050405020304" pitchFamily="18" charset="0"/>
              </a:rPr>
              <a:t>  Change in the popularity of Pull Request users who often write Pull Request as per the Pull Request template. The number of followers on GitHub does not change with time. I need to set up a tracking tool to track users for a long time.(count per 3 days)</a:t>
            </a:r>
          </a:p>
          <a:p>
            <a:pPr>
              <a:lnSpc>
                <a:spcPct val="150000"/>
              </a:lnSpc>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98292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342519" y="453765"/>
            <a:ext cx="3215535"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Paper Structure</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3" name="矩形 2">
            <a:extLst>
              <a:ext uri="{FF2B5EF4-FFF2-40B4-BE49-F238E27FC236}">
                <a16:creationId xmlns:a16="http://schemas.microsoft.com/office/drawing/2014/main" id="{125A5972-AE93-4576-9E6B-E8D500883D95}"/>
              </a:ext>
            </a:extLst>
          </p:cNvPr>
          <p:cNvSpPr/>
          <p:nvPr/>
        </p:nvSpPr>
        <p:spPr>
          <a:xfrm>
            <a:off x="1198662" y="2076263"/>
            <a:ext cx="9295656" cy="457754"/>
          </a:xfrm>
          <a:prstGeom prst="rect">
            <a:avLst/>
          </a:prstGeom>
        </p:spPr>
        <p:txBody>
          <a:bodyPr wrap="square">
            <a:spAutoFit/>
          </a:bodyPr>
          <a:lstStyle/>
          <a:p>
            <a:pPr>
              <a:lnSpc>
                <a:spcPct val="150000"/>
              </a:lnSpc>
            </a:pPr>
            <a:r>
              <a:rPr lang="en-US" altLang="zh-CN" dirty="0">
                <a:solidFill>
                  <a:srgbClr val="333333"/>
                </a:solidFill>
                <a:latin typeface="Arial" panose="020B0604020202020204" pitchFamily="34" charset="0"/>
              </a:rPr>
              <a:t>  </a:t>
            </a:r>
            <a:endParaRPr lang="zh-CN" altLang="en-US"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DCA6509D-8ED0-45CC-8498-0D5EE7D13472}"/>
              </a:ext>
            </a:extLst>
          </p:cNvPr>
          <p:cNvSpPr/>
          <p:nvPr/>
        </p:nvSpPr>
        <p:spPr>
          <a:xfrm>
            <a:off x="711664" y="5907369"/>
            <a:ext cx="10269651" cy="369332"/>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TSE 2018 How Do Users Revise Answers On Technical Q&amp;A Websites A Case Study On Stack Overflow</a:t>
            </a:r>
          </a:p>
        </p:txBody>
      </p:sp>
      <p:pic>
        <p:nvPicPr>
          <p:cNvPr id="5" name="图片 4" descr="图片包含 文字&#10;&#10;描述已自动生成">
            <a:extLst>
              <a:ext uri="{FF2B5EF4-FFF2-40B4-BE49-F238E27FC236}">
                <a16:creationId xmlns:a16="http://schemas.microsoft.com/office/drawing/2014/main" id="{31FC59BD-9D56-4E93-B47D-A3466E0E2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6894" y="1170102"/>
            <a:ext cx="4484136" cy="4574855"/>
          </a:xfrm>
          <a:prstGeom prst="rect">
            <a:avLst/>
          </a:prstGeom>
        </p:spPr>
      </p:pic>
    </p:spTree>
    <p:extLst>
      <p:ext uri="{BB962C8B-B14F-4D97-AF65-F5344CB8AC3E}">
        <p14:creationId xmlns:p14="http://schemas.microsoft.com/office/powerpoint/2010/main" val="9172532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7268</TotalTime>
  <Words>382</Words>
  <Application>Microsoft Office PowerPoint</Application>
  <PresentationFormat>自定义</PresentationFormat>
  <Paragraphs>60</Paragraphs>
  <Slides>10</Slides>
  <Notes>9</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ITC Avant Garde Std XLt</vt:lpstr>
      <vt:lpstr>方正兰亭粗黑_GBK</vt:lpstr>
      <vt:lpstr>方正正纤黑简体</vt:lpstr>
      <vt:lpstr>微软雅黑</vt:lpstr>
      <vt:lpstr>幼圆</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梦玺 张</cp:lastModifiedBy>
  <cp:revision>209</cp:revision>
  <dcterms:created xsi:type="dcterms:W3CDTF">2014-12-25T08:17:45Z</dcterms:created>
  <dcterms:modified xsi:type="dcterms:W3CDTF">2019-05-20T03:02:22Z</dcterms:modified>
  <cp:category/>
</cp:coreProperties>
</file>