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4" r:id="rId3"/>
    <p:sldId id="367" r:id="rId4"/>
    <p:sldId id="368" r:id="rId5"/>
    <p:sldId id="372" r:id="rId6"/>
    <p:sldId id="373" r:id="rId7"/>
    <p:sldId id="374" r:id="rId8"/>
    <p:sldId id="375" r:id="rId9"/>
    <p:sldId id="376" r:id="rId10"/>
    <p:sldId id="377" r:id="rId11"/>
    <p:sldId id="378" r:id="rId12"/>
    <p:sldId id="379" r:id="rId13"/>
    <p:sldId id="371" r:id="rId14"/>
    <p:sldId id="369" r:id="rId15"/>
  </p:sldIdLst>
  <p:sldSz cx="12190413"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387072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11</a:t>
            </a:fld>
            <a:endParaRPr lang="zh-CN" altLang="en-US"/>
          </a:p>
        </p:txBody>
      </p:sp>
    </p:spTree>
    <p:extLst>
      <p:ext uri="{BB962C8B-B14F-4D97-AF65-F5344CB8AC3E}">
        <p14:creationId xmlns:p14="http://schemas.microsoft.com/office/powerpoint/2010/main" val="23333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12</a:t>
            </a:fld>
            <a:endParaRPr lang="zh-CN" altLang="en-US"/>
          </a:p>
        </p:txBody>
      </p:sp>
    </p:spTree>
    <p:extLst>
      <p:ext uri="{BB962C8B-B14F-4D97-AF65-F5344CB8AC3E}">
        <p14:creationId xmlns:p14="http://schemas.microsoft.com/office/powerpoint/2010/main" val="219806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13</a:t>
            </a:fld>
            <a:endParaRPr lang="zh-CN" altLang="en-US"/>
          </a:p>
        </p:txBody>
      </p:sp>
    </p:spTree>
    <p:extLst>
      <p:ext uri="{BB962C8B-B14F-4D97-AF65-F5344CB8AC3E}">
        <p14:creationId xmlns:p14="http://schemas.microsoft.com/office/powerpoint/2010/main" val="237508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14</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3</a:t>
            </a:fld>
            <a:endParaRPr lang="zh-CN" altLang="en-US"/>
          </a:p>
        </p:txBody>
      </p:sp>
    </p:spTree>
    <p:extLst>
      <p:ext uri="{BB962C8B-B14F-4D97-AF65-F5344CB8AC3E}">
        <p14:creationId xmlns:p14="http://schemas.microsoft.com/office/powerpoint/2010/main" val="148854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3002567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235674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245241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1371668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249759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2019/1/4</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2018/12/25——2019/01/04</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文本框 2">
            <a:extLst>
              <a:ext uri="{FF2B5EF4-FFF2-40B4-BE49-F238E27FC236}">
                <a16:creationId xmlns:a16="http://schemas.microsoft.com/office/drawing/2014/main" id="{61FD7091-9505-43E5-9B96-47F358EC2884}"/>
              </a:ext>
            </a:extLst>
          </p:cNvPr>
          <p:cNvSpPr txBox="1"/>
          <p:nvPr/>
        </p:nvSpPr>
        <p:spPr>
          <a:xfrm>
            <a:off x="1198662" y="1988840"/>
            <a:ext cx="9361040" cy="923330"/>
          </a:xfrm>
          <a:prstGeom prst="rect">
            <a:avLst/>
          </a:prstGeom>
          <a:noFill/>
        </p:spPr>
        <p:txBody>
          <a:bodyPr wrap="square" rtlCol="0">
            <a:spAutoFit/>
          </a:bodyPr>
          <a:lstStyle/>
          <a:p>
            <a:r>
              <a:rPr lang="en-US" altLang="zh-CN" dirty="0"/>
              <a:t>For the Software, the tag order follows this rule(80%): </a:t>
            </a:r>
          </a:p>
          <a:p>
            <a:endParaRPr lang="en-US" altLang="zh-CN" dirty="0"/>
          </a:p>
          <a:p>
            <a:r>
              <a:rPr lang="en-US" altLang="zh-CN" dirty="0"/>
              <a:t>1</a:t>
            </a:r>
            <a:r>
              <a:rPr lang="zh-CN" altLang="en-US" dirty="0"/>
              <a:t>、</a:t>
            </a:r>
            <a:r>
              <a:rPr lang="en-US" altLang="zh-CN" dirty="0"/>
              <a:t>It usually starts with the name of the Software or other sites where the software is applicable;</a:t>
            </a:r>
          </a:p>
        </p:txBody>
      </p:sp>
      <p:pic>
        <p:nvPicPr>
          <p:cNvPr id="5" name="图片 4">
            <a:extLst>
              <a:ext uri="{FF2B5EF4-FFF2-40B4-BE49-F238E27FC236}">
                <a16:creationId xmlns:a16="http://schemas.microsoft.com/office/drawing/2014/main" id="{CEB10D07-1AD1-4196-9EBF-C41364924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6" y="3699827"/>
            <a:ext cx="5213658" cy="1994431"/>
          </a:xfrm>
          <a:prstGeom prst="rect">
            <a:avLst/>
          </a:prstGeom>
        </p:spPr>
      </p:pic>
      <p:pic>
        <p:nvPicPr>
          <p:cNvPr id="9" name="图片 8">
            <a:extLst>
              <a:ext uri="{FF2B5EF4-FFF2-40B4-BE49-F238E27FC236}">
                <a16:creationId xmlns:a16="http://schemas.microsoft.com/office/drawing/2014/main" id="{113DFCE7-6461-43BD-854D-6527F0C1D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206" y="3689228"/>
            <a:ext cx="4997119" cy="1994431"/>
          </a:xfrm>
          <a:prstGeom prst="rect">
            <a:avLst/>
          </a:prstGeom>
        </p:spPr>
      </p:pic>
    </p:spTree>
    <p:extLst>
      <p:ext uri="{BB962C8B-B14F-4D97-AF65-F5344CB8AC3E}">
        <p14:creationId xmlns:p14="http://schemas.microsoft.com/office/powerpoint/2010/main" val="2636990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文本框 2">
            <a:extLst>
              <a:ext uri="{FF2B5EF4-FFF2-40B4-BE49-F238E27FC236}">
                <a16:creationId xmlns:a16="http://schemas.microsoft.com/office/drawing/2014/main" id="{61FD7091-9505-43E5-9B96-47F358EC2884}"/>
              </a:ext>
            </a:extLst>
          </p:cNvPr>
          <p:cNvSpPr txBox="1"/>
          <p:nvPr/>
        </p:nvSpPr>
        <p:spPr>
          <a:xfrm>
            <a:off x="1198662" y="1988840"/>
            <a:ext cx="9361040" cy="2031325"/>
          </a:xfrm>
          <a:prstGeom prst="rect">
            <a:avLst/>
          </a:prstGeom>
          <a:noFill/>
        </p:spPr>
        <p:txBody>
          <a:bodyPr wrap="square" rtlCol="0">
            <a:spAutoFit/>
          </a:bodyPr>
          <a:lstStyle/>
          <a:p>
            <a:r>
              <a:rPr lang="en-US" altLang="zh-CN" dirty="0"/>
              <a:t>As for Platform, the label order cannot be specified according to some rules. However, there are significant differences in the categories of projects. It's hard to find a rule that most projects will satisfy. Moreover, the order of GitHub's tags is not officially restricted. The order varies from person to person, and there are many different situations. So, when adding tags to projects that are not tagged on GitHub, can they be recommended in the same order that other sites tag them (such as Stack Overflow)? But the question is, what are the benefits of labeling this way? What are the criteria? No suitable explanation has been found yet.</a:t>
            </a:r>
          </a:p>
        </p:txBody>
      </p:sp>
    </p:spTree>
    <p:extLst>
      <p:ext uri="{BB962C8B-B14F-4D97-AF65-F5344CB8AC3E}">
        <p14:creationId xmlns:p14="http://schemas.microsoft.com/office/powerpoint/2010/main" val="639371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416F00E2-F3C3-4D91-8979-E08871C9A604}"/>
              </a:ext>
            </a:extLst>
          </p:cNvPr>
          <p:cNvSpPr txBox="1"/>
          <p:nvPr/>
        </p:nvSpPr>
        <p:spPr>
          <a:xfrm>
            <a:off x="887102" y="1772816"/>
            <a:ext cx="9240552" cy="1477328"/>
          </a:xfrm>
          <a:prstGeom prst="rect">
            <a:avLst/>
          </a:prstGeom>
          <a:noFill/>
        </p:spPr>
        <p:txBody>
          <a:bodyPr wrap="square" rtlCol="0">
            <a:spAutoFit/>
          </a:bodyPr>
          <a:lstStyle/>
          <a:p>
            <a:r>
              <a:rPr lang="en-US" altLang="zh-CN" dirty="0"/>
              <a:t>In order to solve the third problem, the first thing that comes to mind is to determine which types of tags the project should have based on the readme document, but keyword extraction of the readme document can be cumbersome (with code or commands).Later, I found description on most projects on GitHub (85%), then analyzed some descriptions and found that I could extract from them the types of tags I needed.</a:t>
            </a:r>
            <a:endParaRPr lang="zh-CN" altLang="en-US" dirty="0"/>
          </a:p>
        </p:txBody>
      </p:sp>
      <p:pic>
        <p:nvPicPr>
          <p:cNvPr id="5" name="图片 4">
            <a:extLst>
              <a:ext uri="{FF2B5EF4-FFF2-40B4-BE49-F238E27FC236}">
                <a16:creationId xmlns:a16="http://schemas.microsoft.com/office/drawing/2014/main" id="{C9630FD9-044A-4186-93E5-83290C622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75" y="3499500"/>
            <a:ext cx="4824536" cy="1890100"/>
          </a:xfrm>
          <a:prstGeom prst="rect">
            <a:avLst/>
          </a:prstGeom>
        </p:spPr>
      </p:pic>
      <p:pic>
        <p:nvPicPr>
          <p:cNvPr id="7" name="图片 6">
            <a:extLst>
              <a:ext uri="{FF2B5EF4-FFF2-40B4-BE49-F238E27FC236}">
                <a16:creationId xmlns:a16="http://schemas.microsoft.com/office/drawing/2014/main" id="{5F76FB7F-E256-4E1E-BDC0-0AFC81B08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182" y="3250144"/>
            <a:ext cx="5544616" cy="1533982"/>
          </a:xfrm>
          <a:prstGeom prst="rect">
            <a:avLst/>
          </a:prstGeom>
        </p:spPr>
      </p:pic>
      <p:pic>
        <p:nvPicPr>
          <p:cNvPr id="9" name="图片 8">
            <a:extLst>
              <a:ext uri="{FF2B5EF4-FFF2-40B4-BE49-F238E27FC236}">
                <a16:creationId xmlns:a16="http://schemas.microsoft.com/office/drawing/2014/main" id="{85C20D67-E9AE-49D9-95F7-D1579D223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302" y="4869160"/>
            <a:ext cx="5733333" cy="1761905"/>
          </a:xfrm>
          <a:prstGeom prst="rect">
            <a:avLst/>
          </a:prstGeom>
        </p:spPr>
      </p:pic>
    </p:spTree>
    <p:extLst>
      <p:ext uri="{BB962C8B-B14F-4D97-AF65-F5344CB8AC3E}">
        <p14:creationId xmlns:p14="http://schemas.microsoft.com/office/powerpoint/2010/main" val="650119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066663" y="260648"/>
            <a:ext cx="3071519" cy="1384995"/>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 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a:p>
            <a:pPr algn="ct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6" name="矩形 5">
            <a:extLst>
              <a:ext uri="{FF2B5EF4-FFF2-40B4-BE49-F238E27FC236}">
                <a16:creationId xmlns:a16="http://schemas.microsoft.com/office/drawing/2014/main" id="{3D211104-929A-4565-B16F-033CD899FA39}"/>
              </a:ext>
            </a:extLst>
          </p:cNvPr>
          <p:cNvSpPr/>
          <p:nvPr/>
        </p:nvSpPr>
        <p:spPr>
          <a:xfrm>
            <a:off x="406574" y="1651431"/>
            <a:ext cx="10584394" cy="2585323"/>
          </a:xfrm>
          <a:prstGeom prst="rect">
            <a:avLst/>
          </a:prstGeom>
        </p:spPr>
        <p:txBody>
          <a:bodyPr wrap="square">
            <a:spAutoFit/>
          </a:bodyPr>
          <a:lstStyle/>
          <a:p>
            <a:r>
              <a:rPr lang="en-US" altLang="zh-CN" dirty="0">
                <a:latin typeface="Calibri" panose="020F0502020204030204" pitchFamily="34" charset="0"/>
                <a:cs typeface="Calibri" panose="020F0502020204030204" pitchFamily="34" charset="0"/>
              </a:rPr>
              <a:t>Another t</a:t>
            </a:r>
            <a:r>
              <a:rPr lang="en-US" altLang="zh-CN" dirty="0"/>
              <a:t>wo small discoveries:</a:t>
            </a:r>
          </a:p>
          <a:p>
            <a:endParaRPr lang="en-US" altLang="zh-CN" dirty="0"/>
          </a:p>
          <a:p>
            <a:r>
              <a:rPr lang="en-US" altLang="zh-CN" dirty="0"/>
              <a:t>1</a:t>
            </a:r>
            <a:r>
              <a:rPr lang="zh-CN" altLang="en-US" dirty="0"/>
              <a:t>、</a:t>
            </a:r>
            <a:r>
              <a:rPr lang="en-US" altLang="zh-CN" dirty="0"/>
              <a:t>Tag misspellings (still searchable on GitHub), such as python being written as ‘</a:t>
            </a:r>
            <a:r>
              <a:rPr lang="en-US" altLang="zh-CN" dirty="0" err="1"/>
              <a:t>pthon</a:t>
            </a:r>
            <a:r>
              <a:rPr lang="en-US" altLang="zh-CN" dirty="0"/>
              <a:t>’ when tagging, are not provided on GitHub. So is it possible to automatically check for spelling errors when entering labels?</a:t>
            </a:r>
          </a:p>
          <a:p>
            <a:r>
              <a:rPr lang="en-US" altLang="zh-CN" dirty="0"/>
              <a:t>2</a:t>
            </a:r>
            <a:r>
              <a:rPr lang="zh-CN" altLang="en-US" dirty="0"/>
              <a:t>、</a:t>
            </a:r>
            <a:r>
              <a:rPr lang="en-US" altLang="zh-CN" dirty="0"/>
              <a:t>When labeling, engineers like to use abbreviations, such as </a:t>
            </a:r>
            <a:r>
              <a:rPr lang="en-US" altLang="zh-CN" dirty="0" err="1"/>
              <a:t>javascript</a:t>
            </a:r>
            <a:r>
              <a:rPr lang="en-US" altLang="zh-CN" dirty="0"/>
              <a:t> can be written as </a:t>
            </a:r>
            <a:r>
              <a:rPr lang="en-US" altLang="zh-CN" dirty="0" err="1"/>
              <a:t>js</a:t>
            </a:r>
            <a:r>
              <a:rPr lang="en-US" altLang="zh-CN" dirty="0"/>
              <a:t> or JSP;Html5 will be written as h5, etc. But this inevitably produces ambiguities. Moreover, the correlation between </a:t>
            </a:r>
            <a:r>
              <a:rPr lang="en-US" altLang="zh-CN" dirty="0" err="1"/>
              <a:t>javascript</a:t>
            </a:r>
            <a:r>
              <a:rPr lang="en-US" altLang="zh-CN" dirty="0"/>
              <a:t> and </a:t>
            </a:r>
            <a:r>
              <a:rPr lang="en-US" altLang="zh-CN" dirty="0" err="1"/>
              <a:t>js</a:t>
            </a:r>
            <a:r>
              <a:rPr lang="en-US" altLang="zh-CN" dirty="0"/>
              <a:t> calculated by word2vec is not high. Therefore, can tags of these abbreviations be restored according to existing common abbreviation rules to achieve more accurate retrieval?</a:t>
            </a:r>
          </a:p>
          <a:p>
            <a:endParaRPr lang="en-US" altLang="zh-CN" dirty="0"/>
          </a:p>
        </p:txBody>
      </p:sp>
      <p:pic>
        <p:nvPicPr>
          <p:cNvPr id="3" name="图片 2">
            <a:extLst>
              <a:ext uri="{FF2B5EF4-FFF2-40B4-BE49-F238E27FC236}">
                <a16:creationId xmlns:a16="http://schemas.microsoft.com/office/drawing/2014/main" id="{3B58EB08-4E5C-4C8E-B145-D33EB6E6E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726" y="4033933"/>
            <a:ext cx="2664296" cy="2345270"/>
          </a:xfrm>
          <a:prstGeom prst="rect">
            <a:avLst/>
          </a:prstGeom>
        </p:spPr>
      </p:pic>
      <p:pic>
        <p:nvPicPr>
          <p:cNvPr id="5" name="图片 4">
            <a:extLst>
              <a:ext uri="{FF2B5EF4-FFF2-40B4-BE49-F238E27FC236}">
                <a16:creationId xmlns:a16="http://schemas.microsoft.com/office/drawing/2014/main" id="{D981832B-EE66-4B23-8117-5CE9EECF9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302" y="4335030"/>
            <a:ext cx="1819275" cy="1743075"/>
          </a:xfrm>
          <a:prstGeom prst="rect">
            <a:avLst/>
          </a:prstGeom>
        </p:spPr>
      </p:pic>
    </p:spTree>
    <p:extLst>
      <p:ext uri="{BB962C8B-B14F-4D97-AF65-F5344CB8AC3E}">
        <p14:creationId xmlns:p14="http://schemas.microsoft.com/office/powerpoint/2010/main" val="1049538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469920"/>
            <a:ext cx="9975336" cy="1754326"/>
          </a:xfrm>
          <a:prstGeom prst="rect">
            <a:avLst/>
          </a:prstGeom>
          <a:noFill/>
        </p:spPr>
        <p:txBody>
          <a:bodyPr wrap="square" rtlCol="0">
            <a:spAutoFit/>
          </a:bodyPr>
          <a:lstStyle/>
          <a:p>
            <a:r>
              <a:rPr lang="en-US" altLang="zh-CN" dirty="0"/>
              <a:t>1</a:t>
            </a:r>
            <a:r>
              <a:rPr lang="zh-CN" altLang="en-US" dirty="0"/>
              <a:t>、</a:t>
            </a:r>
            <a:r>
              <a:rPr lang="en-US" altLang="zh-CN" dirty="0"/>
              <a:t>Because there are many categories of projects, it is not realistic to manually analyze all of them. Therefore, the next step is to consider whether the automation rules for each category can be automated</a:t>
            </a:r>
          </a:p>
          <a:p>
            <a:r>
              <a:rPr lang="en-US" altLang="zh-CN" dirty="0"/>
              <a:t>2</a:t>
            </a:r>
            <a:r>
              <a:rPr lang="zh-CN" altLang="en-US" dirty="0"/>
              <a:t>、</a:t>
            </a:r>
            <a:r>
              <a:rPr lang="en-US" altLang="zh-CN" dirty="0"/>
              <a:t>Visualize the scatter plot by category.</a:t>
            </a:r>
          </a:p>
          <a:p>
            <a:r>
              <a:rPr lang="en-US" altLang="zh-CN" dirty="0"/>
              <a:t>3</a:t>
            </a:r>
            <a:r>
              <a:rPr lang="zh-CN" altLang="en-US" dirty="0"/>
              <a:t>、</a:t>
            </a:r>
            <a:r>
              <a:rPr lang="en-US" altLang="zh-CN" dirty="0"/>
              <a:t>To improve the clustering effect, text information with context is selected during model training.</a:t>
            </a:r>
          </a:p>
          <a:p>
            <a:r>
              <a:rPr lang="en-US" altLang="zh-CN" dirty="0"/>
              <a:t>4</a:t>
            </a:r>
            <a:r>
              <a:rPr lang="zh-CN" altLang="en-US" dirty="0"/>
              <a:t>、</a:t>
            </a:r>
            <a:r>
              <a:rPr lang="en-US" altLang="zh-CN" dirty="0"/>
              <a:t>Description text may not contain all tags. Can those tags that are not included be extracted from other text.</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442617" y="4529088"/>
            <a:ext cx="2598788"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Overall Mission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729317" y="4529088"/>
            <a:ext cx="1842172"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Microsoft YaHei Light" panose="020B0502040204020203" pitchFamily="34" charset="-122"/>
                <a:ea typeface="Microsoft YaHei Light" panose="020B0502040204020203" pitchFamily="34" charset="-122"/>
              </a:rPr>
              <a:t> </a:t>
            </a:r>
            <a:r>
              <a:rPr lang="en-US" altLang="zh-CN" sz="2000" dirty="0">
                <a:solidFill>
                  <a:schemeClr val="tx1">
                    <a:lumMod val="75000"/>
                    <a:lumOff val="25000"/>
                  </a:schemeClr>
                </a:solidFill>
                <a:latin typeface="微软雅黑" pitchFamily="34" charset="-122"/>
                <a:ea typeface="微软雅黑" pitchFamily="34" charset="-122"/>
              </a:rPr>
              <a:t>Experiments </a:t>
            </a:r>
          </a:p>
          <a:p>
            <a:pPr algn="ctr"/>
            <a:r>
              <a:rPr lang="en-US" altLang="zh-CN" sz="2000" dirty="0">
                <a:solidFill>
                  <a:schemeClr val="tx1">
                    <a:lumMod val="75000"/>
                    <a:lumOff val="25000"/>
                  </a:schemeClr>
                </a:solidFill>
                <a:latin typeface="微软雅黑" pitchFamily="34" charset="-122"/>
                <a:ea typeface="微软雅黑" pitchFamily="34" charset="-122"/>
              </a:rPr>
              <a:t>and results</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9" name="TextBox 168"/>
          <p:cNvSpPr txBox="1"/>
          <p:nvPr/>
        </p:nvSpPr>
        <p:spPr>
          <a:xfrm>
            <a:off x="8687248" y="4653136"/>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367503" y="447230"/>
            <a:ext cx="3647583"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The Overall Mission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622598" y="280490"/>
            <a:ext cx="792088" cy="792088"/>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4" name="文本框 3">
            <a:extLst>
              <a:ext uri="{FF2B5EF4-FFF2-40B4-BE49-F238E27FC236}">
                <a16:creationId xmlns:a16="http://schemas.microsoft.com/office/drawing/2014/main" id="{34DDAC9E-0017-47A4-A400-3B582759E292}"/>
              </a:ext>
            </a:extLst>
          </p:cNvPr>
          <p:cNvSpPr txBox="1"/>
          <p:nvPr/>
        </p:nvSpPr>
        <p:spPr>
          <a:xfrm>
            <a:off x="1049414" y="1988840"/>
            <a:ext cx="9359220" cy="2862322"/>
          </a:xfrm>
          <a:prstGeom prst="rect">
            <a:avLst/>
          </a:prstGeom>
          <a:noFill/>
        </p:spPr>
        <p:txBody>
          <a:bodyPr wrap="square" rtlCol="0">
            <a:spAutoFit/>
          </a:bodyPr>
          <a:lstStyle/>
          <a:p>
            <a:r>
              <a:rPr lang="en-US" altLang="zh-CN" dirty="0"/>
              <a:t>After I downloaded and crawled the data, I experimented and explored the problem of tagging untagged projects on GitHub.</a:t>
            </a:r>
            <a:r>
              <a:rPr lang="zh-CN" altLang="en-US" dirty="0"/>
              <a:t> </a:t>
            </a:r>
            <a:r>
              <a:rPr lang="en-US" altLang="zh-CN" dirty="0"/>
              <a:t>And I think to solve this problem, I need to solve three sub-problems:</a:t>
            </a:r>
          </a:p>
          <a:p>
            <a:endParaRPr lang="en-US" altLang="zh-CN" dirty="0"/>
          </a:p>
          <a:p>
            <a:r>
              <a:rPr lang="en-US" altLang="zh-CN" dirty="0"/>
              <a:t>RQ1: How many labels should a project have?</a:t>
            </a:r>
          </a:p>
          <a:p>
            <a:r>
              <a:rPr lang="en-US" altLang="zh-CN" dirty="0"/>
              <a:t>RQ2: What should be the order of labeling?</a:t>
            </a:r>
          </a:p>
          <a:p>
            <a:r>
              <a:rPr lang="en-US" altLang="zh-CN" dirty="0"/>
              <a:t>RQ3: What types of projects should be labeled as appropriate?</a:t>
            </a:r>
          </a:p>
          <a:p>
            <a:endParaRPr lang="en-US" altLang="zh-CN" dirty="0"/>
          </a:p>
          <a:p>
            <a:r>
              <a:rPr lang="en-US" altLang="zh-CN" dirty="0"/>
              <a:t>Then in order to solve these problems, I did subsequent experiments to find a suitable solution for these problems.</a:t>
            </a:r>
          </a:p>
          <a:p>
            <a:endParaRPr lang="en-US" altLang="zh-CN" dirty="0"/>
          </a:p>
        </p:txBody>
      </p:sp>
    </p:spTree>
    <p:extLst>
      <p:ext uri="{BB962C8B-B14F-4D97-AF65-F5344CB8AC3E}">
        <p14:creationId xmlns:p14="http://schemas.microsoft.com/office/powerpoint/2010/main" val="937081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slide(fromBottom)">
                                      <p:cBhvr>
                                        <p:cTn id="13" dur="1000"/>
                                        <p:tgtEl>
                                          <p:spTgt spid="194"/>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1000"/>
                                        <p:tgtEl>
                                          <p:spTgt spid="165"/>
                                        </p:tgtEl>
                                      </p:cBhvr>
                                    </p:animEffect>
                                    <p:anim calcmode="lin" valueType="num">
                                      <p:cBhvr>
                                        <p:cTn id="18" dur="1000" fill="hold"/>
                                        <p:tgtEl>
                                          <p:spTgt spid="165"/>
                                        </p:tgtEl>
                                        <p:attrNameLst>
                                          <p:attrName>ppt_x</p:attrName>
                                        </p:attrNameLst>
                                      </p:cBhvr>
                                      <p:tavLst>
                                        <p:tav tm="0">
                                          <p:val>
                                            <p:strVal val="#ppt_x"/>
                                          </p:val>
                                        </p:tav>
                                        <p:tav tm="100000">
                                          <p:val>
                                            <p:strVal val="#ppt_x"/>
                                          </p:val>
                                        </p:tav>
                                      </p:tavLst>
                                    </p:anim>
                                    <p:anim calcmode="lin" valueType="num">
                                      <p:cBhvr>
                                        <p:cTn id="19"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262558" y="2348880"/>
            <a:ext cx="6480720" cy="3139321"/>
          </a:xfrm>
          <a:prstGeom prst="rect">
            <a:avLst/>
          </a:prstGeom>
          <a:noFill/>
        </p:spPr>
        <p:txBody>
          <a:bodyPr wrap="square" rtlCol="0">
            <a:spAutoFit/>
          </a:bodyPr>
          <a:lstStyle/>
          <a:p>
            <a:r>
              <a:rPr lang="en-US" altLang="zh-CN" dirty="0"/>
              <a:t>First of all, After preprocessing the tags (removing duplicate tags), there are still 39,213 tags left. Then I clustered these tags and took the number of top-10 classes for further analysis. Which include Language(Python</a:t>
            </a:r>
            <a:r>
              <a:rPr lang="zh-CN" altLang="en-US" dirty="0"/>
              <a:t>、</a:t>
            </a:r>
            <a:r>
              <a:rPr lang="en-US" altLang="zh-CN" dirty="0"/>
              <a:t>java</a:t>
            </a:r>
            <a:r>
              <a:rPr lang="zh-CN" altLang="en-US" dirty="0"/>
              <a:t>、</a:t>
            </a:r>
            <a:r>
              <a:rPr lang="en-US" altLang="zh-CN" dirty="0"/>
              <a:t>Lua…);Library(BeautifulSoup4</a:t>
            </a:r>
            <a:r>
              <a:rPr lang="zh-CN" altLang="en-US" dirty="0"/>
              <a:t>、</a:t>
            </a:r>
            <a:r>
              <a:rPr lang="en-US" altLang="zh-CN" dirty="0" err="1"/>
              <a:t>numpy</a:t>
            </a:r>
            <a:r>
              <a:rPr lang="zh-CN" altLang="en-US" dirty="0"/>
              <a:t>、</a:t>
            </a:r>
            <a:r>
              <a:rPr lang="en-US" altLang="zh-CN" dirty="0" err="1"/>
              <a:t>Scripejava</a:t>
            </a:r>
            <a:r>
              <a:rPr lang="en-US" altLang="zh-CN" dirty="0"/>
              <a:t>…);Framework(Bootstrap</a:t>
            </a:r>
            <a:r>
              <a:rPr lang="zh-CN" altLang="en-US" dirty="0"/>
              <a:t>、</a:t>
            </a:r>
            <a:r>
              <a:rPr lang="en-US" altLang="zh-CN" dirty="0"/>
              <a:t>php…);Tools(</a:t>
            </a:r>
            <a:r>
              <a:rPr lang="en-US" altLang="zh-CN" dirty="0" err="1"/>
              <a:t>structuremap</a:t>
            </a:r>
            <a:r>
              <a:rPr lang="zh-CN" altLang="en-US" dirty="0"/>
              <a:t>、</a:t>
            </a:r>
            <a:r>
              <a:rPr lang="en-US" altLang="zh-CN" dirty="0"/>
              <a:t>census…);Software(twitter</a:t>
            </a:r>
            <a:r>
              <a:rPr lang="zh-CN" altLang="en-US" dirty="0"/>
              <a:t>、</a:t>
            </a:r>
            <a:r>
              <a:rPr lang="en-US" altLang="zh-CN" dirty="0" err="1"/>
              <a:t>facebook</a:t>
            </a:r>
            <a:r>
              <a:rPr lang="en-US" altLang="zh-CN" dirty="0"/>
              <a:t>…) and so on.</a:t>
            </a:r>
          </a:p>
          <a:p>
            <a:endParaRPr lang="en-US" altLang="zh-CN" dirty="0"/>
          </a:p>
          <a:p>
            <a:r>
              <a:rPr lang="en-US" altLang="zh-CN" dirty="0"/>
              <a:t>However, the clustering effect is not very good, because word2vec requires context to calculate the vector, the single word input will lead to insufficient training. Therefore, whether other corpora(like description) can be used for training. </a:t>
            </a:r>
          </a:p>
        </p:txBody>
      </p:sp>
      <p:pic>
        <p:nvPicPr>
          <p:cNvPr id="7" name="图片 6">
            <a:extLst>
              <a:ext uri="{FF2B5EF4-FFF2-40B4-BE49-F238E27FC236}">
                <a16:creationId xmlns:a16="http://schemas.microsoft.com/office/drawing/2014/main" id="{E4F7EE09-58DC-48D4-8B6F-9DFC79A4A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310" y="2204864"/>
            <a:ext cx="4768297" cy="3600400"/>
          </a:xfrm>
          <a:prstGeom prst="rect">
            <a:avLst/>
          </a:prstGeom>
        </p:spPr>
      </p:pic>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366808" y="1854480"/>
            <a:ext cx="10736718" cy="2031325"/>
          </a:xfrm>
          <a:prstGeom prst="rect">
            <a:avLst/>
          </a:prstGeom>
          <a:noFill/>
        </p:spPr>
        <p:txBody>
          <a:bodyPr wrap="square" rtlCol="0">
            <a:spAutoFit/>
          </a:bodyPr>
          <a:lstStyle/>
          <a:p>
            <a:r>
              <a:rPr lang="en-US" altLang="zh-CN" dirty="0"/>
              <a:t>In order to solve the first problem, I need to count the number of tags for each project. I selected 5,000 projects and counted their number of tags. Found that the number of tags in 5 or less of the project is too much. And three of these tags appear most often. But just in this way it's difficult to determine what impact the number of tags will have on the project? Therefore, I further compared the number of tags with the number of watch, star and fork of the project. And when the number of tags is 4 or 8, the number is higher. Then I calculated their variance to further confirm the experimental results, and found that when the number was 8, his variance was large and his data fluctuated greatly. Therefore, when the number of labels is 4, it is more appropriate.</a:t>
            </a:r>
          </a:p>
        </p:txBody>
      </p:sp>
      <p:pic>
        <p:nvPicPr>
          <p:cNvPr id="4" name="图片 3">
            <a:extLst>
              <a:ext uri="{FF2B5EF4-FFF2-40B4-BE49-F238E27FC236}">
                <a16:creationId xmlns:a16="http://schemas.microsoft.com/office/drawing/2014/main" id="{C1686EC4-04F3-4624-825D-F52447F5E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50" y="3885805"/>
            <a:ext cx="3706466" cy="2761116"/>
          </a:xfrm>
          <a:prstGeom prst="rect">
            <a:avLst/>
          </a:prstGeom>
        </p:spPr>
      </p:pic>
      <p:pic>
        <p:nvPicPr>
          <p:cNvPr id="6" name="图片 5">
            <a:extLst>
              <a:ext uri="{FF2B5EF4-FFF2-40B4-BE49-F238E27FC236}">
                <a16:creationId xmlns:a16="http://schemas.microsoft.com/office/drawing/2014/main" id="{8C4A20D2-E4B4-4462-BD03-664404BEC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974" y="3894759"/>
            <a:ext cx="3706465" cy="2765415"/>
          </a:xfrm>
          <a:prstGeom prst="rect">
            <a:avLst/>
          </a:prstGeom>
        </p:spPr>
      </p:pic>
      <p:pic>
        <p:nvPicPr>
          <p:cNvPr id="9" name="图片 8">
            <a:extLst>
              <a:ext uri="{FF2B5EF4-FFF2-40B4-BE49-F238E27FC236}">
                <a16:creationId xmlns:a16="http://schemas.microsoft.com/office/drawing/2014/main" id="{F189A284-893E-4EDD-96BC-87CB3A5BA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397" y="3894758"/>
            <a:ext cx="3708435" cy="2765416"/>
          </a:xfrm>
          <a:prstGeom prst="rect">
            <a:avLst/>
          </a:prstGeom>
        </p:spPr>
      </p:pic>
    </p:spTree>
    <p:extLst>
      <p:ext uri="{BB962C8B-B14F-4D97-AF65-F5344CB8AC3E}">
        <p14:creationId xmlns:p14="http://schemas.microsoft.com/office/powerpoint/2010/main" val="4247574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406574" y="1678276"/>
            <a:ext cx="11233248" cy="1477328"/>
          </a:xfrm>
          <a:prstGeom prst="rect">
            <a:avLst/>
          </a:prstGeom>
          <a:noFill/>
        </p:spPr>
        <p:txBody>
          <a:bodyPr wrap="square" rtlCol="0">
            <a:spAutoFit/>
          </a:bodyPr>
          <a:lstStyle/>
          <a:p>
            <a:r>
              <a:rPr lang="en-US" altLang="zh-CN" dirty="0"/>
              <a:t>In order to solve the second problem, Based on the clustering results and the sequence of engineering labels, I drew a scatter diagram, in which the color depth of the points represented the number of times this situation occurred. Each point can be represented as (order, category).But if you look at it, the order of tags is not very intuitive. Therefore, I manually analyzed the labels of 1000 projects. First, these projects are divided into five categories according to the project description: Library, Framework, Tools, Platform , Software and Other. Each category is then analyzed separately.</a:t>
            </a:r>
          </a:p>
        </p:txBody>
      </p:sp>
      <p:pic>
        <p:nvPicPr>
          <p:cNvPr id="8" name="图片 7">
            <a:extLst>
              <a:ext uri="{FF2B5EF4-FFF2-40B4-BE49-F238E27FC236}">
                <a16:creationId xmlns:a16="http://schemas.microsoft.com/office/drawing/2014/main" id="{7E2FF6BE-A3D2-45AB-A399-448758C04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92" y="3187668"/>
            <a:ext cx="4464496" cy="3353108"/>
          </a:xfrm>
          <a:prstGeom prst="rect">
            <a:avLst/>
          </a:prstGeom>
        </p:spPr>
      </p:pic>
      <p:pic>
        <p:nvPicPr>
          <p:cNvPr id="4" name="图片 3">
            <a:extLst>
              <a:ext uri="{FF2B5EF4-FFF2-40B4-BE49-F238E27FC236}">
                <a16:creationId xmlns:a16="http://schemas.microsoft.com/office/drawing/2014/main" id="{B32B39E0-CCC0-46BD-AB4A-4F76602F7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214" y="3216630"/>
            <a:ext cx="3888432" cy="3296777"/>
          </a:xfrm>
          <a:prstGeom prst="rect">
            <a:avLst/>
          </a:prstGeom>
        </p:spPr>
      </p:pic>
    </p:spTree>
    <p:extLst>
      <p:ext uri="{BB962C8B-B14F-4D97-AF65-F5344CB8AC3E}">
        <p14:creationId xmlns:p14="http://schemas.microsoft.com/office/powerpoint/2010/main" val="2668922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文本框 2">
            <a:extLst>
              <a:ext uri="{FF2B5EF4-FFF2-40B4-BE49-F238E27FC236}">
                <a16:creationId xmlns:a16="http://schemas.microsoft.com/office/drawing/2014/main" id="{61FD7091-9505-43E5-9B96-47F358EC2884}"/>
              </a:ext>
            </a:extLst>
          </p:cNvPr>
          <p:cNvSpPr txBox="1"/>
          <p:nvPr/>
        </p:nvSpPr>
        <p:spPr>
          <a:xfrm>
            <a:off x="1198662" y="1988840"/>
            <a:ext cx="9361040" cy="1477328"/>
          </a:xfrm>
          <a:prstGeom prst="rect">
            <a:avLst/>
          </a:prstGeom>
          <a:noFill/>
        </p:spPr>
        <p:txBody>
          <a:bodyPr wrap="square" rtlCol="0">
            <a:spAutoFit/>
          </a:bodyPr>
          <a:lstStyle/>
          <a:p>
            <a:r>
              <a:rPr lang="en-US" altLang="zh-CN" dirty="0"/>
              <a:t>For the Library, the tag order follows these rules(80%): </a:t>
            </a:r>
          </a:p>
          <a:p>
            <a:endParaRPr lang="en-US" altLang="zh-CN" dirty="0"/>
          </a:p>
          <a:p>
            <a:r>
              <a:rPr lang="en-US" altLang="zh-CN" dirty="0"/>
              <a:t>1</a:t>
            </a:r>
            <a:r>
              <a:rPr lang="zh-CN" altLang="en-US" dirty="0"/>
              <a:t>、</a:t>
            </a:r>
            <a:r>
              <a:rPr lang="en-US" altLang="zh-CN" dirty="0"/>
              <a:t>Most of the project have the language tags;</a:t>
            </a:r>
          </a:p>
          <a:p>
            <a:r>
              <a:rPr lang="en-US" altLang="zh-CN" dirty="0"/>
              <a:t>2</a:t>
            </a:r>
            <a:r>
              <a:rPr lang="zh-CN" altLang="en-US" dirty="0"/>
              <a:t>、</a:t>
            </a:r>
            <a:r>
              <a:rPr lang="en-US" altLang="zh-CN" dirty="0"/>
              <a:t>Language tags usually appear first or second;</a:t>
            </a:r>
          </a:p>
          <a:p>
            <a:r>
              <a:rPr lang="en-US" altLang="zh-CN" dirty="0"/>
              <a:t>3</a:t>
            </a:r>
            <a:r>
              <a:rPr lang="zh-CN" altLang="en-US" dirty="0"/>
              <a:t>、</a:t>
            </a:r>
            <a:r>
              <a:rPr lang="en-US" altLang="zh-CN" dirty="0"/>
              <a:t>Some tags are expanded from coarse-grained to fine-grained </a:t>
            </a:r>
            <a:endParaRPr lang="zh-CN" altLang="en-US" dirty="0"/>
          </a:p>
        </p:txBody>
      </p:sp>
      <p:pic>
        <p:nvPicPr>
          <p:cNvPr id="20" name="图片 19">
            <a:extLst>
              <a:ext uri="{FF2B5EF4-FFF2-40B4-BE49-F238E27FC236}">
                <a16:creationId xmlns:a16="http://schemas.microsoft.com/office/drawing/2014/main" id="{32954323-1149-48B9-84B5-BE21495EF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 y="4670757"/>
            <a:ext cx="4691504" cy="1784900"/>
          </a:xfrm>
          <a:prstGeom prst="rect">
            <a:avLst/>
          </a:prstGeom>
        </p:spPr>
      </p:pic>
      <p:pic>
        <p:nvPicPr>
          <p:cNvPr id="22" name="图片 21">
            <a:extLst>
              <a:ext uri="{FF2B5EF4-FFF2-40B4-BE49-F238E27FC236}">
                <a16:creationId xmlns:a16="http://schemas.microsoft.com/office/drawing/2014/main" id="{6704C41E-8827-4615-9D76-B451FD077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072" y="3433016"/>
            <a:ext cx="4512673" cy="1952521"/>
          </a:xfrm>
          <a:prstGeom prst="rect">
            <a:avLst/>
          </a:prstGeom>
        </p:spPr>
      </p:pic>
      <p:pic>
        <p:nvPicPr>
          <p:cNvPr id="24" name="图片 23">
            <a:extLst>
              <a:ext uri="{FF2B5EF4-FFF2-40B4-BE49-F238E27FC236}">
                <a16:creationId xmlns:a16="http://schemas.microsoft.com/office/drawing/2014/main" id="{9A3CE9CD-AFC6-46DD-8342-CC32959C6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4075" y="4725144"/>
            <a:ext cx="4046080" cy="1948693"/>
          </a:xfrm>
          <a:prstGeom prst="rect">
            <a:avLst/>
          </a:prstGeom>
        </p:spPr>
      </p:pic>
    </p:spTree>
    <p:extLst>
      <p:ext uri="{BB962C8B-B14F-4D97-AF65-F5344CB8AC3E}">
        <p14:creationId xmlns:p14="http://schemas.microsoft.com/office/powerpoint/2010/main" val="744807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文本框 2">
            <a:extLst>
              <a:ext uri="{FF2B5EF4-FFF2-40B4-BE49-F238E27FC236}">
                <a16:creationId xmlns:a16="http://schemas.microsoft.com/office/drawing/2014/main" id="{61FD7091-9505-43E5-9B96-47F358EC2884}"/>
              </a:ext>
            </a:extLst>
          </p:cNvPr>
          <p:cNvSpPr txBox="1"/>
          <p:nvPr/>
        </p:nvSpPr>
        <p:spPr>
          <a:xfrm>
            <a:off x="1198662" y="1988840"/>
            <a:ext cx="9361040" cy="923330"/>
          </a:xfrm>
          <a:prstGeom prst="rect">
            <a:avLst/>
          </a:prstGeom>
          <a:noFill/>
        </p:spPr>
        <p:txBody>
          <a:bodyPr wrap="square" rtlCol="0">
            <a:spAutoFit/>
          </a:bodyPr>
          <a:lstStyle/>
          <a:p>
            <a:r>
              <a:rPr lang="en-US" altLang="zh-CN" dirty="0"/>
              <a:t>For the Tools, the tag order follows this rule(70%): </a:t>
            </a:r>
          </a:p>
          <a:p>
            <a:endParaRPr lang="en-US" altLang="zh-CN" dirty="0"/>
          </a:p>
          <a:p>
            <a:r>
              <a:rPr lang="en-US" altLang="zh-CN" dirty="0"/>
              <a:t>The functional tag is placed at the front;</a:t>
            </a:r>
          </a:p>
        </p:txBody>
      </p:sp>
      <p:pic>
        <p:nvPicPr>
          <p:cNvPr id="4" name="图片 3">
            <a:extLst>
              <a:ext uri="{FF2B5EF4-FFF2-40B4-BE49-F238E27FC236}">
                <a16:creationId xmlns:a16="http://schemas.microsoft.com/office/drawing/2014/main" id="{DF30A414-7BFB-4EF8-ADAC-A7339F45E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6" y="3911974"/>
            <a:ext cx="5400600" cy="1752563"/>
          </a:xfrm>
          <a:prstGeom prst="rect">
            <a:avLst/>
          </a:prstGeom>
        </p:spPr>
      </p:pic>
      <p:pic>
        <p:nvPicPr>
          <p:cNvPr id="6" name="图片 5">
            <a:extLst>
              <a:ext uri="{FF2B5EF4-FFF2-40B4-BE49-F238E27FC236}">
                <a16:creationId xmlns:a16="http://schemas.microsoft.com/office/drawing/2014/main" id="{609F4A49-0E47-4A0D-ABDF-7BAA6DF51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248" y="3341137"/>
            <a:ext cx="5040560" cy="2292086"/>
          </a:xfrm>
          <a:prstGeom prst="rect">
            <a:avLst/>
          </a:prstGeom>
        </p:spPr>
      </p:pic>
    </p:spTree>
    <p:extLst>
      <p:ext uri="{BB962C8B-B14F-4D97-AF65-F5344CB8AC3E}">
        <p14:creationId xmlns:p14="http://schemas.microsoft.com/office/powerpoint/2010/main" val="103549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results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文本框 2">
            <a:extLst>
              <a:ext uri="{FF2B5EF4-FFF2-40B4-BE49-F238E27FC236}">
                <a16:creationId xmlns:a16="http://schemas.microsoft.com/office/drawing/2014/main" id="{61FD7091-9505-43E5-9B96-47F358EC2884}"/>
              </a:ext>
            </a:extLst>
          </p:cNvPr>
          <p:cNvSpPr txBox="1"/>
          <p:nvPr/>
        </p:nvSpPr>
        <p:spPr>
          <a:xfrm>
            <a:off x="1198662" y="1988840"/>
            <a:ext cx="9361040" cy="923330"/>
          </a:xfrm>
          <a:prstGeom prst="rect">
            <a:avLst/>
          </a:prstGeom>
          <a:noFill/>
        </p:spPr>
        <p:txBody>
          <a:bodyPr wrap="square" rtlCol="0">
            <a:spAutoFit/>
          </a:bodyPr>
          <a:lstStyle/>
          <a:p>
            <a:r>
              <a:rPr lang="en-US" altLang="zh-CN" dirty="0"/>
              <a:t>For the Framework, the tag order follows this rule(70%): </a:t>
            </a:r>
          </a:p>
          <a:p>
            <a:endParaRPr lang="en-US" altLang="zh-CN" dirty="0"/>
          </a:p>
          <a:p>
            <a:r>
              <a:rPr lang="en-US" altLang="zh-CN" dirty="0"/>
              <a:t>1</a:t>
            </a:r>
            <a:r>
              <a:rPr lang="zh-CN" altLang="en-US" dirty="0"/>
              <a:t>、</a:t>
            </a:r>
            <a:r>
              <a:rPr lang="en-US" altLang="zh-CN" dirty="0"/>
              <a:t>It usually starts with the name of the framework or the language used by the framework;</a:t>
            </a:r>
          </a:p>
        </p:txBody>
      </p:sp>
      <p:pic>
        <p:nvPicPr>
          <p:cNvPr id="4" name="图片 3">
            <a:extLst>
              <a:ext uri="{FF2B5EF4-FFF2-40B4-BE49-F238E27FC236}">
                <a16:creationId xmlns:a16="http://schemas.microsoft.com/office/drawing/2014/main" id="{3D710920-4D99-434F-B223-9B0F69F01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6" y="3573016"/>
            <a:ext cx="5327959" cy="1840275"/>
          </a:xfrm>
          <a:prstGeom prst="rect">
            <a:avLst/>
          </a:prstGeom>
        </p:spPr>
      </p:pic>
      <p:pic>
        <p:nvPicPr>
          <p:cNvPr id="6" name="图片 5">
            <a:extLst>
              <a:ext uri="{FF2B5EF4-FFF2-40B4-BE49-F238E27FC236}">
                <a16:creationId xmlns:a16="http://schemas.microsoft.com/office/drawing/2014/main" id="{0C7248D3-3C5E-4001-AD0B-0AD84381E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118" y="2856917"/>
            <a:ext cx="5112568" cy="2106730"/>
          </a:xfrm>
          <a:prstGeom prst="rect">
            <a:avLst/>
          </a:prstGeom>
        </p:spPr>
      </p:pic>
      <p:pic>
        <p:nvPicPr>
          <p:cNvPr id="8" name="图片 7">
            <a:extLst>
              <a:ext uri="{FF2B5EF4-FFF2-40B4-BE49-F238E27FC236}">
                <a16:creationId xmlns:a16="http://schemas.microsoft.com/office/drawing/2014/main" id="{B46E389D-EF0C-41EB-A2A8-10597DE81D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1230" y="4881781"/>
            <a:ext cx="5112569" cy="1899886"/>
          </a:xfrm>
          <a:prstGeom prst="rect">
            <a:avLst/>
          </a:prstGeom>
        </p:spPr>
      </p:pic>
    </p:spTree>
    <p:extLst>
      <p:ext uri="{BB962C8B-B14F-4D97-AF65-F5344CB8AC3E}">
        <p14:creationId xmlns:p14="http://schemas.microsoft.com/office/powerpoint/2010/main" val="216993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TotalTime>
  <Words>1141</Words>
  <Application>Microsoft Office PowerPoint</Application>
  <PresentationFormat>自定义</PresentationFormat>
  <Paragraphs>97</Paragraphs>
  <Slides>14</Slides>
  <Notes>14</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ITC Avant Garde Std XLt</vt:lpstr>
      <vt:lpstr>Microsoft YaHei Light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167</cp:revision>
  <dcterms:created xsi:type="dcterms:W3CDTF">2014-12-25T08:17:45Z</dcterms:created>
  <dcterms:modified xsi:type="dcterms:W3CDTF">2019-01-04T09:03:47Z</dcterms:modified>
  <cp:category/>
</cp:coreProperties>
</file>