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4" r:id="rId3"/>
    <p:sldId id="375" r:id="rId4"/>
    <p:sldId id="368" r:id="rId5"/>
    <p:sldId id="372" r:id="rId6"/>
    <p:sldId id="373" r:id="rId7"/>
    <p:sldId id="374" r:id="rId8"/>
    <p:sldId id="376" r:id="rId9"/>
    <p:sldId id="377" r:id="rId10"/>
    <p:sldId id="369" r:id="rId11"/>
  </p:sldIdLst>
  <p:sldSz cx="12190413"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2019/3/10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300256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235674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245241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40217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1683200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2019/03/04——2019/03/10</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469920"/>
            <a:ext cx="9975336" cy="1200329"/>
          </a:xfrm>
          <a:prstGeom prst="rect">
            <a:avLst/>
          </a:prstGeom>
          <a:noFill/>
        </p:spPr>
        <p:txBody>
          <a:bodyPr wrap="square" rtlCol="0">
            <a:spAutoFit/>
          </a:bodyPr>
          <a:lstStyle/>
          <a:p>
            <a:r>
              <a:rPr lang="en-US" altLang="zh-CN" dirty="0"/>
              <a:t>1</a:t>
            </a:r>
            <a:r>
              <a:rPr lang="zh-CN" altLang="en-US" dirty="0"/>
              <a:t>、</a:t>
            </a:r>
            <a:r>
              <a:rPr lang="en-US" altLang="zh-CN" dirty="0"/>
              <a:t> I should pay more attention to the news and current social phenomena to consider whether what we have studied can reflect or solve this social phenomenon.</a:t>
            </a:r>
          </a:p>
          <a:p>
            <a:r>
              <a:rPr lang="en-US" altLang="zh-CN" dirty="0"/>
              <a:t>2</a:t>
            </a:r>
            <a:r>
              <a:rPr lang="zh-CN" altLang="en-US" dirty="0"/>
              <a:t>、</a:t>
            </a:r>
            <a:r>
              <a:rPr lang="en-US" altLang="zh-CN" dirty="0"/>
              <a:t>Take a closer look at a change on GitHub tag</a:t>
            </a:r>
          </a:p>
          <a:p>
            <a:r>
              <a:rPr lang="en-US" altLang="zh-CN" dirty="0"/>
              <a:t>3</a:t>
            </a:r>
            <a:r>
              <a:rPr lang="zh-CN" altLang="en-US" dirty="0"/>
              <a:t>、</a:t>
            </a:r>
            <a:r>
              <a:rPr lang="en-US" altLang="zh-CN" dirty="0"/>
              <a:t>A statistical comparison of Stack Overflow and GitHub tag in the same time period.</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945576" y="4492209"/>
            <a:ext cx="1710276"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Introduction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362337" y="4529088"/>
            <a:ext cx="2738684" cy="40011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Experiment and Idea</a:t>
            </a:r>
          </a:p>
        </p:txBody>
      </p:sp>
      <p:sp>
        <p:nvSpPr>
          <p:cNvPr id="169" name="TextBox 168"/>
          <p:cNvSpPr txBox="1"/>
          <p:nvPr/>
        </p:nvSpPr>
        <p:spPr>
          <a:xfrm>
            <a:off x="8687248" y="4575255"/>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4">
            <a:extLst>
              <a:ext uri="{FF2B5EF4-FFF2-40B4-BE49-F238E27FC236}">
                <a16:creationId xmlns:a16="http://schemas.microsoft.com/office/drawing/2014/main" id="{CB818BA5-E7D5-4F4A-954A-D979EEED9710}"/>
              </a:ext>
            </a:extLst>
          </p:cNvPr>
          <p:cNvSpPr txBox="1"/>
          <p:nvPr/>
        </p:nvSpPr>
        <p:spPr>
          <a:xfrm>
            <a:off x="836805" y="420593"/>
            <a:ext cx="3647583" cy="523220"/>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Introduction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521811D9-67B0-48E2-8DCC-7830C16A60D1}"/>
              </a:ext>
            </a:extLst>
          </p:cNvPr>
          <p:cNvGrpSpPr/>
          <p:nvPr/>
        </p:nvGrpSpPr>
        <p:grpSpPr>
          <a:xfrm>
            <a:off x="622598" y="280490"/>
            <a:ext cx="792088" cy="792088"/>
            <a:chOff x="6501056" y="1873013"/>
            <a:chExt cx="696763" cy="696763"/>
          </a:xfrm>
        </p:grpSpPr>
        <p:sp>
          <p:nvSpPr>
            <p:cNvPr id="4" name="椭圆 3">
              <a:extLst>
                <a:ext uri="{FF2B5EF4-FFF2-40B4-BE49-F238E27FC236}">
                  <a16:creationId xmlns:a16="http://schemas.microsoft.com/office/drawing/2014/main" id="{4055D013-DE78-407F-9997-DF9391C5F4D2}"/>
                </a:ext>
              </a:extLst>
            </p:cNvPr>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 name="组合 113">
              <a:extLst>
                <a:ext uri="{FF2B5EF4-FFF2-40B4-BE49-F238E27FC236}">
                  <a16:creationId xmlns:a16="http://schemas.microsoft.com/office/drawing/2014/main" id="{4D80AD6A-E4ED-47B1-9C0F-484FF21A64B3}"/>
                </a:ext>
              </a:extLst>
            </p:cNvPr>
            <p:cNvGrpSpPr>
              <a:grpSpLocks noChangeAspect="1"/>
            </p:cNvGrpSpPr>
            <p:nvPr/>
          </p:nvGrpSpPr>
          <p:grpSpPr>
            <a:xfrm>
              <a:off x="6616022" y="1996255"/>
              <a:ext cx="466830" cy="450242"/>
              <a:chOff x="7019925" y="5499100"/>
              <a:chExt cx="312738" cy="301626"/>
            </a:xfrm>
            <a:solidFill>
              <a:srgbClr val="BBBE2C"/>
            </a:solidFill>
          </p:grpSpPr>
          <p:sp>
            <p:nvSpPr>
              <p:cNvPr id="6" name="Freeform 252">
                <a:extLst>
                  <a:ext uri="{FF2B5EF4-FFF2-40B4-BE49-F238E27FC236}">
                    <a16:creationId xmlns:a16="http://schemas.microsoft.com/office/drawing/2014/main" id="{AB66D41A-0A69-464D-A26F-5DE0363225A8}"/>
                  </a:ext>
                </a:extLst>
              </p:cNvPr>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 name="Freeform 253">
                <a:extLst>
                  <a:ext uri="{FF2B5EF4-FFF2-40B4-BE49-F238E27FC236}">
                    <a16:creationId xmlns:a16="http://schemas.microsoft.com/office/drawing/2014/main" id="{2E1F7B15-3BBD-4DAA-97FB-FE68072F1682}"/>
                  </a:ext>
                </a:extLst>
              </p:cNvPr>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8" name="矩形 7">
            <a:extLst>
              <a:ext uri="{FF2B5EF4-FFF2-40B4-BE49-F238E27FC236}">
                <a16:creationId xmlns:a16="http://schemas.microsoft.com/office/drawing/2014/main" id="{F1AD613A-D5D7-4820-8D98-902EB0A701F5}"/>
              </a:ext>
            </a:extLst>
          </p:cNvPr>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9" name="文本框 8">
            <a:extLst>
              <a:ext uri="{FF2B5EF4-FFF2-40B4-BE49-F238E27FC236}">
                <a16:creationId xmlns:a16="http://schemas.microsoft.com/office/drawing/2014/main" id="{B6D87DC8-0915-456F-B2D2-D6611AD51CD5}"/>
              </a:ext>
            </a:extLst>
          </p:cNvPr>
          <p:cNvSpPr txBox="1"/>
          <p:nvPr/>
        </p:nvSpPr>
        <p:spPr>
          <a:xfrm>
            <a:off x="1054646" y="2579712"/>
            <a:ext cx="9829093" cy="1200329"/>
          </a:xfrm>
          <a:prstGeom prst="rect">
            <a:avLst/>
          </a:prstGeom>
          <a:noFill/>
        </p:spPr>
        <p:txBody>
          <a:bodyPr wrap="square" rtlCol="0">
            <a:spAutoFit/>
          </a:bodyPr>
          <a:lstStyle/>
          <a:p>
            <a:r>
              <a:rPr lang="en-US" altLang="zh-CN" dirty="0"/>
              <a:t>After the discussion last time, I classified the collected data by time, and first counted the data for two months (divided by week). </a:t>
            </a:r>
            <a:r>
              <a:rPr lang="en-US" altLang="zh-CN" dirty="0" err="1"/>
              <a:t>Gephi</a:t>
            </a:r>
            <a:r>
              <a:rPr lang="en-US" altLang="zh-CN" dirty="0"/>
              <a:t> graph analysis is carried out for the same kind of vocabulary.    And then, through the discussion with the teacher last week, we had a new research idea, which broke my previously blocked idea.</a:t>
            </a:r>
          </a:p>
        </p:txBody>
      </p:sp>
    </p:spTree>
    <p:extLst>
      <p:ext uri="{BB962C8B-B14F-4D97-AF65-F5344CB8AC3E}">
        <p14:creationId xmlns:p14="http://schemas.microsoft.com/office/powerpoint/2010/main" val="26688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1000"/>
                                        <p:tgtEl>
                                          <p:spTgt spid="8"/>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1630710" y="1559213"/>
            <a:ext cx="8712968" cy="646331"/>
          </a:xfrm>
          <a:prstGeom prst="rect">
            <a:avLst/>
          </a:prstGeom>
          <a:noFill/>
        </p:spPr>
        <p:txBody>
          <a:bodyPr wrap="square" rtlCol="0">
            <a:spAutoFit/>
          </a:bodyPr>
          <a:lstStyle/>
          <a:p>
            <a:r>
              <a:rPr lang="en-US" altLang="zh-CN" dirty="0"/>
              <a:t>The following is the </a:t>
            </a:r>
            <a:r>
              <a:rPr lang="en-US" altLang="zh-CN" dirty="0" err="1"/>
              <a:t>Gephi</a:t>
            </a:r>
            <a:r>
              <a:rPr lang="en-US" altLang="zh-CN" dirty="0"/>
              <a:t> graph analysis on the data of 2017/01/01-2017/02/18, in which the statistics of time nodes are recorded according to the creation time of their projects.</a:t>
            </a:r>
          </a:p>
        </p:txBody>
      </p:sp>
      <p:pic>
        <p:nvPicPr>
          <p:cNvPr id="4" name="图片 3">
            <a:extLst>
              <a:ext uri="{FF2B5EF4-FFF2-40B4-BE49-F238E27FC236}">
                <a16:creationId xmlns:a16="http://schemas.microsoft.com/office/drawing/2014/main" id="{B059EF2D-5AA8-474E-8D46-9FB9FCDB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03" y="2401731"/>
            <a:ext cx="4663553" cy="3874013"/>
          </a:xfrm>
          <a:prstGeom prst="rect">
            <a:avLst/>
          </a:prstGeom>
        </p:spPr>
      </p:pic>
      <p:sp>
        <p:nvSpPr>
          <p:cNvPr id="5" name="文本框 4">
            <a:extLst>
              <a:ext uri="{FF2B5EF4-FFF2-40B4-BE49-F238E27FC236}">
                <a16:creationId xmlns:a16="http://schemas.microsoft.com/office/drawing/2014/main" id="{3B301B99-924E-4E18-A2E7-17834EDA2760}"/>
              </a:ext>
            </a:extLst>
          </p:cNvPr>
          <p:cNvSpPr txBox="1"/>
          <p:nvPr/>
        </p:nvSpPr>
        <p:spPr>
          <a:xfrm>
            <a:off x="1513945" y="6400160"/>
            <a:ext cx="3643945" cy="369332"/>
          </a:xfrm>
          <a:prstGeom prst="rect">
            <a:avLst/>
          </a:prstGeom>
          <a:noFill/>
        </p:spPr>
        <p:txBody>
          <a:bodyPr wrap="square" rtlCol="0">
            <a:spAutoFit/>
          </a:bodyPr>
          <a:lstStyle/>
          <a:p>
            <a:r>
              <a:rPr lang="en-US" altLang="zh-CN" dirty="0"/>
              <a:t>2017/01/01——2017/01/08</a:t>
            </a:r>
            <a:endParaRPr lang="zh-CN" altLang="en-US" dirty="0"/>
          </a:p>
        </p:txBody>
      </p:sp>
      <p:pic>
        <p:nvPicPr>
          <p:cNvPr id="7" name="图片 6">
            <a:extLst>
              <a:ext uri="{FF2B5EF4-FFF2-40B4-BE49-F238E27FC236}">
                <a16:creationId xmlns:a16="http://schemas.microsoft.com/office/drawing/2014/main" id="{4784D393-159E-41F4-B3B7-E9CACA7EB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718" y="2422164"/>
            <a:ext cx="4434129" cy="3833148"/>
          </a:xfrm>
          <a:prstGeom prst="rect">
            <a:avLst/>
          </a:prstGeom>
        </p:spPr>
      </p:pic>
      <p:sp>
        <p:nvSpPr>
          <p:cNvPr id="19" name="文本框 18">
            <a:extLst>
              <a:ext uri="{FF2B5EF4-FFF2-40B4-BE49-F238E27FC236}">
                <a16:creationId xmlns:a16="http://schemas.microsoft.com/office/drawing/2014/main" id="{5D0B0820-3715-4C30-987C-08CD3E1364E7}"/>
              </a:ext>
            </a:extLst>
          </p:cNvPr>
          <p:cNvSpPr txBox="1"/>
          <p:nvPr/>
        </p:nvSpPr>
        <p:spPr>
          <a:xfrm>
            <a:off x="7319342" y="6400160"/>
            <a:ext cx="3643945" cy="369332"/>
          </a:xfrm>
          <a:prstGeom prst="rect">
            <a:avLst/>
          </a:prstGeom>
          <a:noFill/>
        </p:spPr>
        <p:txBody>
          <a:bodyPr wrap="square" rtlCol="0">
            <a:spAutoFit/>
          </a:bodyPr>
          <a:lstStyle/>
          <a:p>
            <a:r>
              <a:rPr lang="en-US" altLang="zh-CN" dirty="0"/>
              <a:t>2017/01/09——2017/01/15</a:t>
            </a:r>
            <a:endParaRPr lang="zh-CN" altLang="en-US" dirty="0"/>
          </a:p>
        </p:txBody>
      </p:sp>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pic>
        <p:nvPicPr>
          <p:cNvPr id="4" name="图片 3">
            <a:extLst>
              <a:ext uri="{FF2B5EF4-FFF2-40B4-BE49-F238E27FC236}">
                <a16:creationId xmlns:a16="http://schemas.microsoft.com/office/drawing/2014/main" id="{66454748-BDFD-48A8-9414-56C1C39F8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47" y="1658259"/>
            <a:ext cx="5096911" cy="4437112"/>
          </a:xfrm>
          <a:prstGeom prst="rect">
            <a:avLst/>
          </a:prstGeom>
        </p:spPr>
      </p:pic>
      <p:pic>
        <p:nvPicPr>
          <p:cNvPr id="7" name="图片 6">
            <a:extLst>
              <a:ext uri="{FF2B5EF4-FFF2-40B4-BE49-F238E27FC236}">
                <a16:creationId xmlns:a16="http://schemas.microsoft.com/office/drawing/2014/main" id="{AED0A92A-C12D-43FE-8772-F87C5FC79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703" y="1658259"/>
            <a:ext cx="4896544" cy="4407479"/>
          </a:xfrm>
          <a:prstGeom prst="rect">
            <a:avLst/>
          </a:prstGeom>
        </p:spPr>
      </p:pic>
      <p:sp>
        <p:nvSpPr>
          <p:cNvPr id="17" name="文本框 16">
            <a:extLst>
              <a:ext uri="{FF2B5EF4-FFF2-40B4-BE49-F238E27FC236}">
                <a16:creationId xmlns:a16="http://schemas.microsoft.com/office/drawing/2014/main" id="{E6144CA5-537C-4A90-877A-D339DC824CA6}"/>
              </a:ext>
            </a:extLst>
          </p:cNvPr>
          <p:cNvSpPr txBox="1"/>
          <p:nvPr/>
        </p:nvSpPr>
        <p:spPr>
          <a:xfrm>
            <a:off x="1379361" y="6298342"/>
            <a:ext cx="3643945" cy="369332"/>
          </a:xfrm>
          <a:prstGeom prst="rect">
            <a:avLst/>
          </a:prstGeom>
          <a:noFill/>
        </p:spPr>
        <p:txBody>
          <a:bodyPr wrap="square" rtlCol="0">
            <a:spAutoFit/>
          </a:bodyPr>
          <a:lstStyle/>
          <a:p>
            <a:r>
              <a:rPr lang="en-US" altLang="zh-CN" dirty="0"/>
              <a:t>2017/01/16——2017/01/22</a:t>
            </a:r>
            <a:endParaRPr lang="zh-CN" altLang="en-US" dirty="0"/>
          </a:p>
        </p:txBody>
      </p:sp>
      <p:sp>
        <p:nvSpPr>
          <p:cNvPr id="18" name="文本框 17">
            <a:extLst>
              <a:ext uri="{FF2B5EF4-FFF2-40B4-BE49-F238E27FC236}">
                <a16:creationId xmlns:a16="http://schemas.microsoft.com/office/drawing/2014/main" id="{6C73C849-81FB-42DA-8187-05536CE01919}"/>
              </a:ext>
            </a:extLst>
          </p:cNvPr>
          <p:cNvSpPr txBox="1"/>
          <p:nvPr/>
        </p:nvSpPr>
        <p:spPr>
          <a:xfrm>
            <a:off x="7607374" y="6298342"/>
            <a:ext cx="3643945" cy="369332"/>
          </a:xfrm>
          <a:prstGeom prst="rect">
            <a:avLst/>
          </a:prstGeom>
          <a:noFill/>
        </p:spPr>
        <p:txBody>
          <a:bodyPr wrap="square" rtlCol="0">
            <a:spAutoFit/>
          </a:bodyPr>
          <a:lstStyle/>
          <a:p>
            <a:r>
              <a:rPr lang="en-US" altLang="zh-CN" dirty="0"/>
              <a:t>2017/01/23——2017/01/29</a:t>
            </a:r>
            <a:endParaRPr lang="zh-CN" altLang="en-US" dirty="0"/>
          </a:p>
        </p:txBody>
      </p:sp>
    </p:spTree>
    <p:extLst>
      <p:ext uri="{BB962C8B-B14F-4D97-AF65-F5344CB8AC3E}">
        <p14:creationId xmlns:p14="http://schemas.microsoft.com/office/powerpoint/2010/main" val="4247574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pic>
        <p:nvPicPr>
          <p:cNvPr id="3" name="图片 2">
            <a:extLst>
              <a:ext uri="{FF2B5EF4-FFF2-40B4-BE49-F238E27FC236}">
                <a16:creationId xmlns:a16="http://schemas.microsoft.com/office/drawing/2014/main" id="{6A8542B3-9C3C-4C10-9F36-56F328324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49" y="1478284"/>
            <a:ext cx="5129899" cy="4605555"/>
          </a:xfrm>
          <a:prstGeom prst="rect">
            <a:avLst/>
          </a:prstGeom>
        </p:spPr>
      </p:pic>
      <p:pic>
        <p:nvPicPr>
          <p:cNvPr id="5" name="图片 4">
            <a:extLst>
              <a:ext uri="{FF2B5EF4-FFF2-40B4-BE49-F238E27FC236}">
                <a16:creationId xmlns:a16="http://schemas.microsoft.com/office/drawing/2014/main" id="{68811DF6-693C-4DB6-9160-DA15421C4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965" y="1502004"/>
            <a:ext cx="5119480" cy="4605555"/>
          </a:xfrm>
          <a:prstGeom prst="rect">
            <a:avLst/>
          </a:prstGeom>
        </p:spPr>
      </p:pic>
      <p:sp>
        <p:nvSpPr>
          <p:cNvPr id="19" name="文本框 18">
            <a:extLst>
              <a:ext uri="{FF2B5EF4-FFF2-40B4-BE49-F238E27FC236}">
                <a16:creationId xmlns:a16="http://schemas.microsoft.com/office/drawing/2014/main" id="{7D670809-825F-4AD3-BB38-EF70DCB3F2B1}"/>
              </a:ext>
            </a:extLst>
          </p:cNvPr>
          <p:cNvSpPr txBox="1"/>
          <p:nvPr/>
        </p:nvSpPr>
        <p:spPr>
          <a:xfrm>
            <a:off x="1379361" y="6298342"/>
            <a:ext cx="3643945" cy="369332"/>
          </a:xfrm>
          <a:prstGeom prst="rect">
            <a:avLst/>
          </a:prstGeom>
          <a:noFill/>
        </p:spPr>
        <p:txBody>
          <a:bodyPr wrap="square" rtlCol="0">
            <a:spAutoFit/>
          </a:bodyPr>
          <a:lstStyle/>
          <a:p>
            <a:r>
              <a:rPr lang="en-US" altLang="zh-CN" dirty="0"/>
              <a:t>2017/01/30——2017/02/05</a:t>
            </a:r>
            <a:endParaRPr lang="zh-CN" altLang="en-US" dirty="0"/>
          </a:p>
        </p:txBody>
      </p:sp>
      <p:sp>
        <p:nvSpPr>
          <p:cNvPr id="20" name="文本框 19">
            <a:extLst>
              <a:ext uri="{FF2B5EF4-FFF2-40B4-BE49-F238E27FC236}">
                <a16:creationId xmlns:a16="http://schemas.microsoft.com/office/drawing/2014/main" id="{1DE5FD31-F466-42D3-B6E5-E4A1B26CE883}"/>
              </a:ext>
            </a:extLst>
          </p:cNvPr>
          <p:cNvSpPr txBox="1"/>
          <p:nvPr/>
        </p:nvSpPr>
        <p:spPr>
          <a:xfrm>
            <a:off x="7135730" y="6298342"/>
            <a:ext cx="3643945" cy="369332"/>
          </a:xfrm>
          <a:prstGeom prst="rect">
            <a:avLst/>
          </a:prstGeom>
          <a:noFill/>
        </p:spPr>
        <p:txBody>
          <a:bodyPr wrap="square" rtlCol="0">
            <a:spAutoFit/>
          </a:bodyPr>
          <a:lstStyle/>
          <a:p>
            <a:r>
              <a:rPr lang="en-US" altLang="zh-CN" dirty="0"/>
              <a:t>2017/02/06——2017/02/12</a:t>
            </a:r>
            <a:endParaRPr lang="zh-CN" altLang="en-US" dirty="0"/>
          </a:p>
        </p:txBody>
      </p:sp>
    </p:spTree>
    <p:extLst>
      <p:ext uri="{BB962C8B-B14F-4D97-AF65-F5344CB8AC3E}">
        <p14:creationId xmlns:p14="http://schemas.microsoft.com/office/powerpoint/2010/main" val="2668922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pic>
        <p:nvPicPr>
          <p:cNvPr id="4" name="图片 3">
            <a:extLst>
              <a:ext uri="{FF2B5EF4-FFF2-40B4-BE49-F238E27FC236}">
                <a16:creationId xmlns:a16="http://schemas.microsoft.com/office/drawing/2014/main" id="{AE962A7A-1131-4130-BBCE-110E007E2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03" y="1600988"/>
            <a:ext cx="5168239" cy="4549506"/>
          </a:xfrm>
          <a:prstGeom prst="rect">
            <a:avLst/>
          </a:prstGeom>
        </p:spPr>
      </p:pic>
      <p:sp>
        <p:nvSpPr>
          <p:cNvPr id="17" name="文本框 16">
            <a:extLst>
              <a:ext uri="{FF2B5EF4-FFF2-40B4-BE49-F238E27FC236}">
                <a16:creationId xmlns:a16="http://schemas.microsoft.com/office/drawing/2014/main" id="{F2C592D1-4A31-4359-A576-A2B8A46DD703}"/>
              </a:ext>
            </a:extLst>
          </p:cNvPr>
          <p:cNvSpPr txBox="1"/>
          <p:nvPr/>
        </p:nvSpPr>
        <p:spPr>
          <a:xfrm>
            <a:off x="1379361" y="6298342"/>
            <a:ext cx="3643945" cy="369332"/>
          </a:xfrm>
          <a:prstGeom prst="rect">
            <a:avLst/>
          </a:prstGeom>
          <a:noFill/>
        </p:spPr>
        <p:txBody>
          <a:bodyPr wrap="square" rtlCol="0">
            <a:spAutoFit/>
          </a:bodyPr>
          <a:lstStyle/>
          <a:p>
            <a:r>
              <a:rPr lang="en-US" altLang="zh-CN" dirty="0"/>
              <a:t>2017/02/13——2017/02/19</a:t>
            </a:r>
            <a:endParaRPr lang="zh-CN" altLang="en-US" dirty="0"/>
          </a:p>
        </p:txBody>
      </p:sp>
      <p:sp>
        <p:nvSpPr>
          <p:cNvPr id="5" name="矩形 4">
            <a:extLst>
              <a:ext uri="{FF2B5EF4-FFF2-40B4-BE49-F238E27FC236}">
                <a16:creationId xmlns:a16="http://schemas.microsoft.com/office/drawing/2014/main" id="{704C4DAC-59F3-4AD1-A82D-020D2D7501E6}"/>
              </a:ext>
            </a:extLst>
          </p:cNvPr>
          <p:cNvSpPr/>
          <p:nvPr/>
        </p:nvSpPr>
        <p:spPr>
          <a:xfrm>
            <a:off x="6128364" y="1859339"/>
            <a:ext cx="6062050" cy="3139321"/>
          </a:xfrm>
          <a:prstGeom prst="rect">
            <a:avLst/>
          </a:prstGeom>
        </p:spPr>
        <p:txBody>
          <a:bodyPr wrap="square">
            <a:spAutoFit/>
          </a:bodyPr>
          <a:lstStyle/>
          <a:p>
            <a:pPr algn="just"/>
            <a:r>
              <a:rPr lang="en-US" altLang="zh-CN" dirty="0">
                <a:solidFill>
                  <a:srgbClr val="333333"/>
                </a:solidFill>
                <a:latin typeface="Arial" panose="020B0604020202020204" pitchFamily="34" charset="0"/>
              </a:rPr>
              <a:t>Through the analysis of these graphs, it is found that at the beginning, if a tag maintains a relatively high correlation degree, it is sufficient for the ‘framework’ and ‘web’, then these tags still maintain a leading trend in a short period of time, but after two months, as shown in fig.6-7, the correlation degree of the framework gradually decreases. Some of the other tags are starting to become more relevant, like ‘ruby’ and ‘</a:t>
            </a:r>
            <a:r>
              <a:rPr lang="en-US" altLang="zh-CN" dirty="0" err="1">
                <a:solidFill>
                  <a:srgbClr val="333333"/>
                </a:solidFill>
                <a:latin typeface="Arial" panose="020B0604020202020204" pitchFamily="34" charset="0"/>
              </a:rPr>
              <a:t>apis</a:t>
            </a:r>
            <a:r>
              <a:rPr lang="en-US" altLang="zh-CN" dirty="0">
                <a:solidFill>
                  <a:srgbClr val="333333"/>
                </a:solidFill>
                <a:latin typeface="Arial" panose="020B0604020202020204" pitchFamily="34" charset="0"/>
              </a:rPr>
              <a:t>’. Does this mean that the heat of a tag has a certain duration? Whether those tags with increasing correlation could predict the trend of the research boom in the next two months.</a:t>
            </a:r>
            <a:endParaRPr lang="zh-CN" altLang="en-US" dirty="0"/>
          </a:p>
        </p:txBody>
      </p:sp>
    </p:spTree>
    <p:extLst>
      <p:ext uri="{BB962C8B-B14F-4D97-AF65-F5344CB8AC3E}">
        <p14:creationId xmlns:p14="http://schemas.microsoft.com/office/powerpoint/2010/main" val="744807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pic>
        <p:nvPicPr>
          <p:cNvPr id="18" name="图片 17">
            <a:extLst>
              <a:ext uri="{FF2B5EF4-FFF2-40B4-BE49-F238E27FC236}">
                <a16:creationId xmlns:a16="http://schemas.microsoft.com/office/drawing/2014/main" id="{040BDECB-94E1-4875-8CE1-62799C7989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676" y="4134839"/>
            <a:ext cx="3278153" cy="2723161"/>
          </a:xfrm>
          <a:prstGeom prst="rect">
            <a:avLst/>
          </a:prstGeom>
        </p:spPr>
      </p:pic>
      <p:pic>
        <p:nvPicPr>
          <p:cNvPr id="19" name="图片 18">
            <a:extLst>
              <a:ext uri="{FF2B5EF4-FFF2-40B4-BE49-F238E27FC236}">
                <a16:creationId xmlns:a16="http://schemas.microsoft.com/office/drawing/2014/main" id="{4CF1A91A-F208-4E0E-9848-7460F1884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0300" y="4134838"/>
            <a:ext cx="3150113" cy="2723161"/>
          </a:xfrm>
          <a:prstGeom prst="rect">
            <a:avLst/>
          </a:prstGeom>
        </p:spPr>
      </p:pic>
      <p:sp>
        <p:nvSpPr>
          <p:cNvPr id="2" name="矩形 1">
            <a:extLst>
              <a:ext uri="{FF2B5EF4-FFF2-40B4-BE49-F238E27FC236}">
                <a16:creationId xmlns:a16="http://schemas.microsoft.com/office/drawing/2014/main" id="{F93128B9-F604-42EF-99FA-096B7B569461}"/>
              </a:ext>
            </a:extLst>
          </p:cNvPr>
          <p:cNvSpPr/>
          <p:nvPr/>
        </p:nvSpPr>
        <p:spPr>
          <a:xfrm>
            <a:off x="794107" y="1970081"/>
            <a:ext cx="10729192" cy="2031325"/>
          </a:xfrm>
          <a:prstGeom prst="rect">
            <a:avLst/>
          </a:prstGeom>
        </p:spPr>
        <p:txBody>
          <a:bodyPr wrap="square">
            <a:spAutoFit/>
          </a:bodyPr>
          <a:lstStyle/>
          <a:p>
            <a:pPr algn="just"/>
            <a:r>
              <a:rPr lang="en-US" altLang="zh-CN" dirty="0">
                <a:solidFill>
                  <a:srgbClr val="333333"/>
                </a:solidFill>
                <a:latin typeface="Arial" panose="020B0604020202020204" pitchFamily="34" charset="0"/>
              </a:rPr>
              <a:t>Another finding is that during the two weeks from January 1, 2017/01/01 to January 15, 2017/01/15, there were a lot of tag moments disappeared, like "Android". In the statistics of the following weeks, the tag of "Android" never appeared again. Therefore, can it be said that there is no research value for those fleeting tags? The answer, of course, is no, just as the 'Android' tag is incredibly important, so why is it so fleeting? Therefore, one of my ideas is to dig out the reasons for the sudden disappearance of those fleeting tags, so as to predict whether this tag will reappear in people's eyes in a short period of time.</a:t>
            </a:r>
            <a:endParaRPr lang="zh-CN" altLang="en-US" dirty="0"/>
          </a:p>
        </p:txBody>
      </p:sp>
    </p:spTree>
    <p:extLst>
      <p:ext uri="{BB962C8B-B14F-4D97-AF65-F5344CB8AC3E}">
        <p14:creationId xmlns:p14="http://schemas.microsoft.com/office/powerpoint/2010/main" val="1119829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F93128B9-F604-42EF-99FA-096B7B569461}"/>
              </a:ext>
            </a:extLst>
          </p:cNvPr>
          <p:cNvSpPr/>
          <p:nvPr/>
        </p:nvSpPr>
        <p:spPr>
          <a:xfrm>
            <a:off x="794107" y="1970081"/>
            <a:ext cx="10729192" cy="1754326"/>
          </a:xfrm>
          <a:prstGeom prst="rect">
            <a:avLst/>
          </a:prstGeom>
        </p:spPr>
        <p:txBody>
          <a:bodyPr wrap="square">
            <a:spAutoFit/>
          </a:bodyPr>
          <a:lstStyle/>
          <a:p>
            <a:pPr algn="just"/>
            <a:r>
              <a:rPr lang="en-US" altLang="zh-CN" dirty="0"/>
              <a:t>In addition, after discussion with the teacher last week, we found that we should not limit our eyes to what benefits these tags can provide to GitHub when exploring the data, but should open our eyes to find out whether the study on these tags or the study on GitHub data can solve the known problems in the society. Just like the 2018 ICSE Competence Confidence Gap A Threat to Female Developers' Contribution on GitHub, the study of GitHub is taken as A data set, which illustrates A very practical problem: Gender discrimination against women in society. Female engineers on GitHub are used as a medium to reflect this very realistic problem and alert people.</a:t>
            </a:r>
            <a:endParaRPr lang="zh-CN" altLang="en-US" dirty="0"/>
          </a:p>
        </p:txBody>
      </p:sp>
      <p:sp>
        <p:nvSpPr>
          <p:cNvPr id="3" name="矩形 2">
            <a:extLst>
              <a:ext uri="{FF2B5EF4-FFF2-40B4-BE49-F238E27FC236}">
                <a16:creationId xmlns:a16="http://schemas.microsoft.com/office/drawing/2014/main" id="{52AAC401-C45F-4892-998E-02CDD8EB9F6D}"/>
              </a:ext>
            </a:extLst>
          </p:cNvPr>
          <p:cNvSpPr/>
          <p:nvPr/>
        </p:nvSpPr>
        <p:spPr>
          <a:xfrm>
            <a:off x="794106" y="4077072"/>
            <a:ext cx="10845715" cy="1477328"/>
          </a:xfrm>
          <a:prstGeom prst="rect">
            <a:avLst/>
          </a:prstGeom>
        </p:spPr>
        <p:txBody>
          <a:bodyPr wrap="square">
            <a:spAutoFit/>
          </a:bodyPr>
          <a:lstStyle/>
          <a:p>
            <a:r>
              <a:rPr lang="en-US" altLang="zh-CN" dirty="0"/>
              <a:t>After this inspiration, we wonder whether the sensitivity analysis of Stack Overflow and GitHub to the new tag can tell us more about social issues to some extent. For example, if a tag appears frequently on Stack Overflow but rarely on GitHub within the same time, does it mean that the current problem encountered for this tag is greater than the solution? Therefore, for this tag, can we find some solutions from other platforms or report the situation to the top 5,000 users on GitHub to speed up the resolution of this problem?</a:t>
            </a:r>
            <a:endParaRPr lang="zh-CN" altLang="en-US" dirty="0"/>
          </a:p>
        </p:txBody>
      </p:sp>
    </p:spTree>
    <p:extLst>
      <p:ext uri="{BB962C8B-B14F-4D97-AF65-F5344CB8AC3E}">
        <p14:creationId xmlns:p14="http://schemas.microsoft.com/office/powerpoint/2010/main" val="3000536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2709</TotalTime>
  <Words>740</Words>
  <Application>Microsoft Office PowerPoint</Application>
  <PresentationFormat>自定义</PresentationFormat>
  <Paragraphs>59</Paragraphs>
  <Slides>10</Slides>
  <Notes>9</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ITC Avant Garde Std XLt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190</cp:revision>
  <dcterms:created xsi:type="dcterms:W3CDTF">2014-12-25T08:17:45Z</dcterms:created>
  <dcterms:modified xsi:type="dcterms:W3CDTF">2019-03-10T02:05:19Z</dcterms:modified>
  <cp:category/>
</cp:coreProperties>
</file>