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4" r:id="rId3"/>
    <p:sldId id="375" r:id="rId4"/>
    <p:sldId id="368" r:id="rId5"/>
    <p:sldId id="381" r:id="rId6"/>
    <p:sldId id="382" r:id="rId7"/>
    <p:sldId id="383" r:id="rId8"/>
    <p:sldId id="369" r:id="rId9"/>
  </p:sldIdLst>
  <p:sldSz cx="12190413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7CFFF"/>
    <a:srgbClr val="81DEFF"/>
    <a:srgbClr val="16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3993" autoAdjust="0"/>
  </p:normalViewPr>
  <p:slideViewPr>
    <p:cSldViewPr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zaf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zaf\Desktop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zaf\Desktop\&#26032;&#24314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Community</a:t>
            </a:r>
            <a:r>
              <a:rPr lang="en-US" altLang="zh-CN" baseline="0"/>
              <a:t> profile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Not added yet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Sheet1!$A$1:$A$7</c:f>
              <c:strCache>
                <c:ptCount val="7"/>
                <c:pt idx="0">
                  <c:v>Description</c:v>
                </c:pt>
                <c:pt idx="1">
                  <c:v>README</c:v>
                </c:pt>
                <c:pt idx="2">
                  <c:v>Code of conduct</c:v>
                </c:pt>
                <c:pt idx="3">
                  <c:v>Contributing</c:v>
                </c:pt>
                <c:pt idx="4">
                  <c:v>License</c:v>
                </c:pt>
                <c:pt idx="5">
                  <c:v>Issue template</c:v>
                </c:pt>
                <c:pt idx="6">
                  <c:v>Pull request template</c:v>
                </c:pt>
              </c:strCache>
            </c:strRef>
          </c:cat>
          <c:val>
            <c:numRef>
              <c:f>Sheet1!$B$1:$B$7</c:f>
              <c:numCache>
                <c:formatCode>General</c:formatCode>
                <c:ptCount val="7"/>
                <c:pt idx="0">
                  <c:v>0.48</c:v>
                </c:pt>
                <c:pt idx="1">
                  <c:v>0.17499999999999999</c:v>
                </c:pt>
                <c:pt idx="2">
                  <c:v>0.94499999999999995</c:v>
                </c:pt>
                <c:pt idx="3">
                  <c:v>0.82</c:v>
                </c:pt>
                <c:pt idx="4">
                  <c:v>0.94799999999999995</c:v>
                </c:pt>
                <c:pt idx="5">
                  <c:v>0.999</c:v>
                </c:pt>
                <c:pt idx="6">
                  <c:v>0.998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4D-4272-B072-B06964418716}"/>
            </c:ext>
          </c:extLst>
        </c:ser>
        <c:ser>
          <c:idx val="1"/>
          <c:order val="1"/>
          <c:tx>
            <c:v>Added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Sheet1!$A$1:$A$7</c:f>
              <c:strCache>
                <c:ptCount val="7"/>
                <c:pt idx="0">
                  <c:v>Description</c:v>
                </c:pt>
                <c:pt idx="1">
                  <c:v>README</c:v>
                </c:pt>
                <c:pt idx="2">
                  <c:v>Code of conduct</c:v>
                </c:pt>
                <c:pt idx="3">
                  <c:v>Contributing</c:v>
                </c:pt>
                <c:pt idx="4">
                  <c:v>License</c:v>
                </c:pt>
                <c:pt idx="5">
                  <c:v>Issue template</c:v>
                </c:pt>
                <c:pt idx="6">
                  <c:v>Pull request template</c:v>
                </c:pt>
              </c:strCache>
            </c:strRef>
          </c:cat>
          <c:val>
            <c:numRef>
              <c:f>Sheet1!$C$1:$C$7</c:f>
              <c:numCache>
                <c:formatCode>General</c:formatCode>
                <c:ptCount val="7"/>
                <c:pt idx="0">
                  <c:v>0.52</c:v>
                </c:pt>
                <c:pt idx="1">
                  <c:v>0.82499999999999996</c:v>
                </c:pt>
                <c:pt idx="2">
                  <c:v>5.5E-2</c:v>
                </c:pt>
                <c:pt idx="3">
                  <c:v>0.18</c:v>
                </c:pt>
                <c:pt idx="4">
                  <c:v>5.1999999999999998E-2</c:v>
                </c:pt>
                <c:pt idx="5">
                  <c:v>1E-3</c:v>
                </c:pt>
                <c:pt idx="6">
                  <c:v>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4D-4272-B072-B069644187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92581840"/>
        <c:axId val="1794787504"/>
      </c:barChart>
      <c:catAx>
        <c:axId val="1892581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4787504"/>
        <c:crosses val="autoZero"/>
        <c:auto val="1"/>
        <c:lblAlgn val="ctr"/>
        <c:lblOffset val="100"/>
        <c:noMultiLvlLbl val="0"/>
      </c:catAx>
      <c:valAx>
        <c:axId val="1794787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925818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Which have template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Sheet1!$A$11:$A$12</c:f>
              <c:strCache>
                <c:ptCount val="2"/>
                <c:pt idx="0">
                  <c:v>T with P/I</c:v>
                </c:pt>
                <c:pt idx="1">
                  <c:v>T withnot P/I</c:v>
                </c:pt>
              </c:strCache>
            </c:strRef>
          </c:cat>
          <c:val>
            <c:numRef>
              <c:f>Sheet1!$B$11:$B$12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45-4D67-BCED-0F7140E3AE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01027968"/>
        <c:axId val="1791363808"/>
      </c:barChart>
      <c:catAx>
        <c:axId val="190102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1363808"/>
        <c:crosses val="autoZero"/>
        <c:auto val="1"/>
        <c:lblAlgn val="ctr"/>
        <c:lblOffset val="100"/>
        <c:noMultiLvlLbl val="0"/>
      </c:catAx>
      <c:valAx>
        <c:axId val="179136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0102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Which don't have template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Sheet1!$A$17:$A$18</c:f>
              <c:strCache>
                <c:ptCount val="2"/>
                <c:pt idx="0">
                  <c:v>P/I</c:v>
                </c:pt>
                <c:pt idx="1">
                  <c:v>Without P/I</c:v>
                </c:pt>
              </c:strCache>
            </c:strRef>
          </c:cat>
          <c:val>
            <c:numRef>
              <c:f>Sheet1!$B$17:$B$18</c:f>
              <c:numCache>
                <c:formatCode>General</c:formatCode>
                <c:ptCount val="2"/>
                <c:pt idx="0">
                  <c:v>0.34200000000000003</c:v>
                </c:pt>
                <c:pt idx="1">
                  <c:v>0.65800000000000003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A-4D8D-9F88-9C20898C79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05867072"/>
        <c:axId val="1849234304"/>
      </c:barChart>
      <c:catAx>
        <c:axId val="190586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49234304"/>
        <c:crosses val="autoZero"/>
        <c:auto val="1"/>
        <c:lblAlgn val="ctr"/>
        <c:lblOffset val="100"/>
        <c:noMultiLvlLbl val="0"/>
      </c:catAx>
      <c:valAx>
        <c:axId val="184923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0586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8DD-FEDD-40F7-B7F7-6703B1F20D34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745C-0275-4ACE-A443-4A9DCE371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0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0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10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7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411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7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0" name="组合 31"/>
            <p:cNvGrpSpPr/>
            <p:nvPr userDrawn="1"/>
          </p:nvGrpSpPr>
          <p:grpSpPr>
            <a:xfrm>
              <a:off x="6369783" y="285728"/>
              <a:ext cx="597719" cy="597720"/>
              <a:chOff x="6501056" y="1873013"/>
              <a:chExt cx="696763" cy="696763"/>
            </a:xfrm>
          </p:grpSpPr>
          <p:sp>
            <p:nvSpPr>
              <p:cNvPr id="32" name="椭圆 31"/>
              <p:cNvSpPr/>
              <p:nvPr userDrawn="1"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3"/>
              <p:cNvGrpSpPr>
                <a:grpSpLocks noChangeAspect="1"/>
              </p:cNvGrpSpPr>
              <p:nvPr/>
            </p:nvGrpSpPr>
            <p:grpSpPr>
              <a:xfrm>
                <a:off x="6616028" y="1996256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4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5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37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0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1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2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3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5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任意多边形 47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0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6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74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83" name="TextBox 82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年度工作概括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2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6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7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8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0" name="组合 36"/>
            <p:cNvGrpSpPr/>
            <p:nvPr userDrawn="1"/>
          </p:nvGrpSpPr>
          <p:grpSpPr>
            <a:xfrm>
              <a:off x="7566370" y="285728"/>
              <a:ext cx="597719" cy="597720"/>
              <a:chOff x="6501056" y="2921024"/>
              <a:chExt cx="696763" cy="696763"/>
            </a:xfrm>
          </p:grpSpPr>
          <p:sp>
            <p:nvSpPr>
              <p:cNvPr id="42" name="椭圆 41"/>
              <p:cNvSpPr/>
              <p:nvPr userDrawn="1"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3" name="组合 118"/>
              <p:cNvGrpSpPr>
                <a:grpSpLocks noChangeAspect="1"/>
              </p:cNvGrpSpPr>
              <p:nvPr/>
            </p:nvGrpSpPr>
            <p:grpSpPr>
              <a:xfrm>
                <a:off x="6636679" y="3066938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4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5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6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1" name="矩形 40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8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1" name="任意多边形 50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3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6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7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8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2"/>
            <a:ext cx="996247" cy="1000138"/>
            <a:chOff x="8563703" y="285722"/>
            <a:chExt cx="996247" cy="1000138"/>
          </a:xfrm>
        </p:grpSpPr>
        <p:grpSp>
          <p:nvGrpSpPr>
            <p:cNvPr id="50" name="组合 55"/>
            <p:cNvGrpSpPr/>
            <p:nvPr userDrawn="1"/>
          </p:nvGrpSpPr>
          <p:grpSpPr>
            <a:xfrm>
              <a:off x="8762966" y="285722"/>
              <a:ext cx="597720" cy="597719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 userDrawn="1"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6" y="4389665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项目成果展示</a:t>
            </a:r>
          </a:p>
        </p:txBody>
      </p: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 userDrawn="1"/>
          </p:nvGrpSpPr>
          <p:grpSpPr>
            <a:xfrm>
              <a:off x="9959552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 userDrawn="1"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91" y="4078658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工作不足之处</a:t>
            </a:r>
          </a:p>
        </p:txBody>
      </p: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 userDrawn="1"/>
          </p:nvGrpSpPr>
          <p:grpSpPr>
            <a:xfrm>
              <a:off x="11156125" y="285728"/>
              <a:ext cx="597719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20" y="2843475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157191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ASEFAT\Desktop\&#24180;&#24230;&#24037;&#20316;&#24635;&#32467;&#24187;&#28783;&#29255;\&#38899;&#20048;.mp3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12190413" y="3571876"/>
            <a:ext cx="85942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 flipV="1">
            <a:off x="5534570" y="7347198"/>
            <a:ext cx="2192842" cy="1214446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66644" y="-1460580"/>
            <a:ext cx="843143" cy="146058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1"/>
          <p:cNvSpPr txBox="1"/>
          <p:nvPr/>
        </p:nvSpPr>
        <p:spPr bwMode="auto">
          <a:xfrm>
            <a:off x="808794" y="2824459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Conclusion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60" name="矩形 17"/>
          <p:cNvSpPr>
            <a:spLocks noChangeArrowheads="1"/>
          </p:cNvSpPr>
          <p:nvPr/>
        </p:nvSpPr>
        <p:spPr bwMode="auto">
          <a:xfrm>
            <a:off x="880232" y="3786190"/>
            <a:ext cx="5572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Week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WORK SUMMARY REPORT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ITC Avant Garde Std XLt"/>
            </a:endParaRPr>
          </a:p>
        </p:txBody>
      </p:sp>
      <p:sp>
        <p:nvSpPr>
          <p:cNvPr id="61" name="文本框 26"/>
          <p:cNvSpPr txBox="1">
            <a:spLocks noChangeArrowheads="1"/>
          </p:cNvSpPr>
          <p:nvPr/>
        </p:nvSpPr>
        <p:spPr bwMode="auto">
          <a:xfrm>
            <a:off x="951669" y="2357430"/>
            <a:ext cx="4990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方正正纤黑简体"/>
                <a:ea typeface="方正正纤黑简体"/>
                <a:cs typeface="方正正纤黑简体"/>
              </a:rPr>
              <a:t> 2019/03/26——2019/04/01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7023901" y="2697855"/>
            <a:ext cx="1931273" cy="17128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 rot="10800000">
            <a:off x="7205924" y="2859856"/>
            <a:ext cx="1567224" cy="13888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660293" y="1762251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>
            <a:off x="8842317" y="1924254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noFill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>
            <a:off x="8660293" y="3635275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0800000">
            <a:off x="8842317" y="3797276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10800000">
            <a:off x="7615476" y="1516521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0800000">
            <a:off x="7615476" y="4572699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10800000">
            <a:off x="10271201" y="3047340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62" name="组合 32"/>
          <p:cNvGrpSpPr/>
          <p:nvPr/>
        </p:nvGrpSpPr>
        <p:grpSpPr>
          <a:xfrm>
            <a:off x="8013815" y="1870661"/>
            <a:ext cx="368370" cy="313348"/>
            <a:chOff x="6339462" y="3747511"/>
            <a:chExt cx="907547" cy="772010"/>
          </a:xfrm>
          <a:solidFill>
            <a:schemeClr val="accent1"/>
          </a:solidFill>
        </p:grpSpPr>
        <p:sp>
          <p:nvSpPr>
            <p:cNvPr id="63" name="Rectangle 130"/>
            <p:cNvSpPr>
              <a:spLocks noChangeArrowheads="1"/>
            </p:cNvSpPr>
            <p:nvPr/>
          </p:nvSpPr>
          <p:spPr bwMode="auto">
            <a:xfrm>
              <a:off x="6339462" y="4489161"/>
              <a:ext cx="881523" cy="3036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131"/>
            <p:cNvSpPr>
              <a:spLocks/>
            </p:cNvSpPr>
            <p:nvPr/>
          </p:nvSpPr>
          <p:spPr bwMode="auto">
            <a:xfrm>
              <a:off x="6398014" y="4350373"/>
              <a:ext cx="123608" cy="114934"/>
            </a:xfrm>
            <a:custGeom>
              <a:avLst/>
              <a:gdLst>
                <a:gd name="T0" fmla="*/ 43 w 48"/>
                <a:gd name="T1" fmla="*/ 45 h 45"/>
                <a:gd name="T2" fmla="*/ 48 w 48"/>
                <a:gd name="T3" fmla="*/ 39 h 45"/>
                <a:gd name="T4" fmla="*/ 48 w 48"/>
                <a:gd name="T5" fmla="*/ 0 h 45"/>
                <a:gd name="T6" fmla="*/ 0 w 48"/>
                <a:gd name="T7" fmla="*/ 8 h 45"/>
                <a:gd name="T8" fmla="*/ 0 w 48"/>
                <a:gd name="T9" fmla="*/ 39 h 45"/>
                <a:gd name="T10" fmla="*/ 6 w 48"/>
                <a:gd name="T11" fmla="*/ 45 h 45"/>
                <a:gd name="T12" fmla="*/ 43 w 48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5">
                  <a:moveTo>
                    <a:pt x="43" y="45"/>
                  </a:moveTo>
                  <a:cubicBezTo>
                    <a:pt x="46" y="45"/>
                    <a:pt x="48" y="42"/>
                    <a:pt x="48" y="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9" y="5"/>
                    <a:pt x="12" y="7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3" y="45"/>
                    <a:pt x="6" y="45"/>
                  </a:cubicBezTo>
                  <a:lnTo>
                    <a:pt x="43" y="4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132"/>
            <p:cNvSpPr>
              <a:spLocks/>
            </p:cNvSpPr>
            <p:nvPr/>
          </p:nvSpPr>
          <p:spPr bwMode="auto">
            <a:xfrm>
              <a:off x="6557403" y="4299411"/>
              <a:ext cx="122524" cy="165896"/>
            </a:xfrm>
            <a:custGeom>
              <a:avLst/>
              <a:gdLst>
                <a:gd name="T0" fmla="*/ 43 w 48"/>
                <a:gd name="T1" fmla="*/ 65 h 65"/>
                <a:gd name="T2" fmla="*/ 48 w 48"/>
                <a:gd name="T3" fmla="*/ 59 h 65"/>
                <a:gd name="T4" fmla="*/ 48 w 48"/>
                <a:gd name="T5" fmla="*/ 0 h 65"/>
                <a:gd name="T6" fmla="*/ 44 w 48"/>
                <a:gd name="T7" fmla="*/ 2 h 65"/>
                <a:gd name="T8" fmla="*/ 0 w 48"/>
                <a:gd name="T9" fmla="*/ 16 h 65"/>
                <a:gd name="T10" fmla="*/ 0 w 48"/>
                <a:gd name="T11" fmla="*/ 59 h 65"/>
                <a:gd name="T12" fmla="*/ 6 w 48"/>
                <a:gd name="T13" fmla="*/ 65 h 65"/>
                <a:gd name="T14" fmla="*/ 43 w 48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5">
                  <a:moveTo>
                    <a:pt x="43" y="65"/>
                  </a:moveTo>
                  <a:cubicBezTo>
                    <a:pt x="46" y="65"/>
                    <a:pt x="48" y="62"/>
                    <a:pt x="48" y="5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1"/>
                    <a:pt x="46" y="1"/>
                    <a:pt x="44" y="2"/>
                  </a:cubicBezTo>
                  <a:cubicBezTo>
                    <a:pt x="29" y="8"/>
                    <a:pt x="14" y="13"/>
                    <a:pt x="0" y="1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3" y="65"/>
                    <a:pt x="6" y="65"/>
                  </a:cubicBezTo>
                  <a:lnTo>
                    <a:pt x="43" y="6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133"/>
            <p:cNvSpPr>
              <a:spLocks/>
            </p:cNvSpPr>
            <p:nvPr/>
          </p:nvSpPr>
          <p:spPr bwMode="auto">
            <a:xfrm>
              <a:off x="6715709" y="4219174"/>
              <a:ext cx="123608" cy="246133"/>
            </a:xfrm>
            <a:custGeom>
              <a:avLst/>
              <a:gdLst>
                <a:gd name="T0" fmla="*/ 43 w 48"/>
                <a:gd name="T1" fmla="*/ 96 h 96"/>
                <a:gd name="T2" fmla="*/ 48 w 48"/>
                <a:gd name="T3" fmla="*/ 90 h 96"/>
                <a:gd name="T4" fmla="*/ 48 w 48"/>
                <a:gd name="T5" fmla="*/ 0 h 96"/>
                <a:gd name="T6" fmla="*/ 0 w 48"/>
                <a:gd name="T7" fmla="*/ 25 h 96"/>
                <a:gd name="T8" fmla="*/ 0 w 48"/>
                <a:gd name="T9" fmla="*/ 90 h 96"/>
                <a:gd name="T10" fmla="*/ 6 w 48"/>
                <a:gd name="T11" fmla="*/ 96 h 96"/>
                <a:gd name="T12" fmla="*/ 43 w 4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96">
                  <a:moveTo>
                    <a:pt x="43" y="96"/>
                  </a:moveTo>
                  <a:cubicBezTo>
                    <a:pt x="46" y="96"/>
                    <a:pt x="48" y="93"/>
                    <a:pt x="48" y="9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10"/>
                    <a:pt x="17" y="18"/>
                    <a:pt x="0" y="2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134"/>
            <p:cNvSpPr>
              <a:spLocks/>
            </p:cNvSpPr>
            <p:nvPr/>
          </p:nvSpPr>
          <p:spPr bwMode="auto">
            <a:xfrm>
              <a:off x="6875099" y="4100987"/>
              <a:ext cx="123608" cy="364319"/>
            </a:xfrm>
            <a:custGeom>
              <a:avLst/>
              <a:gdLst>
                <a:gd name="T0" fmla="*/ 43 w 48"/>
                <a:gd name="T1" fmla="*/ 142 h 142"/>
                <a:gd name="T2" fmla="*/ 48 w 48"/>
                <a:gd name="T3" fmla="*/ 136 h 142"/>
                <a:gd name="T4" fmla="*/ 48 w 48"/>
                <a:gd name="T5" fmla="*/ 0 h 142"/>
                <a:gd name="T6" fmla="*/ 32 w 48"/>
                <a:gd name="T7" fmla="*/ 14 h 142"/>
                <a:gd name="T8" fmla="*/ 0 w 48"/>
                <a:gd name="T9" fmla="*/ 37 h 142"/>
                <a:gd name="T10" fmla="*/ 0 w 48"/>
                <a:gd name="T11" fmla="*/ 136 h 142"/>
                <a:gd name="T12" fmla="*/ 6 w 48"/>
                <a:gd name="T13" fmla="*/ 142 h 142"/>
                <a:gd name="T14" fmla="*/ 43 w 48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2">
                  <a:moveTo>
                    <a:pt x="43" y="142"/>
                  </a:moveTo>
                  <a:cubicBezTo>
                    <a:pt x="46" y="142"/>
                    <a:pt x="48" y="139"/>
                    <a:pt x="48" y="1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5"/>
                    <a:pt x="37" y="10"/>
                    <a:pt x="32" y="14"/>
                  </a:cubicBezTo>
                  <a:cubicBezTo>
                    <a:pt x="21" y="23"/>
                    <a:pt x="11" y="30"/>
                    <a:pt x="0" y="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3" y="142"/>
                    <a:pt x="6" y="142"/>
                  </a:cubicBezTo>
                  <a:lnTo>
                    <a:pt x="43" y="14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7034488" y="3927502"/>
              <a:ext cx="122524" cy="537805"/>
            </a:xfrm>
            <a:custGeom>
              <a:avLst/>
              <a:gdLst>
                <a:gd name="T0" fmla="*/ 43 w 48"/>
                <a:gd name="T1" fmla="*/ 210 h 210"/>
                <a:gd name="T2" fmla="*/ 48 w 48"/>
                <a:gd name="T3" fmla="*/ 204 h 210"/>
                <a:gd name="T4" fmla="*/ 48 w 48"/>
                <a:gd name="T5" fmla="*/ 0 h 210"/>
                <a:gd name="T6" fmla="*/ 0 w 48"/>
                <a:gd name="T7" fmla="*/ 56 h 210"/>
                <a:gd name="T8" fmla="*/ 0 w 48"/>
                <a:gd name="T9" fmla="*/ 204 h 210"/>
                <a:gd name="T10" fmla="*/ 6 w 48"/>
                <a:gd name="T11" fmla="*/ 210 h 210"/>
                <a:gd name="T12" fmla="*/ 43 w 48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10">
                  <a:moveTo>
                    <a:pt x="43" y="210"/>
                  </a:moveTo>
                  <a:cubicBezTo>
                    <a:pt x="46" y="210"/>
                    <a:pt x="48" y="207"/>
                    <a:pt x="48" y="20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20"/>
                    <a:pt x="17" y="39"/>
                    <a:pt x="0" y="5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7"/>
                    <a:pt x="3" y="210"/>
                    <a:pt x="6" y="210"/>
                  </a:cubicBezTo>
                  <a:lnTo>
                    <a:pt x="43" y="2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136"/>
            <p:cNvSpPr>
              <a:spLocks/>
            </p:cNvSpPr>
            <p:nvPr/>
          </p:nvSpPr>
          <p:spPr bwMode="auto">
            <a:xfrm>
              <a:off x="6343800" y="3747511"/>
              <a:ext cx="903209" cy="587682"/>
            </a:xfrm>
            <a:custGeom>
              <a:avLst/>
              <a:gdLst>
                <a:gd name="T0" fmla="*/ 350 w 352"/>
                <a:gd name="T1" fmla="*/ 58 h 229"/>
                <a:gd name="T2" fmla="*/ 335 w 352"/>
                <a:gd name="T3" fmla="*/ 8 h 229"/>
                <a:gd name="T4" fmla="*/ 322 w 352"/>
                <a:gd name="T5" fmla="*/ 2 h 229"/>
                <a:gd name="T6" fmla="*/ 273 w 352"/>
                <a:gd name="T7" fmla="*/ 17 h 229"/>
                <a:gd name="T8" fmla="*/ 266 w 352"/>
                <a:gd name="T9" fmla="*/ 30 h 229"/>
                <a:gd name="T10" fmla="*/ 279 w 352"/>
                <a:gd name="T11" fmla="*/ 36 h 229"/>
                <a:gd name="T12" fmla="*/ 304 w 352"/>
                <a:gd name="T13" fmla="*/ 29 h 229"/>
                <a:gd name="T14" fmla="*/ 219 w 352"/>
                <a:gd name="T15" fmla="*/ 121 h 229"/>
                <a:gd name="T16" fmla="*/ 71 w 352"/>
                <a:gd name="T17" fmla="*/ 194 h 229"/>
                <a:gd name="T18" fmla="*/ 0 w 352"/>
                <a:gd name="T19" fmla="*/ 205 h 229"/>
                <a:gd name="T20" fmla="*/ 0 w 352"/>
                <a:gd name="T21" fmla="*/ 205 h 229"/>
                <a:gd name="T22" fmla="*/ 0 w 352"/>
                <a:gd name="T23" fmla="*/ 229 h 229"/>
                <a:gd name="T24" fmla="*/ 0 w 352"/>
                <a:gd name="T25" fmla="*/ 229 h 229"/>
                <a:gd name="T26" fmla="*/ 125 w 352"/>
                <a:gd name="T27" fmla="*/ 202 h 229"/>
                <a:gd name="T28" fmla="*/ 234 w 352"/>
                <a:gd name="T29" fmla="*/ 139 h 229"/>
                <a:gd name="T30" fmla="*/ 324 w 352"/>
                <a:gd name="T31" fmla="*/ 41 h 229"/>
                <a:gd name="T32" fmla="*/ 331 w 352"/>
                <a:gd name="T33" fmla="*/ 64 h 229"/>
                <a:gd name="T34" fmla="*/ 344 w 352"/>
                <a:gd name="T35" fmla="*/ 70 h 229"/>
                <a:gd name="T36" fmla="*/ 350 w 352"/>
                <a:gd name="T37" fmla="*/ 5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229">
                  <a:moveTo>
                    <a:pt x="350" y="58"/>
                  </a:moveTo>
                  <a:cubicBezTo>
                    <a:pt x="335" y="8"/>
                    <a:pt x="335" y="8"/>
                    <a:pt x="335" y="8"/>
                  </a:cubicBezTo>
                  <a:cubicBezTo>
                    <a:pt x="333" y="3"/>
                    <a:pt x="327" y="0"/>
                    <a:pt x="322" y="2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68" y="19"/>
                    <a:pt x="265" y="25"/>
                    <a:pt x="266" y="30"/>
                  </a:cubicBezTo>
                  <a:cubicBezTo>
                    <a:pt x="268" y="35"/>
                    <a:pt x="274" y="38"/>
                    <a:pt x="279" y="36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278" y="67"/>
                    <a:pt x="249" y="97"/>
                    <a:pt x="219" y="121"/>
                  </a:cubicBezTo>
                  <a:cubicBezTo>
                    <a:pt x="166" y="163"/>
                    <a:pt x="112" y="184"/>
                    <a:pt x="71" y="194"/>
                  </a:cubicBezTo>
                  <a:cubicBezTo>
                    <a:pt x="29" y="205"/>
                    <a:pt x="1" y="205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3" y="229"/>
                    <a:pt x="56" y="229"/>
                    <a:pt x="125" y="202"/>
                  </a:cubicBezTo>
                  <a:cubicBezTo>
                    <a:pt x="159" y="189"/>
                    <a:pt x="197" y="169"/>
                    <a:pt x="234" y="139"/>
                  </a:cubicBezTo>
                  <a:cubicBezTo>
                    <a:pt x="265" y="114"/>
                    <a:pt x="296" y="82"/>
                    <a:pt x="324" y="41"/>
                  </a:cubicBezTo>
                  <a:cubicBezTo>
                    <a:pt x="331" y="64"/>
                    <a:pt x="331" y="64"/>
                    <a:pt x="331" y="64"/>
                  </a:cubicBezTo>
                  <a:cubicBezTo>
                    <a:pt x="333" y="69"/>
                    <a:pt x="339" y="72"/>
                    <a:pt x="344" y="70"/>
                  </a:cubicBezTo>
                  <a:cubicBezTo>
                    <a:pt x="349" y="69"/>
                    <a:pt x="352" y="63"/>
                    <a:pt x="350" y="5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137"/>
            <p:cNvSpPr>
              <a:spLocks/>
            </p:cNvSpPr>
            <p:nvPr/>
          </p:nvSpPr>
          <p:spPr bwMode="auto">
            <a:xfrm>
              <a:off x="6375243" y="3837506"/>
              <a:ext cx="217941" cy="353477"/>
            </a:xfrm>
            <a:custGeom>
              <a:avLst/>
              <a:gdLst>
                <a:gd name="T0" fmla="*/ 57 w 85"/>
                <a:gd name="T1" fmla="*/ 104 h 138"/>
                <a:gd name="T2" fmla="*/ 45 w 85"/>
                <a:gd name="T3" fmla="*/ 108 h 138"/>
                <a:gd name="T4" fmla="*/ 30 w 85"/>
                <a:gd name="T5" fmla="*/ 105 h 138"/>
                <a:gd name="T6" fmla="*/ 20 w 85"/>
                <a:gd name="T7" fmla="*/ 100 h 138"/>
                <a:gd name="T8" fmla="*/ 19 w 85"/>
                <a:gd name="T9" fmla="*/ 98 h 138"/>
                <a:gd name="T10" fmla="*/ 19 w 85"/>
                <a:gd name="T11" fmla="*/ 98 h 138"/>
                <a:gd name="T12" fmla="*/ 19 w 85"/>
                <a:gd name="T13" fmla="*/ 98 h 138"/>
                <a:gd name="T14" fmla="*/ 19 w 85"/>
                <a:gd name="T15" fmla="*/ 97 h 138"/>
                <a:gd name="T16" fmla="*/ 13 w 85"/>
                <a:gd name="T17" fmla="*/ 94 h 138"/>
                <a:gd name="T18" fmla="*/ 3 w 85"/>
                <a:gd name="T19" fmla="*/ 101 h 138"/>
                <a:gd name="T20" fmla="*/ 3 w 85"/>
                <a:gd name="T21" fmla="*/ 109 h 138"/>
                <a:gd name="T22" fmla="*/ 33 w 85"/>
                <a:gd name="T23" fmla="*/ 125 h 138"/>
                <a:gd name="T24" fmla="*/ 33 w 85"/>
                <a:gd name="T25" fmla="*/ 135 h 138"/>
                <a:gd name="T26" fmla="*/ 36 w 85"/>
                <a:gd name="T27" fmla="*/ 138 h 138"/>
                <a:gd name="T28" fmla="*/ 46 w 85"/>
                <a:gd name="T29" fmla="*/ 138 h 138"/>
                <a:gd name="T30" fmla="*/ 49 w 85"/>
                <a:gd name="T31" fmla="*/ 135 h 138"/>
                <a:gd name="T32" fmla="*/ 49 w 85"/>
                <a:gd name="T33" fmla="*/ 126 h 138"/>
                <a:gd name="T34" fmla="*/ 72 w 85"/>
                <a:gd name="T35" fmla="*/ 118 h 138"/>
                <a:gd name="T36" fmla="*/ 81 w 85"/>
                <a:gd name="T37" fmla="*/ 86 h 138"/>
                <a:gd name="T38" fmla="*/ 49 w 85"/>
                <a:gd name="T39" fmla="*/ 62 h 138"/>
                <a:gd name="T40" fmla="*/ 47 w 85"/>
                <a:gd name="T41" fmla="*/ 61 h 138"/>
                <a:gd name="T42" fmla="*/ 35 w 85"/>
                <a:gd name="T43" fmla="*/ 56 h 138"/>
                <a:gd name="T44" fmla="*/ 34 w 85"/>
                <a:gd name="T45" fmla="*/ 56 h 138"/>
                <a:gd name="T46" fmla="*/ 25 w 85"/>
                <a:gd name="T47" fmla="*/ 49 h 138"/>
                <a:gd name="T48" fmla="*/ 27 w 85"/>
                <a:gd name="T49" fmla="*/ 36 h 138"/>
                <a:gd name="T50" fmla="*/ 41 w 85"/>
                <a:gd name="T51" fmla="*/ 31 h 138"/>
                <a:gd name="T52" fmla="*/ 51 w 85"/>
                <a:gd name="T53" fmla="*/ 32 h 138"/>
                <a:gd name="T54" fmla="*/ 61 w 85"/>
                <a:gd name="T55" fmla="*/ 39 h 138"/>
                <a:gd name="T56" fmla="*/ 62 w 85"/>
                <a:gd name="T57" fmla="*/ 40 h 138"/>
                <a:gd name="T58" fmla="*/ 62 w 85"/>
                <a:gd name="T59" fmla="*/ 40 h 138"/>
                <a:gd name="T60" fmla="*/ 62 w 85"/>
                <a:gd name="T61" fmla="*/ 41 h 138"/>
                <a:gd name="T62" fmla="*/ 68 w 85"/>
                <a:gd name="T63" fmla="*/ 44 h 138"/>
                <a:gd name="T64" fmla="*/ 78 w 85"/>
                <a:gd name="T65" fmla="*/ 38 h 138"/>
                <a:gd name="T66" fmla="*/ 78 w 85"/>
                <a:gd name="T67" fmla="*/ 29 h 138"/>
                <a:gd name="T68" fmla="*/ 56 w 85"/>
                <a:gd name="T69" fmla="*/ 14 h 138"/>
                <a:gd name="T70" fmla="*/ 49 w 85"/>
                <a:gd name="T71" fmla="*/ 13 h 138"/>
                <a:gd name="T72" fmla="*/ 49 w 85"/>
                <a:gd name="T73" fmla="*/ 3 h 138"/>
                <a:gd name="T74" fmla="*/ 46 w 85"/>
                <a:gd name="T75" fmla="*/ 0 h 138"/>
                <a:gd name="T76" fmla="*/ 36 w 85"/>
                <a:gd name="T77" fmla="*/ 0 h 138"/>
                <a:gd name="T78" fmla="*/ 33 w 85"/>
                <a:gd name="T79" fmla="*/ 3 h 138"/>
                <a:gd name="T80" fmla="*/ 33 w 85"/>
                <a:gd name="T81" fmla="*/ 13 h 138"/>
                <a:gd name="T82" fmla="*/ 12 w 85"/>
                <a:gd name="T83" fmla="*/ 24 h 138"/>
                <a:gd name="T84" fmla="*/ 5 w 85"/>
                <a:gd name="T85" fmla="*/ 56 h 138"/>
                <a:gd name="T86" fmla="*/ 17 w 85"/>
                <a:gd name="T87" fmla="*/ 68 h 138"/>
                <a:gd name="T88" fmla="*/ 47 w 85"/>
                <a:gd name="T89" fmla="*/ 83 h 138"/>
                <a:gd name="T90" fmla="*/ 51 w 85"/>
                <a:gd name="T91" fmla="*/ 85 h 138"/>
                <a:gd name="T92" fmla="*/ 59 w 85"/>
                <a:gd name="T93" fmla="*/ 92 h 138"/>
                <a:gd name="T94" fmla="*/ 57 w 85"/>
                <a:gd name="T95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" h="138">
                  <a:moveTo>
                    <a:pt x="57" y="104"/>
                  </a:moveTo>
                  <a:cubicBezTo>
                    <a:pt x="54" y="107"/>
                    <a:pt x="50" y="108"/>
                    <a:pt x="45" y="108"/>
                  </a:cubicBezTo>
                  <a:cubicBezTo>
                    <a:pt x="40" y="108"/>
                    <a:pt x="35" y="107"/>
                    <a:pt x="30" y="105"/>
                  </a:cubicBezTo>
                  <a:cubicBezTo>
                    <a:pt x="27" y="104"/>
                    <a:pt x="23" y="102"/>
                    <a:pt x="20" y="100"/>
                  </a:cubicBezTo>
                  <a:cubicBezTo>
                    <a:pt x="20" y="99"/>
                    <a:pt x="20" y="99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7" y="95"/>
                    <a:pt x="15" y="94"/>
                    <a:pt x="13" y="94"/>
                  </a:cubicBezTo>
                  <a:cubicBezTo>
                    <a:pt x="9" y="94"/>
                    <a:pt x="5" y="97"/>
                    <a:pt x="3" y="101"/>
                  </a:cubicBezTo>
                  <a:cubicBezTo>
                    <a:pt x="1" y="104"/>
                    <a:pt x="1" y="107"/>
                    <a:pt x="3" y="109"/>
                  </a:cubicBezTo>
                  <a:cubicBezTo>
                    <a:pt x="8" y="118"/>
                    <a:pt x="21" y="123"/>
                    <a:pt x="33" y="125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7"/>
                    <a:pt x="35" y="138"/>
                    <a:pt x="36" y="138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47" y="138"/>
                    <a:pt x="49" y="137"/>
                    <a:pt x="49" y="135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9" y="125"/>
                    <a:pt x="67" y="122"/>
                    <a:pt x="72" y="118"/>
                  </a:cubicBezTo>
                  <a:cubicBezTo>
                    <a:pt x="81" y="109"/>
                    <a:pt x="85" y="97"/>
                    <a:pt x="81" y="86"/>
                  </a:cubicBezTo>
                  <a:cubicBezTo>
                    <a:pt x="77" y="74"/>
                    <a:pt x="61" y="67"/>
                    <a:pt x="49" y="6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59"/>
                    <a:pt x="37" y="57"/>
                    <a:pt x="35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4"/>
                    <a:pt x="27" y="52"/>
                    <a:pt x="25" y="49"/>
                  </a:cubicBezTo>
                  <a:cubicBezTo>
                    <a:pt x="23" y="45"/>
                    <a:pt x="23" y="39"/>
                    <a:pt x="27" y="36"/>
                  </a:cubicBezTo>
                  <a:cubicBezTo>
                    <a:pt x="32" y="32"/>
                    <a:pt x="37" y="31"/>
                    <a:pt x="41" y="31"/>
                  </a:cubicBezTo>
                  <a:cubicBezTo>
                    <a:pt x="44" y="31"/>
                    <a:pt x="48" y="31"/>
                    <a:pt x="51" y="32"/>
                  </a:cubicBezTo>
                  <a:cubicBezTo>
                    <a:pt x="54" y="33"/>
                    <a:pt x="58" y="36"/>
                    <a:pt x="61" y="39"/>
                  </a:cubicBezTo>
                  <a:cubicBezTo>
                    <a:pt x="61" y="39"/>
                    <a:pt x="61" y="39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4" y="43"/>
                    <a:pt x="66" y="44"/>
                    <a:pt x="68" y="44"/>
                  </a:cubicBezTo>
                  <a:cubicBezTo>
                    <a:pt x="72" y="44"/>
                    <a:pt x="76" y="41"/>
                    <a:pt x="78" y="38"/>
                  </a:cubicBezTo>
                  <a:cubicBezTo>
                    <a:pt x="80" y="35"/>
                    <a:pt x="80" y="32"/>
                    <a:pt x="78" y="29"/>
                  </a:cubicBezTo>
                  <a:cubicBezTo>
                    <a:pt x="74" y="22"/>
                    <a:pt x="64" y="17"/>
                    <a:pt x="56" y="14"/>
                  </a:cubicBezTo>
                  <a:cubicBezTo>
                    <a:pt x="54" y="14"/>
                    <a:pt x="51" y="13"/>
                    <a:pt x="49" y="1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47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1"/>
                    <a:pt x="33" y="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5" y="15"/>
                    <a:pt x="17" y="18"/>
                    <a:pt x="12" y="24"/>
                  </a:cubicBezTo>
                  <a:cubicBezTo>
                    <a:pt x="3" y="32"/>
                    <a:pt x="0" y="45"/>
                    <a:pt x="5" y="56"/>
                  </a:cubicBezTo>
                  <a:cubicBezTo>
                    <a:pt x="8" y="62"/>
                    <a:pt x="12" y="66"/>
                    <a:pt x="17" y="68"/>
                  </a:cubicBezTo>
                  <a:cubicBezTo>
                    <a:pt x="20" y="70"/>
                    <a:pt x="38" y="79"/>
                    <a:pt x="47" y="83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5" y="87"/>
                    <a:pt x="58" y="89"/>
                    <a:pt x="59" y="92"/>
                  </a:cubicBezTo>
                  <a:cubicBezTo>
                    <a:pt x="61" y="96"/>
                    <a:pt x="60" y="102"/>
                    <a:pt x="57" y="10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" name="组合 42"/>
          <p:cNvGrpSpPr/>
          <p:nvPr/>
        </p:nvGrpSpPr>
        <p:grpSpPr>
          <a:xfrm>
            <a:off x="8016850" y="4925696"/>
            <a:ext cx="364409" cy="314237"/>
            <a:chOff x="3548515" y="964154"/>
            <a:chExt cx="897787" cy="774179"/>
          </a:xfrm>
          <a:solidFill>
            <a:schemeClr val="accent2"/>
          </a:solidFill>
        </p:grpSpPr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3548515" y="964154"/>
              <a:ext cx="897787" cy="774179"/>
            </a:xfrm>
            <a:custGeom>
              <a:avLst/>
              <a:gdLst>
                <a:gd name="T0" fmla="*/ 28 w 828"/>
                <a:gd name="T1" fmla="*/ 686 h 714"/>
                <a:gd name="T2" fmla="*/ 28 w 828"/>
                <a:gd name="T3" fmla="*/ 605 h 714"/>
                <a:gd name="T4" fmla="*/ 66 w 828"/>
                <a:gd name="T5" fmla="*/ 605 h 714"/>
                <a:gd name="T6" fmla="*/ 66 w 828"/>
                <a:gd name="T7" fmla="*/ 577 h 714"/>
                <a:gd name="T8" fmla="*/ 28 w 828"/>
                <a:gd name="T9" fmla="*/ 577 h 714"/>
                <a:gd name="T10" fmla="*/ 28 w 828"/>
                <a:gd name="T11" fmla="*/ 435 h 714"/>
                <a:gd name="T12" fmla="*/ 66 w 828"/>
                <a:gd name="T13" fmla="*/ 435 h 714"/>
                <a:gd name="T14" fmla="*/ 66 w 828"/>
                <a:gd name="T15" fmla="*/ 407 h 714"/>
                <a:gd name="T16" fmla="*/ 28 w 828"/>
                <a:gd name="T17" fmla="*/ 407 h 714"/>
                <a:gd name="T18" fmla="*/ 28 w 828"/>
                <a:gd name="T19" fmla="*/ 265 h 714"/>
                <a:gd name="T20" fmla="*/ 66 w 828"/>
                <a:gd name="T21" fmla="*/ 265 h 714"/>
                <a:gd name="T22" fmla="*/ 66 w 828"/>
                <a:gd name="T23" fmla="*/ 236 h 714"/>
                <a:gd name="T24" fmla="*/ 28 w 828"/>
                <a:gd name="T25" fmla="*/ 236 h 714"/>
                <a:gd name="T26" fmla="*/ 28 w 828"/>
                <a:gd name="T27" fmla="*/ 94 h 714"/>
                <a:gd name="T28" fmla="*/ 66 w 828"/>
                <a:gd name="T29" fmla="*/ 94 h 714"/>
                <a:gd name="T30" fmla="*/ 66 w 828"/>
                <a:gd name="T31" fmla="*/ 66 h 714"/>
                <a:gd name="T32" fmla="*/ 28 w 828"/>
                <a:gd name="T33" fmla="*/ 66 h 714"/>
                <a:gd name="T34" fmla="*/ 28 w 828"/>
                <a:gd name="T35" fmla="*/ 0 h 714"/>
                <a:gd name="T36" fmla="*/ 0 w 828"/>
                <a:gd name="T37" fmla="*/ 0 h 714"/>
                <a:gd name="T38" fmla="*/ 0 w 828"/>
                <a:gd name="T39" fmla="*/ 714 h 714"/>
                <a:gd name="T40" fmla="*/ 828 w 828"/>
                <a:gd name="T41" fmla="*/ 714 h 714"/>
                <a:gd name="T42" fmla="*/ 828 w 828"/>
                <a:gd name="T43" fmla="*/ 686 h 714"/>
                <a:gd name="T44" fmla="*/ 28 w 828"/>
                <a:gd name="T45" fmla="*/ 68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8" h="714">
                  <a:moveTo>
                    <a:pt x="28" y="686"/>
                  </a:moveTo>
                  <a:lnTo>
                    <a:pt x="28" y="605"/>
                  </a:lnTo>
                  <a:lnTo>
                    <a:pt x="66" y="605"/>
                  </a:lnTo>
                  <a:lnTo>
                    <a:pt x="66" y="577"/>
                  </a:lnTo>
                  <a:lnTo>
                    <a:pt x="28" y="577"/>
                  </a:lnTo>
                  <a:lnTo>
                    <a:pt x="28" y="435"/>
                  </a:lnTo>
                  <a:lnTo>
                    <a:pt x="66" y="435"/>
                  </a:lnTo>
                  <a:lnTo>
                    <a:pt x="66" y="407"/>
                  </a:lnTo>
                  <a:lnTo>
                    <a:pt x="28" y="407"/>
                  </a:lnTo>
                  <a:lnTo>
                    <a:pt x="28" y="265"/>
                  </a:lnTo>
                  <a:lnTo>
                    <a:pt x="66" y="265"/>
                  </a:lnTo>
                  <a:lnTo>
                    <a:pt x="66" y="236"/>
                  </a:lnTo>
                  <a:lnTo>
                    <a:pt x="28" y="236"/>
                  </a:lnTo>
                  <a:lnTo>
                    <a:pt x="28" y="94"/>
                  </a:lnTo>
                  <a:lnTo>
                    <a:pt x="66" y="94"/>
                  </a:lnTo>
                  <a:lnTo>
                    <a:pt x="66" y="66"/>
                  </a:lnTo>
                  <a:lnTo>
                    <a:pt x="28" y="6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4"/>
                  </a:lnTo>
                  <a:lnTo>
                    <a:pt x="828" y="714"/>
                  </a:lnTo>
                  <a:lnTo>
                    <a:pt x="828" y="686"/>
                  </a:lnTo>
                  <a:lnTo>
                    <a:pt x="28" y="68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223"/>
            <p:cNvSpPr>
              <a:spLocks/>
            </p:cNvSpPr>
            <p:nvPr/>
          </p:nvSpPr>
          <p:spPr bwMode="auto">
            <a:xfrm>
              <a:off x="3681882" y="1381603"/>
              <a:ext cx="125777" cy="303599"/>
            </a:xfrm>
            <a:custGeom>
              <a:avLst/>
              <a:gdLst>
                <a:gd name="T0" fmla="*/ 6 w 49"/>
                <a:gd name="T1" fmla="*/ 118 h 118"/>
                <a:gd name="T2" fmla="*/ 43 w 49"/>
                <a:gd name="T3" fmla="*/ 118 h 118"/>
                <a:gd name="T4" fmla="*/ 49 w 49"/>
                <a:gd name="T5" fmla="*/ 112 h 118"/>
                <a:gd name="T6" fmla="*/ 49 w 49"/>
                <a:gd name="T7" fmla="*/ 6 h 118"/>
                <a:gd name="T8" fmla="*/ 43 w 49"/>
                <a:gd name="T9" fmla="*/ 0 h 118"/>
                <a:gd name="T10" fmla="*/ 6 w 49"/>
                <a:gd name="T11" fmla="*/ 0 h 118"/>
                <a:gd name="T12" fmla="*/ 0 w 49"/>
                <a:gd name="T13" fmla="*/ 6 h 118"/>
                <a:gd name="T14" fmla="*/ 0 w 49"/>
                <a:gd name="T15" fmla="*/ 112 h 118"/>
                <a:gd name="T16" fmla="*/ 6 w 49"/>
                <a:gd name="T1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18">
                  <a:moveTo>
                    <a:pt x="6" y="118"/>
                  </a:moveTo>
                  <a:cubicBezTo>
                    <a:pt x="43" y="118"/>
                    <a:pt x="43" y="118"/>
                    <a:pt x="43" y="118"/>
                  </a:cubicBezTo>
                  <a:cubicBezTo>
                    <a:pt x="46" y="118"/>
                    <a:pt x="49" y="115"/>
                    <a:pt x="49" y="11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3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5"/>
                    <a:pt x="3" y="118"/>
                    <a:pt x="6" y="11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224"/>
            <p:cNvSpPr>
              <a:spLocks/>
            </p:cNvSpPr>
            <p:nvPr/>
          </p:nvSpPr>
          <p:spPr bwMode="auto">
            <a:xfrm>
              <a:off x="3879222" y="1274259"/>
              <a:ext cx="123608" cy="410944"/>
            </a:xfrm>
            <a:custGeom>
              <a:avLst/>
              <a:gdLst>
                <a:gd name="T0" fmla="*/ 5 w 48"/>
                <a:gd name="T1" fmla="*/ 160 h 160"/>
                <a:gd name="T2" fmla="*/ 43 w 48"/>
                <a:gd name="T3" fmla="*/ 160 h 160"/>
                <a:gd name="T4" fmla="*/ 48 w 48"/>
                <a:gd name="T5" fmla="*/ 154 h 160"/>
                <a:gd name="T6" fmla="*/ 48 w 48"/>
                <a:gd name="T7" fmla="*/ 6 h 160"/>
                <a:gd name="T8" fmla="*/ 43 w 48"/>
                <a:gd name="T9" fmla="*/ 0 h 160"/>
                <a:gd name="T10" fmla="*/ 5 w 48"/>
                <a:gd name="T11" fmla="*/ 0 h 160"/>
                <a:gd name="T12" fmla="*/ 0 w 48"/>
                <a:gd name="T13" fmla="*/ 6 h 160"/>
                <a:gd name="T14" fmla="*/ 0 w 48"/>
                <a:gd name="T15" fmla="*/ 154 h 160"/>
                <a:gd name="T16" fmla="*/ 5 w 48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60">
                  <a:moveTo>
                    <a:pt x="5" y="160"/>
                  </a:moveTo>
                  <a:cubicBezTo>
                    <a:pt x="43" y="160"/>
                    <a:pt x="43" y="160"/>
                    <a:pt x="43" y="160"/>
                  </a:cubicBezTo>
                  <a:cubicBezTo>
                    <a:pt x="46" y="160"/>
                    <a:pt x="48" y="157"/>
                    <a:pt x="48" y="154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60"/>
                    <a:pt x="5" y="16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225"/>
            <p:cNvSpPr>
              <a:spLocks/>
            </p:cNvSpPr>
            <p:nvPr/>
          </p:nvSpPr>
          <p:spPr bwMode="auto">
            <a:xfrm>
              <a:off x="4074393" y="1166915"/>
              <a:ext cx="125777" cy="518288"/>
            </a:xfrm>
            <a:custGeom>
              <a:avLst/>
              <a:gdLst>
                <a:gd name="T0" fmla="*/ 6 w 49"/>
                <a:gd name="T1" fmla="*/ 202 h 202"/>
                <a:gd name="T2" fmla="*/ 43 w 49"/>
                <a:gd name="T3" fmla="*/ 202 h 202"/>
                <a:gd name="T4" fmla="*/ 49 w 49"/>
                <a:gd name="T5" fmla="*/ 196 h 202"/>
                <a:gd name="T6" fmla="*/ 49 w 49"/>
                <a:gd name="T7" fmla="*/ 5 h 202"/>
                <a:gd name="T8" fmla="*/ 43 w 49"/>
                <a:gd name="T9" fmla="*/ 0 h 202"/>
                <a:gd name="T10" fmla="*/ 6 w 49"/>
                <a:gd name="T11" fmla="*/ 0 h 202"/>
                <a:gd name="T12" fmla="*/ 0 w 49"/>
                <a:gd name="T13" fmla="*/ 5 h 202"/>
                <a:gd name="T14" fmla="*/ 0 w 49"/>
                <a:gd name="T15" fmla="*/ 196 h 202"/>
                <a:gd name="T16" fmla="*/ 6 w 49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02">
                  <a:moveTo>
                    <a:pt x="6" y="202"/>
                  </a:moveTo>
                  <a:cubicBezTo>
                    <a:pt x="43" y="202"/>
                    <a:pt x="43" y="202"/>
                    <a:pt x="43" y="202"/>
                  </a:cubicBezTo>
                  <a:cubicBezTo>
                    <a:pt x="46" y="202"/>
                    <a:pt x="49" y="199"/>
                    <a:pt x="49" y="19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9"/>
                    <a:pt x="3" y="202"/>
                    <a:pt x="6" y="20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226"/>
            <p:cNvSpPr>
              <a:spLocks/>
            </p:cNvSpPr>
            <p:nvPr/>
          </p:nvSpPr>
          <p:spPr bwMode="auto">
            <a:xfrm>
              <a:off x="4271732" y="1058486"/>
              <a:ext cx="125777" cy="626716"/>
            </a:xfrm>
            <a:custGeom>
              <a:avLst/>
              <a:gdLst>
                <a:gd name="T0" fmla="*/ 6 w 49"/>
                <a:gd name="T1" fmla="*/ 244 h 244"/>
                <a:gd name="T2" fmla="*/ 43 w 49"/>
                <a:gd name="T3" fmla="*/ 244 h 244"/>
                <a:gd name="T4" fmla="*/ 49 w 49"/>
                <a:gd name="T5" fmla="*/ 238 h 244"/>
                <a:gd name="T6" fmla="*/ 49 w 49"/>
                <a:gd name="T7" fmla="*/ 5 h 244"/>
                <a:gd name="T8" fmla="*/ 43 w 49"/>
                <a:gd name="T9" fmla="*/ 0 h 244"/>
                <a:gd name="T10" fmla="*/ 6 w 49"/>
                <a:gd name="T11" fmla="*/ 0 h 244"/>
                <a:gd name="T12" fmla="*/ 0 w 49"/>
                <a:gd name="T13" fmla="*/ 5 h 244"/>
                <a:gd name="T14" fmla="*/ 0 w 49"/>
                <a:gd name="T15" fmla="*/ 238 h 244"/>
                <a:gd name="T16" fmla="*/ 6 w 49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4">
                  <a:moveTo>
                    <a:pt x="6" y="244"/>
                  </a:moveTo>
                  <a:cubicBezTo>
                    <a:pt x="43" y="244"/>
                    <a:pt x="43" y="244"/>
                    <a:pt x="43" y="244"/>
                  </a:cubicBezTo>
                  <a:cubicBezTo>
                    <a:pt x="46" y="244"/>
                    <a:pt x="49" y="241"/>
                    <a:pt x="49" y="23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1"/>
                    <a:pt x="3" y="244"/>
                    <a:pt x="6" y="2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7" name="组合 48"/>
          <p:cNvGrpSpPr/>
          <p:nvPr/>
        </p:nvGrpSpPr>
        <p:grpSpPr>
          <a:xfrm>
            <a:off x="10660138" y="3398821"/>
            <a:ext cx="364409" cy="312464"/>
            <a:chOff x="3546346" y="2339026"/>
            <a:chExt cx="897787" cy="769842"/>
          </a:xfrm>
          <a:solidFill>
            <a:schemeClr val="accent3"/>
          </a:solidFill>
        </p:grpSpPr>
        <p:sp>
          <p:nvSpPr>
            <p:cNvPr id="78" name="Rectangle 227"/>
            <p:cNvSpPr>
              <a:spLocks noChangeArrowheads="1"/>
            </p:cNvSpPr>
            <p:nvPr/>
          </p:nvSpPr>
          <p:spPr bwMode="auto">
            <a:xfrm>
              <a:off x="3561526" y="3077423"/>
              <a:ext cx="882607" cy="3144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228"/>
            <p:cNvSpPr>
              <a:spLocks/>
            </p:cNvSpPr>
            <p:nvPr/>
          </p:nvSpPr>
          <p:spPr bwMode="auto">
            <a:xfrm>
              <a:off x="3617909" y="2844302"/>
              <a:ext cx="125777" cy="210351"/>
            </a:xfrm>
            <a:custGeom>
              <a:avLst/>
              <a:gdLst>
                <a:gd name="T0" fmla="*/ 6 w 49"/>
                <a:gd name="T1" fmla="*/ 82 h 82"/>
                <a:gd name="T2" fmla="*/ 43 w 49"/>
                <a:gd name="T3" fmla="*/ 82 h 82"/>
                <a:gd name="T4" fmla="*/ 49 w 49"/>
                <a:gd name="T5" fmla="*/ 76 h 82"/>
                <a:gd name="T6" fmla="*/ 49 w 49"/>
                <a:gd name="T7" fmla="*/ 0 h 82"/>
                <a:gd name="T8" fmla="*/ 0 w 49"/>
                <a:gd name="T9" fmla="*/ 49 h 82"/>
                <a:gd name="T10" fmla="*/ 0 w 49"/>
                <a:gd name="T11" fmla="*/ 76 h 82"/>
                <a:gd name="T12" fmla="*/ 6 w 4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2">
                  <a:moveTo>
                    <a:pt x="6" y="82"/>
                  </a:moveTo>
                  <a:cubicBezTo>
                    <a:pt x="43" y="82"/>
                    <a:pt x="43" y="82"/>
                    <a:pt x="43" y="82"/>
                  </a:cubicBezTo>
                  <a:cubicBezTo>
                    <a:pt x="46" y="82"/>
                    <a:pt x="49" y="79"/>
                    <a:pt x="49" y="7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6" y="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229"/>
            <p:cNvSpPr>
              <a:spLocks/>
            </p:cNvSpPr>
            <p:nvPr/>
          </p:nvSpPr>
          <p:spPr bwMode="auto">
            <a:xfrm>
              <a:off x="3779467" y="2682744"/>
              <a:ext cx="122524" cy="371910"/>
            </a:xfrm>
            <a:custGeom>
              <a:avLst/>
              <a:gdLst>
                <a:gd name="T0" fmla="*/ 5 w 48"/>
                <a:gd name="T1" fmla="*/ 145 h 145"/>
                <a:gd name="T2" fmla="*/ 43 w 48"/>
                <a:gd name="T3" fmla="*/ 145 h 145"/>
                <a:gd name="T4" fmla="*/ 48 w 48"/>
                <a:gd name="T5" fmla="*/ 139 h 145"/>
                <a:gd name="T6" fmla="*/ 48 w 48"/>
                <a:gd name="T7" fmla="*/ 0 h 145"/>
                <a:gd name="T8" fmla="*/ 0 w 48"/>
                <a:gd name="T9" fmla="*/ 49 h 145"/>
                <a:gd name="T10" fmla="*/ 0 w 48"/>
                <a:gd name="T11" fmla="*/ 139 h 145"/>
                <a:gd name="T12" fmla="*/ 5 w 48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5">
                  <a:moveTo>
                    <a:pt x="5" y="145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6" y="145"/>
                    <a:pt x="48" y="142"/>
                    <a:pt x="48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5" y="14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230"/>
            <p:cNvSpPr>
              <a:spLocks/>
            </p:cNvSpPr>
            <p:nvPr/>
          </p:nvSpPr>
          <p:spPr bwMode="auto">
            <a:xfrm>
              <a:off x="3938857" y="2713104"/>
              <a:ext cx="124693" cy="341550"/>
            </a:xfrm>
            <a:custGeom>
              <a:avLst/>
              <a:gdLst>
                <a:gd name="T0" fmla="*/ 22 w 49"/>
                <a:gd name="T1" fmla="*/ 22 h 133"/>
                <a:gd name="T2" fmla="*/ 0 w 49"/>
                <a:gd name="T3" fmla="*/ 0 h 133"/>
                <a:gd name="T4" fmla="*/ 0 w 49"/>
                <a:gd name="T5" fmla="*/ 127 h 133"/>
                <a:gd name="T6" fmla="*/ 6 w 49"/>
                <a:gd name="T7" fmla="*/ 133 h 133"/>
                <a:gd name="T8" fmla="*/ 43 w 49"/>
                <a:gd name="T9" fmla="*/ 133 h 133"/>
                <a:gd name="T10" fmla="*/ 49 w 49"/>
                <a:gd name="T11" fmla="*/ 127 h 133"/>
                <a:gd name="T12" fmla="*/ 49 w 49"/>
                <a:gd name="T13" fmla="*/ 26 h 133"/>
                <a:gd name="T14" fmla="*/ 38 w 49"/>
                <a:gd name="T15" fmla="*/ 29 h 133"/>
                <a:gd name="T16" fmla="*/ 22 w 49"/>
                <a:gd name="T17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22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3" y="133"/>
                    <a:pt x="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6" y="133"/>
                    <a:pt x="49" y="130"/>
                    <a:pt x="49" y="1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6" y="28"/>
                    <a:pt x="42" y="29"/>
                    <a:pt x="38" y="29"/>
                  </a:cubicBezTo>
                  <a:cubicBezTo>
                    <a:pt x="32" y="29"/>
                    <a:pt x="27" y="26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231"/>
            <p:cNvSpPr>
              <a:spLocks/>
            </p:cNvSpPr>
            <p:nvPr/>
          </p:nvSpPr>
          <p:spPr bwMode="auto">
            <a:xfrm>
              <a:off x="4100415" y="2624193"/>
              <a:ext cx="122524" cy="430461"/>
            </a:xfrm>
            <a:custGeom>
              <a:avLst/>
              <a:gdLst>
                <a:gd name="T0" fmla="*/ 5 w 48"/>
                <a:gd name="T1" fmla="*/ 168 h 168"/>
                <a:gd name="T2" fmla="*/ 43 w 48"/>
                <a:gd name="T3" fmla="*/ 168 h 168"/>
                <a:gd name="T4" fmla="*/ 48 w 48"/>
                <a:gd name="T5" fmla="*/ 162 h 168"/>
                <a:gd name="T6" fmla="*/ 48 w 48"/>
                <a:gd name="T7" fmla="*/ 0 h 168"/>
                <a:gd name="T8" fmla="*/ 0 w 48"/>
                <a:gd name="T9" fmla="*/ 48 h 168"/>
                <a:gd name="T10" fmla="*/ 0 w 48"/>
                <a:gd name="T11" fmla="*/ 162 h 168"/>
                <a:gd name="T12" fmla="*/ 5 w 4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8">
                  <a:moveTo>
                    <a:pt x="5" y="168"/>
                  </a:moveTo>
                  <a:cubicBezTo>
                    <a:pt x="43" y="168"/>
                    <a:pt x="43" y="168"/>
                    <a:pt x="43" y="168"/>
                  </a:cubicBezTo>
                  <a:cubicBezTo>
                    <a:pt x="46" y="168"/>
                    <a:pt x="48" y="165"/>
                    <a:pt x="48" y="16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2" y="168"/>
                    <a:pt x="5" y="16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232"/>
            <p:cNvSpPr>
              <a:spLocks/>
            </p:cNvSpPr>
            <p:nvPr/>
          </p:nvSpPr>
          <p:spPr bwMode="auto">
            <a:xfrm>
              <a:off x="4258721" y="2513596"/>
              <a:ext cx="125777" cy="541058"/>
            </a:xfrm>
            <a:custGeom>
              <a:avLst/>
              <a:gdLst>
                <a:gd name="T0" fmla="*/ 29 w 49"/>
                <a:gd name="T1" fmla="*/ 0 h 211"/>
                <a:gd name="T2" fmla="*/ 0 w 49"/>
                <a:gd name="T3" fmla="*/ 29 h 211"/>
                <a:gd name="T4" fmla="*/ 0 w 49"/>
                <a:gd name="T5" fmla="*/ 205 h 211"/>
                <a:gd name="T6" fmla="*/ 6 w 49"/>
                <a:gd name="T7" fmla="*/ 211 h 211"/>
                <a:gd name="T8" fmla="*/ 43 w 49"/>
                <a:gd name="T9" fmla="*/ 211 h 211"/>
                <a:gd name="T10" fmla="*/ 49 w 49"/>
                <a:gd name="T11" fmla="*/ 205 h 211"/>
                <a:gd name="T12" fmla="*/ 49 w 49"/>
                <a:gd name="T13" fmla="*/ 22 h 211"/>
                <a:gd name="T14" fmla="*/ 29 w 4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1">
                  <a:moveTo>
                    <a:pt x="2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8"/>
                    <a:pt x="3" y="211"/>
                    <a:pt x="6" y="211"/>
                  </a:cubicBezTo>
                  <a:cubicBezTo>
                    <a:pt x="43" y="211"/>
                    <a:pt x="43" y="211"/>
                    <a:pt x="43" y="211"/>
                  </a:cubicBezTo>
                  <a:cubicBezTo>
                    <a:pt x="46" y="211"/>
                    <a:pt x="49" y="208"/>
                    <a:pt x="49" y="20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8" y="21"/>
                    <a:pt x="29" y="1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233"/>
            <p:cNvSpPr>
              <a:spLocks/>
            </p:cNvSpPr>
            <p:nvPr/>
          </p:nvSpPr>
          <p:spPr bwMode="auto">
            <a:xfrm>
              <a:off x="3546346" y="2339026"/>
              <a:ext cx="871764" cy="610452"/>
            </a:xfrm>
            <a:custGeom>
              <a:avLst/>
              <a:gdLst>
                <a:gd name="T0" fmla="*/ 20 w 340"/>
                <a:gd name="T1" fmla="*/ 234 h 238"/>
                <a:gd name="T2" fmla="*/ 140 w 340"/>
                <a:gd name="T3" fmla="*/ 113 h 238"/>
                <a:gd name="T4" fmla="*/ 183 w 340"/>
                <a:gd name="T5" fmla="*/ 156 h 238"/>
                <a:gd name="T6" fmla="*/ 199 w 340"/>
                <a:gd name="T7" fmla="*/ 156 h 238"/>
                <a:gd name="T8" fmla="*/ 318 w 340"/>
                <a:gd name="T9" fmla="*/ 37 h 238"/>
                <a:gd name="T10" fmla="*/ 318 w 340"/>
                <a:gd name="T11" fmla="*/ 64 h 238"/>
                <a:gd name="T12" fmla="*/ 329 w 340"/>
                <a:gd name="T13" fmla="*/ 75 h 238"/>
                <a:gd name="T14" fmla="*/ 340 w 340"/>
                <a:gd name="T15" fmla="*/ 64 h 238"/>
                <a:gd name="T16" fmla="*/ 340 w 340"/>
                <a:gd name="T17" fmla="*/ 11 h 238"/>
                <a:gd name="T18" fmla="*/ 337 w 340"/>
                <a:gd name="T19" fmla="*/ 3 h 238"/>
                <a:gd name="T20" fmla="*/ 329 w 340"/>
                <a:gd name="T21" fmla="*/ 0 h 238"/>
                <a:gd name="T22" fmla="*/ 276 w 340"/>
                <a:gd name="T23" fmla="*/ 0 h 238"/>
                <a:gd name="T24" fmla="*/ 265 w 340"/>
                <a:gd name="T25" fmla="*/ 11 h 238"/>
                <a:gd name="T26" fmla="*/ 276 w 340"/>
                <a:gd name="T27" fmla="*/ 22 h 238"/>
                <a:gd name="T28" fmla="*/ 302 w 340"/>
                <a:gd name="T29" fmla="*/ 22 h 238"/>
                <a:gd name="T30" fmla="*/ 191 w 340"/>
                <a:gd name="T31" fmla="*/ 133 h 238"/>
                <a:gd name="T32" fmla="*/ 148 w 340"/>
                <a:gd name="T33" fmla="*/ 90 h 238"/>
                <a:gd name="T34" fmla="*/ 133 w 340"/>
                <a:gd name="T35" fmla="*/ 90 h 238"/>
                <a:gd name="T36" fmla="*/ 4 w 340"/>
                <a:gd name="T37" fmla="*/ 219 h 238"/>
                <a:gd name="T38" fmla="*/ 4 w 340"/>
                <a:gd name="T39" fmla="*/ 234 h 238"/>
                <a:gd name="T40" fmla="*/ 20 w 340"/>
                <a:gd name="T4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238">
                  <a:moveTo>
                    <a:pt x="20" y="234"/>
                  </a:moveTo>
                  <a:cubicBezTo>
                    <a:pt x="140" y="113"/>
                    <a:pt x="140" y="113"/>
                    <a:pt x="140" y="113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8" y="160"/>
                    <a:pt x="195" y="160"/>
                    <a:pt x="199" y="156"/>
                  </a:cubicBezTo>
                  <a:cubicBezTo>
                    <a:pt x="318" y="37"/>
                    <a:pt x="318" y="37"/>
                    <a:pt x="318" y="37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0"/>
                    <a:pt x="323" y="75"/>
                    <a:pt x="329" y="75"/>
                  </a:cubicBezTo>
                  <a:cubicBezTo>
                    <a:pt x="335" y="75"/>
                    <a:pt x="340" y="70"/>
                    <a:pt x="340" y="64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8"/>
                    <a:pt x="339" y="5"/>
                    <a:pt x="337" y="3"/>
                  </a:cubicBezTo>
                  <a:cubicBezTo>
                    <a:pt x="335" y="1"/>
                    <a:pt x="332" y="0"/>
                    <a:pt x="32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0" y="0"/>
                    <a:pt x="265" y="4"/>
                    <a:pt x="265" y="11"/>
                  </a:cubicBezTo>
                  <a:cubicBezTo>
                    <a:pt x="265" y="17"/>
                    <a:pt x="270" y="22"/>
                    <a:pt x="276" y="22"/>
                  </a:cubicBezTo>
                  <a:cubicBezTo>
                    <a:pt x="302" y="22"/>
                    <a:pt x="302" y="22"/>
                    <a:pt x="302" y="22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4" y="86"/>
                    <a:pt x="137" y="86"/>
                    <a:pt x="133" y="90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0" y="223"/>
                    <a:pt x="0" y="230"/>
                    <a:pt x="4" y="234"/>
                  </a:cubicBezTo>
                  <a:cubicBezTo>
                    <a:pt x="8" y="238"/>
                    <a:pt x="15" y="238"/>
                    <a:pt x="20" y="2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0" name="组合 57"/>
          <p:cNvGrpSpPr/>
          <p:nvPr/>
        </p:nvGrpSpPr>
        <p:grpSpPr>
          <a:xfrm>
            <a:off x="9448979" y="2412928"/>
            <a:ext cx="374534" cy="371704"/>
            <a:chOff x="7078908" y="5461438"/>
            <a:chExt cx="430461" cy="427208"/>
          </a:xfrm>
          <a:solidFill>
            <a:schemeClr val="bg1">
              <a:lumMod val="50000"/>
            </a:schemeClr>
          </a:solidFill>
        </p:grpSpPr>
        <p:sp>
          <p:nvSpPr>
            <p:cNvPr id="96" name="Freeform 236"/>
            <p:cNvSpPr>
              <a:spLocks/>
            </p:cNvSpPr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237"/>
            <p:cNvSpPr>
              <a:spLocks/>
            </p:cNvSpPr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8" name="组合 60"/>
          <p:cNvGrpSpPr/>
          <p:nvPr/>
        </p:nvGrpSpPr>
        <p:grpSpPr>
          <a:xfrm>
            <a:off x="7819445" y="3307859"/>
            <a:ext cx="421704" cy="483972"/>
            <a:chOff x="2733098" y="4187405"/>
            <a:chExt cx="484675" cy="556238"/>
          </a:xfrm>
          <a:solidFill>
            <a:schemeClr val="bg1">
              <a:lumMod val="50000"/>
            </a:schemeClr>
          </a:solidFill>
        </p:grpSpPr>
        <p:sp>
          <p:nvSpPr>
            <p:cNvPr id="99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304"/>
            <p:cNvSpPr>
              <a:spLocks/>
            </p:cNvSpPr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305"/>
            <p:cNvSpPr>
              <a:spLocks/>
            </p:cNvSpPr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2" name="组合 90"/>
          <p:cNvGrpSpPr>
            <a:grpSpLocks/>
          </p:cNvGrpSpPr>
          <p:nvPr/>
        </p:nvGrpSpPr>
        <p:grpSpPr bwMode="auto">
          <a:xfrm>
            <a:off x="9408425" y="4290558"/>
            <a:ext cx="436860" cy="374967"/>
            <a:chOff x="3787022" y="1797643"/>
            <a:chExt cx="550817" cy="473832"/>
          </a:xfrm>
        </p:grpSpPr>
        <p:sp>
          <p:nvSpPr>
            <p:cNvPr id="133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rgbClr val="4249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91423 w 38"/>
                <a:gd name="T1" fmla="*/ 30777 h 52"/>
                <a:gd name="T2" fmla="*/ 60949 w 38"/>
                <a:gd name="T3" fmla="*/ 2565 h 52"/>
                <a:gd name="T4" fmla="*/ 30474 w 38"/>
                <a:gd name="T5" fmla="*/ 2565 h 52"/>
                <a:gd name="T6" fmla="*/ 50791 w 38"/>
                <a:gd name="T7" fmla="*/ 17953 h 52"/>
                <a:gd name="T8" fmla="*/ 22856 w 38"/>
                <a:gd name="T9" fmla="*/ 33342 h 52"/>
                <a:gd name="T10" fmla="*/ 35553 w 38"/>
                <a:gd name="T11" fmla="*/ 53860 h 52"/>
                <a:gd name="T12" fmla="*/ 0 w 38"/>
                <a:gd name="T13" fmla="*/ 133367 h 52"/>
                <a:gd name="T14" fmla="*/ 0 w 38"/>
                <a:gd name="T15" fmla="*/ 133367 h 52"/>
                <a:gd name="T16" fmla="*/ 96502 w 38"/>
                <a:gd name="T17" fmla="*/ 94896 h 52"/>
                <a:gd name="T18" fmla="*/ 91423 w 38"/>
                <a:gd name="T19" fmla="*/ 3077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2"/>
                <a:gd name="T32" fmla="*/ 38 w 38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59313 w 37"/>
                <a:gd name="T1" fmla="*/ 53860 h 52"/>
                <a:gd name="T2" fmla="*/ 72207 w 37"/>
                <a:gd name="T3" fmla="*/ 33342 h 52"/>
                <a:gd name="T4" fmla="*/ 43840 w 37"/>
                <a:gd name="T5" fmla="*/ 17953 h 52"/>
                <a:gd name="T6" fmla="*/ 64471 w 37"/>
                <a:gd name="T7" fmla="*/ 0 h 52"/>
                <a:gd name="T8" fmla="*/ 38683 w 37"/>
                <a:gd name="T9" fmla="*/ 2565 h 52"/>
                <a:gd name="T10" fmla="*/ 38683 w 37"/>
                <a:gd name="T11" fmla="*/ 2565 h 52"/>
                <a:gd name="T12" fmla="*/ 5158 w 37"/>
                <a:gd name="T13" fmla="*/ 30777 h 52"/>
                <a:gd name="T14" fmla="*/ 0 w 37"/>
                <a:gd name="T15" fmla="*/ 94896 h 52"/>
                <a:gd name="T16" fmla="*/ 95417 w 37"/>
                <a:gd name="T17" fmla="*/ 133367 h 52"/>
                <a:gd name="T18" fmla="*/ 95417 w 37"/>
                <a:gd name="T19" fmla="*/ 133367 h 52"/>
                <a:gd name="T20" fmla="*/ 59313 w 37"/>
                <a:gd name="T21" fmla="*/ 53860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52"/>
                <a:gd name="T35" fmla="*/ 37 w 37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30360 w 33"/>
                <a:gd name="T1" fmla="*/ 28191 h 26"/>
                <a:gd name="T2" fmla="*/ 30360 w 33"/>
                <a:gd name="T3" fmla="*/ 28191 h 26"/>
                <a:gd name="T4" fmla="*/ 35782 w 33"/>
                <a:gd name="T5" fmla="*/ 26022 h 26"/>
                <a:gd name="T6" fmla="*/ 30360 w 33"/>
                <a:gd name="T7" fmla="*/ 0 h 26"/>
                <a:gd name="T8" fmla="*/ 7590 w 33"/>
                <a:gd name="T9" fmla="*/ 0 h 26"/>
                <a:gd name="T10" fmla="*/ 0 w 33"/>
                <a:gd name="T11" fmla="*/ 26022 h 26"/>
                <a:gd name="T12" fmla="*/ 4337 w 33"/>
                <a:gd name="T13" fmla="*/ 28191 h 26"/>
                <a:gd name="T14" fmla="*/ 4337 w 33"/>
                <a:gd name="T15" fmla="*/ 28191 h 26"/>
                <a:gd name="T16" fmla="*/ 30360 w 33"/>
                <a:gd name="T17" fmla="*/ 28191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26"/>
                <a:gd name="T29" fmla="*/ 33 w 3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30670 w 14"/>
                <a:gd name="T1" fmla="*/ 0 h 42"/>
                <a:gd name="T2" fmla="*/ 30670 w 14"/>
                <a:gd name="T3" fmla="*/ 0 h 42"/>
                <a:gd name="T4" fmla="*/ 5112 w 14"/>
                <a:gd name="T5" fmla="*/ 0 h 42"/>
                <a:gd name="T6" fmla="*/ 5112 w 14"/>
                <a:gd name="T7" fmla="*/ 0 h 42"/>
                <a:gd name="T8" fmla="*/ 0 w 14"/>
                <a:gd name="T9" fmla="*/ 105846 h 42"/>
                <a:gd name="T10" fmla="*/ 0 w 14"/>
                <a:gd name="T11" fmla="*/ 105846 h 42"/>
                <a:gd name="T12" fmla="*/ 17891 w 14"/>
                <a:gd name="T13" fmla="*/ 108428 h 42"/>
                <a:gd name="T14" fmla="*/ 35782 w 14"/>
                <a:gd name="T15" fmla="*/ 105846 h 42"/>
                <a:gd name="T16" fmla="*/ 35782 w 14"/>
                <a:gd name="T17" fmla="*/ 105846 h 42"/>
                <a:gd name="T18" fmla="*/ 30670 w 14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2"/>
                <a:gd name="T32" fmla="*/ 14 w 1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235531 w 180"/>
                <a:gd name="T1" fmla="*/ 238542 h 93"/>
                <a:gd name="T2" fmla="*/ 0 w 180"/>
                <a:gd name="T3" fmla="*/ 0 h 93"/>
                <a:gd name="T4" fmla="*/ 58883 w 180"/>
                <a:gd name="T5" fmla="*/ 0 h 93"/>
                <a:gd name="T6" fmla="*/ 235531 w 180"/>
                <a:gd name="T7" fmla="*/ 179548 h 93"/>
                <a:gd name="T8" fmla="*/ 404498 w 180"/>
                <a:gd name="T9" fmla="*/ 56429 h 93"/>
                <a:gd name="T10" fmla="*/ 460821 w 180"/>
                <a:gd name="T11" fmla="*/ 76949 h 93"/>
                <a:gd name="T12" fmla="*/ 235531 w 180"/>
                <a:gd name="T13" fmla="*/ 238542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3"/>
                <a:gd name="T23" fmla="*/ 180 w 180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9" name="Freeform 223"/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33367 w 123"/>
                <a:gd name="T1" fmla="*/ 66142 h 61"/>
                <a:gd name="T2" fmla="*/ 67226 w 123"/>
                <a:gd name="T3" fmla="*/ 0 h 61"/>
                <a:gd name="T4" fmla="*/ 0 w 123"/>
                <a:gd name="T5" fmla="*/ 66142 h 61"/>
                <a:gd name="T6" fmla="*/ 133367 w 123"/>
                <a:gd name="T7" fmla="*/ 66142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Freeform 224"/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461905 w 180"/>
                <a:gd name="T1" fmla="*/ 235290 h 92"/>
                <a:gd name="T2" fmla="*/ 402884 w 180"/>
                <a:gd name="T3" fmla="*/ 235290 h 92"/>
                <a:gd name="T4" fmla="*/ 225820 w 180"/>
                <a:gd name="T5" fmla="*/ 58823 h 92"/>
                <a:gd name="T6" fmla="*/ 53889 w 180"/>
                <a:gd name="T7" fmla="*/ 179025 h 92"/>
                <a:gd name="T8" fmla="*/ 0 w 180"/>
                <a:gd name="T9" fmla="*/ 161122 h 92"/>
                <a:gd name="T10" fmla="*/ 225820 w 180"/>
                <a:gd name="T11" fmla="*/ 0 h 92"/>
                <a:gd name="T12" fmla="*/ 461905 w 180"/>
                <a:gd name="T13" fmla="*/ 23529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2"/>
                <a:gd name="T23" fmla="*/ 180 w 180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1" name="Freeform 225"/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9394 w 125"/>
                <a:gd name="T3" fmla="*/ 68310 h 63"/>
                <a:gd name="T4" fmla="*/ 135536 w 125"/>
                <a:gd name="T5" fmla="*/ 0 h 63"/>
                <a:gd name="T6" fmla="*/ 0 w 125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63"/>
                <a:gd name="T14" fmla="*/ 125 w 125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42" name="KSO_Shape"/>
          <p:cNvSpPr>
            <a:spLocks/>
          </p:cNvSpPr>
          <p:nvPr/>
        </p:nvSpPr>
        <p:spPr bwMode="auto">
          <a:xfrm>
            <a:off x="918769" y="4801545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136338" y="4737343"/>
            <a:ext cx="3158668" cy="338554"/>
            <a:chOff x="6046989" y="3947708"/>
            <a:chExt cx="2129703" cy="338554"/>
          </a:xfrm>
        </p:grpSpPr>
        <p:sp>
          <p:nvSpPr>
            <p:cNvPr id="144" name="TextBox 143"/>
            <p:cNvSpPr txBox="1"/>
            <p:nvPr/>
          </p:nvSpPr>
          <p:spPr>
            <a:xfrm>
              <a:off x="6046989" y="3947708"/>
              <a:ext cx="21297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en-US" altLang="zh-CN" sz="1600" dirty="0"/>
                <a:t>Reporter</a:t>
              </a:r>
              <a:r>
                <a:rPr lang="zh-CN" altLang="en-US" sz="1600" dirty="0"/>
                <a:t>：</a:t>
              </a:r>
              <a:r>
                <a:rPr lang="en-US" altLang="zh-CN" sz="1600" dirty="0" err="1"/>
                <a:t>Mengxi</a:t>
              </a:r>
              <a:r>
                <a:rPr lang="en-US" altLang="zh-CN" sz="1600" dirty="0"/>
                <a:t> Zhang</a:t>
              </a:r>
              <a:endParaRPr lang="zh-CN" altLang="en-US" sz="1200" dirty="0"/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9" name="音乐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5942013" y="-78584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57 -0.65347 L 0.07279 0.219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00" y="43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54 0.01018 L -0.0626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0" y="-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68 0.57863 L 0.05654 -0.18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3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9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9"/>
                </p:tgtEl>
              </p:cMediaNode>
            </p:audio>
          </p:childTnLst>
        </p:cTn>
      </p:par>
    </p:tnLst>
    <p:bldLst>
      <p:bldP spid="60" grpId="0"/>
      <p:bldP spid="61" grpId="0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945576" y="4492209"/>
            <a:ext cx="1710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362337" y="4529088"/>
            <a:ext cx="2738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Statistical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687248" y="4575255"/>
            <a:ext cx="2053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Next Week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Work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1098414" y="2214554"/>
            <a:ext cx="1287185" cy="1287185"/>
            <a:chOff x="6501056" y="1873013"/>
            <a:chExt cx="696763" cy="696763"/>
          </a:xfrm>
        </p:grpSpPr>
        <p:sp>
          <p:nvSpPr>
            <p:cNvPr id="171" name="椭圆 170"/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2" name="组合 113"/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173" name="Freeform 252"/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74" name="Freeform 253"/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5036970" y="2205213"/>
            <a:ext cx="1287185" cy="1287185"/>
            <a:chOff x="6501056" y="2921024"/>
            <a:chExt cx="696763" cy="696763"/>
          </a:xfrm>
        </p:grpSpPr>
        <p:sp>
          <p:nvSpPr>
            <p:cNvPr id="176" name="椭圆 175"/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7" name="组合 118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78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79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8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grpSp>
        <p:nvGrpSpPr>
          <p:cNvPr id="191" name="组合 190"/>
          <p:cNvGrpSpPr/>
          <p:nvPr/>
        </p:nvGrpSpPr>
        <p:grpSpPr>
          <a:xfrm>
            <a:off x="8975526" y="2186202"/>
            <a:ext cx="1287185" cy="1287185"/>
            <a:chOff x="9881420" y="2714620"/>
            <a:chExt cx="784512" cy="784512"/>
          </a:xfrm>
        </p:grpSpPr>
        <p:sp>
          <p:nvSpPr>
            <p:cNvPr id="192" name="椭圆 191"/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3" name="Freeform 9"/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4" name="矩形 193"/>
          <p:cNvSpPr/>
          <p:nvPr/>
        </p:nvSpPr>
        <p:spPr>
          <a:xfrm>
            <a:off x="1244915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5287504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9216913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id="{F735EA6B-4D15-4D36-ABAC-BC76E20509F6}"/>
              </a:ext>
            </a:extLst>
          </p:cNvPr>
          <p:cNvSpPr txBox="1"/>
          <p:nvPr/>
        </p:nvSpPr>
        <p:spPr bwMode="auto">
          <a:xfrm>
            <a:off x="458195" y="321764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Process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716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169" grpId="0"/>
      <p:bldP spid="194" grpId="0"/>
      <p:bldP spid="195" grpId="0"/>
      <p:bldP spid="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4">
            <a:extLst>
              <a:ext uri="{FF2B5EF4-FFF2-40B4-BE49-F238E27FC236}">
                <a16:creationId xmlns:a16="http://schemas.microsoft.com/office/drawing/2014/main" id="{CB818BA5-E7D5-4F4A-954A-D979EEED9710}"/>
              </a:ext>
            </a:extLst>
          </p:cNvPr>
          <p:cNvSpPr txBox="1"/>
          <p:nvPr/>
        </p:nvSpPr>
        <p:spPr>
          <a:xfrm>
            <a:off x="836805" y="420593"/>
            <a:ext cx="3647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1811D9-67B0-48E2-8DCC-7830C16A60D1}"/>
              </a:ext>
            </a:extLst>
          </p:cNvPr>
          <p:cNvGrpSpPr/>
          <p:nvPr/>
        </p:nvGrpSpPr>
        <p:grpSpPr>
          <a:xfrm>
            <a:off x="622598" y="280490"/>
            <a:ext cx="792088" cy="792088"/>
            <a:chOff x="6501056" y="1873013"/>
            <a:chExt cx="696763" cy="69676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055D013-DE78-407F-9997-DF9391C5F4D2}"/>
                </a:ext>
              </a:extLst>
            </p:cNvPr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5" name="组合 113">
              <a:extLst>
                <a:ext uri="{FF2B5EF4-FFF2-40B4-BE49-F238E27FC236}">
                  <a16:creationId xmlns:a16="http://schemas.microsoft.com/office/drawing/2014/main" id="{4D80AD6A-E4ED-47B1-9C0F-484FF21A6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6" name="Freeform 252">
                <a:extLst>
                  <a:ext uri="{FF2B5EF4-FFF2-40B4-BE49-F238E27FC236}">
                    <a16:creationId xmlns:a16="http://schemas.microsoft.com/office/drawing/2014/main" id="{AB66D41A-0A69-464D-A26F-5DE036322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" name="Freeform 253">
                <a:extLst>
                  <a:ext uri="{FF2B5EF4-FFF2-40B4-BE49-F238E27FC236}">
                    <a16:creationId xmlns:a16="http://schemas.microsoft.com/office/drawing/2014/main" id="{2E1F7B15-3BBD-4DAA-97FB-FE68072F1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1AD613A-D5D7-4820-8D98-902EB0A701F5}"/>
              </a:ext>
            </a:extLst>
          </p:cNvPr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87DC8-0915-456F-B2D2-D6611AD51CD5}"/>
              </a:ext>
            </a:extLst>
          </p:cNvPr>
          <p:cNvSpPr txBox="1"/>
          <p:nvPr/>
        </p:nvSpPr>
        <p:spPr>
          <a:xfrm>
            <a:off x="1018641" y="2503941"/>
            <a:ext cx="10267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This week, I crawled all documents in the Community profile. If the project contains Pull request template and Issue template, I crawled the text and made further statistical analysis. And then for projects that have a template, I've summarized some of the commonalities of their templates. Secondly, the Pull request of part of the project was crawled, and a simple method of template extraction was implemented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6688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Statistical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FD97A250-433D-4651-B30F-C34A4025FEFE}"/>
              </a:ext>
            </a:extLst>
          </p:cNvPr>
          <p:cNvSpPr/>
          <p:nvPr/>
        </p:nvSpPr>
        <p:spPr>
          <a:xfrm>
            <a:off x="2206774" y="1523460"/>
            <a:ext cx="9888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  </a:t>
            </a:r>
            <a:r>
              <a:rPr lang="en-US" altLang="zh-CN" dirty="0"/>
              <a:t>Community profile in 19382 projects contains proportion of each document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801D313C-5A58-4B19-8B00-2499100841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921035"/>
              </p:ext>
            </p:extLst>
          </p:nvPr>
        </p:nvGraphicFramePr>
        <p:xfrm>
          <a:off x="2350790" y="2132856"/>
          <a:ext cx="7200800" cy="472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4257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936748" y="1854480"/>
            <a:ext cx="4078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Which a project with a template</a:t>
            </a:r>
            <a:endParaRPr lang="zh-CN" altLang="en-US" dirty="0"/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4">
            <a:extLst>
              <a:ext uri="{FF2B5EF4-FFF2-40B4-BE49-F238E27FC236}">
                <a16:creationId xmlns:a16="http://schemas.microsoft.com/office/drawing/2014/main" id="{A5A6FD2D-76CA-42C1-8341-4D30786BB3EC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Statistical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EC72E84E-DDE3-4676-A0A5-0683ECC57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544041"/>
              </p:ext>
            </p:extLst>
          </p:nvPr>
        </p:nvGraphicFramePr>
        <p:xfrm>
          <a:off x="916890" y="27809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6E3636D4-3E1E-4FE0-8921-918F6880339B}"/>
              </a:ext>
            </a:extLst>
          </p:cNvPr>
          <p:cNvSpPr/>
          <p:nvPr/>
        </p:nvSpPr>
        <p:spPr>
          <a:xfrm>
            <a:off x="7103318" y="1854480"/>
            <a:ext cx="4078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Which a project without a template</a:t>
            </a:r>
            <a:endParaRPr lang="zh-CN" altLang="en-US" dirty="0"/>
          </a:p>
        </p:txBody>
      </p:sp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403C1474-4E3B-4E2C-8A78-9E077990EF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105533"/>
              </p:ext>
            </p:extLst>
          </p:nvPr>
        </p:nvGraphicFramePr>
        <p:xfrm>
          <a:off x="6856487" y="27809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2382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30" name="TextBox 164">
            <a:extLst>
              <a:ext uri="{FF2B5EF4-FFF2-40B4-BE49-F238E27FC236}">
                <a16:creationId xmlns:a16="http://schemas.microsoft.com/office/drawing/2014/main" id="{9998D320-998F-4A3A-B97F-BB4D20549075}"/>
              </a:ext>
            </a:extLst>
          </p:cNvPr>
          <p:cNvSpPr txBox="1"/>
          <p:nvPr/>
        </p:nvSpPr>
        <p:spPr>
          <a:xfrm>
            <a:off x="-673546" y="453765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Commons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144938-416B-4D68-9671-21EC9935E1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67" y="2119812"/>
            <a:ext cx="5228056" cy="47670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C3505A-E4F1-4DDC-BB35-0CB2F7E5F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166" y="138557"/>
            <a:ext cx="4935651" cy="25082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F483BF-6943-471B-B569-326B04A6A4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432" y="4557881"/>
            <a:ext cx="5157469" cy="23289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20EE789-7C0C-4393-9665-EDDF763C6A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432" y="2593420"/>
            <a:ext cx="4348525" cy="195378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582B9472-E438-46D7-A042-014DD0514815}"/>
              </a:ext>
            </a:extLst>
          </p:cNvPr>
          <p:cNvSpPr/>
          <p:nvPr/>
        </p:nvSpPr>
        <p:spPr>
          <a:xfrm>
            <a:off x="968119" y="1634315"/>
            <a:ext cx="4078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commons of pull request template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983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790360" y="1594082"/>
            <a:ext cx="10847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Extract templates automatically based on Pull request (extract based on the unique name/class of each div in the web page)</a:t>
            </a:r>
            <a:endParaRPr lang="zh-CN" altLang="en-US" dirty="0"/>
          </a:p>
        </p:txBody>
      </p:sp>
      <p:sp>
        <p:nvSpPr>
          <p:cNvPr id="27" name="TextBox 164">
            <a:extLst>
              <a:ext uri="{FF2B5EF4-FFF2-40B4-BE49-F238E27FC236}">
                <a16:creationId xmlns:a16="http://schemas.microsoft.com/office/drawing/2014/main" id="{505EEA23-1B73-406E-8019-6489F6343D2D}"/>
              </a:ext>
            </a:extLst>
          </p:cNvPr>
          <p:cNvSpPr txBox="1"/>
          <p:nvPr/>
        </p:nvSpPr>
        <p:spPr>
          <a:xfrm>
            <a:off x="262558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Pull Request Example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5041D9-5F94-4428-9104-BCDB7E109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2579052"/>
            <a:ext cx="3819861" cy="4077072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02A3188-16B3-47C3-8DDF-79D74DF63076}"/>
              </a:ext>
            </a:extLst>
          </p:cNvPr>
          <p:cNvSpPr/>
          <p:nvPr/>
        </p:nvSpPr>
        <p:spPr>
          <a:xfrm>
            <a:off x="4375138" y="4472296"/>
            <a:ext cx="792088" cy="2524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A4C617-5FD2-4E12-BE5E-7EB5476DB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953" y="2905279"/>
            <a:ext cx="6752862" cy="363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71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511278" y="413680"/>
            <a:ext cx="3071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Next Week Work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5F24FC-660A-4134-8EA3-06945E7D20A9}"/>
              </a:ext>
            </a:extLst>
          </p:cNvPr>
          <p:cNvGrpSpPr/>
          <p:nvPr/>
        </p:nvGrpSpPr>
        <p:grpSpPr>
          <a:xfrm>
            <a:off x="548362" y="200021"/>
            <a:ext cx="936104" cy="954107"/>
            <a:chOff x="9881420" y="2714620"/>
            <a:chExt cx="784512" cy="784512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704EF69-BACA-4459-834B-88F3926F53AA}"/>
                </a:ext>
              </a:extLst>
            </p:cNvPr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7DA91D0-28C6-4A89-9A57-10D233225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3479649-96EC-4B3C-A7F7-57011837E76C}"/>
              </a:ext>
            </a:extLst>
          </p:cNvPr>
          <p:cNvSpPr txBox="1"/>
          <p:nvPr/>
        </p:nvSpPr>
        <p:spPr>
          <a:xfrm>
            <a:off x="910630" y="2133139"/>
            <a:ext cx="997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Further crawling data, including: Community profile page data inclusion, pull request of each project, code of conduct.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Automatically determines whether a pull request is a pull request with a template.</a:t>
            </a:r>
          </a:p>
        </p:txBody>
      </p:sp>
    </p:spTree>
    <p:extLst>
      <p:ext uri="{BB962C8B-B14F-4D97-AF65-F5344CB8AC3E}">
        <p14:creationId xmlns:p14="http://schemas.microsoft.com/office/powerpoint/2010/main" val="247106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6176</TotalTime>
  <Words>236</Words>
  <Application>Microsoft Office PowerPoint</Application>
  <PresentationFormat>自定义</PresentationFormat>
  <Paragraphs>42</Paragraphs>
  <Slides>8</Slides>
  <Notes>7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ITC Avant Garde Std XLt</vt:lpstr>
      <vt:lpstr>方正兰亭粗黑_GBK</vt:lpstr>
      <vt:lpstr>方正正纤黑简体</vt:lpstr>
      <vt:lpstr>微软雅黑</vt:lpstr>
      <vt:lpstr>幼圆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梦玺 张</cp:lastModifiedBy>
  <cp:revision>223</cp:revision>
  <dcterms:created xsi:type="dcterms:W3CDTF">2014-12-25T08:17:45Z</dcterms:created>
  <dcterms:modified xsi:type="dcterms:W3CDTF">2019-04-01T01:00:27Z</dcterms:modified>
  <cp:category/>
</cp:coreProperties>
</file>