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6"/>
  </p:notesMasterIdLst>
  <p:sldIdLst>
    <p:sldId id="257" r:id="rId3"/>
    <p:sldId id="258" r:id="rId4"/>
    <p:sldId id="260" r:id="rId5"/>
    <p:sldId id="261" r:id="rId6"/>
    <p:sldId id="262" r:id="rId7"/>
    <p:sldId id="263" r:id="rId8"/>
    <p:sldId id="264" r:id="rId9"/>
    <p:sldId id="265" r:id="rId10"/>
    <p:sldId id="259" r:id="rId11"/>
    <p:sldId id="266"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7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B395-5ACD-427C-B3C9-B4DBB1DD2D21}" type="datetimeFigureOut">
              <a:rPr lang="en-US" smtClean="0"/>
              <a:t>6/11/2016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42253-4202-487E-90AB-D653D452A1AC}" type="slidenum">
              <a:rPr lang="en-US" smtClean="0"/>
              <a:t>‹#›</a:t>
            </a:fld>
            <a:endParaRPr lang="en-US"/>
          </a:p>
        </p:txBody>
      </p:sp>
    </p:spTree>
    <p:extLst>
      <p:ext uri="{BB962C8B-B14F-4D97-AF65-F5344CB8AC3E}">
        <p14:creationId xmlns:p14="http://schemas.microsoft.com/office/powerpoint/2010/main" val="3829830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6/11/2016 9:03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53282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Microsoft has been working on machine</a:t>
            </a:r>
            <a:r>
              <a:rPr lang="en-US" baseline="0" dirty="0"/>
              <a:t> learning for over two decades. We formed Microsoft research back in 1991 to tackle the tough problems internally that we’re enabling you to tackle yourselves today.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When we think of learning from experience – past data + human input – a great example is Hotmail. Back in 1997, external email was a relatively new concept. There wasn’t a lot to go on in terms of what email the customer wants and what they do not. With the rise of email, also came spam – and lots of it. Some of those issues were easy – like Nigerian princes we learned pretty quickly don’t give away their fortunes to strangers. But what about “free offer” – maybe that free offer is something the customer always wanted. Maybe it’s something they’d never want. But that’s where the “human input” part comes in as data is being collected – that takes the form of the actual user of the email service saying “yes, this is junk” or “no, I want this” and then the data scientist learning in aggregate and making tweaks to the underlying model in response.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And we kept going with that learning – relying on past data and human input to solve problems like the best way home, which search results are most meaningful to the user and one of the toughest ones to tackle with Kinect. Kinect’s past data was all in the lab – we didn’t have a product in market that captured user input and translated that to active game play so we had to make up the variables. But that only takes us so far. The researchers told me that one thing they didn’t consider was people answering the phone while playing. This happens a lot – and Kinect at first was translating this as a wild motion in the game play – essentially crashing people’s cars or any number of unintended consequences. That was the human input we rely on, which allowed us to learn quickly and adjust the underlying model to ensure that answering the phone would not be considered part of the game moving forward.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Skype translator is another huge machine learning problem to solve if you think of all the ways a person who is speaking English can pronounce the same word – tom-A-to or tom-AH-to – that’s the same word in French so Skype has to adjust quickly to ensure all the millions of variables are considered.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But what about using all this learning to </a:t>
            </a:r>
            <a:r>
              <a:rPr lang="en-US" b="1" baseline="0" dirty="0"/>
              <a:t>predict what’s next</a:t>
            </a:r>
            <a:r>
              <a:rPr lang="en-US" baseline="0" dirty="0"/>
              <a:t>? Many of the same algorithms running behind the scenes of our products in market today are available within Azure ML, allowing you to take your own past data and learn from it what will happen in the future for your business. </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6/11/2016 9:03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03935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So let’s take a look at </a:t>
            </a:r>
            <a:r>
              <a:rPr lang="en-US" baseline="0" dirty="0"/>
              <a:t>the technology itself. The elegance of the solution is in its simplicity – something that has been lacking in the machine learning space which is a key reason this space has not improved in generations. But we are here to change this. </a:t>
            </a:r>
          </a:p>
          <a:p>
            <a:endParaRPr lang="en-US" baseline="0" dirty="0"/>
          </a:p>
          <a:p>
            <a:r>
              <a:rPr lang="en-US" baseline="0" dirty="0"/>
              <a:t>The first issue many enterprises face is data ingestion. With the cloud, you can bring in data sources with the ease of a drop down or drop your on-premises data set into the built in storage space. Users can then model in our development environment – Machine Learning Studio – where we’re offering R, Python and SQLite as first class citizens in addition to our world-class Microsoft algorithms. </a:t>
            </a:r>
          </a:p>
          <a:p>
            <a:endParaRPr lang="en-US" baseline="0" dirty="0"/>
          </a:p>
          <a:p>
            <a:r>
              <a:rPr lang="en-US" baseline="0" dirty="0"/>
              <a:t>The second issue – and often the primary one – is putting finished work into production in a way others can use. We’ve heard from many data scientists that they model in R on a Linux stack but then have to hand over their work to developers who need to translate that into another language to actually make it work. This time consuming and unnecessary process has been eliminated with our system, as the model is with a click transformed into a web service end-point that can run over any data, anywhere and connect to any solution or client. </a:t>
            </a:r>
          </a:p>
          <a:p>
            <a:endParaRPr lang="en-US" baseline="0" dirty="0"/>
          </a:p>
          <a:p>
            <a:r>
              <a:rPr lang="en-US" baseline="0" dirty="0"/>
              <a:t>Next, not only can this model be put into production for your company, it can be made available for the world on our Machine Learning Marketplace. Microsoft hosts your solution and markets it for you, while you have the freedom to brand and monetize as you see fit. We also offer a number of Microsoft solutions here.</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5484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3.emf"/><Relationship Id="rId4" Type="http://schemas.openxmlformats.org/officeDocument/2006/relationships/oleObject" Target="../embeddings/oleObject6.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3.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3.emf"/><Relationship Id="rId4" Type="http://schemas.openxmlformats.org/officeDocument/2006/relationships/oleObject" Target="../embeddings/oleObject9.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3.emf"/><Relationship Id="rId4" Type="http://schemas.openxmlformats.org/officeDocument/2006/relationships/oleObject" Target="../embeddings/oleObject10.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3.emf"/><Relationship Id="rId4" Type="http://schemas.openxmlformats.org/officeDocument/2006/relationships/oleObject" Target="../embeddings/oleObject11.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12.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6.png"/><Relationship Id="rId5" Type="http://schemas.openxmlformats.org/officeDocument/2006/relationships/image" Target="../media/image3.emf"/><Relationship Id="rId4" Type="http://schemas.openxmlformats.org/officeDocument/2006/relationships/oleObject" Target="../embeddings/oleObject1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3.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CA70EA-C0CC-4A95-AE37-179CBAE2D05B}"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101328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CA70EA-C0CC-4A95-AE37-179CBAE2D05B}"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351044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CA70EA-C0CC-4A95-AE37-179CBAE2D05B}"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1754193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hoto_O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userDrawn="1"/>
        </p:nvSpPr>
        <p:spPr bwMode="auto">
          <a:xfrm>
            <a:off x="269239" y="2077800"/>
            <a:ext cx="6274974" cy="359258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10" name="Group 9"/>
          <p:cNvGrpSpPr>
            <a:grpSpLocks noChangeAspect="1"/>
          </p:cNvGrpSpPr>
          <p:nvPr userDrawn="1"/>
        </p:nvGrpSpPr>
        <p:grpSpPr bwMode="black">
          <a:xfrm>
            <a:off x="448213" y="6123954"/>
            <a:ext cx="1241424" cy="266557"/>
            <a:chOff x="457200" y="1643393"/>
            <a:chExt cx="4492753" cy="964540"/>
          </a:xfrm>
        </p:grpSpPr>
        <p:pic>
          <p:nvPicPr>
            <p:cNvPr id="11" name="Picture 10"/>
            <p:cNvPicPr>
              <a:picLocks noChangeAspect="1"/>
            </p:cNvPicPr>
            <p:nvPr/>
          </p:nvPicPr>
          <p:blipFill>
            <a:blip r:embed="rId3"/>
            <a:stretch>
              <a:fillRect/>
            </a:stretch>
          </p:blipFill>
          <p:spPr bwMode="black">
            <a:xfrm>
              <a:off x="457200" y="1643393"/>
              <a:ext cx="964540" cy="964540"/>
            </a:xfrm>
            <a:prstGeom prst="rect">
              <a:avLst/>
            </a:prstGeom>
          </p:spPr>
        </p:pic>
        <p:sp>
          <p:nvSpPr>
            <p:cNvPr id="12"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412252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062"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600">
                <a:solidFill>
                  <a:schemeClr val="tx1"/>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Click to edit Master subtitle style</a:t>
            </a:r>
          </a:p>
        </p:txBody>
      </p:sp>
    </p:spTree>
    <p:extLst>
      <p:ext uri="{BB962C8B-B14F-4D97-AF65-F5344CB8AC3E}">
        <p14:creationId xmlns:p14="http://schemas.microsoft.com/office/powerpoint/2010/main" val="2862942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3086"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600">
                <a:solidFill>
                  <a:schemeClr val="tx1"/>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Click to edit Master subtitle style</a:t>
            </a:r>
          </a:p>
        </p:txBody>
      </p:sp>
    </p:spTree>
    <p:extLst>
      <p:ext uri="{BB962C8B-B14F-4D97-AF65-F5344CB8AC3E}">
        <p14:creationId xmlns:p14="http://schemas.microsoft.com/office/powerpoint/2010/main" val="2998637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1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8"/>
            </a:lvl1pPr>
          </a:lstStyle>
          <a:p>
            <a:r>
              <a:rPr lang="en-US" dirty="0"/>
              <a:t>Video</a:t>
            </a:r>
          </a:p>
        </p:txBody>
      </p:sp>
    </p:spTree>
    <p:extLst>
      <p:ext uri="{BB962C8B-B14F-4D97-AF65-F5344CB8AC3E}">
        <p14:creationId xmlns:p14="http://schemas.microsoft.com/office/powerpoint/2010/main" val="1508782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5134"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6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Click to edit Master subtitle style</a:t>
            </a:r>
          </a:p>
        </p:txBody>
      </p:sp>
    </p:spTree>
    <p:extLst>
      <p:ext uri="{BB962C8B-B14F-4D97-AF65-F5344CB8AC3E}">
        <p14:creationId xmlns:p14="http://schemas.microsoft.com/office/powerpoint/2010/main" val="263201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615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ctrTitle" hasCustomPrompt="1"/>
          </p:nvPr>
        </p:nvSpPr>
        <p:spPr>
          <a:xfrm>
            <a:off x="606176" y="2243915"/>
            <a:ext cx="11034445" cy="2387600"/>
          </a:xfrm>
        </p:spPr>
        <p:txBody>
          <a:bodyPr anchor="ctr">
            <a:noAutofit/>
          </a:bodyPr>
          <a:lstStyle>
            <a:lvl1pPr algn="l">
              <a:lnSpc>
                <a:spcPct val="100000"/>
              </a:lnSpc>
              <a:defRPr sz="16596">
                <a:solidFill>
                  <a:schemeClr val="bg1"/>
                </a:solidFill>
              </a:defRPr>
            </a:lvl1pPr>
          </a:lstStyle>
          <a:p>
            <a:r>
              <a:rPr lang="en-US" dirty="0"/>
              <a:t>subject</a:t>
            </a:r>
          </a:p>
        </p:txBody>
      </p:sp>
    </p:spTree>
    <p:extLst>
      <p:ext uri="{BB962C8B-B14F-4D97-AF65-F5344CB8AC3E}">
        <p14:creationId xmlns:p14="http://schemas.microsoft.com/office/powerpoint/2010/main" val="199535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7182"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2544810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8206"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title"/>
          </p:nvPr>
        </p:nvSpPr>
        <p:spPr>
          <a:xfrm>
            <a:off x="560799" y="457200"/>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9" y="987426"/>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1"/>
            <a:ext cx="4211227" cy="3264917"/>
          </a:xfrm>
        </p:spPr>
        <p:txBody>
          <a:bodyPr>
            <a:normAutofit/>
          </a:bodyPr>
          <a:lstStyle>
            <a:lvl1pPr marL="0" indent="0">
              <a:buNone/>
              <a:defRPr sz="20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1"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69672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CA70EA-C0CC-4A95-AE37-179CBAE2D05B}"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1780256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92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Slide Number Placeholder 3"/>
          <p:cNvSpPr>
            <a:spLocks noGrp="1"/>
          </p:cNvSpPr>
          <p:nvPr>
            <p:ph type="sldNum" sz="quarter" idx="12"/>
          </p:nvPr>
        </p:nvSpPr>
        <p:spPr>
          <a:xfrm>
            <a:off x="8903415"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2249304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6811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127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Tree>
    <p:extLst>
      <p:ext uri="{BB962C8B-B14F-4D97-AF65-F5344CB8AC3E}">
        <p14:creationId xmlns:p14="http://schemas.microsoft.com/office/powerpoint/2010/main" val="722422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23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2918"/>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Tree>
    <p:extLst>
      <p:ext uri="{BB962C8B-B14F-4D97-AF65-F5344CB8AC3E}">
        <p14:creationId xmlns:p14="http://schemas.microsoft.com/office/powerpoint/2010/main" val="1432890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3326"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3" name="Text Box 3"/>
          <p:cNvSpPr txBox="1">
            <a:spLocks noChangeArrowheads="1"/>
          </p:cNvSpPr>
          <p:nvPr userDrawn="1"/>
        </p:nvSpPr>
        <p:spPr bwMode="blackWhite">
          <a:xfrm>
            <a:off x="450202" y="5503177"/>
            <a:ext cx="8639369" cy="720545"/>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748"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bwMode="invGray">
          <a:xfrm>
            <a:off x="667917" y="2968091"/>
            <a:ext cx="3223861" cy="690695"/>
          </a:xfrm>
          <a:prstGeom prst="rect">
            <a:avLst/>
          </a:prstGeom>
        </p:spPr>
      </p:pic>
    </p:spTree>
    <p:extLst>
      <p:ext uri="{BB962C8B-B14F-4D97-AF65-F5344CB8AC3E}">
        <p14:creationId xmlns:p14="http://schemas.microsoft.com/office/powerpoint/2010/main" val="41116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4350" name="think-cell Slide" r:id="rId4" imgW="6350000" imgH="6350000" progId="TCLayout.ActiveDocument.1">
                  <p:embed/>
                </p:oleObj>
              </mc:Choice>
              <mc:Fallback>
                <p:oleObj name="think-cell Slide" r:id="rId4" imgW="6350000" imgH="635000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517302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3" y="1117577"/>
            <a:ext cx="10816237" cy="563458"/>
          </a:xfrm>
          <a:prstGeom prst="rect">
            <a:avLst/>
          </a:prstGeom>
        </p:spPr>
        <p:txBody>
          <a:bodyPr lIns="192024"/>
          <a:lstStyle>
            <a:lvl1pPr marL="0" indent="0">
              <a:buNone/>
              <a:defRPr lang="en-US" sz="2745"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5">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a:xfrm>
            <a:off x="269239" y="6558796"/>
            <a:ext cx="3859607" cy="134483"/>
          </a:xfrm>
          <a:prstGeom prst="rect">
            <a:avLst/>
          </a:prstGeom>
        </p:spPr>
        <p:txBody>
          <a:bodyPr/>
          <a:lstStyle>
            <a:lvl1pPr fontAlgn="base">
              <a:spcBef>
                <a:spcPct val="0"/>
              </a:spcBef>
              <a:spcAft>
                <a:spcPct val="0"/>
              </a:spcAft>
              <a:defRPr dirty="0" smtClean="0">
                <a:solidFill>
                  <a:srgbClr val="505050"/>
                </a:solidFill>
              </a:defRPr>
            </a:lvl1pPr>
          </a:lstStyle>
          <a:p>
            <a:pPr defTabSz="914225">
              <a:defRPr/>
            </a:pPr>
            <a:r>
              <a:rPr lang="en-US"/>
              <a:t>Microsoft Confidential</a:t>
            </a:r>
          </a:p>
        </p:txBody>
      </p:sp>
      <p:sp>
        <p:nvSpPr>
          <p:cNvPr id="5" name="Slide Number Placeholder 3"/>
          <p:cNvSpPr>
            <a:spLocks noGrp="1"/>
          </p:cNvSpPr>
          <p:nvPr>
            <p:ph type="sldNum" sz="quarter" idx="15"/>
          </p:nvPr>
        </p:nvSpPr>
        <p:spPr>
          <a:xfrm>
            <a:off x="11367166" y="6558796"/>
            <a:ext cx="555596" cy="134483"/>
          </a:xfrm>
          <a:prstGeom prst="rect">
            <a:avLst/>
          </a:prstGeom>
        </p:spPr>
        <p:txBody>
          <a:bodyPr/>
          <a:lstStyle>
            <a:lvl1pPr defTabSz="912979" fontAlgn="base">
              <a:spcBef>
                <a:spcPct val="0"/>
              </a:spcBef>
              <a:spcAft>
                <a:spcPct val="0"/>
              </a:spcAft>
              <a:defRPr smtClean="0">
                <a:solidFill>
                  <a:srgbClr val="505050"/>
                </a:solidFill>
              </a:defRPr>
            </a:lvl1pPr>
          </a:lstStyle>
          <a:p>
            <a:pPr>
              <a:defRPr/>
            </a:pPr>
            <a:fld id="{56442AAA-6A77-5942-BCC4-0CCA4B0626F8}" type="slidenum">
              <a:rPr/>
              <a:pPr>
                <a:defRPr/>
              </a:pPr>
              <a:t>‹#›</a:t>
            </a:fld>
            <a:endParaRPr dirty="0"/>
          </a:p>
        </p:txBody>
      </p:sp>
    </p:spTree>
    <p:extLst>
      <p:ext uri="{BB962C8B-B14F-4D97-AF65-F5344CB8AC3E}">
        <p14:creationId xmlns:p14="http://schemas.microsoft.com/office/powerpoint/2010/main" val="1352441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A70EA-C0CC-4A95-AE37-179CBAE2D05B}"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166824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CA70EA-C0CC-4A95-AE37-179CBAE2D05B}"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263200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CA70EA-C0CC-4A95-AE37-179CBAE2D05B}" type="datetimeFigureOut">
              <a:rPr lang="en-US" smtClean="0"/>
              <a:t>6/11/2016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97213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CA70EA-C0CC-4A95-AE37-179CBAE2D05B}" type="datetimeFigureOut">
              <a:rPr lang="en-US" smtClean="0"/>
              <a:t>6/11/2016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264720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A70EA-C0CC-4A95-AE37-179CBAE2D05B}" type="datetimeFigureOut">
              <a:rPr lang="en-US" smtClean="0"/>
              <a:t>6/11/2016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2992534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A70EA-C0CC-4A95-AE37-179CBAE2D05B}"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176829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A70EA-C0CC-4A95-AE37-179CBAE2D05B}"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3C2F2-08A2-46F6-B7BE-27053D25D601}" type="slidenum">
              <a:rPr lang="en-US" smtClean="0"/>
              <a:t>‹#›</a:t>
            </a:fld>
            <a:endParaRPr lang="en-US"/>
          </a:p>
        </p:txBody>
      </p:sp>
    </p:spTree>
    <p:extLst>
      <p:ext uri="{BB962C8B-B14F-4D97-AF65-F5344CB8AC3E}">
        <p14:creationId xmlns:p14="http://schemas.microsoft.com/office/powerpoint/2010/main" val="244664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oleObject" Target="../embeddings/oleObject1.bin"/><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ags" Target="../tags/tag1.xml"/><Relationship Id="rId2" Type="http://schemas.openxmlformats.org/officeDocument/2006/relationships/slideLayout" Target="../slideLayouts/slideLayout14.xml"/><Relationship Id="rId16" Type="http://schemas.openxmlformats.org/officeDocument/2006/relationships/vmlDrawing" Target="../drawings/vmlDrawing1.vml"/><Relationship Id="rId20"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image" Target="../media/image3.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A70EA-C0CC-4A95-AE37-179CBAE2D05B}" type="datetimeFigureOut">
              <a:rPr lang="en-US" smtClean="0"/>
              <a:t>6/11/2016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3C2F2-08A2-46F6-B7BE-27053D25D601}" type="slidenum">
              <a:rPr lang="en-US" smtClean="0"/>
              <a:t>‹#›</a:t>
            </a:fld>
            <a:endParaRPr lang="en-US"/>
          </a:p>
        </p:txBody>
      </p:sp>
    </p:spTree>
    <p:extLst>
      <p:ext uri="{BB962C8B-B14F-4D97-AF65-F5344CB8AC3E}">
        <p14:creationId xmlns:p14="http://schemas.microsoft.com/office/powerpoint/2010/main" val="1974417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7"/>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38" name="think-cell Slide" r:id="rId18" imgW="270" imgH="270" progId="TCLayout.ActiveDocument.1">
                  <p:embed/>
                </p:oleObj>
              </mc:Choice>
              <mc:Fallback>
                <p:oleObj name="think-cell Slide" r:id="rId18" imgW="270" imgH="270" progId="TCLayout.ActiveDocument.1">
                  <p:embed/>
                  <p:pic>
                    <p:nvPicPr>
                      <p:cNvPr id="4" name="Object 3" hidden="1"/>
                      <p:cNvPicPr/>
                      <p:nvPr/>
                    </p:nvPicPr>
                    <p:blipFill>
                      <a:blip r:embed="rId19"/>
                      <a:stretch>
                        <a:fillRect/>
                      </a:stretch>
                    </p:blipFill>
                    <p:spPr>
                      <a:xfrm>
                        <a:off x="1557" y="1558"/>
                        <a:ext cx="1556" cy="1556"/>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20" cstate="screen">
            <a:extLst>
              <a:ext uri="{28A0092B-C50C-407E-A947-70E740481C1C}">
                <a14:useLocalDpi xmlns:a14="http://schemas.microsoft.com/office/drawing/2010/main" val="0"/>
              </a:ext>
            </a:extLst>
          </a:blip>
          <a:srcRect r="3957" b="4063"/>
          <a:stretch/>
        </p:blipFill>
        <p:spPr>
          <a:xfrm>
            <a:off x="10947" y="974"/>
            <a:ext cx="12170106" cy="6857027"/>
          </a:xfrm>
          <a:prstGeom prst="rect">
            <a:avLst/>
          </a:prstGeom>
        </p:spPr>
      </p:pic>
      <p:sp>
        <p:nvSpPr>
          <p:cNvPr id="2" name="Title Placeholder 1"/>
          <p:cNvSpPr>
            <a:spLocks noGrp="1"/>
          </p:cNvSpPr>
          <p:nvPr>
            <p:ph type="title"/>
          </p:nvPr>
        </p:nvSpPr>
        <p:spPr>
          <a:xfrm>
            <a:off x="560798" y="342356"/>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4"/>
          </p:nvPr>
        </p:nvSpPr>
        <p:spPr>
          <a:xfrm>
            <a:off x="8897421" y="6274159"/>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defTabSz="914225"/>
            <a:fld id="{0D099E2A-118A-4377-8F98-2DF40BCBA9FE}" type="slidenum">
              <a:rPr lang="en-US" smtClean="0"/>
              <a:pPr defTabSz="914225"/>
              <a:t>‹#›</a:t>
            </a:fld>
            <a:endParaRPr lang="en-US" dirty="0"/>
          </a:p>
        </p:txBody>
      </p:sp>
    </p:spTree>
    <p:extLst>
      <p:ext uri="{BB962C8B-B14F-4D97-AF65-F5344CB8AC3E}">
        <p14:creationId xmlns:p14="http://schemas.microsoft.com/office/powerpoint/2010/main" val="32868467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l" defTabSz="914225" rtl="0" eaLnBrk="1" latinLnBrk="0" hangingPunct="1">
        <a:lnSpc>
          <a:spcPct val="90000"/>
        </a:lnSpc>
        <a:spcBef>
          <a:spcPct val="0"/>
        </a:spcBef>
        <a:buNone/>
        <a:defRPr sz="5399" kern="1200">
          <a:solidFill>
            <a:schemeClr val="bg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F26B43"/>
          </p15:clr>
        </p15:guide>
        <p15:guide id="2" pos="173">
          <p15:clr>
            <a:srgbClr val="F26B43"/>
          </p15:clr>
        </p15:guide>
        <p15:guide id="3" pos="7661">
          <p15:clr>
            <a:srgbClr val="F26B43"/>
          </p15:clr>
        </p15:guide>
        <p15:guide id="4" orient="horz" pos="421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Microsoft Azure Machine Learning for the </a:t>
            </a:r>
            <a:br>
              <a:rPr lang="en-US" dirty="0"/>
            </a:br>
            <a:r>
              <a:rPr lang="en-US" dirty="0"/>
              <a:t>Absolute Beginner</a:t>
            </a:r>
            <a:br>
              <a:rPr lang="en-US" dirty="0"/>
            </a:br>
            <a:endParaRPr lang="en-US" dirty="0"/>
          </a:p>
        </p:txBody>
      </p:sp>
      <p:sp>
        <p:nvSpPr>
          <p:cNvPr id="3" name="Text Placeholder 2"/>
          <p:cNvSpPr>
            <a:spLocks noGrp="1"/>
          </p:cNvSpPr>
          <p:nvPr>
            <p:ph type="body" sz="quarter" idx="14"/>
          </p:nvPr>
        </p:nvSpPr>
        <p:spPr>
          <a:xfrm>
            <a:off x="267683" y="5004618"/>
            <a:ext cx="6276530" cy="659087"/>
          </a:xfrm>
        </p:spPr>
        <p:txBody>
          <a:bodyPr/>
          <a:lstStyle/>
          <a:p>
            <a:r>
              <a:rPr lang="en-US" sz="2745" dirty="0"/>
              <a:t>Joel Cochran</a:t>
            </a:r>
          </a:p>
        </p:txBody>
      </p:sp>
    </p:spTree>
    <p:extLst>
      <p:ext uri="{BB962C8B-B14F-4D97-AF65-F5344CB8AC3E}">
        <p14:creationId xmlns:p14="http://schemas.microsoft.com/office/powerpoint/2010/main" val="280908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Input training data</a:t>
            </a:r>
          </a:p>
          <a:p>
            <a:r>
              <a:rPr lang="en-US" dirty="0"/>
              <a:t>Clean and transform</a:t>
            </a:r>
          </a:p>
          <a:p>
            <a:r>
              <a:rPr lang="en-US" dirty="0"/>
              <a:t>Train the model (apply algorithm to the data)</a:t>
            </a:r>
          </a:p>
          <a:p>
            <a:r>
              <a:rPr lang="en-US" dirty="0"/>
              <a:t>Test the model</a:t>
            </a:r>
          </a:p>
          <a:p>
            <a:r>
              <a:rPr lang="en-US" dirty="0"/>
              <a:t>Score the results of the test</a:t>
            </a:r>
          </a:p>
          <a:p>
            <a:r>
              <a:rPr lang="en-US" dirty="0"/>
              <a:t>Evaluate the Score</a:t>
            </a:r>
          </a:p>
          <a:p>
            <a:r>
              <a:rPr lang="en-US" dirty="0"/>
              <a:t>Operationalize (Publish the model)</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10</a:t>
            </a:fld>
            <a:endParaRPr lang="en-US" dirty="0"/>
          </a:p>
        </p:txBody>
      </p:sp>
    </p:spTree>
    <p:extLst>
      <p:ext uri="{BB962C8B-B14F-4D97-AF65-F5344CB8AC3E}">
        <p14:creationId xmlns:p14="http://schemas.microsoft.com/office/powerpoint/2010/main" val="34072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dirty="0"/>
          </a:p>
        </p:txBody>
      </p:sp>
    </p:spTree>
    <p:extLst>
      <p:ext uri="{BB962C8B-B14F-4D97-AF65-F5344CB8AC3E}">
        <p14:creationId xmlns:p14="http://schemas.microsoft.com/office/powerpoint/2010/main" val="384571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56952" y="6129337"/>
            <a:ext cx="10815638" cy="563563"/>
          </a:xfrm>
        </p:spPr>
        <p:txBody>
          <a:bodyPr>
            <a:normAutofit fontScale="55000" lnSpcReduction="20000"/>
          </a:bodyPr>
          <a:lstStyle/>
          <a:p>
            <a:r>
              <a:rPr lang="en-US" dirty="0">
                <a:solidFill>
                  <a:schemeClr val="bg1"/>
                </a:solidFill>
              </a:rPr>
              <a:t>https://azure.microsoft.com/en-us/documentation/articles/machine-learning-studio-overview-diagram/</a:t>
            </a:r>
          </a:p>
        </p:txBody>
      </p:sp>
      <p:sp>
        <p:nvSpPr>
          <p:cNvPr id="4" name="Slide Number Placeholder 3"/>
          <p:cNvSpPr>
            <a:spLocks noGrp="1"/>
          </p:cNvSpPr>
          <p:nvPr>
            <p:ph type="sldNum" sz="quarter" idx="4294967295"/>
          </p:nvPr>
        </p:nvSpPr>
        <p:spPr>
          <a:xfrm>
            <a:off x="11636375" y="6559550"/>
            <a:ext cx="555625" cy="133350"/>
          </a:xfrm>
        </p:spPr>
        <p:txBody>
          <a:bodyPr/>
          <a:lstStyle/>
          <a:p>
            <a:pPr>
              <a:defRPr/>
            </a:pPr>
            <a:fld id="{56442AAA-6A77-5942-BCC4-0CCA4B0626F8}" type="slidenum">
              <a:rPr lang="en-US" smtClean="0"/>
              <a:pPr>
                <a:defRPr/>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95951"/>
          </a:xfrm>
          <a:prstGeom prst="rect">
            <a:avLst/>
          </a:prstGeom>
        </p:spPr>
      </p:pic>
    </p:spTree>
    <p:extLst>
      <p:ext uri="{BB962C8B-B14F-4D97-AF65-F5344CB8AC3E}">
        <p14:creationId xmlns:p14="http://schemas.microsoft.com/office/powerpoint/2010/main" val="70164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82784"/>
          </a:xfrm>
          <a:prstGeom prst="rect">
            <a:avLst/>
          </a:prstGeom>
        </p:spPr>
      </p:pic>
      <p:sp>
        <p:nvSpPr>
          <p:cNvPr id="3" name="Text Placeholder 1"/>
          <p:cNvSpPr txBox="1">
            <a:spLocks/>
          </p:cNvSpPr>
          <p:nvPr/>
        </p:nvSpPr>
        <p:spPr>
          <a:xfrm>
            <a:off x="598833" y="6294437"/>
            <a:ext cx="10815638" cy="563563"/>
          </a:xfrm>
          <a:prstGeom prst="rect">
            <a:avLst/>
          </a:prstGeom>
        </p:spPr>
        <p:txBody>
          <a:bodyPr vert="horz" lIns="91440" tIns="45720" rIns="91440" bIns="45720" rtlCol="0">
            <a:normAutofit fontScale="55000" lnSpcReduction="20000"/>
          </a:bodyPr>
          <a:lstStyle>
            <a:lvl1pPr marL="228556" indent="-228556" algn="l" defTabSz="914225"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https://azure.microsoft.com/en-us/documentation/articles/machine-learning-algorithm-cheat-sheet/</a:t>
            </a:r>
          </a:p>
        </p:txBody>
      </p:sp>
    </p:spTree>
    <p:extLst>
      <p:ext uri="{BB962C8B-B14F-4D97-AF65-F5344CB8AC3E}">
        <p14:creationId xmlns:p14="http://schemas.microsoft.com/office/powerpoint/2010/main" val="51706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3712023" y="2717832"/>
            <a:ext cx="1434280" cy="2667262"/>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US" sz="1568" kern="0" dirty="0">
                <a:solidFill>
                  <a:srgbClr val="FFFFFF"/>
                </a:solidFill>
              </a:rPr>
              <a:t>Bing maps</a:t>
            </a:r>
            <a:br>
              <a:rPr lang="en-US" sz="1568" kern="0" dirty="0">
                <a:solidFill>
                  <a:srgbClr val="FFFFFF"/>
                </a:solidFill>
              </a:rPr>
            </a:br>
            <a:r>
              <a:rPr lang="en-US" sz="1568" kern="0" dirty="0">
                <a:solidFill>
                  <a:srgbClr val="FFFFFF"/>
                </a:solidFill>
              </a:rPr>
              <a:t>launches</a:t>
            </a:r>
          </a:p>
          <a:p>
            <a:pPr algn="ctr" defTabSz="914102" fontAlgn="base">
              <a:spcBef>
                <a:spcPts val="588"/>
              </a:spcBef>
              <a:spcAft>
                <a:spcPct val="0"/>
              </a:spcAft>
            </a:pPr>
            <a:br>
              <a:rPr lang="en-US" sz="1568" kern="0" dirty="0">
                <a:solidFill>
                  <a:srgbClr val="FFFFFF"/>
                </a:solidFill>
              </a:rPr>
            </a:br>
            <a:endParaRPr lang="en-US" sz="1568" kern="0" dirty="0">
              <a:solidFill>
                <a:srgbClr val="FFFFFF"/>
              </a:solidFill>
            </a:endParaRPr>
          </a:p>
          <a:p>
            <a:pPr algn="ctr" defTabSz="914102" fontAlgn="base">
              <a:spcBef>
                <a:spcPts val="588"/>
              </a:spcBef>
              <a:spcAft>
                <a:spcPct val="0"/>
              </a:spcAft>
            </a:pPr>
            <a:r>
              <a:rPr lang="en-US" sz="1568" kern="0" dirty="0">
                <a:solidFill>
                  <a:srgbClr val="00B0F0"/>
                </a:solidFill>
              </a:rPr>
              <a:t>What’s the best way home?  </a:t>
            </a:r>
          </a:p>
          <a:p>
            <a:pPr algn="ctr" defTabSz="914102" fontAlgn="base">
              <a:spcBef>
                <a:spcPts val="588"/>
              </a:spcBef>
              <a:spcAft>
                <a:spcPct val="0"/>
              </a:spcAft>
            </a:pPr>
            <a:endParaRPr lang="en-IN" sz="1568" kern="0" dirty="0">
              <a:solidFill>
                <a:srgbClr val="FFFFFF"/>
              </a:solidFill>
              <a:ea typeface="Segoe UI" pitchFamily="34" charset="0"/>
              <a:cs typeface="Segoe UI" pitchFamily="34" charset="0"/>
            </a:endParaRPr>
          </a:p>
        </p:txBody>
      </p:sp>
      <p:sp>
        <p:nvSpPr>
          <p:cNvPr id="52" name="Rectangle 51"/>
          <p:cNvSpPr/>
          <p:nvPr/>
        </p:nvSpPr>
        <p:spPr bwMode="auto">
          <a:xfrm>
            <a:off x="407076" y="2717832"/>
            <a:ext cx="1434280" cy="2667262"/>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IN" sz="1568" kern="0" dirty="0">
                <a:solidFill>
                  <a:srgbClr val="FFFFFF"/>
                </a:solidFill>
                <a:ea typeface="Segoe UI" pitchFamily="34" charset="0"/>
                <a:cs typeface="Segoe UI" pitchFamily="34" charset="0"/>
              </a:rPr>
              <a:t>Microsoft Research formed</a:t>
            </a:r>
          </a:p>
        </p:txBody>
      </p:sp>
      <p:sp>
        <p:nvSpPr>
          <p:cNvPr id="53" name="Rectangle 52"/>
          <p:cNvSpPr/>
          <p:nvPr/>
        </p:nvSpPr>
        <p:spPr bwMode="auto">
          <a:xfrm>
            <a:off x="7016969" y="2717833"/>
            <a:ext cx="1434280" cy="2626995"/>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IN" sz="1568" kern="0" dirty="0">
                <a:solidFill>
                  <a:srgbClr val="FFFFFF"/>
                </a:solidFill>
                <a:ea typeface="Segoe UI" pitchFamily="34" charset="0"/>
                <a:cs typeface="Segoe UI" pitchFamily="34" charset="0"/>
              </a:rPr>
              <a:t>Kinect launches</a:t>
            </a:r>
          </a:p>
          <a:p>
            <a:pPr algn="ctr" defTabSz="914102" fontAlgn="base">
              <a:spcBef>
                <a:spcPts val="588"/>
              </a:spcBef>
              <a:spcAft>
                <a:spcPct val="0"/>
              </a:spcAft>
            </a:pPr>
            <a:br>
              <a:rPr lang="en-IN" sz="1568" kern="0" dirty="0">
                <a:solidFill>
                  <a:srgbClr val="FFFFFF"/>
                </a:solidFill>
                <a:ea typeface="Segoe UI" pitchFamily="34" charset="0"/>
                <a:cs typeface="Segoe UI" pitchFamily="34" charset="0"/>
              </a:rPr>
            </a:br>
            <a:endParaRPr lang="en-IN" sz="1568" kern="0" dirty="0">
              <a:solidFill>
                <a:srgbClr val="FFFFFF"/>
              </a:solidFill>
              <a:ea typeface="Segoe UI" pitchFamily="34" charset="0"/>
              <a:cs typeface="Segoe UI" pitchFamily="34" charset="0"/>
            </a:endParaRPr>
          </a:p>
          <a:p>
            <a:pPr algn="ctr" defTabSz="914102" fontAlgn="base">
              <a:spcBef>
                <a:spcPts val="588"/>
              </a:spcBef>
              <a:spcAft>
                <a:spcPct val="0"/>
              </a:spcAft>
            </a:pPr>
            <a:r>
              <a:rPr lang="en-IN" sz="1568" kern="0" dirty="0">
                <a:solidFill>
                  <a:srgbClr val="00B0F0"/>
                </a:solidFill>
                <a:ea typeface="Segoe UI" pitchFamily="34" charset="0"/>
                <a:cs typeface="Segoe UI" pitchFamily="34" charset="0"/>
              </a:rPr>
              <a:t>What does that motion “mean”?</a:t>
            </a:r>
          </a:p>
        </p:txBody>
      </p:sp>
      <p:sp>
        <p:nvSpPr>
          <p:cNvPr id="54" name="Rectangle 53"/>
          <p:cNvSpPr/>
          <p:nvPr/>
        </p:nvSpPr>
        <p:spPr bwMode="auto">
          <a:xfrm>
            <a:off x="10321914" y="2717832"/>
            <a:ext cx="1434280" cy="2667262"/>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IN" sz="1568" kern="0" dirty="0">
                <a:solidFill>
                  <a:srgbClr val="FFFFFF"/>
                </a:solidFill>
                <a:ea typeface="Segoe UI" pitchFamily="34" charset="0"/>
                <a:cs typeface="Segoe UI" pitchFamily="34" charset="0"/>
              </a:rPr>
              <a:t>Azure Machine Learning GA</a:t>
            </a:r>
          </a:p>
          <a:p>
            <a:pPr algn="ctr" defTabSz="914102" fontAlgn="base">
              <a:spcBef>
                <a:spcPts val="588"/>
              </a:spcBef>
              <a:spcAft>
                <a:spcPct val="0"/>
              </a:spcAft>
            </a:pPr>
            <a:endParaRPr lang="en-IN" sz="1568" kern="0" dirty="0">
              <a:solidFill>
                <a:srgbClr val="00B0F0"/>
              </a:solidFill>
              <a:ea typeface="Segoe UI" pitchFamily="34" charset="0"/>
              <a:cs typeface="Segoe UI" pitchFamily="34" charset="0"/>
            </a:endParaRPr>
          </a:p>
          <a:p>
            <a:pPr algn="ctr" defTabSz="914102" fontAlgn="base">
              <a:spcBef>
                <a:spcPts val="588"/>
              </a:spcBef>
              <a:spcAft>
                <a:spcPct val="0"/>
              </a:spcAft>
            </a:pPr>
            <a:br>
              <a:rPr lang="en-IN" sz="1568" kern="0" dirty="0">
                <a:solidFill>
                  <a:srgbClr val="00B0F0"/>
                </a:solidFill>
                <a:ea typeface="Segoe UI" pitchFamily="34" charset="0"/>
                <a:cs typeface="Segoe UI" pitchFamily="34" charset="0"/>
              </a:rPr>
            </a:br>
            <a:r>
              <a:rPr lang="en-IN" sz="1568" kern="0" dirty="0">
                <a:solidFill>
                  <a:srgbClr val="00B0F0"/>
                </a:solidFill>
                <a:ea typeface="Segoe UI" pitchFamily="34" charset="0"/>
                <a:cs typeface="Segoe UI" pitchFamily="34" charset="0"/>
              </a:rPr>
              <a:t>What will happen next? </a:t>
            </a:r>
          </a:p>
        </p:txBody>
      </p:sp>
      <p:sp>
        <p:nvSpPr>
          <p:cNvPr id="55" name="Rectangle 54"/>
          <p:cNvSpPr/>
          <p:nvPr/>
        </p:nvSpPr>
        <p:spPr bwMode="auto">
          <a:xfrm>
            <a:off x="2059549" y="2717832"/>
            <a:ext cx="1434280" cy="2667263"/>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896386"/>
            <a:r>
              <a:rPr lang="en-US" sz="1568" kern="0" dirty="0">
                <a:solidFill>
                  <a:srgbClr val="FFFFFF"/>
                </a:solidFill>
              </a:rPr>
              <a:t> Hotmail launches </a:t>
            </a:r>
          </a:p>
          <a:p>
            <a:pPr algn="ctr" defTabSz="896386"/>
            <a:endParaRPr lang="en-US" sz="1568" kern="0" dirty="0">
              <a:solidFill>
                <a:srgbClr val="FFFFFF"/>
              </a:solidFill>
            </a:endParaRPr>
          </a:p>
          <a:p>
            <a:pPr algn="ctr" defTabSz="896386"/>
            <a:endParaRPr lang="en-US" sz="1568" kern="0" dirty="0">
              <a:solidFill>
                <a:srgbClr val="FFFFFF"/>
              </a:solidFill>
            </a:endParaRPr>
          </a:p>
          <a:p>
            <a:pPr algn="ctr" defTabSz="896386"/>
            <a:endParaRPr lang="en-US" sz="1568" kern="0" dirty="0">
              <a:solidFill>
                <a:srgbClr val="00B0F0"/>
              </a:solidFill>
            </a:endParaRPr>
          </a:p>
          <a:p>
            <a:pPr algn="ctr" defTabSz="896386"/>
            <a:r>
              <a:rPr lang="en-US" sz="1568" kern="0" dirty="0">
                <a:solidFill>
                  <a:srgbClr val="00B0F0"/>
                </a:solidFill>
              </a:rPr>
              <a:t>Which email is junk? </a:t>
            </a:r>
          </a:p>
        </p:txBody>
      </p:sp>
      <p:sp>
        <p:nvSpPr>
          <p:cNvPr id="56" name="Rectangle 55"/>
          <p:cNvSpPr/>
          <p:nvPr/>
        </p:nvSpPr>
        <p:spPr bwMode="auto">
          <a:xfrm>
            <a:off x="5364496" y="2717833"/>
            <a:ext cx="1434280" cy="2626995"/>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IN" sz="1568" kern="0" dirty="0">
                <a:solidFill>
                  <a:srgbClr val="FFFFFF"/>
                </a:solidFill>
                <a:ea typeface="Segoe UI" pitchFamily="34" charset="0"/>
                <a:cs typeface="Segoe UI" pitchFamily="34" charset="0"/>
              </a:rPr>
              <a:t>Bing search launches</a:t>
            </a:r>
          </a:p>
          <a:p>
            <a:pPr algn="ctr" defTabSz="914102" fontAlgn="base">
              <a:spcBef>
                <a:spcPts val="588"/>
              </a:spcBef>
              <a:spcAft>
                <a:spcPct val="0"/>
              </a:spcAft>
            </a:pPr>
            <a:br>
              <a:rPr lang="en-IN" sz="1568" kern="0" dirty="0">
                <a:solidFill>
                  <a:srgbClr val="FFFFFF"/>
                </a:solidFill>
                <a:ea typeface="Segoe UI" pitchFamily="34" charset="0"/>
                <a:cs typeface="Segoe UI" pitchFamily="34" charset="0"/>
              </a:rPr>
            </a:br>
            <a:endParaRPr lang="en-IN" sz="1568" kern="0" dirty="0">
              <a:solidFill>
                <a:srgbClr val="FFFFFF"/>
              </a:solidFill>
              <a:ea typeface="Segoe UI" pitchFamily="34" charset="0"/>
              <a:cs typeface="Segoe UI" pitchFamily="34" charset="0"/>
            </a:endParaRPr>
          </a:p>
          <a:p>
            <a:pPr algn="ctr" defTabSz="914102" fontAlgn="base">
              <a:spcBef>
                <a:spcPts val="588"/>
              </a:spcBef>
              <a:spcAft>
                <a:spcPct val="0"/>
              </a:spcAft>
            </a:pPr>
            <a:r>
              <a:rPr lang="en-IN" sz="1568" kern="0" dirty="0">
                <a:solidFill>
                  <a:srgbClr val="00B0F0"/>
                </a:solidFill>
                <a:ea typeface="Segoe UI" pitchFamily="34" charset="0"/>
                <a:cs typeface="Segoe UI" pitchFamily="34" charset="0"/>
              </a:rPr>
              <a:t>Which searches are most relevant? </a:t>
            </a:r>
          </a:p>
        </p:txBody>
      </p:sp>
      <p:sp>
        <p:nvSpPr>
          <p:cNvPr id="57" name="Rectangle 56"/>
          <p:cNvSpPr/>
          <p:nvPr/>
        </p:nvSpPr>
        <p:spPr bwMode="auto">
          <a:xfrm>
            <a:off x="8669443" y="2717832"/>
            <a:ext cx="1434280" cy="2667262"/>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algn="ctr" defTabSz="914102" fontAlgn="base">
              <a:spcBef>
                <a:spcPts val="588"/>
              </a:spcBef>
              <a:spcAft>
                <a:spcPct val="0"/>
              </a:spcAft>
            </a:pPr>
            <a:r>
              <a:rPr lang="en-IN" sz="1568" kern="0" dirty="0">
                <a:solidFill>
                  <a:srgbClr val="FFFFFF"/>
                </a:solidFill>
                <a:ea typeface="Segoe UI" pitchFamily="34" charset="0"/>
                <a:cs typeface="Segoe UI" pitchFamily="34" charset="0"/>
              </a:rPr>
              <a:t>Skype Translator launches</a:t>
            </a:r>
          </a:p>
          <a:p>
            <a:pPr algn="ctr" defTabSz="914102" fontAlgn="base">
              <a:spcBef>
                <a:spcPts val="588"/>
              </a:spcBef>
              <a:spcAft>
                <a:spcPct val="0"/>
              </a:spcAft>
            </a:pPr>
            <a:endParaRPr lang="en-IN" sz="1568" kern="0" dirty="0">
              <a:solidFill>
                <a:srgbClr val="00B0F0"/>
              </a:solidFill>
              <a:ea typeface="Segoe UI" pitchFamily="34" charset="0"/>
              <a:cs typeface="Segoe UI" pitchFamily="34" charset="0"/>
            </a:endParaRPr>
          </a:p>
          <a:p>
            <a:pPr algn="ctr" defTabSz="914102" fontAlgn="base">
              <a:spcBef>
                <a:spcPts val="588"/>
              </a:spcBef>
              <a:spcAft>
                <a:spcPct val="0"/>
              </a:spcAft>
            </a:pPr>
            <a:r>
              <a:rPr lang="en-IN" sz="1568" kern="0" dirty="0">
                <a:solidFill>
                  <a:srgbClr val="00B0F0"/>
                </a:solidFill>
                <a:ea typeface="Segoe UI" pitchFamily="34" charset="0"/>
                <a:cs typeface="Segoe UI" pitchFamily="34" charset="0"/>
              </a:rPr>
              <a:t>What is that person saying?</a:t>
            </a:r>
          </a:p>
        </p:txBody>
      </p:sp>
      <p:sp>
        <p:nvSpPr>
          <p:cNvPr id="98" name="Title 2"/>
          <p:cNvSpPr txBox="1">
            <a:spLocks/>
          </p:cNvSpPr>
          <p:nvPr/>
        </p:nvSpPr>
        <p:spPr>
          <a:xfrm>
            <a:off x="536923" y="291515"/>
            <a:ext cx="11655078" cy="899537"/>
          </a:xfrm>
          <a:prstGeom prst="rect">
            <a:avLst/>
          </a:prstGeom>
        </p:spPr>
        <p:txBody>
          <a:bodyPr vert="horz" lIns="89642" tIns="44821" rIns="89642" bIns="44821" rtlCol="0" anchor="t">
            <a:no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pPr defTabSz="914225"/>
            <a:r>
              <a:rPr lang="en-IN" sz="5294" dirty="0">
                <a:solidFill>
                  <a:srgbClr val="FFFFFF"/>
                </a:solidFill>
              </a:rPr>
              <a:t>Microsoft &amp; Machine Learning</a:t>
            </a:r>
            <a:br>
              <a:rPr lang="en-IN" sz="5294" dirty="0">
                <a:solidFill>
                  <a:srgbClr val="FFFFFF"/>
                </a:solidFill>
              </a:rPr>
            </a:br>
            <a:r>
              <a:rPr lang="en-IN" sz="3529" dirty="0">
                <a:solidFill>
                  <a:srgbClr val="FFFFFF"/>
                </a:solidFill>
              </a:rPr>
              <a:t>Answering questions with experience</a:t>
            </a:r>
          </a:p>
        </p:txBody>
      </p:sp>
      <p:sp>
        <p:nvSpPr>
          <p:cNvPr id="50" name="Rectangle 49"/>
          <p:cNvSpPr/>
          <p:nvPr/>
        </p:nvSpPr>
        <p:spPr bwMode="auto">
          <a:xfrm>
            <a:off x="1110768"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58" name="Oval 57"/>
          <p:cNvSpPr/>
          <p:nvPr/>
        </p:nvSpPr>
        <p:spPr bwMode="auto">
          <a:xfrm>
            <a:off x="1060199" y="2659512"/>
            <a:ext cx="128031" cy="112389"/>
          </a:xfrm>
          <a:prstGeom prst="ellipse">
            <a:avLst/>
          </a:prstGeom>
          <a:solidFill>
            <a:schemeClr val="tx1"/>
          </a:solidFill>
          <a:ln>
            <a:solidFill>
              <a:srgbClr val="00BCF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59" name="Rectangle 58"/>
          <p:cNvSpPr/>
          <p:nvPr/>
        </p:nvSpPr>
        <p:spPr bwMode="auto">
          <a:xfrm>
            <a:off x="11025608" y="2355589"/>
            <a:ext cx="26893" cy="41599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60" name="Oval 59"/>
          <p:cNvSpPr/>
          <p:nvPr/>
        </p:nvSpPr>
        <p:spPr bwMode="auto">
          <a:xfrm>
            <a:off x="10975039" y="2659512"/>
            <a:ext cx="128031" cy="112389"/>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2" name="Rectangle 101"/>
          <p:cNvSpPr/>
          <p:nvPr/>
        </p:nvSpPr>
        <p:spPr bwMode="auto">
          <a:xfrm>
            <a:off x="9373135"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3" name="Oval 102"/>
          <p:cNvSpPr/>
          <p:nvPr/>
        </p:nvSpPr>
        <p:spPr bwMode="auto">
          <a:xfrm>
            <a:off x="9322566"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4" name="Rectangle 103"/>
          <p:cNvSpPr/>
          <p:nvPr/>
        </p:nvSpPr>
        <p:spPr bwMode="auto">
          <a:xfrm>
            <a:off x="7720662"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5" name="Oval 104"/>
          <p:cNvSpPr/>
          <p:nvPr/>
        </p:nvSpPr>
        <p:spPr bwMode="auto">
          <a:xfrm>
            <a:off x="7670093"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6" name="Rectangle 105"/>
          <p:cNvSpPr/>
          <p:nvPr/>
        </p:nvSpPr>
        <p:spPr bwMode="auto">
          <a:xfrm>
            <a:off x="6068189"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7" name="Oval 106"/>
          <p:cNvSpPr/>
          <p:nvPr/>
        </p:nvSpPr>
        <p:spPr bwMode="auto">
          <a:xfrm>
            <a:off x="6017620"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8" name="Rectangle 107"/>
          <p:cNvSpPr/>
          <p:nvPr/>
        </p:nvSpPr>
        <p:spPr bwMode="auto">
          <a:xfrm>
            <a:off x="4415715"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09" name="Oval 108"/>
          <p:cNvSpPr/>
          <p:nvPr/>
        </p:nvSpPr>
        <p:spPr bwMode="auto">
          <a:xfrm>
            <a:off x="4365146"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10" name="Rectangle 109"/>
          <p:cNvSpPr/>
          <p:nvPr/>
        </p:nvSpPr>
        <p:spPr bwMode="auto">
          <a:xfrm>
            <a:off x="2763242"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11" name="Oval 110"/>
          <p:cNvSpPr/>
          <p:nvPr/>
        </p:nvSpPr>
        <p:spPr bwMode="auto">
          <a:xfrm>
            <a:off x="2712673"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ts val="588"/>
              </a:spcBef>
              <a:spcAft>
                <a:spcPct val="0"/>
              </a:spcAft>
            </a:pPr>
            <a:endParaRPr lang="en-IN" sz="2745" kern="0" dirty="0">
              <a:solidFill>
                <a:srgbClr val="FFFFFF"/>
              </a:solidFill>
              <a:latin typeface="Segoe UI Light"/>
              <a:ea typeface="Segoe UI" pitchFamily="34" charset="0"/>
              <a:cs typeface="Segoe UI" pitchFamily="34" charset="0"/>
            </a:endParaRPr>
          </a:p>
        </p:txBody>
      </p:sp>
      <p:sp>
        <p:nvSpPr>
          <p:cNvPr id="112" name="Right Arrow 111"/>
          <p:cNvSpPr/>
          <p:nvPr/>
        </p:nvSpPr>
        <p:spPr bwMode="auto">
          <a:xfrm>
            <a:off x="-12805" y="2035723"/>
            <a:ext cx="12084888" cy="31986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587355"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1991</a:t>
            </a:r>
          </a:p>
        </p:txBody>
      </p:sp>
      <p:sp>
        <p:nvSpPr>
          <p:cNvPr id="114" name="Rectangle 113"/>
          <p:cNvSpPr/>
          <p:nvPr/>
        </p:nvSpPr>
        <p:spPr bwMode="auto">
          <a:xfrm>
            <a:off x="8849722"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2014</a:t>
            </a:r>
          </a:p>
        </p:txBody>
      </p:sp>
      <p:sp>
        <p:nvSpPr>
          <p:cNvPr id="115" name="Rectangle 114"/>
          <p:cNvSpPr/>
          <p:nvPr/>
        </p:nvSpPr>
        <p:spPr bwMode="auto">
          <a:xfrm>
            <a:off x="5544776"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2009</a:t>
            </a:r>
          </a:p>
        </p:txBody>
      </p:sp>
      <p:sp>
        <p:nvSpPr>
          <p:cNvPr id="116" name="Rectangle 115"/>
          <p:cNvSpPr/>
          <p:nvPr/>
        </p:nvSpPr>
        <p:spPr bwMode="auto">
          <a:xfrm>
            <a:off x="2239829"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1997</a:t>
            </a:r>
          </a:p>
        </p:txBody>
      </p:sp>
      <p:sp>
        <p:nvSpPr>
          <p:cNvPr id="117" name="Rectangle 116"/>
          <p:cNvSpPr/>
          <p:nvPr/>
        </p:nvSpPr>
        <p:spPr bwMode="auto">
          <a:xfrm>
            <a:off x="10502195" y="2007256"/>
            <a:ext cx="1073721" cy="35857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2015</a:t>
            </a:r>
          </a:p>
        </p:txBody>
      </p:sp>
      <p:sp>
        <p:nvSpPr>
          <p:cNvPr id="118" name="Rectangle 117"/>
          <p:cNvSpPr/>
          <p:nvPr/>
        </p:nvSpPr>
        <p:spPr bwMode="auto">
          <a:xfrm>
            <a:off x="7197249"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2010</a:t>
            </a:r>
          </a:p>
        </p:txBody>
      </p:sp>
      <p:sp>
        <p:nvSpPr>
          <p:cNvPr id="119" name="Rectangle 118"/>
          <p:cNvSpPr/>
          <p:nvPr/>
        </p:nvSpPr>
        <p:spPr bwMode="auto">
          <a:xfrm>
            <a:off x="3892302"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2353" kern="0" dirty="0">
                <a:solidFill>
                  <a:srgbClr val="FFFFFF"/>
                </a:solidFill>
                <a:latin typeface="Segoe UI Light"/>
                <a:ea typeface="Segoe UI" pitchFamily="34" charset="0"/>
                <a:cs typeface="Segoe UI" pitchFamily="34" charset="0"/>
              </a:rPr>
              <a:t>2008</a:t>
            </a:r>
          </a:p>
        </p:txBody>
      </p:sp>
      <p:sp>
        <p:nvSpPr>
          <p:cNvPr id="2" name="Rectangle 1"/>
          <p:cNvSpPr/>
          <p:nvPr/>
        </p:nvSpPr>
        <p:spPr>
          <a:xfrm>
            <a:off x="0" y="5476861"/>
            <a:ext cx="12192000" cy="10624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61" fontAlgn="base">
              <a:spcBef>
                <a:spcPts val="1176"/>
              </a:spcBef>
              <a:spcAft>
                <a:spcPts val="1176"/>
              </a:spcAft>
            </a:pPr>
            <a:r>
              <a:rPr lang="en-US" sz="2745" i="1" kern="0" dirty="0">
                <a:solidFill>
                  <a:srgbClr val="FFFFFF"/>
                </a:solidFill>
                <a:latin typeface="Segoe UI Light"/>
              </a:rPr>
              <a:t>Machine learning is pervasive throughout Microsoft products.</a:t>
            </a:r>
            <a:endParaRPr lang="en-GB" sz="2745" i="1" kern="0" dirty="0">
              <a:solidFill>
                <a:srgbClr val="FFFFFF"/>
              </a:solidFill>
              <a:latin typeface="Segoe UI Light"/>
            </a:endParaRPr>
          </a:p>
        </p:txBody>
      </p:sp>
    </p:spTree>
    <p:extLst>
      <p:ext uri="{BB962C8B-B14F-4D97-AF65-F5344CB8AC3E}">
        <p14:creationId xmlns:p14="http://schemas.microsoft.com/office/powerpoint/2010/main" val="380713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60798" y="342356"/>
            <a:ext cx="11079822" cy="5179671"/>
          </a:xfrm>
          <a:prstGeom prst="rect">
            <a:avLst/>
          </a:prstGeom>
        </p:spPr>
      </p:pic>
      <p:sp>
        <p:nvSpPr>
          <p:cNvPr id="2" name="Slide Number Placeholder 1"/>
          <p:cNvSpPr>
            <a:spLocks noGrp="1"/>
          </p:cNvSpPr>
          <p:nvPr>
            <p:ph type="sldNum" sz="quarter" idx="12"/>
          </p:nvPr>
        </p:nvSpPr>
        <p:spPr/>
        <p:txBody>
          <a:bodyPr/>
          <a:lstStyle/>
          <a:p>
            <a:fld id="{0A164282-434E-41D4-9582-783D542A7B68}" type="slidenum">
              <a:rPr lang="en-US" smtClean="0"/>
              <a:pPr/>
              <a:t>3</a:t>
            </a:fld>
            <a:endParaRPr lang="en-US" dirty="0"/>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84298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129" y="1160324"/>
            <a:ext cx="4090135" cy="22086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169" y="3302569"/>
            <a:ext cx="2358436" cy="3555431"/>
          </a:xfrm>
          <a:prstGeom prst="rect">
            <a:avLst/>
          </a:prstGeom>
        </p:spPr>
      </p:pic>
      <p:sp>
        <p:nvSpPr>
          <p:cNvPr id="2" name="Title 1"/>
          <p:cNvSpPr>
            <a:spLocks noGrp="1"/>
          </p:cNvSpPr>
          <p:nvPr>
            <p:ph type="title"/>
          </p:nvPr>
        </p:nvSpPr>
        <p:spPr/>
        <p:txBody>
          <a:bodyPr/>
          <a:lstStyle/>
          <a:p>
            <a:r>
              <a:rPr lang="en-US" dirty="0"/>
              <a:t>Is this dangerous?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4</a:t>
            </a:fld>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4168" y="3368997"/>
            <a:ext cx="4064000" cy="3251200"/>
          </a:xfrm>
          <a:prstGeom prst="rect">
            <a:avLst/>
          </a:prstGeom>
        </p:spPr>
      </p:pic>
      <p:pic>
        <p:nvPicPr>
          <p:cNvPr id="5" name="Content Placeholder 4"/>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421699" y="2161021"/>
            <a:ext cx="4424517" cy="2757949"/>
          </a:xfrm>
        </p:spPr>
      </p:pic>
      <p:sp>
        <p:nvSpPr>
          <p:cNvPr id="9" name="TextBox 8"/>
          <p:cNvSpPr txBox="1"/>
          <p:nvPr/>
        </p:nvSpPr>
        <p:spPr>
          <a:xfrm>
            <a:off x="1671483" y="1468878"/>
            <a:ext cx="5469799" cy="523220"/>
          </a:xfrm>
          <a:prstGeom prst="rect">
            <a:avLst/>
          </a:prstGeom>
          <a:noFill/>
        </p:spPr>
        <p:txBody>
          <a:bodyPr wrap="square" rtlCol="0">
            <a:spAutoFit/>
          </a:bodyPr>
          <a:lstStyle/>
          <a:p>
            <a:r>
              <a:rPr lang="en-US" sz="2800" dirty="0">
                <a:latin typeface="Consolas" panose="020B0609020204030204" pitchFamily="49" charset="0"/>
              </a:rPr>
              <a:t>Why would you think that?</a:t>
            </a:r>
          </a:p>
        </p:txBody>
      </p:sp>
    </p:spTree>
    <p:extLst>
      <p:ext uri="{BB962C8B-B14F-4D97-AF65-F5344CB8AC3E}">
        <p14:creationId xmlns:p14="http://schemas.microsoft.com/office/powerpoint/2010/main" val="336263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people learn?</a:t>
            </a:r>
          </a:p>
        </p:txBody>
      </p:sp>
      <p:sp>
        <p:nvSpPr>
          <p:cNvPr id="3" name="Content Placeholder 2"/>
          <p:cNvSpPr>
            <a:spLocks noGrp="1"/>
          </p:cNvSpPr>
          <p:nvPr>
            <p:ph idx="1"/>
          </p:nvPr>
        </p:nvSpPr>
        <p:spPr/>
        <p:txBody>
          <a:bodyPr/>
          <a:lstStyle/>
          <a:p>
            <a:r>
              <a:rPr lang="en-US" dirty="0"/>
              <a:t>Exposure to facts?</a:t>
            </a:r>
          </a:p>
          <a:p>
            <a:r>
              <a:rPr lang="en-US" dirty="0"/>
              <a:t>Experimentation?</a:t>
            </a:r>
          </a:p>
          <a:p>
            <a:r>
              <a:rPr lang="en-US" dirty="0"/>
              <a:t>Repetition?</a:t>
            </a:r>
          </a:p>
          <a:p>
            <a:r>
              <a:rPr lang="en-US" dirty="0"/>
              <a:t>Experience?</a:t>
            </a:r>
          </a:p>
          <a:p>
            <a:r>
              <a:rPr lang="en-US" dirty="0"/>
              <a:t>All of the above?</a:t>
            </a:r>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5</a:t>
            </a:fld>
            <a:endParaRPr lang="en-US" dirty="0"/>
          </a:p>
        </p:txBody>
      </p:sp>
    </p:spTree>
    <p:extLst>
      <p:ext uri="{BB962C8B-B14F-4D97-AF65-F5344CB8AC3E}">
        <p14:creationId xmlns:p14="http://schemas.microsoft.com/office/powerpoint/2010/main" val="38198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624" y="4621160"/>
            <a:ext cx="11079822" cy="1910649"/>
          </a:xfrm>
        </p:spPr>
        <p:txBody>
          <a:bodyPr/>
          <a:lstStyle/>
          <a:p>
            <a:r>
              <a:rPr lang="en-US" dirty="0"/>
              <a:t>Will the sun come up tomorrow?</a:t>
            </a:r>
          </a:p>
          <a:p>
            <a:r>
              <a:rPr lang="en-US" dirty="0"/>
              <a:t>Who will win the World Series?</a:t>
            </a:r>
          </a:p>
          <a:p>
            <a:r>
              <a:rPr lang="en-US" dirty="0"/>
              <a:t>Are you likely to support a particular candidate?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298654" y="228240"/>
            <a:ext cx="9454945" cy="4061632"/>
          </a:xfrm>
          <a:prstGeom prst="rect">
            <a:avLst/>
          </a:prstGeom>
        </p:spPr>
      </p:pic>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22781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a:t>
            </a:r>
          </a:p>
        </p:txBody>
      </p:sp>
      <p:sp>
        <p:nvSpPr>
          <p:cNvPr id="3" name="Content Placeholder 2"/>
          <p:cNvSpPr>
            <a:spLocks noGrp="1"/>
          </p:cNvSpPr>
          <p:nvPr>
            <p:ph idx="1"/>
          </p:nvPr>
        </p:nvSpPr>
        <p:spPr>
          <a:xfrm>
            <a:off x="767276" y="1299956"/>
            <a:ext cx="9684415" cy="2528749"/>
          </a:xfrm>
        </p:spPr>
        <p:txBody>
          <a:bodyPr/>
          <a:lstStyle/>
          <a:p>
            <a:r>
              <a:rPr lang="en-US" dirty="0"/>
              <a:t>Pattern Matching</a:t>
            </a:r>
          </a:p>
          <a:p>
            <a:r>
              <a:rPr lang="en-US" dirty="0"/>
              <a:t>Data Modeling</a:t>
            </a:r>
          </a:p>
          <a:p>
            <a:r>
              <a:rPr lang="en-US" dirty="0"/>
              <a:t>Statistics</a:t>
            </a:r>
          </a:p>
          <a:p>
            <a:r>
              <a:rPr lang="en-US" dirty="0"/>
              <a:t>Algorithms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dirty="0"/>
          </a:p>
        </p:txBody>
      </p:sp>
      <p:sp>
        <p:nvSpPr>
          <p:cNvPr id="6" name="TextBox 5"/>
          <p:cNvSpPr txBox="1"/>
          <p:nvPr/>
        </p:nvSpPr>
        <p:spPr>
          <a:xfrm>
            <a:off x="2057549" y="4488462"/>
            <a:ext cx="7103868" cy="1107996"/>
          </a:xfrm>
          <a:prstGeom prst="rect">
            <a:avLst/>
          </a:prstGeom>
          <a:noFill/>
        </p:spPr>
        <p:txBody>
          <a:bodyPr wrap="none" rtlCol="0">
            <a:spAutoFit/>
          </a:bodyPr>
          <a:lstStyle/>
          <a:p>
            <a:r>
              <a:rPr lang="en-US" sz="6600" i="1" dirty="0"/>
              <a:t>The future is now…</a:t>
            </a:r>
          </a:p>
        </p:txBody>
      </p:sp>
    </p:spTree>
    <p:extLst>
      <p:ext uri="{BB962C8B-B14F-4D97-AF65-F5344CB8AC3E}">
        <p14:creationId xmlns:p14="http://schemas.microsoft.com/office/powerpoint/2010/main" val="225588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 all around you</a:t>
            </a:r>
          </a:p>
        </p:txBody>
      </p:sp>
      <p:sp>
        <p:nvSpPr>
          <p:cNvPr id="3" name="Content Placeholder 2"/>
          <p:cNvSpPr>
            <a:spLocks noGrp="1"/>
          </p:cNvSpPr>
          <p:nvPr>
            <p:ph idx="1"/>
          </p:nvPr>
        </p:nvSpPr>
        <p:spPr/>
        <p:txBody>
          <a:bodyPr>
            <a:normAutofit lnSpcReduction="10000"/>
          </a:bodyPr>
          <a:lstStyle/>
          <a:p>
            <a:r>
              <a:rPr lang="en-US" dirty="0"/>
              <a:t>Google and Bing: search result relevance</a:t>
            </a:r>
          </a:p>
          <a:p>
            <a:r>
              <a:rPr lang="en-US" dirty="0"/>
              <a:t>Amazon and Netflix: recommendation engines</a:t>
            </a:r>
          </a:p>
          <a:p>
            <a:r>
              <a:rPr lang="en-US" dirty="0"/>
              <a:t>Cortana, Skype, and Kinect: voice and facial recognition</a:t>
            </a:r>
          </a:p>
          <a:p>
            <a:r>
              <a:rPr lang="en-US" dirty="0"/>
              <a:t>Credit card companies and banks: fraud detection</a:t>
            </a:r>
          </a:p>
          <a:p>
            <a:r>
              <a:rPr lang="en-US" dirty="0"/>
              <a:t>Manufacturing and </a:t>
            </a:r>
            <a:r>
              <a:rPr lang="en-US" dirty="0" err="1"/>
              <a:t>IoT</a:t>
            </a:r>
            <a:r>
              <a:rPr lang="en-US" dirty="0"/>
              <a:t>: sensor processing</a:t>
            </a:r>
          </a:p>
          <a:p>
            <a:r>
              <a:rPr lang="en-US" dirty="0"/>
              <a:t>Future: Self-driving cars, medical diagnosis, legal decisions, credit and loan decisions, </a:t>
            </a:r>
            <a:r>
              <a:rPr lang="en-US" dirty="0" err="1"/>
              <a:t>etc</a:t>
            </a:r>
            <a:r>
              <a:rPr lang="en-US" dirty="0"/>
              <a:t> </a:t>
            </a:r>
            <a:r>
              <a:rPr lang="en-US" dirty="0" err="1"/>
              <a:t>etc</a:t>
            </a:r>
            <a:r>
              <a:rPr lang="en-US" dirty="0"/>
              <a:t> </a:t>
            </a:r>
            <a:r>
              <a:rPr lang="en-US" dirty="0" err="1"/>
              <a:t>etc</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dirty="0"/>
          </a:p>
        </p:txBody>
      </p:sp>
    </p:spTree>
    <p:extLst>
      <p:ext uri="{BB962C8B-B14F-4D97-AF65-F5344CB8AC3E}">
        <p14:creationId xmlns:p14="http://schemas.microsoft.com/office/powerpoint/2010/main" val="17377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3206595" y="1547193"/>
            <a:ext cx="0" cy="497393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8336" y="324579"/>
            <a:ext cx="11648566" cy="927546"/>
          </a:xfrm>
        </p:spPr>
        <p:txBody>
          <a:bodyPr>
            <a:normAutofit fontScale="90000"/>
          </a:bodyPr>
          <a:lstStyle/>
          <a:p>
            <a:pPr fontAlgn="base">
              <a:spcAft>
                <a:spcPts val="588"/>
              </a:spcAft>
            </a:pPr>
            <a:r>
              <a:rPr lang="en-US" sz="5684" dirty="0">
                <a:gradFill>
                  <a:gsLst>
                    <a:gs pos="0">
                      <a:schemeClr val="bg1"/>
                    </a:gs>
                    <a:gs pos="100000">
                      <a:schemeClr val="bg1"/>
                    </a:gs>
                  </a:gsLst>
                  <a:lin ang="5400000" scaled="1"/>
                </a:gradFill>
              </a:rPr>
              <a:t>Azure Machine Learning Service</a:t>
            </a:r>
            <a:br>
              <a:rPr lang="en-US" sz="5684" dirty="0">
                <a:gradFill>
                  <a:gsLst>
                    <a:gs pos="0">
                      <a:schemeClr val="bg1"/>
                    </a:gs>
                    <a:gs pos="100000">
                      <a:schemeClr val="bg1"/>
                    </a:gs>
                  </a:gsLst>
                  <a:lin ang="5400000" scaled="1"/>
                </a:gradFill>
              </a:rPr>
            </a:br>
            <a:r>
              <a:rPr lang="en-US" sz="2157" dirty="0">
                <a:gradFill>
                  <a:gsLst>
                    <a:gs pos="0">
                      <a:schemeClr val="accent4"/>
                    </a:gs>
                    <a:gs pos="100000">
                      <a:schemeClr val="accent4"/>
                    </a:gs>
                  </a:gsLst>
                  <a:lin ang="5400000" scaled="1"/>
                </a:gradFill>
                <a:latin typeface="Segoe UI"/>
                <a:ea typeface="+mn-ea"/>
                <a:cs typeface="+mn-cs"/>
              </a:rPr>
              <a:t>Data -&gt; Predictive model -&gt; Operational web API in minutes</a:t>
            </a:r>
            <a:endParaRPr lang="en-US" sz="5684" dirty="0">
              <a:solidFill>
                <a:schemeClr val="bg1"/>
              </a:solidFill>
            </a:endParaRPr>
          </a:p>
        </p:txBody>
      </p:sp>
      <p:sp>
        <p:nvSpPr>
          <p:cNvPr id="140" name="TextBox 139"/>
          <p:cNvSpPr txBox="1"/>
          <p:nvPr/>
        </p:nvSpPr>
        <p:spPr>
          <a:xfrm>
            <a:off x="208280" y="3953136"/>
            <a:ext cx="2948214" cy="1164539"/>
          </a:xfrm>
          <a:prstGeom prst="rect">
            <a:avLst/>
          </a:prstGeom>
          <a:noFill/>
        </p:spPr>
        <p:txBody>
          <a:bodyPr wrap="none" lIns="179208" tIns="143366" rIns="179208" bIns="143366" rtlCol="0">
            <a:spAutoFit/>
          </a:bodyPr>
          <a:lstStyle/>
          <a:p>
            <a:pPr defTabSz="914225" fontAlgn="base">
              <a:spcBef>
                <a:spcPct val="0"/>
              </a:spcBef>
              <a:spcAft>
                <a:spcPts val="588"/>
              </a:spcAft>
            </a:pPr>
            <a:r>
              <a:rPr lang="en-US" sz="1568" dirty="0">
                <a:gradFill>
                  <a:gsLst>
                    <a:gs pos="0">
                      <a:schemeClr val="bg1"/>
                    </a:gs>
                    <a:gs pos="100000">
                      <a:schemeClr val="bg1"/>
                    </a:gs>
                  </a:gsLst>
                  <a:lin ang="5400000" scaled="1"/>
                </a:gradFill>
                <a:latin typeface="Segoe UI" panose="020B0502040204020203" pitchFamily="34" charset="0"/>
                <a:cs typeface="Segoe UI" panose="020B0502040204020203" pitchFamily="34" charset="0"/>
              </a:rPr>
              <a:t>Blobs and Tables</a:t>
            </a:r>
          </a:p>
          <a:p>
            <a:pPr defTabSz="914225" fontAlgn="base">
              <a:spcBef>
                <a:spcPct val="0"/>
              </a:spcBef>
              <a:spcAft>
                <a:spcPts val="588"/>
              </a:spcAft>
            </a:pPr>
            <a:r>
              <a:rPr lang="en-US" sz="1568" dirty="0">
                <a:gradFill>
                  <a:gsLst>
                    <a:gs pos="0">
                      <a:schemeClr val="bg1"/>
                    </a:gs>
                    <a:gs pos="100000">
                      <a:schemeClr val="bg1"/>
                    </a:gs>
                  </a:gsLst>
                  <a:lin ang="5400000" scaled="1"/>
                </a:gradFill>
                <a:latin typeface="Segoe UI" panose="020B0502040204020203" pitchFamily="34" charset="0"/>
                <a:cs typeface="Segoe UI" panose="020B0502040204020203" pitchFamily="34" charset="0"/>
              </a:rPr>
              <a:t>Hadoop (HDInsight)</a:t>
            </a:r>
          </a:p>
          <a:p>
            <a:pPr defTabSz="914225" fontAlgn="base">
              <a:spcBef>
                <a:spcPct val="0"/>
              </a:spcBef>
              <a:spcAft>
                <a:spcPts val="588"/>
              </a:spcAft>
            </a:pPr>
            <a:r>
              <a:rPr lang="en-US" sz="1568" dirty="0">
                <a:gradFill>
                  <a:gsLst>
                    <a:gs pos="0">
                      <a:schemeClr val="bg1"/>
                    </a:gs>
                    <a:gs pos="100000">
                      <a:schemeClr val="bg1"/>
                    </a:gs>
                  </a:gsLst>
                  <a:lin ang="5400000" scaled="1"/>
                </a:gradFill>
                <a:latin typeface="Segoe UI" panose="020B0502040204020203" pitchFamily="34" charset="0"/>
                <a:cs typeface="Segoe UI" panose="020B0502040204020203" pitchFamily="34" charset="0"/>
              </a:rPr>
              <a:t>Relational DB (Azure SQL DB)</a:t>
            </a:r>
          </a:p>
        </p:txBody>
      </p:sp>
      <p:sp>
        <p:nvSpPr>
          <p:cNvPr id="21" name="Rectangle 20"/>
          <p:cNvSpPr/>
          <p:nvPr/>
        </p:nvSpPr>
        <p:spPr>
          <a:xfrm>
            <a:off x="774852" y="1474334"/>
            <a:ext cx="1404918" cy="609943"/>
          </a:xfrm>
          <a:prstGeom prst="rect">
            <a:avLst/>
          </a:prstGeom>
        </p:spPr>
        <p:txBody>
          <a:bodyPr wrap="square" lIns="179208" tIns="134406" rIns="179208" bIns="134406">
            <a:spAutoFit/>
          </a:bodyPr>
          <a:lstStyle/>
          <a:p>
            <a:pPr algn="ctr" defTabSz="895870"/>
            <a:r>
              <a:rPr lang="en-US" sz="2157" dirty="0">
                <a:gradFill>
                  <a:gsLst>
                    <a:gs pos="0">
                      <a:schemeClr val="bg1"/>
                    </a:gs>
                    <a:gs pos="100000">
                      <a:schemeClr val="bg1"/>
                    </a:gs>
                  </a:gsLst>
                  <a:lin ang="5400000" scaled="1"/>
                </a:gradFill>
                <a:latin typeface="Segoe UI Light"/>
                <a:ea typeface="Calibri" panose="020F0502020204030204" pitchFamily="34" charset="0"/>
              </a:rPr>
              <a:t>Data</a:t>
            </a:r>
          </a:p>
        </p:txBody>
      </p:sp>
      <p:grpSp>
        <p:nvGrpSpPr>
          <p:cNvPr id="38" name="Group 37"/>
          <p:cNvGrpSpPr/>
          <p:nvPr/>
        </p:nvGrpSpPr>
        <p:grpSpPr>
          <a:xfrm>
            <a:off x="10504461" y="2449152"/>
            <a:ext cx="456983" cy="785046"/>
            <a:chOff x="9384608" y="3646196"/>
            <a:chExt cx="466344" cy="801128"/>
          </a:xfrm>
        </p:grpSpPr>
        <p:grpSp>
          <p:nvGrpSpPr>
            <p:cNvPr id="24" name="Group 23"/>
            <p:cNvGrpSpPr/>
            <p:nvPr/>
          </p:nvGrpSpPr>
          <p:grpSpPr>
            <a:xfrm>
              <a:off x="9384608" y="3646196"/>
              <a:ext cx="466344" cy="801128"/>
              <a:chOff x="9384608" y="3646196"/>
              <a:chExt cx="466344" cy="801128"/>
            </a:xfrm>
          </p:grpSpPr>
          <p:sp>
            <p:nvSpPr>
              <p:cNvPr id="95" name="Freeform 10"/>
              <p:cNvSpPr>
                <a:spLocks/>
              </p:cNvSpPr>
              <p:nvPr/>
            </p:nvSpPr>
            <p:spPr bwMode="auto">
              <a:xfrm>
                <a:off x="9384608" y="3646196"/>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chemeClr val="bg1"/>
              </a:solidFill>
              <a:ln>
                <a:noFill/>
              </a:ln>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96" name="Rectangle 11"/>
              <p:cNvSpPr>
                <a:spLocks noChangeArrowheads="1"/>
              </p:cNvSpPr>
              <p:nvPr/>
            </p:nvSpPr>
            <p:spPr bwMode="auto">
              <a:xfrm>
                <a:off x="9430600" y="3692189"/>
                <a:ext cx="374359" cy="629993"/>
              </a:xfrm>
              <a:prstGeom prst="rect">
                <a:avLst/>
              </a:prstGeom>
              <a:solidFill>
                <a:srgbClr val="DC3C00"/>
              </a:solidFill>
              <a:ln>
                <a:noFill/>
              </a:ln>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grpSp>
            <p:nvGrpSpPr>
              <p:cNvPr id="125" name="Group 124"/>
              <p:cNvGrpSpPr/>
              <p:nvPr/>
            </p:nvGrpSpPr>
            <p:grpSpPr>
              <a:xfrm>
                <a:off x="9484650" y="3817383"/>
                <a:ext cx="268769" cy="458657"/>
                <a:chOff x="10365212" y="5859572"/>
                <a:chExt cx="483110" cy="660040"/>
              </a:xfrm>
              <a:solidFill>
                <a:schemeClr val="bg1"/>
              </a:solidFill>
            </p:grpSpPr>
            <p:sp>
              <p:nvSpPr>
                <p:cNvPr id="126" name="Rectangle 9"/>
                <p:cNvSpPr>
                  <a:spLocks noChangeArrowheads="1"/>
                </p:cNvSpPr>
                <p:nvPr/>
              </p:nvSpPr>
              <p:spPr bwMode="auto">
                <a:xfrm>
                  <a:off x="10631433" y="6241326"/>
                  <a:ext cx="83515" cy="27828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28" name="Freeform 11"/>
                <p:cNvSpPr>
                  <a:spLocks/>
                </p:cNvSpPr>
                <p:nvPr/>
              </p:nvSpPr>
              <p:spPr bwMode="auto">
                <a:xfrm>
                  <a:off x="10365212" y="6063340"/>
                  <a:ext cx="84051" cy="456272"/>
                </a:xfrm>
                <a:custGeom>
                  <a:avLst/>
                  <a:gdLst>
                    <a:gd name="T0" fmla="*/ 0 w 314"/>
                    <a:gd name="T1" fmla="*/ 0 h 1292"/>
                    <a:gd name="T2" fmla="*/ 0 w 314"/>
                    <a:gd name="T3" fmla="*/ 641 h 1292"/>
                    <a:gd name="T4" fmla="*/ 0 w 314"/>
                    <a:gd name="T5" fmla="*/ 1292 h 1292"/>
                    <a:gd name="T6" fmla="*/ 314 w 314"/>
                    <a:gd name="T7" fmla="*/ 1292 h 1292"/>
                    <a:gd name="T8" fmla="*/ 314 w 314"/>
                    <a:gd name="T9" fmla="*/ 537 h 1292"/>
                    <a:gd name="T10" fmla="*/ 314 w 314"/>
                    <a:gd name="T11" fmla="*/ 0 h 1292"/>
                    <a:gd name="T12" fmla="*/ 0 w 314"/>
                    <a:gd name="T13" fmla="*/ 0 h 1292"/>
                  </a:gdLst>
                  <a:ahLst/>
                  <a:cxnLst>
                    <a:cxn ang="0">
                      <a:pos x="T0" y="T1"/>
                    </a:cxn>
                    <a:cxn ang="0">
                      <a:pos x="T2" y="T3"/>
                    </a:cxn>
                    <a:cxn ang="0">
                      <a:pos x="T4" y="T5"/>
                    </a:cxn>
                    <a:cxn ang="0">
                      <a:pos x="T6" y="T7"/>
                    </a:cxn>
                    <a:cxn ang="0">
                      <a:pos x="T8" y="T9"/>
                    </a:cxn>
                    <a:cxn ang="0">
                      <a:pos x="T10" y="T11"/>
                    </a:cxn>
                    <a:cxn ang="0">
                      <a:pos x="T12" y="T13"/>
                    </a:cxn>
                  </a:cxnLst>
                  <a:rect l="0" t="0" r="r" b="b"/>
                  <a:pathLst>
                    <a:path w="314" h="1292">
                      <a:moveTo>
                        <a:pt x="0" y="0"/>
                      </a:moveTo>
                      <a:lnTo>
                        <a:pt x="0" y="641"/>
                      </a:lnTo>
                      <a:lnTo>
                        <a:pt x="0" y="1292"/>
                      </a:lnTo>
                      <a:lnTo>
                        <a:pt x="314" y="1292"/>
                      </a:lnTo>
                      <a:lnTo>
                        <a:pt x="314" y="537"/>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69" name="Freeform 12"/>
                <p:cNvSpPr>
                  <a:spLocks/>
                </p:cNvSpPr>
                <p:nvPr/>
              </p:nvSpPr>
              <p:spPr bwMode="auto">
                <a:xfrm>
                  <a:off x="10497994" y="5859572"/>
                  <a:ext cx="84051" cy="660040"/>
                </a:xfrm>
                <a:custGeom>
                  <a:avLst/>
                  <a:gdLst>
                    <a:gd name="T0" fmla="*/ 0 w 314"/>
                    <a:gd name="T1" fmla="*/ 0 h 1869"/>
                    <a:gd name="T2" fmla="*/ 0 w 314"/>
                    <a:gd name="T3" fmla="*/ 1093 h 1869"/>
                    <a:gd name="T4" fmla="*/ 0 w 314"/>
                    <a:gd name="T5" fmla="*/ 1869 h 1869"/>
                    <a:gd name="T6" fmla="*/ 314 w 314"/>
                    <a:gd name="T7" fmla="*/ 1869 h 1869"/>
                    <a:gd name="T8" fmla="*/ 314 w 314"/>
                    <a:gd name="T9" fmla="*/ 991 h 1869"/>
                    <a:gd name="T10" fmla="*/ 314 w 314"/>
                    <a:gd name="T11" fmla="*/ 0 h 1869"/>
                    <a:gd name="T12" fmla="*/ 0 w 314"/>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314" h="1869">
                      <a:moveTo>
                        <a:pt x="0" y="0"/>
                      </a:moveTo>
                      <a:lnTo>
                        <a:pt x="0" y="1093"/>
                      </a:lnTo>
                      <a:lnTo>
                        <a:pt x="0" y="1869"/>
                      </a:lnTo>
                      <a:lnTo>
                        <a:pt x="314" y="1869"/>
                      </a:lnTo>
                      <a:lnTo>
                        <a:pt x="314" y="991"/>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70" name="Freeform 13"/>
                <p:cNvSpPr>
                  <a:spLocks/>
                </p:cNvSpPr>
                <p:nvPr/>
              </p:nvSpPr>
              <p:spPr bwMode="auto">
                <a:xfrm>
                  <a:off x="10764271" y="6070049"/>
                  <a:ext cx="84051" cy="449561"/>
                </a:xfrm>
                <a:custGeom>
                  <a:avLst/>
                  <a:gdLst>
                    <a:gd name="T0" fmla="*/ 0 w 314"/>
                    <a:gd name="T1" fmla="*/ 0 h 1273"/>
                    <a:gd name="T2" fmla="*/ 0 w 314"/>
                    <a:gd name="T3" fmla="*/ 251 h 1273"/>
                    <a:gd name="T4" fmla="*/ 0 w 314"/>
                    <a:gd name="T5" fmla="*/ 1273 h 1273"/>
                    <a:gd name="T6" fmla="*/ 314 w 314"/>
                    <a:gd name="T7" fmla="*/ 1273 h 1273"/>
                    <a:gd name="T8" fmla="*/ 314 w 314"/>
                    <a:gd name="T9" fmla="*/ 149 h 1273"/>
                    <a:gd name="T10" fmla="*/ 314 w 314"/>
                    <a:gd name="T11" fmla="*/ 0 h 1273"/>
                    <a:gd name="T12" fmla="*/ 0 w 314"/>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14" h="1273">
                      <a:moveTo>
                        <a:pt x="0" y="0"/>
                      </a:moveTo>
                      <a:lnTo>
                        <a:pt x="0" y="251"/>
                      </a:lnTo>
                      <a:lnTo>
                        <a:pt x="0" y="1273"/>
                      </a:lnTo>
                      <a:lnTo>
                        <a:pt x="314" y="1273"/>
                      </a:lnTo>
                      <a:lnTo>
                        <a:pt x="314" y="149"/>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grpSp>
        </p:grpSp>
        <p:sp>
          <p:nvSpPr>
            <p:cNvPr id="97" name="Rectangle 12"/>
            <p:cNvSpPr>
              <a:spLocks noChangeArrowheads="1"/>
            </p:cNvSpPr>
            <p:nvPr/>
          </p:nvSpPr>
          <p:spPr bwMode="auto">
            <a:xfrm>
              <a:off x="9430600" y="3692189"/>
              <a:ext cx="374359" cy="629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98" name="Freeform 13"/>
            <p:cNvSpPr>
              <a:spLocks/>
            </p:cNvSpPr>
            <p:nvPr/>
          </p:nvSpPr>
          <p:spPr bwMode="auto">
            <a:xfrm>
              <a:off x="9547187" y="4360686"/>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accent4"/>
            </a:solidFill>
            <a:ln>
              <a:noFill/>
            </a:ln>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99" name="Rectangle 14"/>
            <p:cNvSpPr>
              <a:spLocks noChangeArrowheads="1"/>
            </p:cNvSpPr>
            <p:nvPr/>
          </p:nvSpPr>
          <p:spPr bwMode="auto">
            <a:xfrm>
              <a:off x="9430600" y="4322181"/>
              <a:ext cx="124073" cy="1070"/>
            </a:xfrm>
            <a:prstGeom prst="rect">
              <a:avLst/>
            </a:prstGeom>
            <a:solidFill>
              <a:srgbClr val="5C476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00" name="Freeform 15"/>
            <p:cNvSpPr>
              <a:spLocks/>
            </p:cNvSpPr>
            <p:nvPr/>
          </p:nvSpPr>
          <p:spPr bwMode="auto">
            <a:xfrm>
              <a:off x="9430600" y="4322181"/>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02" name="Freeform 17"/>
            <p:cNvSpPr>
              <a:spLocks/>
            </p:cNvSpPr>
            <p:nvPr/>
          </p:nvSpPr>
          <p:spPr bwMode="auto">
            <a:xfrm>
              <a:off x="9430600" y="3692189"/>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grpSp>
      <p:grpSp>
        <p:nvGrpSpPr>
          <p:cNvPr id="41" name="Group 40"/>
          <p:cNvGrpSpPr/>
          <p:nvPr/>
        </p:nvGrpSpPr>
        <p:grpSpPr>
          <a:xfrm>
            <a:off x="9909827" y="3526130"/>
            <a:ext cx="1675601" cy="856174"/>
            <a:chOff x="9708797" y="4105152"/>
            <a:chExt cx="1709928" cy="873714"/>
          </a:xfrm>
        </p:grpSpPr>
        <p:grpSp>
          <p:nvGrpSpPr>
            <p:cNvPr id="15" name="Group 14"/>
            <p:cNvGrpSpPr/>
            <p:nvPr/>
          </p:nvGrpSpPr>
          <p:grpSpPr>
            <a:xfrm>
              <a:off x="9708797" y="4105152"/>
              <a:ext cx="1709928" cy="873714"/>
              <a:chOff x="13377563" y="2176438"/>
              <a:chExt cx="1709928" cy="873714"/>
            </a:xfrm>
          </p:grpSpPr>
          <p:sp>
            <p:nvSpPr>
              <p:cNvPr id="90" name="Freeform 5"/>
              <p:cNvSpPr>
                <a:spLocks/>
              </p:cNvSpPr>
              <p:nvPr/>
            </p:nvSpPr>
            <p:spPr bwMode="auto">
              <a:xfrm>
                <a:off x="13377563" y="2981404"/>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91" name="Freeform 6"/>
              <p:cNvSpPr>
                <a:spLocks/>
              </p:cNvSpPr>
              <p:nvPr/>
            </p:nvSpPr>
            <p:spPr bwMode="auto">
              <a:xfrm>
                <a:off x="13593804" y="2176438"/>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92" name="Freeform 7"/>
              <p:cNvSpPr>
                <a:spLocks/>
              </p:cNvSpPr>
              <p:nvPr/>
            </p:nvSpPr>
            <p:spPr bwMode="auto">
              <a:xfrm>
                <a:off x="13650052" y="2223936"/>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DC3C00"/>
              </a:solidFill>
              <a:ln>
                <a:noFill/>
              </a:ln>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grpSp>
        <p:grpSp>
          <p:nvGrpSpPr>
            <p:cNvPr id="178" name="Group 1031"/>
            <p:cNvGrpSpPr>
              <a:grpSpLocks/>
            </p:cNvGrpSpPr>
            <p:nvPr/>
          </p:nvGrpSpPr>
          <p:grpSpPr bwMode="auto">
            <a:xfrm>
              <a:off x="10118108" y="4299632"/>
              <a:ext cx="923472" cy="460684"/>
              <a:chOff x="4841436" y="5510539"/>
              <a:chExt cx="1049696" cy="523224"/>
            </a:xfrm>
            <a:solidFill>
              <a:schemeClr val="bg1"/>
            </a:solidFill>
          </p:grpSpPr>
          <p:sp>
            <p:nvSpPr>
              <p:cNvPr id="179"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180"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defTabSz="913788">
                  <a:defRPr/>
                </a:pPr>
                <a:endParaRPr lang="en-US" dirty="0">
                  <a:solidFill>
                    <a:srgbClr val="00B0F0"/>
                  </a:solidFill>
                </a:endParaRPr>
              </a:p>
            </p:txBody>
          </p:sp>
          <p:sp>
            <p:nvSpPr>
              <p:cNvPr id="181"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defTabSz="913788">
                  <a:defRPr/>
                </a:pPr>
                <a:endParaRPr lang="en-US" dirty="0">
                  <a:solidFill>
                    <a:srgbClr val="00B0F0"/>
                  </a:solidFill>
                </a:endParaRPr>
              </a:p>
            </p:txBody>
          </p:sp>
          <p:sp>
            <p:nvSpPr>
              <p:cNvPr id="182"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183"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184"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defTabSz="913788">
                  <a:defRPr/>
                </a:pPr>
                <a:endParaRPr lang="en-US" dirty="0">
                  <a:solidFill>
                    <a:srgbClr val="00B0F0"/>
                  </a:solidFill>
                </a:endParaRPr>
              </a:p>
            </p:txBody>
          </p:sp>
          <p:sp>
            <p:nvSpPr>
              <p:cNvPr id="185"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defTabSz="913788">
                  <a:defRPr/>
                </a:pPr>
                <a:endParaRPr lang="en-US" dirty="0">
                  <a:solidFill>
                    <a:srgbClr val="00B0F0"/>
                  </a:solidFill>
                </a:endParaRPr>
              </a:p>
            </p:txBody>
          </p:sp>
          <p:sp>
            <p:nvSpPr>
              <p:cNvPr id="186"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defTabSz="913788">
                  <a:defRPr/>
                </a:pPr>
                <a:endParaRPr lang="en-US" dirty="0">
                  <a:solidFill>
                    <a:srgbClr val="00B0F0"/>
                  </a:solidFill>
                </a:endParaRPr>
              </a:p>
            </p:txBody>
          </p:sp>
          <p:sp>
            <p:nvSpPr>
              <p:cNvPr id="187"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defTabSz="913788">
                  <a:defRPr/>
                </a:pPr>
                <a:endParaRPr lang="en-US" dirty="0">
                  <a:solidFill>
                    <a:srgbClr val="00B0F0"/>
                  </a:solidFill>
                </a:endParaRPr>
              </a:p>
            </p:txBody>
          </p:sp>
          <p:sp>
            <p:nvSpPr>
              <p:cNvPr id="188"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defTabSz="913788">
                  <a:defRPr/>
                </a:pPr>
                <a:endParaRPr lang="en-US" dirty="0">
                  <a:solidFill>
                    <a:srgbClr val="00B0F0"/>
                  </a:solidFill>
                </a:endParaRPr>
              </a:p>
            </p:txBody>
          </p:sp>
          <p:sp>
            <p:nvSpPr>
              <p:cNvPr id="189"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defTabSz="913788">
                  <a:defRPr/>
                </a:pPr>
                <a:endParaRPr lang="en-US" dirty="0">
                  <a:solidFill>
                    <a:srgbClr val="00B0F0"/>
                  </a:solidFill>
                </a:endParaRPr>
              </a:p>
            </p:txBody>
          </p:sp>
        </p:grpSp>
      </p:grpSp>
      <p:grpSp>
        <p:nvGrpSpPr>
          <p:cNvPr id="37" name="Group 36"/>
          <p:cNvGrpSpPr/>
          <p:nvPr/>
        </p:nvGrpSpPr>
        <p:grpSpPr>
          <a:xfrm>
            <a:off x="10226757" y="4690727"/>
            <a:ext cx="1087271" cy="706407"/>
            <a:chOff x="10355354" y="2960609"/>
            <a:chExt cx="1109544" cy="720878"/>
          </a:xfrm>
        </p:grpSpPr>
        <p:grpSp>
          <p:nvGrpSpPr>
            <p:cNvPr id="34" name="Group 33"/>
            <p:cNvGrpSpPr/>
            <p:nvPr/>
          </p:nvGrpSpPr>
          <p:grpSpPr>
            <a:xfrm>
              <a:off x="10355354" y="2960609"/>
              <a:ext cx="1109544" cy="720878"/>
              <a:chOff x="10355354" y="2831936"/>
              <a:chExt cx="1307592" cy="849551"/>
            </a:xfrm>
          </p:grpSpPr>
          <p:sp>
            <p:nvSpPr>
              <p:cNvPr id="103" name="Freeform 18"/>
              <p:cNvSpPr>
                <a:spLocks/>
              </p:cNvSpPr>
              <p:nvPr/>
            </p:nvSpPr>
            <p:spPr bwMode="auto">
              <a:xfrm>
                <a:off x="10355354" y="2831936"/>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sp>
            <p:nvSpPr>
              <p:cNvPr id="104" name="Freeform 19"/>
              <p:cNvSpPr>
                <a:spLocks/>
              </p:cNvSpPr>
              <p:nvPr/>
            </p:nvSpPr>
            <p:spPr bwMode="auto">
              <a:xfrm>
                <a:off x="10412929" y="2847289"/>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DC3C00"/>
              </a:solidFill>
              <a:ln>
                <a:noFill/>
              </a:ln>
            </p:spPr>
            <p:txBody>
              <a:bodyPr vert="horz" wrap="square" lIns="89604" tIns="44802" rIns="89604" bIns="44802" numCol="1" anchor="t" anchorCtr="0" compatLnSpc="1">
                <a:prstTxWarp prst="textNoShape">
                  <a:avLst/>
                </a:prstTxWarp>
              </a:bodyPr>
              <a:lstStyle/>
              <a:p>
                <a:pPr defTabSz="914225"/>
                <a:endParaRPr lang="en-US" sz="1765" dirty="0">
                  <a:solidFill>
                    <a:srgbClr val="00B0F0"/>
                  </a:solidFill>
                </a:endParaRPr>
              </a:p>
            </p:txBody>
          </p:sp>
        </p:grpSp>
        <p:grpSp>
          <p:nvGrpSpPr>
            <p:cNvPr id="271" name="Group 1031"/>
            <p:cNvGrpSpPr>
              <a:grpSpLocks/>
            </p:cNvGrpSpPr>
            <p:nvPr/>
          </p:nvGrpSpPr>
          <p:grpSpPr bwMode="auto">
            <a:xfrm>
              <a:off x="10599291" y="3157951"/>
              <a:ext cx="595154" cy="296900"/>
              <a:chOff x="4841436" y="5510539"/>
              <a:chExt cx="1049696" cy="523224"/>
            </a:xfrm>
            <a:solidFill>
              <a:schemeClr val="bg1"/>
            </a:solidFill>
          </p:grpSpPr>
          <p:sp>
            <p:nvSpPr>
              <p:cNvPr id="272"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273"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defTabSz="913788">
                  <a:defRPr/>
                </a:pPr>
                <a:endParaRPr lang="en-US" dirty="0">
                  <a:solidFill>
                    <a:srgbClr val="00B0F0"/>
                  </a:solidFill>
                </a:endParaRPr>
              </a:p>
            </p:txBody>
          </p:sp>
          <p:sp>
            <p:nvSpPr>
              <p:cNvPr id="274"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defTabSz="913788">
                  <a:defRPr/>
                </a:pPr>
                <a:endParaRPr lang="en-US" dirty="0">
                  <a:solidFill>
                    <a:srgbClr val="00B0F0"/>
                  </a:solidFill>
                </a:endParaRPr>
              </a:p>
            </p:txBody>
          </p:sp>
          <p:sp>
            <p:nvSpPr>
              <p:cNvPr id="275"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276"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defTabSz="913788">
                  <a:defRPr/>
                </a:pPr>
                <a:endParaRPr lang="en-US" dirty="0">
                  <a:solidFill>
                    <a:srgbClr val="00B0F0"/>
                  </a:solidFill>
                </a:endParaRPr>
              </a:p>
            </p:txBody>
          </p:sp>
          <p:sp>
            <p:nvSpPr>
              <p:cNvPr id="277"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defTabSz="913788">
                  <a:defRPr/>
                </a:pPr>
                <a:endParaRPr lang="en-US" dirty="0">
                  <a:solidFill>
                    <a:srgbClr val="00B0F0"/>
                  </a:solidFill>
                </a:endParaRPr>
              </a:p>
            </p:txBody>
          </p:sp>
          <p:sp>
            <p:nvSpPr>
              <p:cNvPr id="278"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defTabSz="913788">
                  <a:defRPr/>
                </a:pPr>
                <a:endParaRPr lang="en-US" dirty="0">
                  <a:solidFill>
                    <a:srgbClr val="00B0F0"/>
                  </a:solidFill>
                </a:endParaRPr>
              </a:p>
            </p:txBody>
          </p:sp>
          <p:sp>
            <p:nvSpPr>
              <p:cNvPr id="279"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defTabSz="913788">
                  <a:defRPr/>
                </a:pPr>
                <a:endParaRPr lang="en-US" dirty="0">
                  <a:solidFill>
                    <a:srgbClr val="00B0F0"/>
                  </a:solidFill>
                </a:endParaRPr>
              </a:p>
            </p:txBody>
          </p:sp>
          <p:sp>
            <p:nvSpPr>
              <p:cNvPr id="280"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defTabSz="913788">
                  <a:defRPr/>
                </a:pPr>
                <a:endParaRPr lang="en-US" dirty="0">
                  <a:solidFill>
                    <a:srgbClr val="00B0F0"/>
                  </a:solidFill>
                </a:endParaRPr>
              </a:p>
            </p:txBody>
          </p:sp>
          <p:sp>
            <p:nvSpPr>
              <p:cNvPr id="281"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defTabSz="913788">
                  <a:defRPr/>
                </a:pPr>
                <a:endParaRPr lang="en-US" dirty="0">
                  <a:solidFill>
                    <a:srgbClr val="00B0F0"/>
                  </a:solidFill>
                </a:endParaRPr>
              </a:p>
            </p:txBody>
          </p:sp>
          <p:sp>
            <p:nvSpPr>
              <p:cNvPr id="282"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defTabSz="913788">
                  <a:defRPr/>
                </a:pPr>
                <a:endParaRPr lang="en-US" dirty="0">
                  <a:solidFill>
                    <a:srgbClr val="00B0F0"/>
                  </a:solidFill>
                </a:endParaRPr>
              </a:p>
            </p:txBody>
          </p:sp>
        </p:grpSp>
      </p:grpSp>
      <p:sp>
        <p:nvSpPr>
          <p:cNvPr id="303" name="Rectangle 302"/>
          <p:cNvSpPr/>
          <p:nvPr/>
        </p:nvSpPr>
        <p:spPr>
          <a:xfrm>
            <a:off x="10149121" y="1488083"/>
            <a:ext cx="1137441" cy="609849"/>
          </a:xfrm>
          <a:prstGeom prst="rect">
            <a:avLst/>
          </a:prstGeom>
        </p:spPr>
        <p:txBody>
          <a:bodyPr wrap="none" lIns="179208" tIns="134406" rIns="179208" bIns="134406">
            <a:spAutoFit/>
          </a:bodyPr>
          <a:lstStyle/>
          <a:p>
            <a:pPr defTabSz="895870"/>
            <a:r>
              <a:rPr lang="en-US" sz="2157" dirty="0">
                <a:gradFill>
                  <a:gsLst>
                    <a:gs pos="0">
                      <a:schemeClr val="bg1"/>
                    </a:gs>
                    <a:gs pos="100000">
                      <a:schemeClr val="bg1"/>
                    </a:gs>
                  </a:gsLst>
                  <a:lin ang="5400000" scaled="1"/>
                </a:gradFill>
                <a:latin typeface="Segoe UI Light"/>
                <a:ea typeface="Calibri" panose="020F0502020204030204" pitchFamily="34" charset="0"/>
              </a:rPr>
              <a:t>Clients</a:t>
            </a:r>
          </a:p>
        </p:txBody>
      </p:sp>
      <p:sp>
        <p:nvSpPr>
          <p:cNvPr id="339" name="Rectangle 338"/>
          <p:cNvSpPr>
            <a:spLocks noChangeAspect="1"/>
          </p:cNvSpPr>
          <p:nvPr/>
        </p:nvSpPr>
        <p:spPr bwMode="auto">
          <a:xfrm>
            <a:off x="6996928" y="3737954"/>
            <a:ext cx="1823876" cy="387717"/>
          </a:xfrm>
          <a:prstGeom prst="rect">
            <a:avLst/>
          </a:prstGeom>
          <a:noFill/>
          <a:ln w="38100" cap="flat" cmpd="sng" algn="ctr">
            <a:noFill/>
            <a:prstDash val="solid"/>
            <a:headEnd type="none" w="med" len="med"/>
            <a:tailEnd type="none" w="med" len="med"/>
          </a:ln>
          <a:effectLst/>
        </p:spPr>
        <p:txBody>
          <a:bodyPr vert="horz" wrap="square" lIns="91384" tIns="89604" rIns="91384" bIns="89604" numCol="1" rtlCol="0" anchor="t" anchorCtr="0" compatLnSpc="1">
            <a:prstTxWarp prst="textNoShape">
              <a:avLst/>
            </a:prstTxWarp>
          </a:bodyPr>
          <a:lstStyle/>
          <a:p>
            <a:pPr algn="ctr" defTabSz="914225" fontAlgn="base">
              <a:lnSpc>
                <a:spcPct val="90000"/>
              </a:lnSpc>
              <a:spcBef>
                <a:spcPct val="0"/>
              </a:spcBef>
              <a:spcAft>
                <a:spcPts val="588"/>
              </a:spcAft>
            </a:pPr>
            <a:r>
              <a:rPr lang="en-US" sz="1173" dirty="0">
                <a:gradFill>
                  <a:gsLst>
                    <a:gs pos="0">
                      <a:schemeClr val="bg1"/>
                    </a:gs>
                    <a:gs pos="100000">
                      <a:schemeClr val="bg1"/>
                    </a:gs>
                  </a:gsLst>
                  <a:lin ang="5400000" scaled="1"/>
                </a:gradFill>
              </a:rPr>
              <a:t>Model is now a web service that is callable</a:t>
            </a:r>
          </a:p>
        </p:txBody>
      </p:sp>
      <p:pic>
        <p:nvPicPr>
          <p:cNvPr id="4" name="Picture 3"/>
          <p:cNvPicPr>
            <a:picLocks noChangeAspect="1"/>
          </p:cNvPicPr>
          <p:nvPr/>
        </p:nvPicPr>
        <p:blipFill>
          <a:blip r:embed="rId3"/>
          <a:stretch>
            <a:fillRect/>
          </a:stretch>
        </p:blipFill>
        <p:spPr>
          <a:xfrm>
            <a:off x="579926" y="2441762"/>
            <a:ext cx="2002083" cy="1140588"/>
          </a:xfrm>
          <a:prstGeom prst="rect">
            <a:avLst/>
          </a:prstGeom>
        </p:spPr>
      </p:pic>
      <p:pic>
        <p:nvPicPr>
          <p:cNvPr id="5" name="Picture 4"/>
          <p:cNvPicPr>
            <a:picLocks noChangeAspect="1"/>
          </p:cNvPicPr>
          <p:nvPr/>
        </p:nvPicPr>
        <p:blipFill>
          <a:blip r:embed="rId4"/>
          <a:stretch>
            <a:fillRect/>
          </a:stretch>
        </p:blipFill>
        <p:spPr>
          <a:xfrm>
            <a:off x="6480558" y="2813277"/>
            <a:ext cx="723797" cy="156303"/>
          </a:xfrm>
          <a:prstGeom prst="rect">
            <a:avLst/>
          </a:prstGeom>
        </p:spPr>
      </p:pic>
      <p:pic>
        <p:nvPicPr>
          <p:cNvPr id="11" name="Picture 10"/>
          <p:cNvPicPr>
            <a:picLocks noChangeAspect="1"/>
          </p:cNvPicPr>
          <p:nvPr/>
        </p:nvPicPr>
        <p:blipFill>
          <a:blip r:embed="rId5"/>
          <a:stretch>
            <a:fillRect/>
          </a:stretch>
        </p:blipFill>
        <p:spPr>
          <a:xfrm>
            <a:off x="2564607" y="3156985"/>
            <a:ext cx="723797" cy="156303"/>
          </a:xfrm>
          <a:prstGeom prst="rect">
            <a:avLst/>
          </a:prstGeom>
        </p:spPr>
      </p:pic>
      <p:cxnSp>
        <p:nvCxnSpPr>
          <p:cNvPr id="111" name="Straight Connector 110"/>
          <p:cNvCxnSpPr/>
          <p:nvPr/>
        </p:nvCxnSpPr>
        <p:spPr>
          <a:xfrm>
            <a:off x="9238442" y="1547193"/>
            <a:ext cx="0" cy="497393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6898018" y="5036476"/>
            <a:ext cx="2030321" cy="1196808"/>
            <a:chOff x="6508199" y="5380459"/>
            <a:chExt cx="2030609" cy="1196978"/>
          </a:xfrm>
        </p:grpSpPr>
        <p:sp>
          <p:nvSpPr>
            <p:cNvPr id="340" name="Rectangle 339"/>
            <p:cNvSpPr>
              <a:spLocks noChangeAspect="1"/>
            </p:cNvSpPr>
            <p:nvPr/>
          </p:nvSpPr>
          <p:spPr bwMode="auto">
            <a:xfrm>
              <a:off x="6508199" y="6189665"/>
              <a:ext cx="2030609" cy="387772"/>
            </a:xfrm>
            <a:prstGeom prst="rect">
              <a:avLst/>
            </a:prstGeom>
            <a:noFill/>
            <a:ln w="38100" cap="flat" cmpd="sng" algn="ctr">
              <a:noFill/>
              <a:prstDash val="solid"/>
              <a:headEnd type="none" w="med" len="med"/>
              <a:tailEnd type="none" w="med" len="med"/>
            </a:ln>
            <a:effectLst/>
          </p:spPr>
          <p:txBody>
            <a:bodyPr vert="horz" wrap="square" lIns="91384" tIns="89604" rIns="91384" bIns="89604" numCol="1" rtlCol="0" anchor="t" anchorCtr="0" compatLnSpc="1">
              <a:prstTxWarp prst="textNoShape">
                <a:avLst/>
              </a:prstTxWarp>
            </a:bodyPr>
            <a:lstStyle/>
            <a:p>
              <a:pPr algn="ctr" defTabSz="914225" fontAlgn="base">
                <a:lnSpc>
                  <a:spcPct val="90000"/>
                </a:lnSpc>
                <a:spcBef>
                  <a:spcPct val="0"/>
                </a:spcBef>
                <a:spcAft>
                  <a:spcPts val="588"/>
                </a:spcAft>
              </a:pPr>
              <a:r>
                <a:rPr lang="en-US" sz="1173" dirty="0">
                  <a:gradFill>
                    <a:gsLst>
                      <a:gs pos="0">
                        <a:schemeClr val="bg1"/>
                      </a:gs>
                      <a:gs pos="100000">
                        <a:schemeClr val="bg1"/>
                      </a:gs>
                    </a:gsLst>
                    <a:lin ang="5400000" scaled="1"/>
                  </a:gradFill>
                </a:rPr>
                <a:t>Monetize the API through our marketplace</a:t>
              </a:r>
            </a:p>
          </p:txBody>
        </p:sp>
        <p:pic>
          <p:nvPicPr>
            <p:cNvPr id="10" name="Picture 9"/>
            <p:cNvPicPr>
              <a:picLocks noChangeAspect="1"/>
            </p:cNvPicPr>
            <p:nvPr/>
          </p:nvPicPr>
          <p:blipFill>
            <a:blip r:embed="rId6"/>
            <a:stretch>
              <a:fillRect/>
            </a:stretch>
          </p:blipFill>
          <p:spPr>
            <a:xfrm>
              <a:off x="6922450" y="5380459"/>
              <a:ext cx="1210733" cy="722475"/>
            </a:xfrm>
            <a:prstGeom prst="rect">
              <a:avLst/>
            </a:prstGeom>
          </p:spPr>
        </p:pic>
        <p:cxnSp>
          <p:nvCxnSpPr>
            <p:cNvPr id="117" name="Straight Connector 116"/>
            <p:cNvCxnSpPr/>
            <p:nvPr/>
          </p:nvCxnSpPr>
          <p:spPr>
            <a:xfrm>
              <a:off x="6516825" y="6186126"/>
              <a:ext cx="202198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7273956" y="2115333"/>
            <a:ext cx="1269819" cy="1546128"/>
            <a:chOff x="6954979" y="2097980"/>
            <a:chExt cx="1270000" cy="1546347"/>
          </a:xfrm>
        </p:grpSpPr>
        <p:sp>
          <p:nvSpPr>
            <p:cNvPr id="19" name="Oval 18"/>
            <p:cNvSpPr/>
            <p:nvPr/>
          </p:nvSpPr>
          <p:spPr>
            <a:xfrm>
              <a:off x="7188226" y="2097980"/>
              <a:ext cx="780956" cy="780956"/>
            </a:xfrm>
            <a:prstGeom prst="ellipse">
              <a:avLst/>
            </a:prstGeom>
            <a:solidFill>
              <a:srgbClr val="00B0F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grpSp>
          <p:nvGrpSpPr>
            <p:cNvPr id="18" name="Group 17"/>
            <p:cNvGrpSpPr/>
            <p:nvPr/>
          </p:nvGrpSpPr>
          <p:grpSpPr>
            <a:xfrm>
              <a:off x="6954979" y="2453658"/>
              <a:ext cx="1270000" cy="1190669"/>
              <a:chOff x="6444986" y="2494569"/>
              <a:chExt cx="1270000" cy="1190669"/>
            </a:xfrm>
          </p:grpSpPr>
          <p:pic>
            <p:nvPicPr>
              <p:cNvPr id="9" name="Picture 8"/>
              <p:cNvPicPr>
                <a:picLocks noChangeAspect="1"/>
              </p:cNvPicPr>
              <p:nvPr/>
            </p:nvPicPr>
            <p:blipFill>
              <a:blip r:embed="rId7"/>
              <a:stretch>
                <a:fillRect/>
              </a:stretch>
            </p:blipFill>
            <p:spPr>
              <a:xfrm>
                <a:off x="6444986" y="2494569"/>
                <a:ext cx="1270000" cy="1187225"/>
              </a:xfrm>
              <a:prstGeom prst="rect">
                <a:avLst/>
              </a:prstGeom>
            </p:spPr>
          </p:pic>
          <p:sp>
            <p:nvSpPr>
              <p:cNvPr id="120" name="Rectangle 119"/>
              <p:cNvSpPr/>
              <p:nvPr/>
            </p:nvSpPr>
            <p:spPr>
              <a:xfrm>
                <a:off x="6672560" y="3075302"/>
                <a:ext cx="757799" cy="609936"/>
              </a:xfrm>
              <a:prstGeom prst="rect">
                <a:avLst/>
              </a:prstGeom>
            </p:spPr>
            <p:txBody>
              <a:bodyPr wrap="none" lIns="179208" tIns="134406" rIns="179208" bIns="134406">
                <a:spAutoFit/>
              </a:bodyPr>
              <a:lstStyle/>
              <a:p>
                <a:pPr defTabSz="895870"/>
                <a:r>
                  <a:rPr lang="en-US" sz="2157" dirty="0">
                    <a:solidFill>
                      <a:srgbClr val="0070C0"/>
                    </a:solidFill>
                    <a:latin typeface="Segoe UI Light"/>
                    <a:ea typeface="Calibri" panose="020F0502020204030204" pitchFamily="34" charset="0"/>
                  </a:rPr>
                  <a:t>API</a:t>
                </a:r>
              </a:p>
            </p:txBody>
          </p:sp>
        </p:grpSp>
      </p:grpSp>
      <p:pic>
        <p:nvPicPr>
          <p:cNvPr id="122" name="Picture 121"/>
          <p:cNvPicPr>
            <a:picLocks noChangeAspect="1"/>
          </p:cNvPicPr>
          <p:nvPr/>
        </p:nvPicPr>
        <p:blipFill>
          <a:blip r:embed="rId4"/>
          <a:stretch>
            <a:fillRect/>
          </a:stretch>
        </p:blipFill>
        <p:spPr>
          <a:xfrm rot="5400000">
            <a:off x="7546967" y="4485087"/>
            <a:ext cx="723797" cy="156303"/>
          </a:xfrm>
          <a:prstGeom prst="rect">
            <a:avLst/>
          </a:prstGeom>
        </p:spPr>
      </p:pic>
      <p:cxnSp>
        <p:nvCxnSpPr>
          <p:cNvPr id="124" name="Straight Connector 123"/>
          <p:cNvCxnSpPr/>
          <p:nvPr/>
        </p:nvCxnSpPr>
        <p:spPr>
          <a:xfrm>
            <a:off x="6898018" y="3746103"/>
            <a:ext cx="202169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7" name="Picture 126"/>
          <p:cNvPicPr>
            <a:picLocks noChangeAspect="1"/>
          </p:cNvPicPr>
          <p:nvPr/>
        </p:nvPicPr>
        <p:blipFill>
          <a:blip r:embed="rId4"/>
          <a:stretch>
            <a:fillRect/>
          </a:stretch>
        </p:blipFill>
        <p:spPr>
          <a:xfrm>
            <a:off x="8874374" y="2813277"/>
            <a:ext cx="723797" cy="156303"/>
          </a:xfrm>
          <a:prstGeom prst="rect">
            <a:avLst/>
          </a:prstGeom>
        </p:spPr>
      </p:pic>
      <p:pic>
        <p:nvPicPr>
          <p:cNvPr id="129" name="Picture 128"/>
          <p:cNvPicPr>
            <a:picLocks noChangeAspect="1"/>
          </p:cNvPicPr>
          <p:nvPr/>
        </p:nvPicPr>
        <p:blipFill>
          <a:blip r:embed="rId4"/>
          <a:stretch>
            <a:fillRect/>
          </a:stretch>
        </p:blipFill>
        <p:spPr>
          <a:xfrm>
            <a:off x="8874374" y="5277052"/>
            <a:ext cx="723797" cy="156303"/>
          </a:xfrm>
          <a:prstGeom prst="rect">
            <a:avLst/>
          </a:prstGeom>
        </p:spPr>
      </p:pic>
      <p:grpSp>
        <p:nvGrpSpPr>
          <p:cNvPr id="3" name="Group 4"/>
          <p:cNvGrpSpPr>
            <a:grpSpLocks noChangeAspect="1"/>
          </p:cNvGrpSpPr>
          <p:nvPr/>
        </p:nvGrpSpPr>
        <p:grpSpPr bwMode="auto">
          <a:xfrm>
            <a:off x="3991035" y="2359909"/>
            <a:ext cx="2745985" cy="1765051"/>
            <a:chOff x="2254" y="1703"/>
            <a:chExt cx="1730" cy="1112"/>
          </a:xfrm>
        </p:grpSpPr>
        <p:sp>
          <p:nvSpPr>
            <p:cNvPr id="7" name="AutoShape 3"/>
            <p:cNvSpPr>
              <a:spLocks noChangeAspect="1" noChangeArrowheads="1" noTextEdit="1"/>
            </p:cNvSpPr>
            <p:nvPr/>
          </p:nvSpPr>
          <p:spPr bwMode="auto">
            <a:xfrm>
              <a:off x="2254" y="1704"/>
              <a:ext cx="1730" cy="1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 name="Freeform 5"/>
            <p:cNvSpPr>
              <a:spLocks noEditPoints="1"/>
            </p:cNvSpPr>
            <p:nvPr/>
          </p:nvSpPr>
          <p:spPr bwMode="auto">
            <a:xfrm>
              <a:off x="2254" y="1703"/>
              <a:ext cx="1233" cy="1112"/>
            </a:xfrm>
            <a:custGeom>
              <a:avLst/>
              <a:gdLst>
                <a:gd name="T0" fmla="*/ 923 w 977"/>
                <a:gd name="T1" fmla="*/ 0 h 883"/>
                <a:gd name="T2" fmla="*/ 54 w 977"/>
                <a:gd name="T3" fmla="*/ 0 h 883"/>
                <a:gd name="T4" fmla="*/ 0 w 977"/>
                <a:gd name="T5" fmla="*/ 53 h 883"/>
                <a:gd name="T6" fmla="*/ 0 w 977"/>
                <a:gd name="T7" fmla="*/ 646 h 883"/>
                <a:gd name="T8" fmla="*/ 54 w 977"/>
                <a:gd name="T9" fmla="*/ 700 h 883"/>
                <a:gd name="T10" fmla="*/ 355 w 977"/>
                <a:gd name="T11" fmla="*/ 700 h 883"/>
                <a:gd name="T12" fmla="*/ 168 w 977"/>
                <a:gd name="T13" fmla="*/ 834 h 883"/>
                <a:gd name="T14" fmla="*/ 168 w 977"/>
                <a:gd name="T15" fmla="*/ 883 h 883"/>
                <a:gd name="T16" fmla="*/ 393 w 977"/>
                <a:gd name="T17" fmla="*/ 883 h 883"/>
                <a:gd name="T18" fmla="*/ 568 w 977"/>
                <a:gd name="T19" fmla="*/ 883 h 883"/>
                <a:gd name="T20" fmla="*/ 808 w 977"/>
                <a:gd name="T21" fmla="*/ 883 h 883"/>
                <a:gd name="T22" fmla="*/ 808 w 977"/>
                <a:gd name="T23" fmla="*/ 834 h 883"/>
                <a:gd name="T24" fmla="*/ 618 w 977"/>
                <a:gd name="T25" fmla="*/ 700 h 883"/>
                <a:gd name="T26" fmla="*/ 923 w 977"/>
                <a:gd name="T27" fmla="*/ 700 h 883"/>
                <a:gd name="T28" fmla="*/ 977 w 977"/>
                <a:gd name="T29" fmla="*/ 646 h 883"/>
                <a:gd name="T30" fmla="*/ 977 w 977"/>
                <a:gd name="T31" fmla="*/ 53 h 883"/>
                <a:gd name="T32" fmla="*/ 923 w 977"/>
                <a:gd name="T33" fmla="*/ 0 h 883"/>
                <a:gd name="T34" fmla="*/ 915 w 977"/>
                <a:gd name="T35" fmla="*/ 639 h 883"/>
                <a:gd name="T36" fmla="*/ 61 w 977"/>
                <a:gd name="T37" fmla="*/ 639 h 883"/>
                <a:gd name="T38" fmla="*/ 61 w 977"/>
                <a:gd name="T39" fmla="*/ 61 h 883"/>
                <a:gd name="T40" fmla="*/ 915 w 977"/>
                <a:gd name="T41" fmla="*/ 61 h 883"/>
                <a:gd name="T42" fmla="*/ 915 w 977"/>
                <a:gd name="T43" fmla="*/ 63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7" h="883">
                  <a:moveTo>
                    <a:pt x="923" y="0"/>
                  </a:moveTo>
                  <a:cubicBezTo>
                    <a:pt x="54" y="0"/>
                    <a:pt x="54" y="0"/>
                    <a:pt x="54" y="0"/>
                  </a:cubicBezTo>
                  <a:cubicBezTo>
                    <a:pt x="24" y="0"/>
                    <a:pt x="0" y="24"/>
                    <a:pt x="0" y="53"/>
                  </a:cubicBezTo>
                  <a:cubicBezTo>
                    <a:pt x="0" y="646"/>
                    <a:pt x="0" y="646"/>
                    <a:pt x="0" y="646"/>
                  </a:cubicBezTo>
                  <a:cubicBezTo>
                    <a:pt x="0" y="676"/>
                    <a:pt x="24" y="700"/>
                    <a:pt x="54" y="700"/>
                  </a:cubicBezTo>
                  <a:cubicBezTo>
                    <a:pt x="355" y="700"/>
                    <a:pt x="355" y="700"/>
                    <a:pt x="355" y="700"/>
                  </a:cubicBezTo>
                  <a:cubicBezTo>
                    <a:pt x="384" y="819"/>
                    <a:pt x="353" y="834"/>
                    <a:pt x="168" y="834"/>
                  </a:cubicBezTo>
                  <a:cubicBezTo>
                    <a:pt x="168" y="883"/>
                    <a:pt x="168" y="883"/>
                    <a:pt x="168" y="883"/>
                  </a:cubicBezTo>
                  <a:cubicBezTo>
                    <a:pt x="393" y="883"/>
                    <a:pt x="393" y="883"/>
                    <a:pt x="393" y="883"/>
                  </a:cubicBezTo>
                  <a:cubicBezTo>
                    <a:pt x="568" y="883"/>
                    <a:pt x="568" y="883"/>
                    <a:pt x="568" y="883"/>
                  </a:cubicBezTo>
                  <a:cubicBezTo>
                    <a:pt x="808" y="883"/>
                    <a:pt x="808" y="883"/>
                    <a:pt x="808" y="883"/>
                  </a:cubicBezTo>
                  <a:cubicBezTo>
                    <a:pt x="808" y="834"/>
                    <a:pt x="808" y="834"/>
                    <a:pt x="808" y="834"/>
                  </a:cubicBezTo>
                  <a:cubicBezTo>
                    <a:pt x="603" y="834"/>
                    <a:pt x="589" y="819"/>
                    <a:pt x="618" y="700"/>
                  </a:cubicBezTo>
                  <a:cubicBezTo>
                    <a:pt x="923" y="700"/>
                    <a:pt x="923" y="700"/>
                    <a:pt x="923" y="700"/>
                  </a:cubicBezTo>
                  <a:cubicBezTo>
                    <a:pt x="953" y="700"/>
                    <a:pt x="977" y="676"/>
                    <a:pt x="977" y="646"/>
                  </a:cubicBezTo>
                  <a:cubicBezTo>
                    <a:pt x="977" y="53"/>
                    <a:pt x="977" y="53"/>
                    <a:pt x="977" y="53"/>
                  </a:cubicBezTo>
                  <a:cubicBezTo>
                    <a:pt x="977" y="24"/>
                    <a:pt x="953" y="0"/>
                    <a:pt x="923" y="0"/>
                  </a:cubicBezTo>
                  <a:close/>
                  <a:moveTo>
                    <a:pt x="915" y="639"/>
                  </a:moveTo>
                  <a:cubicBezTo>
                    <a:pt x="61" y="639"/>
                    <a:pt x="61" y="639"/>
                    <a:pt x="61" y="639"/>
                  </a:cubicBezTo>
                  <a:cubicBezTo>
                    <a:pt x="61" y="61"/>
                    <a:pt x="61" y="61"/>
                    <a:pt x="61" y="61"/>
                  </a:cubicBezTo>
                  <a:cubicBezTo>
                    <a:pt x="915" y="61"/>
                    <a:pt x="915" y="61"/>
                    <a:pt x="915" y="61"/>
                  </a:cubicBezTo>
                  <a:lnTo>
                    <a:pt x="915" y="6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2" name="Rectangle 6"/>
            <p:cNvSpPr>
              <a:spLocks noChangeArrowheads="1"/>
            </p:cNvSpPr>
            <p:nvPr/>
          </p:nvSpPr>
          <p:spPr bwMode="auto">
            <a:xfrm>
              <a:off x="2331" y="1780"/>
              <a:ext cx="1078" cy="728"/>
            </a:xfrm>
            <a:prstGeom prst="rect">
              <a:avLst/>
            </a:prstGeom>
            <a:solidFill>
              <a:srgbClr val="4C4C4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4" name="Rectangle 7"/>
            <p:cNvSpPr>
              <a:spLocks noChangeArrowheads="1"/>
            </p:cNvSpPr>
            <p:nvPr/>
          </p:nvSpPr>
          <p:spPr bwMode="auto">
            <a:xfrm>
              <a:off x="2331" y="1780"/>
              <a:ext cx="1078" cy="110"/>
            </a:xfrm>
            <a:prstGeom prst="rect">
              <a:avLst/>
            </a:prstGeom>
            <a:solidFill>
              <a:srgbClr val="99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6" name="Oval 8"/>
            <p:cNvSpPr>
              <a:spLocks noChangeArrowheads="1"/>
            </p:cNvSpPr>
            <p:nvPr/>
          </p:nvSpPr>
          <p:spPr bwMode="auto">
            <a:xfrm>
              <a:off x="2358" y="1796"/>
              <a:ext cx="77" cy="77"/>
            </a:xfrm>
            <a:prstGeom prst="ellipse">
              <a:avLst/>
            </a:pr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3" name="Line 9"/>
            <p:cNvSpPr>
              <a:spLocks noChangeShapeType="1"/>
            </p:cNvSpPr>
            <p:nvPr/>
          </p:nvSpPr>
          <p:spPr bwMode="auto">
            <a:xfrm flipH="1">
              <a:off x="2379" y="1835"/>
              <a:ext cx="42"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5" name="Line 10"/>
            <p:cNvSpPr>
              <a:spLocks noChangeShapeType="1"/>
            </p:cNvSpPr>
            <p:nvPr/>
          </p:nvSpPr>
          <p:spPr bwMode="auto">
            <a:xfrm>
              <a:off x="2412" y="1835"/>
              <a:ext cx="0"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6" name="Freeform 11"/>
            <p:cNvSpPr>
              <a:spLocks/>
            </p:cNvSpPr>
            <p:nvPr/>
          </p:nvSpPr>
          <p:spPr bwMode="auto">
            <a:xfrm>
              <a:off x="2378" y="1819"/>
              <a:ext cx="17" cy="32"/>
            </a:xfrm>
            <a:custGeom>
              <a:avLst/>
              <a:gdLst>
                <a:gd name="T0" fmla="*/ 17 w 17"/>
                <a:gd name="T1" fmla="*/ 32 h 32"/>
                <a:gd name="T2" fmla="*/ 0 w 17"/>
                <a:gd name="T3" fmla="*/ 16 h 32"/>
                <a:gd name="T4" fmla="*/ 17 w 17"/>
                <a:gd name="T5" fmla="*/ 0 h 32"/>
              </a:gdLst>
              <a:ahLst/>
              <a:cxnLst>
                <a:cxn ang="0">
                  <a:pos x="T0" y="T1"/>
                </a:cxn>
                <a:cxn ang="0">
                  <a:pos x="T2" y="T3"/>
                </a:cxn>
                <a:cxn ang="0">
                  <a:pos x="T4" y="T5"/>
                </a:cxn>
              </a:cxnLst>
              <a:rect l="0" t="0" r="r" b="b"/>
              <a:pathLst>
                <a:path w="17" h="32">
                  <a:moveTo>
                    <a:pt x="17" y="32"/>
                  </a:moveTo>
                  <a:lnTo>
                    <a:pt x="0" y="16"/>
                  </a:lnTo>
                  <a:lnTo>
                    <a:pt x="17" y="0"/>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7" name="Rectangle 12"/>
            <p:cNvSpPr>
              <a:spLocks noChangeArrowheads="1"/>
            </p:cNvSpPr>
            <p:nvPr/>
          </p:nvSpPr>
          <p:spPr bwMode="auto">
            <a:xfrm>
              <a:off x="3338" y="1780"/>
              <a:ext cx="71" cy="65"/>
            </a:xfrm>
            <a:prstGeom prst="rect">
              <a:avLst/>
            </a:prstGeom>
            <a:solidFill>
              <a:srgbClr val="DD5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8" name="Line 13"/>
            <p:cNvSpPr>
              <a:spLocks noChangeShapeType="1"/>
            </p:cNvSpPr>
            <p:nvPr/>
          </p:nvSpPr>
          <p:spPr bwMode="auto">
            <a:xfrm>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9" name="Line 14"/>
            <p:cNvSpPr>
              <a:spLocks noChangeShapeType="1"/>
            </p:cNvSpPr>
            <p:nvPr/>
          </p:nvSpPr>
          <p:spPr bwMode="auto">
            <a:xfrm flipH="1">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0" name="Rectangle 15"/>
            <p:cNvSpPr>
              <a:spLocks noChangeArrowheads="1"/>
            </p:cNvSpPr>
            <p:nvPr/>
          </p:nvSpPr>
          <p:spPr bwMode="auto">
            <a:xfrm>
              <a:off x="2474" y="1807"/>
              <a:ext cx="824" cy="57"/>
            </a:xfrm>
            <a:prstGeom prst="rect">
              <a:avLst/>
            </a:prstGeom>
            <a:solidFill>
              <a:srgbClr val="FFFFFF"/>
            </a:solidFill>
            <a:ln w="6350" cap="flat">
              <a:solidFill>
                <a:srgbClr val="E6E6E6"/>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1" name="Freeform 16"/>
            <p:cNvSpPr>
              <a:spLocks/>
            </p:cNvSpPr>
            <p:nvPr/>
          </p:nvSpPr>
          <p:spPr bwMode="auto">
            <a:xfrm>
              <a:off x="2624" y="1981"/>
              <a:ext cx="464" cy="78"/>
            </a:xfrm>
            <a:custGeom>
              <a:avLst/>
              <a:gdLst>
                <a:gd name="T0" fmla="*/ 346 w 368"/>
                <a:gd name="T1" fmla="*/ 62 h 62"/>
                <a:gd name="T2" fmla="*/ 22 w 368"/>
                <a:gd name="T3" fmla="*/ 62 h 62"/>
                <a:gd name="T4" fmla="*/ 0 w 368"/>
                <a:gd name="T5" fmla="*/ 40 h 62"/>
                <a:gd name="T6" fmla="*/ 0 w 368"/>
                <a:gd name="T7" fmla="*/ 22 h 62"/>
                <a:gd name="T8" fmla="*/ 22 w 368"/>
                <a:gd name="T9" fmla="*/ 0 h 62"/>
                <a:gd name="T10" fmla="*/ 346 w 368"/>
                <a:gd name="T11" fmla="*/ 0 h 62"/>
                <a:gd name="T12" fmla="*/ 368 w 368"/>
                <a:gd name="T13" fmla="*/ 22 h 62"/>
                <a:gd name="T14" fmla="*/ 368 w 368"/>
                <a:gd name="T15" fmla="*/ 40 h 62"/>
                <a:gd name="T16" fmla="*/ 346 w 36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62">
                  <a:moveTo>
                    <a:pt x="346" y="62"/>
                  </a:moveTo>
                  <a:cubicBezTo>
                    <a:pt x="22" y="62"/>
                    <a:pt x="22" y="62"/>
                    <a:pt x="22" y="62"/>
                  </a:cubicBezTo>
                  <a:cubicBezTo>
                    <a:pt x="10" y="62"/>
                    <a:pt x="0" y="52"/>
                    <a:pt x="0" y="40"/>
                  </a:cubicBezTo>
                  <a:cubicBezTo>
                    <a:pt x="0" y="22"/>
                    <a:pt x="0" y="22"/>
                    <a:pt x="0" y="22"/>
                  </a:cubicBezTo>
                  <a:cubicBezTo>
                    <a:pt x="0" y="10"/>
                    <a:pt x="10" y="0"/>
                    <a:pt x="22" y="0"/>
                  </a:cubicBezTo>
                  <a:cubicBezTo>
                    <a:pt x="346" y="0"/>
                    <a:pt x="346" y="0"/>
                    <a:pt x="346" y="0"/>
                  </a:cubicBezTo>
                  <a:cubicBezTo>
                    <a:pt x="358" y="0"/>
                    <a:pt x="368" y="10"/>
                    <a:pt x="368" y="22"/>
                  </a:cubicBezTo>
                  <a:cubicBezTo>
                    <a:pt x="368" y="40"/>
                    <a:pt x="368" y="40"/>
                    <a:pt x="368" y="40"/>
                  </a:cubicBezTo>
                  <a:cubicBezTo>
                    <a:pt x="368" y="52"/>
                    <a:pt x="358" y="62"/>
                    <a:pt x="346" y="62"/>
                  </a:cubicBezTo>
                  <a:close/>
                </a:path>
              </a:pathLst>
            </a:custGeom>
            <a:solidFill>
              <a:srgbClr val="FFFFFF"/>
            </a:solidFill>
            <a:ln w="6350" cap="flat">
              <a:solidFill>
                <a:srgbClr val="E6E6E6"/>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2" name="Freeform 17"/>
            <p:cNvSpPr>
              <a:spLocks/>
            </p:cNvSpPr>
            <p:nvPr/>
          </p:nvSpPr>
          <p:spPr bwMode="auto">
            <a:xfrm>
              <a:off x="246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1"/>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3" name="Freeform 18"/>
            <p:cNvSpPr>
              <a:spLocks/>
            </p:cNvSpPr>
            <p:nvPr/>
          </p:nvSpPr>
          <p:spPr bwMode="auto">
            <a:xfrm>
              <a:off x="280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9" y="61"/>
                    <a:pt x="0" y="51"/>
                    <a:pt x="0" y="39"/>
                  </a:cubicBezTo>
                  <a:cubicBezTo>
                    <a:pt x="0" y="22"/>
                    <a:pt x="0" y="22"/>
                    <a:pt x="0" y="22"/>
                  </a:cubicBezTo>
                  <a:cubicBezTo>
                    <a:pt x="0" y="10"/>
                    <a:pt x="9"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6" name="Freeform 19"/>
            <p:cNvSpPr>
              <a:spLocks/>
            </p:cNvSpPr>
            <p:nvPr/>
          </p:nvSpPr>
          <p:spPr bwMode="auto">
            <a:xfrm>
              <a:off x="3071" y="2242"/>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2"/>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2"/>
                    <a:pt x="208" y="61"/>
                    <a:pt x="196" y="61"/>
                  </a:cubicBezTo>
                  <a:close/>
                </a:path>
              </a:pathLst>
            </a:custGeom>
            <a:solidFill>
              <a:srgbClr val="FFFFFF"/>
            </a:solidFill>
            <a:ln w="6350" cap="flat">
              <a:solidFill>
                <a:srgbClr val="E6E6E6"/>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9" name="Freeform 20"/>
            <p:cNvSpPr>
              <a:spLocks/>
            </p:cNvSpPr>
            <p:nvPr/>
          </p:nvSpPr>
          <p:spPr bwMode="auto">
            <a:xfrm>
              <a:off x="2604" y="2060"/>
              <a:ext cx="258" cy="47"/>
            </a:xfrm>
            <a:custGeom>
              <a:avLst/>
              <a:gdLst>
                <a:gd name="T0" fmla="*/ 258 w 258"/>
                <a:gd name="T1" fmla="*/ 0 h 47"/>
                <a:gd name="T2" fmla="*/ 258 w 258"/>
                <a:gd name="T3" fmla="*/ 24 h 47"/>
                <a:gd name="T4" fmla="*/ 0 w 258"/>
                <a:gd name="T5" fmla="*/ 24 h 47"/>
                <a:gd name="T6" fmla="*/ 0 w 258"/>
                <a:gd name="T7" fmla="*/ 47 h 47"/>
              </a:gdLst>
              <a:ahLst/>
              <a:cxnLst>
                <a:cxn ang="0">
                  <a:pos x="T0" y="T1"/>
                </a:cxn>
                <a:cxn ang="0">
                  <a:pos x="T2" y="T3"/>
                </a:cxn>
                <a:cxn ang="0">
                  <a:pos x="T4" y="T5"/>
                </a:cxn>
                <a:cxn ang="0">
                  <a:pos x="T6" y="T7"/>
                </a:cxn>
              </a:cxnLst>
              <a:rect l="0" t="0" r="r" b="b"/>
              <a:pathLst>
                <a:path w="258" h="47">
                  <a:moveTo>
                    <a:pt x="258" y="0"/>
                  </a:moveTo>
                  <a:lnTo>
                    <a:pt x="258" y="24"/>
                  </a:lnTo>
                  <a:lnTo>
                    <a:pt x="0" y="24"/>
                  </a:lnTo>
                  <a:lnTo>
                    <a:pt x="0"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0" name="Freeform 21"/>
            <p:cNvSpPr>
              <a:spLocks/>
            </p:cNvSpPr>
            <p:nvPr/>
          </p:nvSpPr>
          <p:spPr bwMode="auto">
            <a:xfrm>
              <a:off x="2592" y="2103"/>
              <a:ext cx="23" cy="20"/>
            </a:xfrm>
            <a:custGeom>
              <a:avLst/>
              <a:gdLst>
                <a:gd name="T0" fmla="*/ 0 w 23"/>
                <a:gd name="T1" fmla="*/ 0 h 20"/>
                <a:gd name="T2" fmla="*/ 12 w 23"/>
                <a:gd name="T3" fmla="*/ 20 h 20"/>
                <a:gd name="T4" fmla="*/ 23 w 23"/>
                <a:gd name="T5" fmla="*/ 0 h 20"/>
                <a:gd name="T6" fmla="*/ 0 w 23"/>
                <a:gd name="T7" fmla="*/ 0 h 20"/>
              </a:gdLst>
              <a:ahLst/>
              <a:cxnLst>
                <a:cxn ang="0">
                  <a:pos x="T0" y="T1"/>
                </a:cxn>
                <a:cxn ang="0">
                  <a:pos x="T2" y="T3"/>
                </a:cxn>
                <a:cxn ang="0">
                  <a:pos x="T4" y="T5"/>
                </a:cxn>
                <a:cxn ang="0">
                  <a:pos x="T6" y="T7"/>
                </a:cxn>
              </a:cxnLst>
              <a:rect l="0" t="0" r="r" b="b"/>
              <a:pathLst>
                <a:path w="23" h="20">
                  <a:moveTo>
                    <a:pt x="0" y="0"/>
                  </a:moveTo>
                  <a:lnTo>
                    <a:pt x="12" y="20"/>
                  </a:lnTo>
                  <a:lnTo>
                    <a:pt x="23"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2" name="Freeform 22"/>
            <p:cNvSpPr>
              <a:spLocks/>
            </p:cNvSpPr>
            <p:nvPr/>
          </p:nvSpPr>
          <p:spPr bwMode="auto">
            <a:xfrm>
              <a:off x="2862" y="2060"/>
              <a:ext cx="81" cy="47"/>
            </a:xfrm>
            <a:custGeom>
              <a:avLst/>
              <a:gdLst>
                <a:gd name="T0" fmla="*/ 0 w 81"/>
                <a:gd name="T1" fmla="*/ 0 h 47"/>
                <a:gd name="T2" fmla="*/ 0 w 81"/>
                <a:gd name="T3" fmla="*/ 24 h 47"/>
                <a:gd name="T4" fmla="*/ 81 w 81"/>
                <a:gd name="T5" fmla="*/ 24 h 47"/>
                <a:gd name="T6" fmla="*/ 81 w 81"/>
                <a:gd name="T7" fmla="*/ 47 h 47"/>
              </a:gdLst>
              <a:ahLst/>
              <a:cxnLst>
                <a:cxn ang="0">
                  <a:pos x="T0" y="T1"/>
                </a:cxn>
                <a:cxn ang="0">
                  <a:pos x="T2" y="T3"/>
                </a:cxn>
                <a:cxn ang="0">
                  <a:pos x="T4" y="T5"/>
                </a:cxn>
                <a:cxn ang="0">
                  <a:pos x="T6" y="T7"/>
                </a:cxn>
              </a:cxnLst>
              <a:rect l="0" t="0" r="r" b="b"/>
              <a:pathLst>
                <a:path w="81" h="47">
                  <a:moveTo>
                    <a:pt x="0" y="0"/>
                  </a:moveTo>
                  <a:lnTo>
                    <a:pt x="0" y="24"/>
                  </a:lnTo>
                  <a:lnTo>
                    <a:pt x="81" y="24"/>
                  </a:lnTo>
                  <a:lnTo>
                    <a:pt x="81"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3" name="Freeform 23"/>
            <p:cNvSpPr>
              <a:spLocks/>
            </p:cNvSpPr>
            <p:nvPr/>
          </p:nvSpPr>
          <p:spPr bwMode="auto">
            <a:xfrm>
              <a:off x="2932" y="2103"/>
              <a:ext cx="22" cy="20"/>
            </a:xfrm>
            <a:custGeom>
              <a:avLst/>
              <a:gdLst>
                <a:gd name="T0" fmla="*/ 0 w 22"/>
                <a:gd name="T1" fmla="*/ 0 h 20"/>
                <a:gd name="T2" fmla="*/ 11 w 22"/>
                <a:gd name="T3" fmla="*/ 20 h 20"/>
                <a:gd name="T4" fmla="*/ 22 w 22"/>
                <a:gd name="T5" fmla="*/ 0 h 20"/>
                <a:gd name="T6" fmla="*/ 0 w 22"/>
                <a:gd name="T7" fmla="*/ 0 h 20"/>
              </a:gdLst>
              <a:ahLst/>
              <a:cxnLst>
                <a:cxn ang="0">
                  <a:pos x="T0" y="T1"/>
                </a:cxn>
                <a:cxn ang="0">
                  <a:pos x="T2" y="T3"/>
                </a:cxn>
                <a:cxn ang="0">
                  <a:pos x="T4" y="T5"/>
                </a:cxn>
                <a:cxn ang="0">
                  <a:pos x="T6" y="T7"/>
                </a:cxn>
              </a:cxnLst>
              <a:rect l="0" t="0" r="r" b="b"/>
              <a:pathLst>
                <a:path w="22" h="20">
                  <a:moveTo>
                    <a:pt x="0" y="0"/>
                  </a:moveTo>
                  <a:lnTo>
                    <a:pt x="11" y="20"/>
                  </a:lnTo>
                  <a:lnTo>
                    <a:pt x="22"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4" name="Freeform 24"/>
            <p:cNvSpPr>
              <a:spLocks/>
            </p:cNvSpPr>
            <p:nvPr/>
          </p:nvSpPr>
          <p:spPr bwMode="auto">
            <a:xfrm>
              <a:off x="3081" y="2174"/>
              <a:ext cx="137" cy="35"/>
            </a:xfrm>
            <a:custGeom>
              <a:avLst/>
              <a:gdLst>
                <a:gd name="T0" fmla="*/ 0 w 137"/>
                <a:gd name="T1" fmla="*/ 0 h 35"/>
                <a:gd name="T2" fmla="*/ 137 w 137"/>
                <a:gd name="T3" fmla="*/ 0 h 35"/>
                <a:gd name="T4" fmla="*/ 137 w 137"/>
                <a:gd name="T5" fmla="*/ 35 h 35"/>
              </a:gdLst>
              <a:ahLst/>
              <a:cxnLst>
                <a:cxn ang="0">
                  <a:pos x="T0" y="T1"/>
                </a:cxn>
                <a:cxn ang="0">
                  <a:pos x="T2" y="T3"/>
                </a:cxn>
                <a:cxn ang="0">
                  <a:pos x="T4" y="T5"/>
                </a:cxn>
              </a:cxnLst>
              <a:rect l="0" t="0" r="r" b="b"/>
              <a:pathLst>
                <a:path w="137" h="35">
                  <a:moveTo>
                    <a:pt x="0" y="0"/>
                  </a:moveTo>
                  <a:lnTo>
                    <a:pt x="137" y="0"/>
                  </a:lnTo>
                  <a:lnTo>
                    <a:pt x="137" y="35"/>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5" name="Freeform 25"/>
            <p:cNvSpPr>
              <a:spLocks/>
            </p:cNvSpPr>
            <p:nvPr/>
          </p:nvSpPr>
          <p:spPr bwMode="auto">
            <a:xfrm>
              <a:off x="3207" y="2205"/>
              <a:ext cx="21" cy="19"/>
            </a:xfrm>
            <a:custGeom>
              <a:avLst/>
              <a:gdLst>
                <a:gd name="T0" fmla="*/ 0 w 21"/>
                <a:gd name="T1" fmla="*/ 0 h 19"/>
                <a:gd name="T2" fmla="*/ 11 w 21"/>
                <a:gd name="T3" fmla="*/ 19 h 19"/>
                <a:gd name="T4" fmla="*/ 21 w 21"/>
                <a:gd name="T5" fmla="*/ 0 h 19"/>
                <a:gd name="T6" fmla="*/ 0 w 21"/>
                <a:gd name="T7" fmla="*/ 0 h 19"/>
              </a:gdLst>
              <a:ahLst/>
              <a:cxnLst>
                <a:cxn ang="0">
                  <a:pos x="T0" y="T1"/>
                </a:cxn>
                <a:cxn ang="0">
                  <a:pos x="T2" y="T3"/>
                </a:cxn>
                <a:cxn ang="0">
                  <a:pos x="T4" y="T5"/>
                </a:cxn>
                <a:cxn ang="0">
                  <a:pos x="T6" y="T7"/>
                </a:cxn>
              </a:cxnLst>
              <a:rect l="0" t="0" r="r" b="b"/>
              <a:pathLst>
                <a:path w="21" h="19">
                  <a:moveTo>
                    <a:pt x="0" y="0"/>
                  </a:moveTo>
                  <a:lnTo>
                    <a:pt x="11" y="19"/>
                  </a:lnTo>
                  <a:lnTo>
                    <a:pt x="21"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grpSp>
      <p:sp>
        <p:nvSpPr>
          <p:cNvPr id="221" name="Rectangle 220"/>
          <p:cNvSpPr>
            <a:spLocks noChangeAspect="1"/>
          </p:cNvSpPr>
          <p:nvPr/>
        </p:nvSpPr>
        <p:spPr bwMode="auto">
          <a:xfrm>
            <a:off x="3648071" y="4253544"/>
            <a:ext cx="2745369" cy="800321"/>
          </a:xfrm>
          <a:prstGeom prst="rect">
            <a:avLst/>
          </a:prstGeom>
          <a:noFill/>
          <a:ln w="38100" cap="flat" cmpd="sng" algn="ctr">
            <a:noFill/>
            <a:prstDash val="solid"/>
            <a:headEnd type="none" w="med" len="med"/>
            <a:tailEnd type="none" w="med" len="med"/>
          </a:ln>
          <a:effectLst/>
        </p:spPr>
        <p:txBody>
          <a:bodyPr vert="horz" wrap="square" lIns="91384" tIns="89604" rIns="91384" bIns="89604" numCol="1" rtlCol="0" anchor="t" anchorCtr="0" compatLnSpc="1">
            <a:prstTxWarp prst="textNoShape">
              <a:avLst/>
            </a:prstTxWarp>
          </a:bodyPr>
          <a:lstStyle/>
          <a:p>
            <a:pPr algn="ctr" defTabSz="914225" fontAlgn="base">
              <a:lnSpc>
                <a:spcPct val="90000"/>
              </a:lnSpc>
              <a:spcBef>
                <a:spcPct val="0"/>
              </a:spcBef>
              <a:spcAft>
                <a:spcPts val="588"/>
              </a:spcAft>
            </a:pPr>
            <a:r>
              <a:rPr lang="en-US" sz="1173" dirty="0">
                <a:gradFill>
                  <a:gsLst>
                    <a:gs pos="0">
                      <a:schemeClr val="bg1"/>
                    </a:gs>
                    <a:gs pos="100000">
                      <a:schemeClr val="bg1"/>
                    </a:gs>
                  </a:gsLst>
                  <a:lin ang="5400000" scaled="1"/>
                </a:gradFill>
              </a:rPr>
              <a:t>Integrated development environment for Machine Learning </a:t>
            </a:r>
          </a:p>
        </p:txBody>
      </p:sp>
      <p:sp>
        <p:nvSpPr>
          <p:cNvPr id="114" name="Rectangle 113"/>
          <p:cNvSpPr>
            <a:spLocks noChangeAspect="1"/>
          </p:cNvSpPr>
          <p:nvPr/>
        </p:nvSpPr>
        <p:spPr bwMode="auto">
          <a:xfrm>
            <a:off x="3915817" y="3244823"/>
            <a:ext cx="1325019" cy="232598"/>
          </a:xfrm>
          <a:prstGeom prst="rect">
            <a:avLst/>
          </a:prstGeom>
          <a:noFill/>
          <a:ln w="38100" cap="flat" cmpd="sng" algn="ctr">
            <a:noFill/>
            <a:prstDash val="solid"/>
            <a:headEnd type="none" w="med" len="med"/>
            <a:tailEnd type="none" w="med" len="med"/>
          </a:ln>
          <a:effectLst/>
        </p:spPr>
        <p:txBody>
          <a:bodyPr vert="horz" wrap="square" lIns="91384" tIns="89604" rIns="91384" bIns="89604" numCol="1" rtlCol="0" anchor="t" anchorCtr="0" compatLnSpc="1">
            <a:prstTxWarp prst="textNoShape">
              <a:avLst/>
            </a:prstTxWarp>
          </a:bodyPr>
          <a:lstStyle/>
          <a:p>
            <a:pPr algn="ctr" defTabSz="914225" fontAlgn="base">
              <a:lnSpc>
                <a:spcPct val="90000"/>
              </a:lnSpc>
              <a:spcBef>
                <a:spcPct val="0"/>
              </a:spcBef>
              <a:spcAft>
                <a:spcPts val="588"/>
              </a:spcAft>
            </a:pPr>
            <a:r>
              <a:rPr lang="en-US" sz="1000" dirty="0">
                <a:solidFill>
                  <a:srgbClr val="FFFFFF"/>
                </a:solidFill>
              </a:rPr>
              <a:t>ML STUDIO</a:t>
            </a:r>
          </a:p>
        </p:txBody>
      </p:sp>
      <p:cxnSp>
        <p:nvCxnSpPr>
          <p:cNvPr id="17" name="Straight Connector 16"/>
          <p:cNvCxnSpPr/>
          <p:nvPr/>
        </p:nvCxnSpPr>
        <p:spPr>
          <a:xfrm>
            <a:off x="3659693" y="4246161"/>
            <a:ext cx="2733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196326"/>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4234</TotalTime>
  <Words>1316</Words>
  <Application>Microsoft Office PowerPoint</Application>
  <PresentationFormat>Widescreen</PresentationFormat>
  <Paragraphs>117</Paragraphs>
  <Slides>13</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Calibri Light</vt:lpstr>
      <vt:lpstr>Consolas</vt:lpstr>
      <vt:lpstr>Segoe UI</vt:lpstr>
      <vt:lpstr>Segoe UI Light</vt:lpstr>
      <vt:lpstr>Office Theme</vt:lpstr>
      <vt:lpstr>1_Azure Medium</vt:lpstr>
      <vt:lpstr>think-cell Slide</vt:lpstr>
      <vt:lpstr>Microsoft Azure Machine Learning for the  Absolute Beginner </vt:lpstr>
      <vt:lpstr>PowerPoint Presentation</vt:lpstr>
      <vt:lpstr>PowerPoint Presentation</vt:lpstr>
      <vt:lpstr>Is this dangerous?</vt:lpstr>
      <vt:lpstr>How do people learn?</vt:lpstr>
      <vt:lpstr>PowerPoint Presentation</vt:lpstr>
      <vt:lpstr>Predictive Analytics</vt:lpstr>
      <vt:lpstr>Machine Learning is all around you</vt:lpstr>
      <vt:lpstr>Azure Machine Learning Service Data -&gt; Predictive model -&gt; Operational web API in minutes</vt:lpstr>
      <vt:lpstr>How does it work?</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Machine Learning for the  Absolute Beginner</dc:title>
  <dc:creator>Joel Cochran (CELA)</dc:creator>
  <cp:lastModifiedBy>Joel Cochran (CELA)</cp:lastModifiedBy>
  <cp:revision>15</cp:revision>
  <dcterms:created xsi:type="dcterms:W3CDTF">2016-06-07T20:40:37Z</dcterms:created>
  <dcterms:modified xsi:type="dcterms:W3CDTF">2016-06-11T14:26:03Z</dcterms:modified>
</cp:coreProperties>
</file>