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4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5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6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7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notesSlides/notesSlide8.xml" ContentType="application/vnd.openxmlformats-officedocument.presentationml.notesSlide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40" r:id="rId2"/>
    <p:sldId id="2805" r:id="rId3"/>
    <p:sldId id="2806" r:id="rId4"/>
    <p:sldId id="2830" r:id="rId5"/>
    <p:sldId id="2845" r:id="rId6"/>
    <p:sldId id="2846" r:id="rId7"/>
    <p:sldId id="2847" r:id="rId8"/>
    <p:sldId id="2848" r:id="rId9"/>
    <p:sldId id="2849" r:id="rId10"/>
    <p:sldId id="2850" r:id="rId11"/>
    <p:sldId id="2851" r:id="rId12"/>
    <p:sldId id="2842" r:id="rId13"/>
    <p:sldId id="2800" r:id="rId14"/>
    <p:sldId id="281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页" id="{87374BC9-8AC5-4702-8C84-36217B0A398F}">
          <p14:sldIdLst>
            <p14:sldId id="2840"/>
          </p14:sldIdLst>
        </p14:section>
        <p14:section name="目录页" id="{8924776D-CD8F-4639-8B22-545E15E3C857}">
          <p14:sldIdLst>
            <p14:sldId id="2805"/>
          </p14:sldIdLst>
        </p14:section>
        <p14:section name="第一部分" id="{D24389FC-38E4-4F0F-8FE4-775CA2756587}">
          <p14:sldIdLst>
            <p14:sldId id="2806"/>
            <p14:sldId id="2830"/>
            <p14:sldId id="2845"/>
            <p14:sldId id="2846"/>
            <p14:sldId id="2847"/>
            <p14:sldId id="2848"/>
            <p14:sldId id="2849"/>
            <p14:sldId id="2850"/>
            <p14:sldId id="2851"/>
          </p14:sldIdLst>
        </p14:section>
        <p14:section name="第二部分" id="{B4900CC2-6306-48F0-95B1-09EE3913C119}">
          <p14:sldIdLst>
            <p14:sldId id="2842"/>
            <p14:sldId id="2800"/>
          </p14:sldIdLst>
        </p14:section>
        <p14:section name="结尾页" id="{C01587A6-2578-438D-84D5-13CEE169A8EA}">
          <p14:sldIdLst>
            <p14:sldId id="28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19" userDrawn="1">
          <p15:clr>
            <a:srgbClr val="A4A3A4"/>
          </p15:clr>
        </p15:guide>
        <p15:guide id="4" pos="4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FA7"/>
    <a:srgbClr val="FF3F3F"/>
    <a:srgbClr val="666666"/>
    <a:srgbClr val="90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77" autoAdjust="0"/>
    <p:restoredTop sz="92824" autoAdjust="0"/>
  </p:normalViewPr>
  <p:slideViewPr>
    <p:cSldViewPr snapToGrid="0">
      <p:cViewPr>
        <p:scale>
          <a:sx n="125" d="100"/>
          <a:sy n="125" d="100"/>
        </p:scale>
        <p:origin x="1020" y="720"/>
      </p:cViewPr>
      <p:guideLst>
        <p:guide orient="horz" pos="2160"/>
        <p:guide pos="3840"/>
        <p:guide pos="7219"/>
        <p:guide pos="461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50" d="100"/>
        <a:sy n="50" d="100"/>
      </p:scale>
      <p:origin x="0" y="-522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07930-74E5-4D2E-9362-74A4F07F921A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64EC5E-D3B3-42F2-AE0E-2DADE4BDA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585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4EC5E-D3B3-42F2-AE0E-2DADE4BDA82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241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4EC5E-D3B3-42F2-AE0E-2DADE4BDA82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460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4EC5E-D3B3-42F2-AE0E-2DADE4BDA82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011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178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4EC5E-D3B3-42F2-AE0E-2DADE4BDA82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0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4EC5E-D3B3-42F2-AE0E-2DADE4BDA82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929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4EC5E-D3B3-42F2-AE0E-2DADE4BDA82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416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4EC5E-D3B3-42F2-AE0E-2DADE4BDA82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152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4EC5E-D3B3-42F2-AE0E-2DADE4BDA82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961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E9E0-76E5-4333-BEC0-B6179115608A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0D41-18FD-4478-BF3C-F76B9299E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68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E9E0-76E5-4333-BEC0-B6179115608A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0D41-18FD-4478-BF3C-F76B9299E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769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E9E0-76E5-4333-BEC0-B6179115608A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0D41-18FD-4478-BF3C-F76B9299E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63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E9E0-76E5-4333-BEC0-B6179115608A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0D41-18FD-4478-BF3C-F76B9299E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034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E9E0-76E5-4333-BEC0-B6179115608A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0D41-18FD-4478-BF3C-F76B9299E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63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E9E0-76E5-4333-BEC0-B6179115608A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0D41-18FD-4478-BF3C-F76B9299E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413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E9E0-76E5-4333-BEC0-B6179115608A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0D41-18FD-4478-BF3C-F76B9299E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780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E9E0-76E5-4333-BEC0-B6179115608A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0D41-18FD-4478-BF3C-F76B9299E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03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E9E0-76E5-4333-BEC0-B6179115608A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0D41-18FD-4478-BF3C-F76B9299E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166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E9E0-76E5-4333-BEC0-B6179115608A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0D41-18FD-4478-BF3C-F76B9299E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062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E9E0-76E5-4333-BEC0-B6179115608A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0D41-18FD-4478-BF3C-F76B9299E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64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F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1E9E0-76E5-4333-BEC0-B6179115608A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D0D41-18FD-4478-BF3C-F76B9299E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10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96.xml"/><Relationship Id="rId13" Type="http://schemas.openxmlformats.org/officeDocument/2006/relationships/tags" Target="../tags/tag101.xml"/><Relationship Id="rId3" Type="http://schemas.openxmlformats.org/officeDocument/2006/relationships/tags" Target="../tags/tag91.xml"/><Relationship Id="rId7" Type="http://schemas.openxmlformats.org/officeDocument/2006/relationships/tags" Target="../tags/tag95.xml"/><Relationship Id="rId12" Type="http://schemas.openxmlformats.org/officeDocument/2006/relationships/tags" Target="../tags/tag100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90.xml"/><Relationship Id="rId16" Type="http://schemas.openxmlformats.org/officeDocument/2006/relationships/tags" Target="../tags/tag104.xml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11" Type="http://schemas.openxmlformats.org/officeDocument/2006/relationships/tags" Target="../tags/tag99.xml"/><Relationship Id="rId5" Type="http://schemas.openxmlformats.org/officeDocument/2006/relationships/tags" Target="../tags/tag93.xml"/><Relationship Id="rId15" Type="http://schemas.openxmlformats.org/officeDocument/2006/relationships/tags" Target="../tags/tag103.xml"/><Relationship Id="rId10" Type="http://schemas.openxmlformats.org/officeDocument/2006/relationships/tags" Target="../tags/tag98.xml"/><Relationship Id="rId4" Type="http://schemas.openxmlformats.org/officeDocument/2006/relationships/tags" Target="../tags/tag92.xml"/><Relationship Id="rId9" Type="http://schemas.openxmlformats.org/officeDocument/2006/relationships/tags" Target="../tags/tag97.xml"/><Relationship Id="rId14" Type="http://schemas.openxmlformats.org/officeDocument/2006/relationships/tags" Target="../tags/tag10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12.xml"/><Relationship Id="rId3" Type="http://schemas.openxmlformats.org/officeDocument/2006/relationships/tags" Target="../tags/tag107.xml"/><Relationship Id="rId7" Type="http://schemas.openxmlformats.org/officeDocument/2006/relationships/tags" Target="../tags/tag111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11" Type="http://schemas.openxmlformats.org/officeDocument/2006/relationships/tags" Target="../tags/tag115.xml"/><Relationship Id="rId5" Type="http://schemas.openxmlformats.org/officeDocument/2006/relationships/tags" Target="../tags/tag109.xml"/><Relationship Id="rId10" Type="http://schemas.openxmlformats.org/officeDocument/2006/relationships/tags" Target="../tags/tag114.xml"/><Relationship Id="rId4" Type="http://schemas.openxmlformats.org/officeDocument/2006/relationships/tags" Target="../tags/tag108.xml"/><Relationship Id="rId9" Type="http://schemas.openxmlformats.org/officeDocument/2006/relationships/tags" Target="../tags/tag1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23.xml"/><Relationship Id="rId3" Type="http://schemas.openxmlformats.org/officeDocument/2006/relationships/tags" Target="../tags/tag118.xml"/><Relationship Id="rId7" Type="http://schemas.openxmlformats.org/officeDocument/2006/relationships/tags" Target="../tags/tag122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tags" Target="../tags/tag121.xml"/><Relationship Id="rId11" Type="http://schemas.openxmlformats.org/officeDocument/2006/relationships/notesSlide" Target="../notesSlides/notesSlide9.xml"/><Relationship Id="rId5" Type="http://schemas.openxmlformats.org/officeDocument/2006/relationships/tags" Target="../tags/tag120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119.xml"/><Relationship Id="rId9" Type="http://schemas.openxmlformats.org/officeDocument/2006/relationships/tags" Target="../tags/tag1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9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10" Type="http://schemas.openxmlformats.org/officeDocument/2006/relationships/notesSlide" Target="../notesSlides/notesSlide5.xml"/><Relationship Id="rId4" Type="http://schemas.openxmlformats.org/officeDocument/2006/relationships/tags" Target="../tags/tag36.xml"/><Relationship Id="rId9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10" Type="http://schemas.openxmlformats.org/officeDocument/2006/relationships/notesSlide" Target="../notesSlides/notesSlide6.xml"/><Relationship Id="rId4" Type="http://schemas.openxmlformats.org/officeDocument/2006/relationships/tags" Target="../tags/tag44.xml"/><Relationship Id="rId9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10" Type="http://schemas.openxmlformats.org/officeDocument/2006/relationships/notesSlide" Target="../notesSlides/notesSlide7.xml"/><Relationship Id="rId4" Type="http://schemas.openxmlformats.org/officeDocument/2006/relationships/tags" Target="../tags/tag52.xml"/><Relationship Id="rId9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13" Type="http://schemas.openxmlformats.org/officeDocument/2006/relationships/tags" Target="../tags/tag69.xml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12" Type="http://schemas.openxmlformats.org/officeDocument/2006/relationships/tags" Target="../tags/tag68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58.xml"/><Relationship Id="rId16" Type="http://schemas.openxmlformats.org/officeDocument/2006/relationships/tags" Target="../tags/tag72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tags" Target="../tags/tag67.xml"/><Relationship Id="rId5" Type="http://schemas.openxmlformats.org/officeDocument/2006/relationships/tags" Target="../tags/tag61.xml"/><Relationship Id="rId15" Type="http://schemas.openxmlformats.org/officeDocument/2006/relationships/tags" Target="../tags/tag71.xml"/><Relationship Id="rId10" Type="http://schemas.openxmlformats.org/officeDocument/2006/relationships/tags" Target="../tags/tag66.xml"/><Relationship Id="rId4" Type="http://schemas.openxmlformats.org/officeDocument/2006/relationships/tags" Target="../tags/tag60.xml"/><Relationship Id="rId9" Type="http://schemas.openxmlformats.org/officeDocument/2006/relationships/tags" Target="../tags/tag65.xml"/><Relationship Id="rId14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tags" Target="../tags/tag85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tags" Target="../tags/tag84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6" Type="http://schemas.openxmlformats.org/officeDocument/2006/relationships/tags" Target="../tags/tag88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tags" Target="../tags/tag83.xml"/><Relationship Id="rId5" Type="http://schemas.openxmlformats.org/officeDocument/2006/relationships/tags" Target="../tags/tag77.xml"/><Relationship Id="rId15" Type="http://schemas.openxmlformats.org/officeDocument/2006/relationships/tags" Target="../tags/tag87.xml"/><Relationship Id="rId10" Type="http://schemas.openxmlformats.org/officeDocument/2006/relationships/tags" Target="../tags/tag82.xml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tags" Target="../tags/tag8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PA-直接连接符 62">
            <a:extLst>
              <a:ext uri="{FF2B5EF4-FFF2-40B4-BE49-F238E27FC236}">
                <a16:creationId xmlns:a16="http://schemas.microsoft.com/office/drawing/2014/main" id="{813698A5-4CAE-4DC5-BDB2-208F83683B9D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334963" y="6340415"/>
            <a:ext cx="11522075" cy="1"/>
          </a:xfrm>
          <a:prstGeom prst="line">
            <a:avLst/>
          </a:prstGeom>
          <a:ln w="38100">
            <a:solidFill>
              <a:srgbClr val="002F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2FFC6E91-8284-49C6-BF74-44F2D5C2BB7C}"/>
              </a:ext>
            </a:extLst>
          </p:cNvPr>
          <p:cNvSpPr/>
          <p:nvPr/>
        </p:nvSpPr>
        <p:spPr>
          <a:xfrm rot="5400000">
            <a:off x="5377544" y="-5441921"/>
            <a:ext cx="1436914" cy="12192002"/>
          </a:xfrm>
          <a:prstGeom prst="rect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18" name="PA-标题 1">
            <a:extLst>
              <a:ext uri="{FF2B5EF4-FFF2-40B4-BE49-F238E27FC236}">
                <a16:creationId xmlns:a16="http://schemas.microsoft.com/office/drawing/2014/main" id="{FD04DA8E-F170-46F0-AB96-AE5926936D8A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5996" y="142194"/>
            <a:ext cx="2189492" cy="7006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altLang="zh-CN" sz="2000" spc="150" dirty="0">
              <a:solidFill>
                <a:schemeClr val="bg1"/>
              </a:solidFill>
              <a:latin typeface="Montserrat ExtraBold" panose="00000900000000000000" pitchFamily="50" charset="0"/>
              <a:ea typeface="+mn-ea"/>
              <a:cs typeface="+mn-ea"/>
              <a:sym typeface="+mn-lt"/>
            </a:endParaRPr>
          </a:p>
        </p:txBody>
      </p:sp>
      <p:sp>
        <p:nvSpPr>
          <p:cNvPr id="17" name="PA-椭圆 16">
            <a:extLst>
              <a:ext uri="{FF2B5EF4-FFF2-40B4-BE49-F238E27FC236}">
                <a16:creationId xmlns:a16="http://schemas.microsoft.com/office/drawing/2014/main" id="{54D01D10-8AE5-42CA-B47A-811566560A2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73188" y="889744"/>
            <a:ext cx="350837" cy="350837"/>
          </a:xfrm>
          <a:prstGeom prst="ellipse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PA-同心圆 18">
            <a:extLst>
              <a:ext uri="{FF2B5EF4-FFF2-40B4-BE49-F238E27FC236}">
                <a16:creationId xmlns:a16="http://schemas.microsoft.com/office/drawing/2014/main" id="{E28DA525-F648-4EC3-823F-3C0FB94D51F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44325" y="889744"/>
            <a:ext cx="350837" cy="350837"/>
          </a:xfrm>
          <a:prstGeom prst="donut">
            <a:avLst>
              <a:gd name="adj" fmla="val 2074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PA-标题 1">
            <a:extLst>
              <a:ext uri="{FF2B5EF4-FFF2-40B4-BE49-F238E27FC236}">
                <a16:creationId xmlns:a16="http://schemas.microsoft.com/office/drawing/2014/main" id="{E7913019-F43C-44D3-BE1A-2B739ACD2A61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10159904" y="142194"/>
            <a:ext cx="1799467" cy="7006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endParaRPr lang="en-US" altLang="zh-CN" sz="2000" spc="150" dirty="0">
              <a:solidFill>
                <a:schemeClr val="bg1"/>
              </a:solidFill>
              <a:latin typeface="Montserrat ExtraBold" panose="00000900000000000000" pitchFamily="50" charset="0"/>
              <a:ea typeface="+mn-ea"/>
              <a:cs typeface="+mn-ea"/>
              <a:sym typeface="+mn-lt"/>
            </a:endParaRPr>
          </a:p>
        </p:txBody>
      </p:sp>
      <p:sp>
        <p:nvSpPr>
          <p:cNvPr id="24" name="PA-L-Shape 23">
            <a:extLst>
              <a:ext uri="{FF2B5EF4-FFF2-40B4-BE49-F238E27FC236}">
                <a16:creationId xmlns:a16="http://schemas.microsoft.com/office/drawing/2014/main" id="{AF3D58E3-5740-4EC2-B223-03CE2ECF7038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3500000">
            <a:off x="11550703" y="951314"/>
            <a:ext cx="227693" cy="227693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25" name="PA-L-Shape 24">
            <a:extLst>
              <a:ext uri="{FF2B5EF4-FFF2-40B4-BE49-F238E27FC236}">
                <a16:creationId xmlns:a16="http://schemas.microsoft.com/office/drawing/2014/main" id="{DBA4290B-3241-4C02-9798-902AC3CC3085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3500000">
            <a:off x="11292853" y="951315"/>
            <a:ext cx="227693" cy="227693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26" name="PA-L-Shape 25">
            <a:extLst>
              <a:ext uri="{FF2B5EF4-FFF2-40B4-BE49-F238E27FC236}">
                <a16:creationId xmlns:a16="http://schemas.microsoft.com/office/drawing/2014/main" id="{A2B8F5A7-D9F1-4B2C-B30C-A92B9B011FD8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rot="13500000">
            <a:off x="11035003" y="951317"/>
            <a:ext cx="227693" cy="227693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36" name="PA-标题 1">
            <a:extLst>
              <a:ext uri="{FF2B5EF4-FFF2-40B4-BE49-F238E27FC236}">
                <a16:creationId xmlns:a16="http://schemas.microsoft.com/office/drawing/2014/main" id="{E9BA8129-4BBE-49A0-B607-13B97E6F7519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255996" y="6504333"/>
            <a:ext cx="4501421" cy="21147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400" b="1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软件项目开发与实践</a:t>
            </a:r>
            <a:endParaRPr lang="en-US" altLang="zh-CN" sz="1400" b="1" dirty="0">
              <a:latin typeface="等线" panose="02010600030101010101" pitchFamily="2" charset="-122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49" name="PA-标题 1">
            <a:extLst>
              <a:ext uri="{FF2B5EF4-FFF2-40B4-BE49-F238E27FC236}">
                <a16:creationId xmlns:a16="http://schemas.microsoft.com/office/drawing/2014/main" id="{4C504506-0078-4A6D-803B-BDBD0C5B3FD2}"/>
              </a:ext>
            </a:extLst>
          </p:cNvPr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7023929" y="817611"/>
            <a:ext cx="4028073" cy="5308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3200" spc="150" dirty="0">
                <a:solidFill>
                  <a:schemeClr val="bg1"/>
                </a:solidFill>
                <a:latin typeface="Montserrat ExtraBold" panose="00000900000000000000" pitchFamily="50" charset="0"/>
                <a:cs typeface="+mn-ea"/>
                <a:sym typeface="+mn-lt"/>
              </a:rPr>
              <a:t>PYGAME</a:t>
            </a:r>
          </a:p>
        </p:txBody>
      </p:sp>
      <p:grpSp>
        <p:nvGrpSpPr>
          <p:cNvPr id="31" name="PA-组合 30">
            <a:extLst>
              <a:ext uri="{FF2B5EF4-FFF2-40B4-BE49-F238E27FC236}">
                <a16:creationId xmlns:a16="http://schemas.microsoft.com/office/drawing/2014/main" id="{B1D758ED-5FDD-411E-939F-4777169B105B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7936056" y="5780898"/>
            <a:ext cx="3631647" cy="362671"/>
            <a:chOff x="7456797" y="5601536"/>
            <a:chExt cx="3631647" cy="362671"/>
          </a:xfrm>
        </p:grpSpPr>
        <p:sp>
          <p:nvSpPr>
            <p:cNvPr id="3" name="PA-标题 1">
              <a:extLst>
                <a:ext uri="{FF2B5EF4-FFF2-40B4-BE49-F238E27FC236}">
                  <a16:creationId xmlns:a16="http://schemas.microsoft.com/office/drawing/2014/main" id="{AFB5FFAE-3343-4897-B46B-61532DA9CFAF}"/>
                </a:ext>
              </a:extLst>
            </p:cNvPr>
            <p:cNvSpPr txBox="1">
              <a:spLocks/>
            </p:cNvSpPr>
            <p:nvPr>
              <p:custDataLst>
                <p:tags r:id="rId24"/>
              </p:custDataLst>
            </p:nvPr>
          </p:nvSpPr>
          <p:spPr>
            <a:xfrm>
              <a:off x="7456797" y="5631396"/>
              <a:ext cx="3631647" cy="332811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latin typeface="Montserrat SemiBold" panose="00000700000000000000" pitchFamily="50" charset="0"/>
                  <a:ea typeface="思源黑体 CN Heavy" panose="020B0A00000000000000"/>
                  <a:cs typeface="+mn-ea"/>
                  <a:sym typeface="+mn-lt"/>
                </a:rPr>
                <a:t>卓软</a:t>
              </a:r>
              <a:r>
                <a:rPr lang="en-US" altLang="zh-CN" sz="1800" dirty="0">
                  <a:latin typeface="Montserrat SemiBold" panose="00000700000000000000" pitchFamily="50" charset="0"/>
                  <a:ea typeface="思源黑体 CN Heavy" panose="020B0A00000000000000"/>
                  <a:cs typeface="+mn-ea"/>
                  <a:sym typeface="+mn-lt"/>
                </a:rPr>
                <a:t>2201</a:t>
              </a:r>
              <a:r>
                <a:rPr lang="zh-CN" altLang="en-US" sz="1800" dirty="0">
                  <a:latin typeface="Montserrat SemiBold" panose="00000700000000000000" pitchFamily="50" charset="0"/>
                  <a:ea typeface="思源黑体 CN Heavy" panose="020B0A00000000000000"/>
                  <a:cs typeface="+mn-ea"/>
                  <a:sym typeface="+mn-lt"/>
                </a:rPr>
                <a:t>班 刘鑫</a:t>
              </a:r>
              <a:endParaRPr lang="en-US" altLang="zh-CN" sz="1800" dirty="0">
                <a:latin typeface="Montserrat SemiBold" panose="00000700000000000000" pitchFamily="50" charset="0"/>
                <a:ea typeface="思源黑体 CN Heavy" panose="020B0A00000000000000"/>
                <a:cs typeface="+mn-ea"/>
                <a:sym typeface="+mn-lt"/>
              </a:endParaRPr>
            </a:p>
          </p:txBody>
        </p:sp>
        <p:sp>
          <p:nvSpPr>
            <p:cNvPr id="53" name="PA-L-Shape 52">
              <a:extLst>
                <a:ext uri="{FF2B5EF4-FFF2-40B4-BE49-F238E27FC236}">
                  <a16:creationId xmlns:a16="http://schemas.microsoft.com/office/drawing/2014/main" id="{414270BE-39A7-4EDC-A7F1-CE28856DC02C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 rot="18900000">
              <a:off x="7893187" y="5601536"/>
              <a:ext cx="294305" cy="294305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0" name="PA-标题 1">
            <a:extLst>
              <a:ext uri="{FF2B5EF4-FFF2-40B4-BE49-F238E27FC236}">
                <a16:creationId xmlns:a16="http://schemas.microsoft.com/office/drawing/2014/main" id="{D23CF115-3FB4-474B-9E78-7F99A1D04DBC}"/>
              </a:ext>
            </a:extLst>
          </p:cNvPr>
          <p:cNvSpPr txBox="1">
            <a:spLocks/>
          </p:cNvSpPr>
          <p:nvPr>
            <p:custDataLst>
              <p:tags r:id="rId12"/>
            </p:custDataLst>
          </p:nvPr>
        </p:nvSpPr>
        <p:spPr>
          <a:xfrm>
            <a:off x="10066020" y="6485590"/>
            <a:ext cx="1893351" cy="21147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1400" dirty="0">
                <a:latin typeface="Montserrat SemiBold" panose="00000700000000000000" pitchFamily="50" charset="0"/>
                <a:ea typeface="+mn-ea"/>
                <a:cs typeface="+mn-ea"/>
                <a:sym typeface="+mn-lt"/>
              </a:rPr>
              <a:t>Date—2023/09/09</a:t>
            </a:r>
          </a:p>
        </p:txBody>
      </p:sp>
      <p:sp>
        <p:nvSpPr>
          <p:cNvPr id="5" name="PA-标题 1"/>
          <p:cNvSpPr txBox="1">
            <a:spLocks/>
          </p:cNvSpPr>
          <p:nvPr>
            <p:custDataLst>
              <p:tags r:id="rId13"/>
            </p:custDataLst>
          </p:nvPr>
        </p:nvSpPr>
        <p:spPr>
          <a:xfrm>
            <a:off x="4839453" y="4878264"/>
            <a:ext cx="5139826" cy="38318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zh-CN" altLang="en-US" sz="2000" spc="600" dirty="0">
              <a:solidFill>
                <a:srgbClr val="FF3F3F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78" name="PA-椭圆 77">
            <a:extLst>
              <a:ext uri="{FF2B5EF4-FFF2-40B4-BE49-F238E27FC236}">
                <a16:creationId xmlns:a16="http://schemas.microsoft.com/office/drawing/2014/main" id="{5C741DDC-16BE-4879-9B10-83ACAA263C67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4203289" y="3231234"/>
            <a:ext cx="476760" cy="476760"/>
          </a:xfrm>
          <a:prstGeom prst="ellipse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9" name="PA-椭圆 78">
            <a:extLst>
              <a:ext uri="{FF2B5EF4-FFF2-40B4-BE49-F238E27FC236}">
                <a16:creationId xmlns:a16="http://schemas.microsoft.com/office/drawing/2014/main" id="{90AB9EC6-6679-4E77-87A2-9A4E9D57E5E9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10656328" y="3840711"/>
            <a:ext cx="663036" cy="663036"/>
          </a:xfrm>
          <a:prstGeom prst="ellipse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4" name="PA-文本框 53">
            <a:extLst>
              <a:ext uri="{FF2B5EF4-FFF2-40B4-BE49-F238E27FC236}">
                <a16:creationId xmlns:a16="http://schemas.microsoft.com/office/drawing/2014/main" id="{4137D29E-BD64-4C0E-924E-A0234C4A5DD3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3932514" y="3160814"/>
            <a:ext cx="7802685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600" dirty="0" err="1">
                <a:solidFill>
                  <a:srgbClr val="002FA7"/>
                </a:solidFill>
                <a:latin typeface="Montserrat ExtraBold" panose="00000900000000000000" pitchFamily="50" charset="0"/>
                <a:sym typeface="Montserrat Black" panose="00000A00000000000000" pitchFamily="50" charset="0"/>
              </a:rPr>
              <a:t>Pygame</a:t>
            </a:r>
            <a:r>
              <a:rPr lang="en-US" altLang="zh-CN" sz="6600" dirty="0">
                <a:solidFill>
                  <a:srgbClr val="002FA7"/>
                </a:solidFill>
                <a:latin typeface="Montserrat ExtraBold" panose="00000900000000000000" pitchFamily="50" charset="0"/>
                <a:sym typeface="Montserrat Black" panose="00000A00000000000000" pitchFamily="50" charset="0"/>
              </a:rPr>
              <a:t> Project</a:t>
            </a:r>
          </a:p>
          <a:p>
            <a:pPr algn="r"/>
            <a:r>
              <a:rPr lang="en-US" altLang="zh-CN" sz="4400" dirty="0">
                <a:solidFill>
                  <a:srgbClr val="002FA7"/>
                </a:solidFill>
                <a:latin typeface="Montserrat ExtraBold" panose="00000900000000000000" pitchFamily="50" charset="0"/>
                <a:sym typeface="Montserrat Black" panose="00000A00000000000000" pitchFamily="50" charset="0"/>
              </a:rPr>
              <a:t>——</a:t>
            </a:r>
            <a:r>
              <a:rPr lang="zh-CN" altLang="en-US" sz="4400" dirty="0">
                <a:solidFill>
                  <a:srgbClr val="002FA7"/>
                </a:solidFill>
                <a:latin typeface="Montserrat ExtraBold" panose="00000900000000000000" pitchFamily="50" charset="0"/>
                <a:sym typeface="Montserrat Black" panose="00000A00000000000000" pitchFamily="50" charset="0"/>
              </a:rPr>
              <a:t>星露谷物语</a:t>
            </a:r>
            <a:r>
              <a:rPr lang="en-US" altLang="zh-CN" sz="6600" dirty="0">
                <a:solidFill>
                  <a:srgbClr val="002FA7"/>
                </a:solidFill>
                <a:latin typeface="Montserrat ExtraBold" panose="00000900000000000000" pitchFamily="50" charset="0"/>
                <a:sym typeface="Montserrat Black" panose="00000A00000000000000" pitchFamily="50" charset="0"/>
              </a:rPr>
              <a:t>		</a:t>
            </a: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E4DD713F-A693-4BF5-B420-9A979891E382}"/>
              </a:ext>
            </a:extLst>
          </p:cNvPr>
          <p:cNvGrpSpPr/>
          <p:nvPr/>
        </p:nvGrpSpPr>
        <p:grpSpPr>
          <a:xfrm>
            <a:off x="4566136" y="3231234"/>
            <a:ext cx="6451600" cy="1184338"/>
            <a:chOff x="2241119" y="3004885"/>
            <a:chExt cx="7367431" cy="1352460"/>
          </a:xfrm>
        </p:grpSpPr>
        <p:cxnSp>
          <p:nvCxnSpPr>
            <p:cNvPr id="74" name="PA-直接连接符 73">
              <a:extLst>
                <a:ext uri="{FF2B5EF4-FFF2-40B4-BE49-F238E27FC236}">
                  <a16:creationId xmlns:a16="http://schemas.microsoft.com/office/drawing/2014/main" id="{CB123705-5FF8-45C6-BC23-8C874352B153}"/>
                </a:ext>
              </a:extLst>
            </p:cNvPr>
            <p:cNvCxnSpPr>
              <a:cxnSpLocks/>
            </p:cNvCxnSpPr>
            <p:nvPr>
              <p:custDataLst>
                <p:tags r:id="rId21"/>
              </p:custDataLst>
            </p:nvPr>
          </p:nvCxnSpPr>
          <p:spPr>
            <a:xfrm>
              <a:off x="2241119" y="3501135"/>
              <a:ext cx="2806688" cy="80725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PA-直接连接符 74">
              <a:extLst>
                <a:ext uri="{FF2B5EF4-FFF2-40B4-BE49-F238E27FC236}">
                  <a16:creationId xmlns:a16="http://schemas.microsoft.com/office/drawing/2014/main" id="{572C0082-0749-4790-AAAC-8794644F71EE}"/>
                </a:ext>
              </a:extLst>
            </p:cNvPr>
            <p:cNvCxnSpPr>
              <a:cxnSpLocks/>
            </p:cNvCxnSpPr>
            <p:nvPr>
              <p:custDataLst>
                <p:tags r:id="rId22"/>
              </p:custDataLst>
            </p:nvPr>
          </p:nvCxnSpPr>
          <p:spPr>
            <a:xfrm flipV="1">
              <a:off x="5315982" y="3004885"/>
              <a:ext cx="1455850" cy="109909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PA-直接连接符 75">
              <a:extLst>
                <a:ext uri="{FF2B5EF4-FFF2-40B4-BE49-F238E27FC236}">
                  <a16:creationId xmlns:a16="http://schemas.microsoft.com/office/drawing/2014/main" id="{7864E227-9C6A-44A0-ADC1-1B7EE7A09C50}"/>
                </a:ext>
              </a:extLst>
            </p:cNvPr>
            <p:cNvCxnSpPr/>
            <p:nvPr>
              <p:custDataLst>
                <p:tags r:id="rId23"/>
              </p:custDataLst>
            </p:nvPr>
          </p:nvCxnSpPr>
          <p:spPr>
            <a:xfrm>
              <a:off x="6886132" y="3210689"/>
              <a:ext cx="2722418" cy="114665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PA-椭圆 57">
            <a:extLst>
              <a:ext uri="{FF2B5EF4-FFF2-40B4-BE49-F238E27FC236}">
                <a16:creationId xmlns:a16="http://schemas.microsoft.com/office/drawing/2014/main" id="{A1ADBBC5-F691-4AA9-8B00-8708A1314346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6208187" y="3958235"/>
            <a:ext cx="328902" cy="328902"/>
          </a:xfrm>
          <a:prstGeom prst="ellipse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6" name="PA-L-Shape 85">
            <a:extLst>
              <a:ext uri="{FF2B5EF4-FFF2-40B4-BE49-F238E27FC236}">
                <a16:creationId xmlns:a16="http://schemas.microsoft.com/office/drawing/2014/main" id="{8189EF77-231D-427C-B87D-EAE8D061F4C2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rot="13500000">
            <a:off x="1524006" y="2682876"/>
            <a:ext cx="1995269" cy="1995282"/>
          </a:xfrm>
          <a:prstGeom prst="corner">
            <a:avLst>
              <a:gd name="adj1" fmla="val 37732"/>
              <a:gd name="adj2" fmla="val 38805"/>
            </a:avLst>
          </a:prstGeom>
          <a:solidFill>
            <a:srgbClr val="FF3F3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85" name="PA-L-Shape 84">
            <a:extLst>
              <a:ext uri="{FF2B5EF4-FFF2-40B4-BE49-F238E27FC236}">
                <a16:creationId xmlns:a16="http://schemas.microsoft.com/office/drawing/2014/main" id="{3902BAD0-555A-42A6-8288-A6F6CA2A22D8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rot="13500000">
            <a:off x="924031" y="2682876"/>
            <a:ext cx="1995269" cy="1995282"/>
          </a:xfrm>
          <a:prstGeom prst="corner">
            <a:avLst>
              <a:gd name="adj1" fmla="val 37732"/>
              <a:gd name="adj2" fmla="val 38805"/>
            </a:avLst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89" name="PA-文本框 88">
            <a:extLst>
              <a:ext uri="{FF2B5EF4-FFF2-40B4-BE49-F238E27FC236}">
                <a16:creationId xmlns:a16="http://schemas.microsoft.com/office/drawing/2014/main" id="{F54962B6-6D4D-4C54-9F22-D697063B6F6B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255996" y="5803345"/>
            <a:ext cx="5593953" cy="337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Montserrat Light" panose="00000400000000000000" pitchFamily="50" charset="0"/>
                <a:sym typeface="Montserrat Light" panose="00000400000000000000" pitchFamily="50" charset="0"/>
              </a:rPr>
              <a:t>	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Montserrat Light" panose="00000400000000000000" pitchFamily="50" charset="0"/>
              <a:sym typeface="Montserrat 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72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53" presetClass="entr" presetSubtype="1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53" presetClass="entr" presetSubtype="1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53" presetClass="entr" presetSubtype="1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7" grpId="0" animBg="1"/>
      <p:bldP spid="19" grpId="0" animBg="1"/>
      <p:bldP spid="23" grpId="0"/>
      <p:bldP spid="24" grpId="0" animBg="1"/>
      <p:bldP spid="25" grpId="0" animBg="1"/>
      <p:bldP spid="26" grpId="0" animBg="1"/>
      <p:bldP spid="36" grpId="0"/>
      <p:bldP spid="49" grpId="0"/>
      <p:bldP spid="70" grpId="0"/>
      <p:bldP spid="5" grpId="0"/>
      <p:bldP spid="78" grpId="0" animBg="1"/>
      <p:bldP spid="79" grpId="0" animBg="1"/>
      <p:bldP spid="54" grpId="0"/>
      <p:bldP spid="58" grpId="0" animBg="1"/>
      <p:bldP spid="86" grpId="0" animBg="1"/>
      <p:bldP spid="85" grpId="0" animBg="1"/>
      <p:bldP spid="8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圆: 空心 69">
            <a:extLst>
              <a:ext uri="{FF2B5EF4-FFF2-40B4-BE49-F238E27FC236}">
                <a16:creationId xmlns:a16="http://schemas.microsoft.com/office/drawing/2014/main" id="{53AB5E32-1C14-47BE-81ED-B3751F7FEC52}"/>
              </a:ext>
            </a:extLst>
          </p:cNvPr>
          <p:cNvSpPr/>
          <p:nvPr/>
        </p:nvSpPr>
        <p:spPr>
          <a:xfrm>
            <a:off x="-1302128" y="4672569"/>
            <a:ext cx="4176070" cy="4176068"/>
          </a:xfrm>
          <a:prstGeom prst="donut">
            <a:avLst>
              <a:gd name="adj" fmla="val 34260"/>
            </a:avLst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圆: 空心 49">
            <a:extLst>
              <a:ext uri="{FF2B5EF4-FFF2-40B4-BE49-F238E27FC236}">
                <a16:creationId xmlns:a16="http://schemas.microsoft.com/office/drawing/2014/main" id="{4E0058A3-D0AE-494D-8F2F-3B2D947E9153}"/>
              </a:ext>
            </a:extLst>
          </p:cNvPr>
          <p:cNvSpPr/>
          <p:nvPr/>
        </p:nvSpPr>
        <p:spPr>
          <a:xfrm>
            <a:off x="5818547" y="-4340149"/>
            <a:ext cx="10019403" cy="10019403"/>
          </a:xfrm>
          <a:prstGeom prst="donut">
            <a:avLst>
              <a:gd name="adj" fmla="val 34260"/>
            </a:avLst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CD0ED36-AE88-46DA-8D58-0C0A4CB39173}"/>
              </a:ext>
            </a:extLst>
          </p:cNvPr>
          <p:cNvSpPr txBox="1">
            <a:spLocks/>
          </p:cNvSpPr>
          <p:nvPr/>
        </p:nvSpPr>
        <p:spPr>
          <a:xfrm>
            <a:off x="404056" y="474562"/>
            <a:ext cx="11383888" cy="5913204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500" dirty="0"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77A44DBB-B4AD-41CC-9625-670A77B68553}"/>
              </a:ext>
            </a:extLst>
          </p:cNvPr>
          <p:cNvGrpSpPr/>
          <p:nvPr/>
        </p:nvGrpSpPr>
        <p:grpSpPr>
          <a:xfrm>
            <a:off x="6499353" y="2093082"/>
            <a:ext cx="1102814" cy="337784"/>
            <a:chOff x="11304447" y="1075053"/>
            <a:chExt cx="540424" cy="165528"/>
          </a:xfrm>
          <a:solidFill>
            <a:srgbClr val="002FA7"/>
          </a:solidFill>
        </p:grpSpPr>
        <p:sp>
          <p:nvSpPr>
            <p:cNvPr id="45" name="L 形 44">
              <a:extLst>
                <a:ext uri="{FF2B5EF4-FFF2-40B4-BE49-F238E27FC236}">
                  <a16:creationId xmlns:a16="http://schemas.microsoft.com/office/drawing/2014/main" id="{FB6D811C-D43B-4F48-8598-1F9C06E81FF2}"/>
                </a:ext>
              </a:extLst>
            </p:cNvPr>
            <p:cNvSpPr/>
            <p:nvPr/>
          </p:nvSpPr>
          <p:spPr>
            <a:xfrm rot="13500000">
              <a:off x="11679345" y="1075053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46" name="L 形 45">
              <a:extLst>
                <a:ext uri="{FF2B5EF4-FFF2-40B4-BE49-F238E27FC236}">
                  <a16:creationId xmlns:a16="http://schemas.microsoft.com/office/drawing/2014/main" id="{F42D755B-E2CA-4548-9ECA-319E7B0A1682}"/>
                </a:ext>
              </a:extLst>
            </p:cNvPr>
            <p:cNvSpPr/>
            <p:nvPr/>
          </p:nvSpPr>
          <p:spPr>
            <a:xfrm rot="13500000">
              <a:off x="11491896" y="1075054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47" name="L 形 46">
              <a:extLst>
                <a:ext uri="{FF2B5EF4-FFF2-40B4-BE49-F238E27FC236}">
                  <a16:creationId xmlns:a16="http://schemas.microsoft.com/office/drawing/2014/main" id="{3AE673F4-B30A-4A85-8169-E5129AA2923C}"/>
                </a:ext>
              </a:extLst>
            </p:cNvPr>
            <p:cNvSpPr/>
            <p:nvPr/>
          </p:nvSpPr>
          <p:spPr>
            <a:xfrm rot="13500000">
              <a:off x="11304447" y="1075055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1" name="PA-文本框 60">
            <a:extLst>
              <a:ext uri="{FF2B5EF4-FFF2-40B4-BE49-F238E27FC236}">
                <a16:creationId xmlns:a16="http://schemas.microsoft.com/office/drawing/2014/main" id="{D84D188F-2DFD-436A-A331-209B4C8BB3B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8978573" y="1967211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2FA7"/>
                </a:solidFill>
                <a:latin typeface="Montserrat SemiBold" panose="00000700000000000000" pitchFamily="50" charset="0"/>
                <a:ea typeface="思源黑体 CN Heavy" panose="020B0A00000000000000" pitchFamily="34" charset="-122"/>
              </a:rPr>
              <a:t>Bag </a:t>
            </a:r>
            <a:r>
              <a:rPr lang="zh-CN" altLang="en-US" sz="2000" dirty="0">
                <a:solidFill>
                  <a:srgbClr val="002FA7"/>
                </a:solidFill>
                <a:latin typeface="Montserrat SemiBold" panose="00000700000000000000" pitchFamily="50" charset="0"/>
                <a:ea typeface="思源黑体 CN Heavy" panose="020B0A00000000000000" pitchFamily="34" charset="-122"/>
              </a:rPr>
              <a:t>类</a:t>
            </a:r>
            <a:endParaRPr lang="en-US" altLang="zh-CN" sz="2000" dirty="0">
              <a:solidFill>
                <a:srgbClr val="002FA7"/>
              </a:solidFill>
              <a:latin typeface="Montserrat SemiBold" panose="00000700000000000000" pitchFamily="50" charset="0"/>
              <a:ea typeface="思源黑体 CN Heavy" panose="020B0A00000000000000" pitchFamily="34" charset="-122"/>
            </a:endParaRPr>
          </a:p>
        </p:txBody>
      </p:sp>
      <p:sp>
        <p:nvSpPr>
          <p:cNvPr id="65" name="PA-文本框 64">
            <a:extLst>
              <a:ext uri="{FF2B5EF4-FFF2-40B4-BE49-F238E27FC236}">
                <a16:creationId xmlns:a16="http://schemas.microsoft.com/office/drawing/2014/main" id="{ED894C6C-EF47-4A01-B0EB-CB83603E326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894945" y="1813322"/>
            <a:ext cx="12205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002FA7"/>
                </a:solidFill>
                <a:latin typeface="Montserrat ExtraBold" panose="00000900000000000000" pitchFamily="50" charset="0"/>
                <a:ea typeface="思源黑体 CN Heavy" panose="020B0A00000000000000" pitchFamily="34" charset="-122"/>
                <a:sym typeface="Montserrat Black" panose="00000A00000000000000" pitchFamily="50" charset="0"/>
              </a:rPr>
              <a:t>10</a:t>
            </a:r>
            <a:endParaRPr lang="zh-CN" altLang="en-US" sz="6000" dirty="0">
              <a:solidFill>
                <a:srgbClr val="002FA7"/>
              </a:solidFill>
              <a:latin typeface="Montserrat ExtraBold" panose="00000900000000000000" pitchFamily="50" charset="0"/>
              <a:ea typeface="思源黑体 CN Heavy" panose="020B0A00000000000000" pitchFamily="34" charset="-122"/>
              <a:sym typeface="Montserrat Black" panose="00000A00000000000000" pitchFamily="50" charset="0"/>
            </a:endParaRPr>
          </a:p>
        </p:txBody>
      </p:sp>
      <p:sp>
        <p:nvSpPr>
          <p:cNvPr id="63" name="PA-矩形 62">
            <a:extLst>
              <a:ext uri="{FF2B5EF4-FFF2-40B4-BE49-F238E27FC236}">
                <a16:creationId xmlns:a16="http://schemas.microsoft.com/office/drawing/2014/main" id="{358685DD-E1D2-44B0-A843-EFDCC897680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925425" y="2657921"/>
            <a:ext cx="3257180" cy="1168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为游戏提供一个背包菜单界面，玩家可以在其中查看和管理物品、种子和金钱。它继承了商店菜单的一些功能，但根据需要进行了自定义的调整。</a:t>
            </a:r>
            <a:endParaRPr lang="en-US" altLang="zh-CN" sz="1200" dirty="0">
              <a:latin typeface="Montserrat Light" panose="00000400000000000000" pitchFamily="50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grpSp>
        <p:nvGrpSpPr>
          <p:cNvPr id="31" name="PA-组合 30">
            <a:extLst>
              <a:ext uri="{FF2B5EF4-FFF2-40B4-BE49-F238E27FC236}">
                <a16:creationId xmlns:a16="http://schemas.microsoft.com/office/drawing/2014/main" id="{B2E31D41-5D8C-4118-87EA-B58097DF8743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 flipH="1">
            <a:off x="4638589" y="1311834"/>
            <a:ext cx="1102814" cy="337784"/>
            <a:chOff x="11304447" y="1075053"/>
            <a:chExt cx="540424" cy="165528"/>
          </a:xfrm>
          <a:solidFill>
            <a:srgbClr val="002FA7"/>
          </a:solidFill>
        </p:grpSpPr>
        <p:sp>
          <p:nvSpPr>
            <p:cNvPr id="32" name="PA-L-Shape 31">
              <a:extLst>
                <a:ext uri="{FF2B5EF4-FFF2-40B4-BE49-F238E27FC236}">
                  <a16:creationId xmlns:a16="http://schemas.microsoft.com/office/drawing/2014/main" id="{153405F9-7B18-472B-89D9-34E82973D760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 rot="13500000">
              <a:off x="11679345" y="1075053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40" name="PA-L-Shape 39">
              <a:extLst>
                <a:ext uri="{FF2B5EF4-FFF2-40B4-BE49-F238E27FC236}">
                  <a16:creationId xmlns:a16="http://schemas.microsoft.com/office/drawing/2014/main" id="{CDDBBF83-F0BC-4CAD-93DF-21BA666ABAAC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 rot="13500000">
              <a:off x="11491896" y="1075054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43" name="PA-L-Shape 42">
              <a:extLst>
                <a:ext uri="{FF2B5EF4-FFF2-40B4-BE49-F238E27FC236}">
                  <a16:creationId xmlns:a16="http://schemas.microsoft.com/office/drawing/2014/main" id="{99077EDD-DDB6-40DA-B1B3-9A0407CD36F0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 rot="13500000">
              <a:off x="11304447" y="1075055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9" name="PA-文本框 68">
            <a:extLst>
              <a:ext uri="{FF2B5EF4-FFF2-40B4-BE49-F238E27FC236}">
                <a16:creationId xmlns:a16="http://schemas.microsoft.com/office/drawing/2014/main" id="{A8671A3D-B5FE-4F39-8C2A-EF6D2F6D8D04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218898" y="1164421"/>
            <a:ext cx="1947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dirty="0" err="1">
                <a:solidFill>
                  <a:srgbClr val="002FA7"/>
                </a:solidFill>
                <a:latin typeface="Montserrat SemiBold" panose="00000700000000000000" pitchFamily="50" charset="0"/>
                <a:ea typeface="思源黑体 CN Heavy" panose="020B0A00000000000000" pitchFamily="34" charset="-122"/>
              </a:rPr>
              <a:t>ShopMenu</a:t>
            </a:r>
            <a:r>
              <a:rPr lang="en-US" altLang="zh-CN" sz="2000" dirty="0">
                <a:solidFill>
                  <a:srgbClr val="002FA7"/>
                </a:solidFill>
                <a:latin typeface="Montserrat SemiBold" panose="00000700000000000000" pitchFamily="50" charset="0"/>
                <a:ea typeface="思源黑体 CN Heavy" panose="020B0A00000000000000" pitchFamily="34" charset="-122"/>
              </a:rPr>
              <a:t> </a:t>
            </a:r>
            <a:r>
              <a:rPr lang="zh-CN" altLang="en-US" sz="2000" dirty="0">
                <a:solidFill>
                  <a:srgbClr val="002FA7"/>
                </a:solidFill>
                <a:latin typeface="Montserrat SemiBold" panose="00000700000000000000" pitchFamily="50" charset="0"/>
                <a:ea typeface="思源黑体 CN Heavy" panose="020B0A00000000000000" pitchFamily="34" charset="-122"/>
              </a:rPr>
              <a:t>类</a:t>
            </a:r>
          </a:p>
        </p:txBody>
      </p:sp>
      <p:sp>
        <p:nvSpPr>
          <p:cNvPr id="71" name="PA-文本框 70">
            <a:extLst>
              <a:ext uri="{FF2B5EF4-FFF2-40B4-BE49-F238E27FC236}">
                <a16:creationId xmlns:a16="http://schemas.microsoft.com/office/drawing/2014/main" id="{4D98E240-7BC2-41F6-8391-D27A33FD4A4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144425" y="1010532"/>
            <a:ext cx="12903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002FA7"/>
                </a:solidFill>
                <a:latin typeface="Montserrat ExtraBold" panose="00000900000000000000" pitchFamily="50" charset="0"/>
                <a:ea typeface="思源黑体 CN Heavy" panose="020B0A00000000000000" pitchFamily="34" charset="-122"/>
                <a:sym typeface="Montserrat Black" panose="00000A00000000000000" pitchFamily="50" charset="0"/>
              </a:rPr>
              <a:t>09</a:t>
            </a:r>
            <a:endParaRPr lang="zh-CN" altLang="en-US" sz="6000" dirty="0">
              <a:solidFill>
                <a:srgbClr val="002FA7"/>
              </a:solidFill>
              <a:latin typeface="Montserrat ExtraBold" panose="00000900000000000000" pitchFamily="50" charset="0"/>
              <a:ea typeface="思源黑体 CN Heavy" panose="020B0A00000000000000" pitchFamily="34" charset="-122"/>
              <a:sym typeface="Montserrat Black" panose="00000A00000000000000" pitchFamily="50" charset="0"/>
            </a:endParaRPr>
          </a:p>
        </p:txBody>
      </p:sp>
      <p:sp>
        <p:nvSpPr>
          <p:cNvPr id="72" name="PA-矩形 71">
            <a:extLst>
              <a:ext uri="{FF2B5EF4-FFF2-40B4-BE49-F238E27FC236}">
                <a16:creationId xmlns:a16="http://schemas.microsoft.com/office/drawing/2014/main" id="{551BDF40-42B7-4B70-93B8-BF627E1F5A2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003820" y="1855131"/>
            <a:ext cx="3257180" cy="614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为游戏提供一个简单的商店菜单界面，玩家可以在其中管理物品和金钱。</a:t>
            </a:r>
            <a:endParaRPr lang="en-US" altLang="zh-CN" sz="1200" dirty="0">
              <a:latin typeface="Montserrat Light" panose="00000400000000000000" pitchFamily="50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CD4BA24F-06FD-46C7-A96F-146B0D0D7984}"/>
              </a:ext>
            </a:extLst>
          </p:cNvPr>
          <p:cNvGrpSpPr/>
          <p:nvPr/>
        </p:nvGrpSpPr>
        <p:grpSpPr>
          <a:xfrm flipH="1">
            <a:off x="4638589" y="3685008"/>
            <a:ext cx="1102814" cy="337784"/>
            <a:chOff x="11304447" y="1075053"/>
            <a:chExt cx="540424" cy="165528"/>
          </a:xfrm>
          <a:solidFill>
            <a:srgbClr val="002FA7"/>
          </a:solidFill>
        </p:grpSpPr>
        <p:sp>
          <p:nvSpPr>
            <p:cNvPr id="55" name="L 形 54">
              <a:extLst>
                <a:ext uri="{FF2B5EF4-FFF2-40B4-BE49-F238E27FC236}">
                  <a16:creationId xmlns:a16="http://schemas.microsoft.com/office/drawing/2014/main" id="{25AD11E9-64FC-4277-A205-EB91CA352FF8}"/>
                </a:ext>
              </a:extLst>
            </p:cNvPr>
            <p:cNvSpPr/>
            <p:nvPr/>
          </p:nvSpPr>
          <p:spPr>
            <a:xfrm rot="13500000">
              <a:off x="11679345" y="1075053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56" name="L 形 55">
              <a:extLst>
                <a:ext uri="{FF2B5EF4-FFF2-40B4-BE49-F238E27FC236}">
                  <a16:creationId xmlns:a16="http://schemas.microsoft.com/office/drawing/2014/main" id="{955D7659-9EA3-4A67-88F3-99345F99AD33}"/>
                </a:ext>
              </a:extLst>
            </p:cNvPr>
            <p:cNvSpPr/>
            <p:nvPr/>
          </p:nvSpPr>
          <p:spPr>
            <a:xfrm rot="13500000">
              <a:off x="11491896" y="1075054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58" name="L 形 57">
              <a:extLst>
                <a:ext uri="{FF2B5EF4-FFF2-40B4-BE49-F238E27FC236}">
                  <a16:creationId xmlns:a16="http://schemas.microsoft.com/office/drawing/2014/main" id="{1A79251C-A3DF-4DE1-BBAC-096156C20890}"/>
                </a:ext>
              </a:extLst>
            </p:cNvPr>
            <p:cNvSpPr/>
            <p:nvPr/>
          </p:nvSpPr>
          <p:spPr>
            <a:xfrm rot="13500000">
              <a:off x="11304447" y="1075055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8" name="PA-文本框 77">
            <a:extLst>
              <a:ext uri="{FF2B5EF4-FFF2-40B4-BE49-F238E27FC236}">
                <a16:creationId xmlns:a16="http://schemas.microsoft.com/office/drawing/2014/main" id="{8BE8D9F2-925E-4CA9-BDED-2290B6134DB8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1632409" y="3533773"/>
            <a:ext cx="1526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dirty="0">
                <a:solidFill>
                  <a:srgbClr val="002FA7"/>
                </a:solidFill>
                <a:latin typeface="Montserrat SemiBold" panose="00000700000000000000" pitchFamily="50" charset="0"/>
                <a:ea typeface="思源黑体 CN Heavy" panose="020B0A00000000000000" pitchFamily="34" charset="-122"/>
              </a:rPr>
              <a:t>Particle</a:t>
            </a:r>
            <a:r>
              <a:rPr lang="zh-CN" altLang="en-US" sz="2000" dirty="0">
                <a:solidFill>
                  <a:srgbClr val="002FA7"/>
                </a:solidFill>
                <a:latin typeface="Montserrat SemiBold" panose="00000700000000000000" pitchFamily="50" charset="0"/>
                <a:ea typeface="思源黑体 CN Heavy" panose="020B0A00000000000000" pitchFamily="34" charset="-122"/>
              </a:rPr>
              <a:t> 类</a:t>
            </a:r>
            <a:endParaRPr lang="en-US" altLang="zh-CN" sz="2000" dirty="0">
              <a:solidFill>
                <a:srgbClr val="002FA7"/>
              </a:solidFill>
              <a:latin typeface="Montserrat SemiBold" panose="00000700000000000000" pitchFamily="50" charset="0"/>
              <a:ea typeface="思源黑体 CN Heavy" panose="020B0A00000000000000" pitchFamily="34" charset="-122"/>
            </a:endParaRPr>
          </a:p>
        </p:txBody>
      </p:sp>
      <p:sp>
        <p:nvSpPr>
          <p:cNvPr id="79" name="PA-文本框 78">
            <a:extLst>
              <a:ext uri="{FF2B5EF4-FFF2-40B4-BE49-F238E27FC236}">
                <a16:creationId xmlns:a16="http://schemas.microsoft.com/office/drawing/2014/main" id="{71443034-E133-4EF1-AB01-C6133BABD4E7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3160407" y="3379884"/>
            <a:ext cx="12743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002FA7"/>
                </a:solidFill>
                <a:latin typeface="Montserrat ExtraBold" panose="00000900000000000000" pitchFamily="50" charset="0"/>
                <a:ea typeface="思源黑体 CN Heavy" panose="020B0A00000000000000" pitchFamily="34" charset="-122"/>
                <a:sym typeface="Montserrat Black" panose="00000A00000000000000" pitchFamily="50" charset="0"/>
              </a:rPr>
              <a:t>11</a:t>
            </a:r>
            <a:endParaRPr lang="zh-CN" altLang="en-US" sz="6000" dirty="0">
              <a:solidFill>
                <a:srgbClr val="002FA7"/>
              </a:solidFill>
              <a:latin typeface="Montserrat ExtraBold" panose="00000900000000000000" pitchFamily="50" charset="0"/>
              <a:ea typeface="思源黑体 CN Heavy" panose="020B0A00000000000000" pitchFamily="34" charset="-122"/>
              <a:sym typeface="Montserrat Black" panose="00000A00000000000000" pitchFamily="50" charset="0"/>
            </a:endParaRPr>
          </a:p>
        </p:txBody>
      </p:sp>
      <p:sp>
        <p:nvSpPr>
          <p:cNvPr id="80" name="PA-矩形 79">
            <a:extLst>
              <a:ext uri="{FF2B5EF4-FFF2-40B4-BE49-F238E27FC236}">
                <a16:creationId xmlns:a16="http://schemas.microsoft.com/office/drawing/2014/main" id="{C5DABEB5-3B4F-414F-9191-70FC13C8D535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003820" y="4224483"/>
            <a:ext cx="3257180" cy="1168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用于创建和管理游戏中的粒子效果，例如木材被破坏或苹果被采集时的碎片效果。粒子在一定时间内闪烁后自动销毁，以提高游戏的视觉效果。</a:t>
            </a:r>
            <a:endParaRPr lang="en-US" altLang="zh-CN" sz="1200" dirty="0">
              <a:latin typeface="Montserrat Light" panose="00000400000000000000" pitchFamily="50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3809C8F1-6751-4C1B-9537-320895078891}"/>
              </a:ext>
            </a:extLst>
          </p:cNvPr>
          <p:cNvGrpSpPr/>
          <p:nvPr/>
        </p:nvGrpSpPr>
        <p:grpSpPr>
          <a:xfrm>
            <a:off x="6499353" y="4471403"/>
            <a:ext cx="1102814" cy="337784"/>
            <a:chOff x="11304447" y="1075053"/>
            <a:chExt cx="540424" cy="165528"/>
          </a:xfrm>
          <a:solidFill>
            <a:srgbClr val="002FA7"/>
          </a:solidFill>
        </p:grpSpPr>
        <p:sp>
          <p:nvSpPr>
            <p:cNvPr id="49" name="L 形 48">
              <a:extLst>
                <a:ext uri="{FF2B5EF4-FFF2-40B4-BE49-F238E27FC236}">
                  <a16:creationId xmlns:a16="http://schemas.microsoft.com/office/drawing/2014/main" id="{9BDD2B34-4826-4248-A1AC-7258F1A0A47F}"/>
                </a:ext>
              </a:extLst>
            </p:cNvPr>
            <p:cNvSpPr/>
            <p:nvPr/>
          </p:nvSpPr>
          <p:spPr>
            <a:xfrm rot="13500000">
              <a:off x="11679345" y="1075053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51" name="L 形 50">
              <a:extLst>
                <a:ext uri="{FF2B5EF4-FFF2-40B4-BE49-F238E27FC236}">
                  <a16:creationId xmlns:a16="http://schemas.microsoft.com/office/drawing/2014/main" id="{AC14D2BE-B07F-4955-8815-CBF43306048B}"/>
                </a:ext>
              </a:extLst>
            </p:cNvPr>
            <p:cNvSpPr/>
            <p:nvPr/>
          </p:nvSpPr>
          <p:spPr>
            <a:xfrm rot="13500000">
              <a:off x="11491896" y="1075054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52" name="L 形 51">
              <a:extLst>
                <a:ext uri="{FF2B5EF4-FFF2-40B4-BE49-F238E27FC236}">
                  <a16:creationId xmlns:a16="http://schemas.microsoft.com/office/drawing/2014/main" id="{E9C3F5AA-26F6-4226-A833-E7BFEF3813FE}"/>
                </a:ext>
              </a:extLst>
            </p:cNvPr>
            <p:cNvSpPr/>
            <p:nvPr/>
          </p:nvSpPr>
          <p:spPr>
            <a:xfrm rot="13500000">
              <a:off x="11304447" y="1075055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3" name="PA-文本框 82">
            <a:extLst>
              <a:ext uri="{FF2B5EF4-FFF2-40B4-BE49-F238E27FC236}">
                <a16:creationId xmlns:a16="http://schemas.microsoft.com/office/drawing/2014/main" id="{C6CD3468-F689-4B88-877F-0D8336F4DF0E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7894945" y="4182673"/>
            <a:ext cx="12621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002FA7"/>
                </a:solidFill>
                <a:latin typeface="Montserrat ExtraBold" panose="00000900000000000000" pitchFamily="50" charset="0"/>
                <a:ea typeface="思源黑体 CN Heavy" panose="020B0A00000000000000" pitchFamily="34" charset="-122"/>
                <a:sym typeface="Montserrat Black" panose="00000A00000000000000" pitchFamily="50" charset="0"/>
              </a:rPr>
              <a:t>12</a:t>
            </a:r>
            <a:endParaRPr lang="zh-CN" altLang="en-US" sz="6000" dirty="0">
              <a:solidFill>
                <a:srgbClr val="002FA7"/>
              </a:solidFill>
              <a:latin typeface="Montserrat ExtraBold" panose="00000900000000000000" pitchFamily="50" charset="0"/>
              <a:ea typeface="思源黑体 CN Heavy" panose="020B0A00000000000000" pitchFamily="34" charset="-122"/>
              <a:sym typeface="Montserrat Black" panose="00000A00000000000000" pitchFamily="50" charset="0"/>
            </a:endParaRPr>
          </a:p>
        </p:txBody>
      </p:sp>
      <p:sp>
        <p:nvSpPr>
          <p:cNvPr id="84" name="PA-矩形 83">
            <a:extLst>
              <a:ext uri="{FF2B5EF4-FFF2-40B4-BE49-F238E27FC236}">
                <a16:creationId xmlns:a16="http://schemas.microsoft.com/office/drawing/2014/main" id="{760EC7DD-E088-495E-9204-1F65C68D6CBC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7925425" y="5027272"/>
            <a:ext cx="3257180" cy="614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用于实现游戏中的过渡动画，例如睡觉后黑屏变亮的过程，以改变游戏画面的视觉效果。</a:t>
            </a:r>
            <a:endParaRPr lang="en-US" altLang="zh-CN" sz="1200" dirty="0">
              <a:latin typeface="Montserrat Light" panose="00000400000000000000" pitchFamily="50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38" name="标题 1">
            <a:extLst>
              <a:ext uri="{FF2B5EF4-FFF2-40B4-BE49-F238E27FC236}">
                <a16:creationId xmlns:a16="http://schemas.microsoft.com/office/drawing/2014/main" id="{2C3EB2ED-E9D3-4B37-9A7A-BC5C887A39DC}"/>
              </a:ext>
            </a:extLst>
          </p:cNvPr>
          <p:cNvSpPr txBox="1">
            <a:spLocks/>
          </p:cNvSpPr>
          <p:nvPr/>
        </p:nvSpPr>
        <p:spPr>
          <a:xfrm>
            <a:off x="285724" y="6485590"/>
            <a:ext cx="5427765" cy="21147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400" dirty="0">
                <a:solidFill>
                  <a:schemeClr val="bg1"/>
                </a:solidFill>
                <a:latin typeface="Montserrat SemiBold" panose="00000700000000000000" pitchFamily="50" charset="0"/>
                <a:ea typeface="+mn-ea"/>
                <a:cs typeface="+mn-ea"/>
                <a:sym typeface="+mn-lt"/>
              </a:rPr>
              <a:t>软件项目开发与实践</a:t>
            </a:r>
            <a:endParaRPr lang="en-US" altLang="zh-CN" sz="1400" dirty="0">
              <a:solidFill>
                <a:schemeClr val="bg1"/>
              </a:solidFill>
              <a:latin typeface="Montserrat SemiBold" panose="00000700000000000000" pitchFamily="50" charset="0"/>
              <a:ea typeface="+mn-ea"/>
              <a:cs typeface="+mn-ea"/>
              <a:sym typeface="+mn-lt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14793DC-B253-4FB0-B783-79680874B07D}"/>
              </a:ext>
            </a:extLst>
          </p:cNvPr>
          <p:cNvSpPr txBox="1"/>
          <p:nvPr/>
        </p:nvSpPr>
        <p:spPr>
          <a:xfrm>
            <a:off x="10896280" y="6422049"/>
            <a:ext cx="1043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类设计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976FDD4-4AF5-49F8-AC60-967FE22C321D}"/>
              </a:ext>
            </a:extLst>
          </p:cNvPr>
          <p:cNvGrpSpPr/>
          <p:nvPr/>
        </p:nvGrpSpPr>
        <p:grpSpPr>
          <a:xfrm>
            <a:off x="5300179" y="1139347"/>
            <a:ext cx="1607817" cy="4648904"/>
            <a:chOff x="5300179" y="1139347"/>
            <a:chExt cx="1607817" cy="4648904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A821203E-116E-4ED8-92C1-7AFA16574E2F}"/>
                </a:ext>
              </a:extLst>
            </p:cNvPr>
            <p:cNvSpPr txBox="1"/>
            <p:nvPr/>
          </p:nvSpPr>
          <p:spPr>
            <a:xfrm rot="5400000">
              <a:off x="5592482" y="4419316"/>
              <a:ext cx="1829233" cy="76944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r"/>
              <a:endParaRPr lang="en-US" altLang="zh-CN" sz="4400" dirty="0">
                <a:latin typeface="Montserrat ExtraBold" panose="00000900000000000000" pitchFamily="50" charset="0"/>
                <a:ea typeface="思源黑体 CN Heavy" panose="020B0A00000000000000" pitchFamily="34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6633693-1E68-4DE4-B6A4-14EB56F0C519}"/>
                </a:ext>
              </a:extLst>
            </p:cNvPr>
            <p:cNvSpPr txBox="1"/>
            <p:nvPr/>
          </p:nvSpPr>
          <p:spPr>
            <a:xfrm>
              <a:off x="6169332" y="1304808"/>
              <a:ext cx="738664" cy="358847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r"/>
              <a:r>
                <a:rPr lang="zh-CN" altLang="en-US" sz="3600" dirty="0">
                  <a:solidFill>
                    <a:srgbClr val="FF3F3F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场景和精灵类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5F5848C-4A31-44ED-8EAA-C640E2879487}"/>
                </a:ext>
              </a:extLst>
            </p:cNvPr>
            <p:cNvSpPr txBox="1"/>
            <p:nvPr/>
          </p:nvSpPr>
          <p:spPr>
            <a:xfrm rot="5400000">
              <a:off x="3483559" y="2955967"/>
              <a:ext cx="4648904" cy="101566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6000" dirty="0">
                  <a:latin typeface="Montserrat ExtraBold" panose="00000900000000000000" pitchFamily="50" charset="0"/>
                  <a:ea typeface="思源黑体 CN Heavy" panose="020B0A00000000000000" pitchFamily="34" charset="-122"/>
                </a:rPr>
                <a:t>SCENE</a:t>
              </a:r>
            </a:p>
          </p:txBody>
        </p:sp>
      </p:grpSp>
      <p:sp>
        <p:nvSpPr>
          <p:cNvPr id="37" name="标题 1">
            <a:extLst>
              <a:ext uri="{FF2B5EF4-FFF2-40B4-BE49-F238E27FC236}">
                <a16:creationId xmlns:a16="http://schemas.microsoft.com/office/drawing/2014/main" id="{D597740B-429C-4C88-9C4C-B8B088DD4E97}"/>
              </a:ext>
            </a:extLst>
          </p:cNvPr>
          <p:cNvSpPr txBox="1">
            <a:spLocks/>
          </p:cNvSpPr>
          <p:nvPr/>
        </p:nvSpPr>
        <p:spPr>
          <a:xfrm>
            <a:off x="5479436" y="147252"/>
            <a:ext cx="1233129" cy="25995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endParaRPr lang="en-US" altLang="zh-CN" sz="1400" dirty="0">
              <a:solidFill>
                <a:schemeClr val="bg1"/>
              </a:solidFill>
              <a:latin typeface="Montserrat SemiBold" panose="00000700000000000000" pitchFamily="50" charset="0"/>
              <a:ea typeface="+mn-ea"/>
              <a:cs typeface="+mn-ea"/>
              <a:sym typeface="+mn-lt"/>
            </a:endParaRPr>
          </a:p>
        </p:txBody>
      </p:sp>
      <p:sp>
        <p:nvSpPr>
          <p:cNvPr id="53" name="标题 1">
            <a:extLst>
              <a:ext uri="{FF2B5EF4-FFF2-40B4-BE49-F238E27FC236}">
                <a16:creationId xmlns:a16="http://schemas.microsoft.com/office/drawing/2014/main" id="{5AA62884-5D6C-481B-A67F-CD67963277C2}"/>
              </a:ext>
            </a:extLst>
          </p:cNvPr>
          <p:cNvSpPr txBox="1">
            <a:spLocks/>
          </p:cNvSpPr>
          <p:nvPr/>
        </p:nvSpPr>
        <p:spPr>
          <a:xfrm>
            <a:off x="285724" y="114183"/>
            <a:ext cx="1799466" cy="32609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altLang="zh-CN" sz="1400" dirty="0">
              <a:solidFill>
                <a:schemeClr val="bg1"/>
              </a:solidFill>
              <a:latin typeface="Montserrat SemiBold" panose="00000700000000000000" pitchFamily="50" charset="0"/>
              <a:ea typeface="+mn-ea"/>
              <a:cs typeface="+mn-ea"/>
              <a:sym typeface="Montserrat SemiBold" panose="00000700000000000000" pitchFamily="50" charset="0"/>
            </a:endParaRPr>
          </a:p>
        </p:txBody>
      </p:sp>
      <p:sp>
        <p:nvSpPr>
          <p:cNvPr id="57" name="标题 1">
            <a:extLst>
              <a:ext uri="{FF2B5EF4-FFF2-40B4-BE49-F238E27FC236}">
                <a16:creationId xmlns:a16="http://schemas.microsoft.com/office/drawing/2014/main" id="{87A428B6-687A-4A8A-A4F3-4B4B8EDDBF74}"/>
              </a:ext>
            </a:extLst>
          </p:cNvPr>
          <p:cNvSpPr txBox="1">
            <a:spLocks/>
          </p:cNvSpPr>
          <p:nvPr/>
        </p:nvSpPr>
        <p:spPr>
          <a:xfrm>
            <a:off x="10818254" y="147252"/>
            <a:ext cx="1072040" cy="25995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Montserrat SemiBold" panose="00000700000000000000" pitchFamily="50" charset="0"/>
                <a:ea typeface="+mn-ea"/>
                <a:cs typeface="+mn-ea"/>
                <a:sym typeface="+mn-lt"/>
              </a:rPr>
              <a:t>PYGAME</a:t>
            </a:r>
          </a:p>
        </p:txBody>
      </p:sp>
      <p:sp>
        <p:nvSpPr>
          <p:cNvPr id="2" name="PA-文本框 60">
            <a:extLst>
              <a:ext uri="{FF2B5EF4-FFF2-40B4-BE49-F238E27FC236}">
                <a16:creationId xmlns:a16="http://schemas.microsoft.com/office/drawing/2014/main" id="{FBCBE6F3-A603-E9B5-5B7E-2666448DF586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8995791" y="4353704"/>
            <a:ext cx="1834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2FA7"/>
                </a:solidFill>
                <a:latin typeface="Montserrat SemiBold" panose="00000700000000000000" pitchFamily="50" charset="0"/>
                <a:ea typeface="思源黑体 CN Heavy" panose="020B0A00000000000000" pitchFamily="34" charset="-122"/>
              </a:rPr>
              <a:t>Transition </a:t>
            </a:r>
            <a:r>
              <a:rPr lang="zh-CN" altLang="en-US" sz="2000" dirty="0">
                <a:solidFill>
                  <a:srgbClr val="002FA7"/>
                </a:solidFill>
                <a:latin typeface="Montserrat SemiBold" panose="00000700000000000000" pitchFamily="50" charset="0"/>
                <a:ea typeface="思源黑体 CN Heavy" panose="020B0A00000000000000" pitchFamily="34" charset="-122"/>
              </a:rPr>
              <a:t>类</a:t>
            </a:r>
            <a:endParaRPr lang="en-US" altLang="zh-CN" sz="2000" dirty="0">
              <a:solidFill>
                <a:srgbClr val="002FA7"/>
              </a:solidFill>
              <a:latin typeface="Montserrat SemiBold" panose="00000700000000000000" pitchFamily="50" charset="0"/>
              <a:ea typeface="思源黑体 CN Heavy" panose="020B0A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673550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1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53" presetClass="entr" presetSubtype="1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50" grpId="0" animBg="1"/>
      <p:bldP spid="4" grpId="0" animBg="1"/>
      <p:bldP spid="61" grpId="0"/>
      <p:bldP spid="65" grpId="0"/>
      <p:bldP spid="63" grpId="0"/>
      <p:bldP spid="69" grpId="0"/>
      <p:bldP spid="71" grpId="0"/>
      <p:bldP spid="72" grpId="0"/>
      <p:bldP spid="78" grpId="0"/>
      <p:bldP spid="79" grpId="0"/>
      <p:bldP spid="80" grpId="0"/>
      <p:bldP spid="83" grpId="0"/>
      <p:bldP spid="84" grpId="0"/>
      <p:bldP spid="38" grpId="0"/>
      <p:bldP spid="39" grpId="0"/>
      <p:bldP spid="37" grpId="0"/>
      <p:bldP spid="53" grpId="0"/>
      <p:bldP spid="57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圆: 空心 69">
            <a:extLst>
              <a:ext uri="{FF2B5EF4-FFF2-40B4-BE49-F238E27FC236}">
                <a16:creationId xmlns:a16="http://schemas.microsoft.com/office/drawing/2014/main" id="{53AB5E32-1C14-47BE-81ED-B3751F7FEC52}"/>
              </a:ext>
            </a:extLst>
          </p:cNvPr>
          <p:cNvSpPr/>
          <p:nvPr/>
        </p:nvSpPr>
        <p:spPr>
          <a:xfrm>
            <a:off x="-1302128" y="4672569"/>
            <a:ext cx="4176070" cy="4176068"/>
          </a:xfrm>
          <a:prstGeom prst="donut">
            <a:avLst>
              <a:gd name="adj" fmla="val 34260"/>
            </a:avLst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圆: 空心 49">
            <a:extLst>
              <a:ext uri="{FF2B5EF4-FFF2-40B4-BE49-F238E27FC236}">
                <a16:creationId xmlns:a16="http://schemas.microsoft.com/office/drawing/2014/main" id="{4E0058A3-D0AE-494D-8F2F-3B2D947E9153}"/>
              </a:ext>
            </a:extLst>
          </p:cNvPr>
          <p:cNvSpPr/>
          <p:nvPr/>
        </p:nvSpPr>
        <p:spPr>
          <a:xfrm>
            <a:off x="5818547" y="-4340149"/>
            <a:ext cx="10019403" cy="10019403"/>
          </a:xfrm>
          <a:prstGeom prst="donut">
            <a:avLst>
              <a:gd name="adj" fmla="val 34260"/>
            </a:avLst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CD0ED36-AE88-46DA-8D58-0C0A4CB39173}"/>
              </a:ext>
            </a:extLst>
          </p:cNvPr>
          <p:cNvSpPr txBox="1">
            <a:spLocks/>
          </p:cNvSpPr>
          <p:nvPr/>
        </p:nvSpPr>
        <p:spPr>
          <a:xfrm>
            <a:off x="404056" y="474562"/>
            <a:ext cx="11383888" cy="5913204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500" dirty="0"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77A44DBB-B4AD-41CC-9625-670A77B68553}"/>
              </a:ext>
            </a:extLst>
          </p:cNvPr>
          <p:cNvGrpSpPr/>
          <p:nvPr/>
        </p:nvGrpSpPr>
        <p:grpSpPr>
          <a:xfrm>
            <a:off x="6529833" y="3977609"/>
            <a:ext cx="1102814" cy="337784"/>
            <a:chOff x="11304447" y="1075053"/>
            <a:chExt cx="540424" cy="165528"/>
          </a:xfrm>
          <a:solidFill>
            <a:srgbClr val="002FA7"/>
          </a:solidFill>
        </p:grpSpPr>
        <p:sp>
          <p:nvSpPr>
            <p:cNvPr id="45" name="L 形 44">
              <a:extLst>
                <a:ext uri="{FF2B5EF4-FFF2-40B4-BE49-F238E27FC236}">
                  <a16:creationId xmlns:a16="http://schemas.microsoft.com/office/drawing/2014/main" id="{FB6D811C-D43B-4F48-8598-1F9C06E81FF2}"/>
                </a:ext>
              </a:extLst>
            </p:cNvPr>
            <p:cNvSpPr/>
            <p:nvPr/>
          </p:nvSpPr>
          <p:spPr>
            <a:xfrm rot="13500000">
              <a:off x="11679345" y="1075053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46" name="L 形 45">
              <a:extLst>
                <a:ext uri="{FF2B5EF4-FFF2-40B4-BE49-F238E27FC236}">
                  <a16:creationId xmlns:a16="http://schemas.microsoft.com/office/drawing/2014/main" id="{F42D755B-E2CA-4548-9ECA-319E7B0A1682}"/>
                </a:ext>
              </a:extLst>
            </p:cNvPr>
            <p:cNvSpPr/>
            <p:nvPr/>
          </p:nvSpPr>
          <p:spPr>
            <a:xfrm rot="13500000">
              <a:off x="11491896" y="1075054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47" name="L 形 46">
              <a:extLst>
                <a:ext uri="{FF2B5EF4-FFF2-40B4-BE49-F238E27FC236}">
                  <a16:creationId xmlns:a16="http://schemas.microsoft.com/office/drawing/2014/main" id="{3AE673F4-B30A-4A85-8169-E5129AA2923C}"/>
                </a:ext>
              </a:extLst>
            </p:cNvPr>
            <p:cNvSpPr/>
            <p:nvPr/>
          </p:nvSpPr>
          <p:spPr>
            <a:xfrm rot="13500000">
              <a:off x="11304447" y="1075055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1" name="PA-文本框 60">
            <a:extLst>
              <a:ext uri="{FF2B5EF4-FFF2-40B4-BE49-F238E27FC236}">
                <a16:creationId xmlns:a16="http://schemas.microsoft.com/office/drawing/2014/main" id="{D84D188F-2DFD-436A-A331-209B4C8BB3B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009053" y="3851738"/>
            <a:ext cx="1337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2FA7"/>
                </a:solidFill>
                <a:latin typeface="Montserrat SemiBold" panose="00000700000000000000" pitchFamily="50" charset="0"/>
                <a:ea typeface="思源黑体 CN Heavy" panose="020B0A00000000000000" pitchFamily="34" charset="-122"/>
              </a:rPr>
              <a:t>Water </a:t>
            </a:r>
            <a:r>
              <a:rPr lang="zh-CN" altLang="en-US" sz="2000" dirty="0">
                <a:solidFill>
                  <a:srgbClr val="002FA7"/>
                </a:solidFill>
                <a:latin typeface="Montserrat SemiBold" panose="00000700000000000000" pitchFamily="50" charset="0"/>
                <a:ea typeface="思源黑体 CN Heavy" panose="020B0A00000000000000" pitchFamily="34" charset="-122"/>
              </a:rPr>
              <a:t>类</a:t>
            </a:r>
            <a:endParaRPr lang="en-US" altLang="zh-CN" sz="2000" dirty="0">
              <a:solidFill>
                <a:srgbClr val="002FA7"/>
              </a:solidFill>
              <a:latin typeface="Montserrat SemiBold" panose="00000700000000000000" pitchFamily="50" charset="0"/>
              <a:ea typeface="思源黑体 CN Heavy" panose="020B0A00000000000000" pitchFamily="34" charset="-122"/>
            </a:endParaRPr>
          </a:p>
        </p:txBody>
      </p:sp>
      <p:sp>
        <p:nvSpPr>
          <p:cNvPr id="65" name="PA-文本框 64">
            <a:extLst>
              <a:ext uri="{FF2B5EF4-FFF2-40B4-BE49-F238E27FC236}">
                <a16:creationId xmlns:a16="http://schemas.microsoft.com/office/drawing/2014/main" id="{ED894C6C-EF47-4A01-B0EB-CB83603E326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925425" y="3697849"/>
            <a:ext cx="12205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002FA7"/>
                </a:solidFill>
                <a:latin typeface="Montserrat ExtraBold" panose="00000900000000000000" pitchFamily="50" charset="0"/>
                <a:ea typeface="思源黑体 CN Heavy" panose="020B0A00000000000000" pitchFamily="34" charset="-122"/>
                <a:sym typeface="Montserrat Black" panose="00000A00000000000000" pitchFamily="50" charset="0"/>
              </a:rPr>
              <a:t>14</a:t>
            </a:r>
            <a:endParaRPr lang="zh-CN" altLang="en-US" sz="6000" dirty="0">
              <a:solidFill>
                <a:srgbClr val="002FA7"/>
              </a:solidFill>
              <a:latin typeface="Montserrat ExtraBold" panose="00000900000000000000" pitchFamily="50" charset="0"/>
              <a:ea typeface="思源黑体 CN Heavy" panose="020B0A00000000000000" pitchFamily="34" charset="-122"/>
              <a:sym typeface="Montserrat Black" panose="00000A00000000000000" pitchFamily="50" charset="0"/>
            </a:endParaRPr>
          </a:p>
        </p:txBody>
      </p:sp>
      <p:sp>
        <p:nvSpPr>
          <p:cNvPr id="63" name="PA-矩形 62">
            <a:extLst>
              <a:ext uri="{FF2B5EF4-FFF2-40B4-BE49-F238E27FC236}">
                <a16:creationId xmlns:a16="http://schemas.microsoft.com/office/drawing/2014/main" id="{358685DD-E1D2-44B0-A843-EFDCC897680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925425" y="2657921"/>
            <a:ext cx="3257180" cy="297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000" dirty="0">
              <a:latin typeface="Montserrat Light" panose="00000400000000000000" pitchFamily="50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grpSp>
        <p:nvGrpSpPr>
          <p:cNvPr id="31" name="PA-组合 30">
            <a:extLst>
              <a:ext uri="{FF2B5EF4-FFF2-40B4-BE49-F238E27FC236}">
                <a16:creationId xmlns:a16="http://schemas.microsoft.com/office/drawing/2014/main" id="{B2E31D41-5D8C-4118-87EA-B58097DF8743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 flipH="1">
            <a:off x="4638589" y="1311834"/>
            <a:ext cx="1102814" cy="337784"/>
            <a:chOff x="11304447" y="1075053"/>
            <a:chExt cx="540424" cy="165528"/>
          </a:xfrm>
          <a:solidFill>
            <a:srgbClr val="002FA7"/>
          </a:solidFill>
        </p:grpSpPr>
        <p:sp>
          <p:nvSpPr>
            <p:cNvPr id="32" name="PA-L-Shape 31">
              <a:extLst>
                <a:ext uri="{FF2B5EF4-FFF2-40B4-BE49-F238E27FC236}">
                  <a16:creationId xmlns:a16="http://schemas.microsoft.com/office/drawing/2014/main" id="{153405F9-7B18-472B-89D9-34E82973D760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13500000">
              <a:off x="11679345" y="1075053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40" name="PA-L-Shape 39">
              <a:extLst>
                <a:ext uri="{FF2B5EF4-FFF2-40B4-BE49-F238E27FC236}">
                  <a16:creationId xmlns:a16="http://schemas.microsoft.com/office/drawing/2014/main" id="{CDDBBF83-F0BC-4CAD-93DF-21BA666ABAAC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13500000">
              <a:off x="11491896" y="1075054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43" name="PA-L-Shape 42">
              <a:extLst>
                <a:ext uri="{FF2B5EF4-FFF2-40B4-BE49-F238E27FC236}">
                  <a16:creationId xmlns:a16="http://schemas.microsoft.com/office/drawing/2014/main" id="{99077EDD-DDB6-40DA-B1B3-9A0407CD36F0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 rot="13500000">
              <a:off x="11304447" y="1075055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9" name="PA-文本框 68">
            <a:extLst>
              <a:ext uri="{FF2B5EF4-FFF2-40B4-BE49-F238E27FC236}">
                <a16:creationId xmlns:a16="http://schemas.microsoft.com/office/drawing/2014/main" id="{A8671A3D-B5FE-4F39-8C2A-EF6D2F6D8D04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384008" y="1164421"/>
            <a:ext cx="17828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dirty="0">
                <a:solidFill>
                  <a:srgbClr val="002FA7"/>
                </a:solidFill>
                <a:latin typeface="Montserrat SemiBold" panose="00000700000000000000" pitchFamily="50" charset="0"/>
                <a:ea typeface="思源黑体 CN Heavy" panose="020B0A00000000000000" pitchFamily="34" charset="-122"/>
              </a:rPr>
              <a:t>Welcome </a:t>
            </a:r>
            <a:r>
              <a:rPr lang="zh-CN" altLang="en-US" sz="2000" dirty="0">
                <a:solidFill>
                  <a:srgbClr val="002FA7"/>
                </a:solidFill>
                <a:latin typeface="Montserrat SemiBold" panose="00000700000000000000" pitchFamily="50" charset="0"/>
                <a:ea typeface="思源黑体 CN Heavy" panose="020B0A00000000000000" pitchFamily="34" charset="-122"/>
              </a:rPr>
              <a:t>类</a:t>
            </a:r>
          </a:p>
        </p:txBody>
      </p:sp>
      <p:sp>
        <p:nvSpPr>
          <p:cNvPr id="71" name="PA-文本框 70">
            <a:extLst>
              <a:ext uri="{FF2B5EF4-FFF2-40B4-BE49-F238E27FC236}">
                <a16:creationId xmlns:a16="http://schemas.microsoft.com/office/drawing/2014/main" id="{4D98E240-7BC2-41F6-8391-D27A33FD4A4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241862" y="1010532"/>
            <a:ext cx="11333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002FA7"/>
                </a:solidFill>
                <a:latin typeface="Montserrat ExtraBold" panose="00000900000000000000" pitchFamily="50" charset="0"/>
                <a:ea typeface="思源黑体 CN Heavy" panose="020B0A00000000000000" pitchFamily="34" charset="-122"/>
                <a:sym typeface="Montserrat Black" panose="00000A00000000000000" pitchFamily="50" charset="0"/>
              </a:rPr>
              <a:t>13</a:t>
            </a:r>
            <a:endParaRPr lang="zh-CN" altLang="en-US" sz="6000" dirty="0">
              <a:solidFill>
                <a:srgbClr val="002FA7"/>
              </a:solidFill>
              <a:latin typeface="Montserrat ExtraBold" panose="00000900000000000000" pitchFamily="50" charset="0"/>
              <a:ea typeface="思源黑体 CN Heavy" panose="020B0A00000000000000" pitchFamily="34" charset="-122"/>
              <a:sym typeface="Montserrat Black" panose="00000A00000000000000" pitchFamily="50" charset="0"/>
            </a:endParaRPr>
          </a:p>
        </p:txBody>
      </p:sp>
      <p:sp>
        <p:nvSpPr>
          <p:cNvPr id="72" name="PA-矩形 71">
            <a:extLst>
              <a:ext uri="{FF2B5EF4-FFF2-40B4-BE49-F238E27FC236}">
                <a16:creationId xmlns:a16="http://schemas.microsoft.com/office/drawing/2014/main" id="{551BDF40-42B7-4B70-93B8-BF627E1F5A2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003820" y="1855131"/>
            <a:ext cx="3257180" cy="1168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用于游戏的起始欢迎界面，包括游戏的标题、开始游戏的提示以及退出游戏的菜单界面。用户可以通过按键操作来选择进入游戏或退出游戏。</a:t>
            </a:r>
            <a:endParaRPr lang="en-US" altLang="zh-CN" sz="1200" dirty="0">
              <a:latin typeface="Montserrat Light" panose="00000400000000000000" pitchFamily="50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84" name="PA-矩形 83">
            <a:extLst>
              <a:ext uri="{FF2B5EF4-FFF2-40B4-BE49-F238E27FC236}">
                <a16:creationId xmlns:a16="http://schemas.microsoft.com/office/drawing/2014/main" id="{760EC7DD-E088-495E-9204-1F65C68D6CBC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7949792" y="4634117"/>
            <a:ext cx="3257180" cy="891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用于游戏中水的绘制和动画效果。在游戏中，水的贴图会不断播放动画，从而营造出水流动的效果。</a:t>
            </a:r>
            <a:endParaRPr lang="en-US" altLang="zh-CN" sz="1200" dirty="0">
              <a:latin typeface="Montserrat Light" panose="00000400000000000000" pitchFamily="50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38" name="标题 1">
            <a:extLst>
              <a:ext uri="{FF2B5EF4-FFF2-40B4-BE49-F238E27FC236}">
                <a16:creationId xmlns:a16="http://schemas.microsoft.com/office/drawing/2014/main" id="{2C3EB2ED-E9D3-4B37-9A7A-BC5C887A39DC}"/>
              </a:ext>
            </a:extLst>
          </p:cNvPr>
          <p:cNvSpPr txBox="1">
            <a:spLocks/>
          </p:cNvSpPr>
          <p:nvPr/>
        </p:nvSpPr>
        <p:spPr>
          <a:xfrm>
            <a:off x="285724" y="6485590"/>
            <a:ext cx="5427765" cy="21147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400" dirty="0">
                <a:solidFill>
                  <a:schemeClr val="bg1"/>
                </a:solidFill>
                <a:latin typeface="Montserrat SemiBold" panose="00000700000000000000" pitchFamily="50" charset="0"/>
                <a:ea typeface="+mn-ea"/>
                <a:cs typeface="+mn-ea"/>
                <a:sym typeface="+mn-lt"/>
              </a:rPr>
              <a:t>软件项目开发与实践</a:t>
            </a:r>
            <a:endParaRPr lang="en-US" altLang="zh-CN" sz="1400" dirty="0">
              <a:solidFill>
                <a:schemeClr val="bg1"/>
              </a:solidFill>
              <a:latin typeface="Montserrat SemiBold" panose="00000700000000000000" pitchFamily="50" charset="0"/>
              <a:ea typeface="+mn-ea"/>
              <a:cs typeface="+mn-ea"/>
              <a:sym typeface="+mn-lt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14793DC-B253-4FB0-B783-79680874B07D}"/>
              </a:ext>
            </a:extLst>
          </p:cNvPr>
          <p:cNvSpPr txBox="1"/>
          <p:nvPr/>
        </p:nvSpPr>
        <p:spPr>
          <a:xfrm>
            <a:off x="10896280" y="6422049"/>
            <a:ext cx="1043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类设计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976FDD4-4AF5-49F8-AC60-967FE22C321D}"/>
              </a:ext>
            </a:extLst>
          </p:cNvPr>
          <p:cNvGrpSpPr/>
          <p:nvPr/>
        </p:nvGrpSpPr>
        <p:grpSpPr>
          <a:xfrm>
            <a:off x="5300179" y="1139347"/>
            <a:ext cx="1607817" cy="4648904"/>
            <a:chOff x="5300179" y="1139347"/>
            <a:chExt cx="1607817" cy="4648904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A821203E-116E-4ED8-92C1-7AFA16574E2F}"/>
                </a:ext>
              </a:extLst>
            </p:cNvPr>
            <p:cNvSpPr txBox="1"/>
            <p:nvPr/>
          </p:nvSpPr>
          <p:spPr>
            <a:xfrm rot="5400000">
              <a:off x="5592482" y="4419316"/>
              <a:ext cx="1829233" cy="76944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r"/>
              <a:endParaRPr lang="en-US" altLang="zh-CN" sz="4400" dirty="0">
                <a:latin typeface="Montserrat ExtraBold" panose="00000900000000000000" pitchFamily="50" charset="0"/>
                <a:ea typeface="思源黑体 CN Heavy" panose="020B0A00000000000000" pitchFamily="34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6633693-1E68-4DE4-B6A4-14EB56F0C519}"/>
                </a:ext>
              </a:extLst>
            </p:cNvPr>
            <p:cNvSpPr txBox="1"/>
            <p:nvPr/>
          </p:nvSpPr>
          <p:spPr>
            <a:xfrm>
              <a:off x="6169332" y="1304808"/>
              <a:ext cx="738664" cy="358847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r"/>
              <a:r>
                <a:rPr lang="zh-CN" altLang="en-US" sz="3600" dirty="0">
                  <a:solidFill>
                    <a:srgbClr val="FF3F3F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场景和精灵类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5F5848C-4A31-44ED-8EAA-C640E2879487}"/>
                </a:ext>
              </a:extLst>
            </p:cNvPr>
            <p:cNvSpPr txBox="1"/>
            <p:nvPr/>
          </p:nvSpPr>
          <p:spPr>
            <a:xfrm rot="5400000">
              <a:off x="3483559" y="2955967"/>
              <a:ext cx="4648904" cy="101566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6000" dirty="0">
                  <a:latin typeface="Montserrat ExtraBold" panose="00000900000000000000" pitchFamily="50" charset="0"/>
                  <a:ea typeface="思源黑体 CN Heavy" panose="020B0A00000000000000" pitchFamily="34" charset="-122"/>
                </a:rPr>
                <a:t>SCENE</a:t>
              </a:r>
            </a:p>
          </p:txBody>
        </p:sp>
      </p:grpSp>
      <p:sp>
        <p:nvSpPr>
          <p:cNvPr id="37" name="标题 1">
            <a:extLst>
              <a:ext uri="{FF2B5EF4-FFF2-40B4-BE49-F238E27FC236}">
                <a16:creationId xmlns:a16="http://schemas.microsoft.com/office/drawing/2014/main" id="{D597740B-429C-4C88-9C4C-B8B088DD4E97}"/>
              </a:ext>
            </a:extLst>
          </p:cNvPr>
          <p:cNvSpPr txBox="1">
            <a:spLocks/>
          </p:cNvSpPr>
          <p:nvPr/>
        </p:nvSpPr>
        <p:spPr>
          <a:xfrm>
            <a:off x="5479436" y="147252"/>
            <a:ext cx="1233129" cy="25995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endParaRPr lang="en-US" altLang="zh-CN" sz="1400" dirty="0">
              <a:solidFill>
                <a:schemeClr val="bg1"/>
              </a:solidFill>
              <a:latin typeface="Montserrat SemiBold" panose="00000700000000000000" pitchFamily="50" charset="0"/>
              <a:ea typeface="+mn-ea"/>
              <a:cs typeface="+mn-ea"/>
              <a:sym typeface="+mn-lt"/>
            </a:endParaRPr>
          </a:p>
        </p:txBody>
      </p:sp>
      <p:sp>
        <p:nvSpPr>
          <p:cNvPr id="53" name="标题 1">
            <a:extLst>
              <a:ext uri="{FF2B5EF4-FFF2-40B4-BE49-F238E27FC236}">
                <a16:creationId xmlns:a16="http://schemas.microsoft.com/office/drawing/2014/main" id="{5AA62884-5D6C-481B-A67F-CD67963277C2}"/>
              </a:ext>
            </a:extLst>
          </p:cNvPr>
          <p:cNvSpPr txBox="1">
            <a:spLocks/>
          </p:cNvSpPr>
          <p:nvPr/>
        </p:nvSpPr>
        <p:spPr>
          <a:xfrm>
            <a:off x="285724" y="114183"/>
            <a:ext cx="1799466" cy="32609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altLang="zh-CN" sz="1400" dirty="0">
              <a:solidFill>
                <a:schemeClr val="bg1"/>
              </a:solidFill>
              <a:latin typeface="Montserrat SemiBold" panose="00000700000000000000" pitchFamily="50" charset="0"/>
              <a:ea typeface="+mn-ea"/>
              <a:cs typeface="+mn-ea"/>
              <a:sym typeface="Montserrat SemiBold" panose="00000700000000000000" pitchFamily="50" charset="0"/>
            </a:endParaRPr>
          </a:p>
        </p:txBody>
      </p:sp>
      <p:sp>
        <p:nvSpPr>
          <p:cNvPr id="57" name="标题 1">
            <a:extLst>
              <a:ext uri="{FF2B5EF4-FFF2-40B4-BE49-F238E27FC236}">
                <a16:creationId xmlns:a16="http://schemas.microsoft.com/office/drawing/2014/main" id="{87A428B6-687A-4A8A-A4F3-4B4B8EDDBF74}"/>
              </a:ext>
            </a:extLst>
          </p:cNvPr>
          <p:cNvSpPr txBox="1">
            <a:spLocks/>
          </p:cNvSpPr>
          <p:nvPr/>
        </p:nvSpPr>
        <p:spPr>
          <a:xfrm>
            <a:off x="10818254" y="147252"/>
            <a:ext cx="1072040" cy="25995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Montserrat SemiBold" panose="00000700000000000000" pitchFamily="50" charset="0"/>
                <a:ea typeface="+mn-ea"/>
                <a:cs typeface="+mn-ea"/>
                <a:sym typeface="+mn-lt"/>
              </a:rPr>
              <a:t>PYGAME</a:t>
            </a:r>
          </a:p>
        </p:txBody>
      </p:sp>
    </p:spTree>
    <p:extLst>
      <p:ext uri="{BB962C8B-B14F-4D97-AF65-F5344CB8AC3E}">
        <p14:creationId xmlns:p14="http://schemas.microsoft.com/office/powerpoint/2010/main" val="105230764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53" presetClass="entr" presetSubtype="1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53" presetClass="entr" presetSubtype="1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50" grpId="0" animBg="1"/>
      <p:bldP spid="4" grpId="0" animBg="1"/>
      <p:bldP spid="61" grpId="0"/>
      <p:bldP spid="65" grpId="0"/>
      <p:bldP spid="63" grpId="0"/>
      <p:bldP spid="69" grpId="0"/>
      <p:bldP spid="71" grpId="0"/>
      <p:bldP spid="72" grpId="0"/>
      <p:bldP spid="84" grpId="0"/>
      <p:bldP spid="38" grpId="0"/>
      <p:bldP spid="39" grpId="0"/>
      <p:bldP spid="37" grpId="0"/>
      <p:bldP spid="53" grpId="0"/>
      <p:bldP spid="5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id="{2D1414ED-0DE7-43BA-B538-BC44F58E38F7}"/>
              </a:ext>
            </a:extLst>
          </p:cNvPr>
          <p:cNvSpPr txBox="1"/>
          <p:nvPr/>
        </p:nvSpPr>
        <p:spPr>
          <a:xfrm>
            <a:off x="10856686" y="6422049"/>
            <a:ext cx="1014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游戏流程</a:t>
            </a: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8FFE419D-7E92-4BE3-825B-6AF7DF2B650A}"/>
              </a:ext>
            </a:extLst>
          </p:cNvPr>
          <p:cNvCxnSpPr>
            <a:cxnSpLocks/>
          </p:cNvCxnSpPr>
          <p:nvPr/>
        </p:nvCxnSpPr>
        <p:spPr>
          <a:xfrm>
            <a:off x="334963" y="6340415"/>
            <a:ext cx="11522075" cy="1"/>
          </a:xfrm>
          <a:prstGeom prst="line">
            <a:avLst/>
          </a:prstGeom>
          <a:ln w="38100">
            <a:solidFill>
              <a:srgbClr val="002F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标题 1">
            <a:extLst>
              <a:ext uri="{FF2B5EF4-FFF2-40B4-BE49-F238E27FC236}">
                <a16:creationId xmlns:a16="http://schemas.microsoft.com/office/drawing/2014/main" id="{B434250E-D2AF-45B4-9A1D-E3FADE3EB18D}"/>
              </a:ext>
            </a:extLst>
          </p:cNvPr>
          <p:cNvSpPr txBox="1">
            <a:spLocks/>
          </p:cNvSpPr>
          <p:nvPr/>
        </p:nvSpPr>
        <p:spPr>
          <a:xfrm>
            <a:off x="255996" y="6412398"/>
            <a:ext cx="4501421" cy="21147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400" b="1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西南科大 计科社团部</a:t>
            </a:r>
            <a:endParaRPr lang="en-US" altLang="zh-CN" sz="14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+mn-ea"/>
              <a:sym typeface="+mn-lt"/>
            </a:endParaRPr>
          </a:p>
          <a:p>
            <a:endParaRPr lang="en-US" altLang="zh-CN" sz="1400" dirty="0">
              <a:solidFill>
                <a:schemeClr val="bg1"/>
              </a:solidFill>
              <a:latin typeface="Montserrat SemiBold" panose="00000700000000000000" pitchFamily="50" charset="0"/>
              <a:cs typeface="+mn-ea"/>
              <a:sym typeface="+mn-lt"/>
            </a:endParaRPr>
          </a:p>
        </p:txBody>
      </p:sp>
      <p:sp>
        <p:nvSpPr>
          <p:cNvPr id="39" name="圆: 空心 38">
            <a:extLst>
              <a:ext uri="{FF2B5EF4-FFF2-40B4-BE49-F238E27FC236}">
                <a16:creationId xmlns:a16="http://schemas.microsoft.com/office/drawing/2014/main" id="{EE441C29-DD88-4F95-8D46-2AA9B8E4848A}"/>
              </a:ext>
            </a:extLst>
          </p:cNvPr>
          <p:cNvSpPr/>
          <p:nvPr/>
        </p:nvSpPr>
        <p:spPr>
          <a:xfrm>
            <a:off x="2825252" y="2513415"/>
            <a:ext cx="2917583" cy="2917583"/>
          </a:xfrm>
          <a:prstGeom prst="donut">
            <a:avLst>
              <a:gd name="adj" fmla="val 34260"/>
            </a:avLst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4059744" y="2103723"/>
            <a:ext cx="3428116" cy="35992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14500"/>
              </a:lnSpc>
            </a:pPr>
            <a:r>
              <a:rPr lang="zh-CN" altLang="en-US" sz="11500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游戏流程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C0A031C-21B8-420E-A30A-CDDB10A959FB}"/>
              </a:ext>
            </a:extLst>
          </p:cNvPr>
          <p:cNvSpPr txBox="1"/>
          <p:nvPr/>
        </p:nvSpPr>
        <p:spPr>
          <a:xfrm>
            <a:off x="4198691" y="3734066"/>
            <a:ext cx="3150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FF3F3F"/>
                </a:solidFill>
                <a:latin typeface="Montserrat ExtraBold" panose="00000900000000000000" pitchFamily="50" charset="0"/>
              </a:rPr>
              <a:t>PROBLEMS ENCOUNTERED</a:t>
            </a:r>
          </a:p>
        </p:txBody>
      </p:sp>
      <p:sp>
        <p:nvSpPr>
          <p:cNvPr id="42" name="标题 1">
            <a:extLst>
              <a:ext uri="{FF2B5EF4-FFF2-40B4-BE49-F238E27FC236}">
                <a16:creationId xmlns:a16="http://schemas.microsoft.com/office/drawing/2014/main" id="{2855D76F-80DF-464F-B70F-7EC7695D27A3}"/>
              </a:ext>
            </a:extLst>
          </p:cNvPr>
          <p:cNvSpPr txBox="1">
            <a:spLocks/>
          </p:cNvSpPr>
          <p:nvPr/>
        </p:nvSpPr>
        <p:spPr>
          <a:xfrm>
            <a:off x="6449166" y="1932733"/>
            <a:ext cx="2917583" cy="456824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34400" spc="150" dirty="0">
                <a:solidFill>
                  <a:srgbClr val="FF3F3F"/>
                </a:solidFill>
                <a:latin typeface="Montserrat ExtraBold" panose="00000900000000000000" pitchFamily="50" charset="0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9BEAC8DB-B022-2CDB-A6A5-A3DB505A0E79}"/>
              </a:ext>
            </a:extLst>
          </p:cNvPr>
          <p:cNvSpPr txBox="1">
            <a:spLocks/>
          </p:cNvSpPr>
          <p:nvPr/>
        </p:nvSpPr>
        <p:spPr>
          <a:xfrm>
            <a:off x="255996" y="142194"/>
            <a:ext cx="2389766" cy="7006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altLang="zh-CN" sz="2000" spc="150" dirty="0">
              <a:solidFill>
                <a:srgbClr val="002FA7"/>
              </a:solidFill>
              <a:latin typeface="Montserrat ExtraBold" panose="00000900000000000000" pitchFamily="50" charset="0"/>
              <a:ea typeface="+mn-ea"/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654B028-D752-A20C-5D24-9E53115005F1}"/>
              </a:ext>
            </a:extLst>
          </p:cNvPr>
          <p:cNvSpPr/>
          <p:nvPr/>
        </p:nvSpPr>
        <p:spPr>
          <a:xfrm>
            <a:off x="573188" y="889744"/>
            <a:ext cx="350837" cy="350837"/>
          </a:xfrm>
          <a:prstGeom prst="ellipse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圆: 空心 13">
            <a:extLst>
              <a:ext uri="{FF2B5EF4-FFF2-40B4-BE49-F238E27FC236}">
                <a16:creationId xmlns:a16="http://schemas.microsoft.com/office/drawing/2014/main" id="{134FB43F-6106-F9F2-DA00-B1CF3BD16744}"/>
              </a:ext>
            </a:extLst>
          </p:cNvPr>
          <p:cNvSpPr/>
          <p:nvPr/>
        </p:nvSpPr>
        <p:spPr>
          <a:xfrm>
            <a:off x="344325" y="889744"/>
            <a:ext cx="350837" cy="350837"/>
          </a:xfrm>
          <a:prstGeom prst="donut">
            <a:avLst>
              <a:gd name="adj" fmla="val 20747"/>
            </a:avLst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CD61823B-0C59-46BB-831E-A5064A9395FB}"/>
              </a:ext>
            </a:extLst>
          </p:cNvPr>
          <p:cNvSpPr txBox="1">
            <a:spLocks/>
          </p:cNvSpPr>
          <p:nvPr/>
        </p:nvSpPr>
        <p:spPr>
          <a:xfrm>
            <a:off x="10159904" y="142194"/>
            <a:ext cx="1799467" cy="7006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endParaRPr lang="en-US" altLang="zh-CN" sz="2000" spc="150" dirty="0">
              <a:solidFill>
                <a:srgbClr val="002FA7"/>
              </a:solidFill>
              <a:latin typeface="Montserrat ExtraBold" panose="00000900000000000000" pitchFamily="50" charset="0"/>
              <a:ea typeface="+mn-ea"/>
              <a:cs typeface="+mn-ea"/>
              <a:sym typeface="+mn-lt"/>
            </a:endParaRPr>
          </a:p>
        </p:txBody>
      </p:sp>
      <p:sp>
        <p:nvSpPr>
          <p:cNvPr id="16" name="L 形 15">
            <a:extLst>
              <a:ext uri="{FF2B5EF4-FFF2-40B4-BE49-F238E27FC236}">
                <a16:creationId xmlns:a16="http://schemas.microsoft.com/office/drawing/2014/main" id="{469836F3-771E-AA8D-CB69-3DF06A2DBECE}"/>
              </a:ext>
            </a:extLst>
          </p:cNvPr>
          <p:cNvSpPr/>
          <p:nvPr/>
        </p:nvSpPr>
        <p:spPr>
          <a:xfrm rot="13500000">
            <a:off x="11550703" y="951314"/>
            <a:ext cx="227693" cy="227693"/>
          </a:xfrm>
          <a:prstGeom prst="corner">
            <a:avLst>
              <a:gd name="adj1" fmla="val 37732"/>
              <a:gd name="adj2" fmla="val 38805"/>
            </a:avLst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17" name="L 形 16">
            <a:extLst>
              <a:ext uri="{FF2B5EF4-FFF2-40B4-BE49-F238E27FC236}">
                <a16:creationId xmlns:a16="http://schemas.microsoft.com/office/drawing/2014/main" id="{E4284847-9759-EC4F-BD22-5FBC779863E9}"/>
              </a:ext>
            </a:extLst>
          </p:cNvPr>
          <p:cNvSpPr/>
          <p:nvPr/>
        </p:nvSpPr>
        <p:spPr>
          <a:xfrm rot="13500000">
            <a:off x="11292853" y="951315"/>
            <a:ext cx="227693" cy="227693"/>
          </a:xfrm>
          <a:prstGeom prst="corner">
            <a:avLst>
              <a:gd name="adj1" fmla="val 37732"/>
              <a:gd name="adj2" fmla="val 38805"/>
            </a:avLst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18" name="L 形 17">
            <a:extLst>
              <a:ext uri="{FF2B5EF4-FFF2-40B4-BE49-F238E27FC236}">
                <a16:creationId xmlns:a16="http://schemas.microsoft.com/office/drawing/2014/main" id="{454B1AF1-32C7-7E8D-D5E4-6FB20BE35A8A}"/>
              </a:ext>
            </a:extLst>
          </p:cNvPr>
          <p:cNvSpPr/>
          <p:nvPr/>
        </p:nvSpPr>
        <p:spPr>
          <a:xfrm rot="13500000">
            <a:off x="11035003" y="951317"/>
            <a:ext cx="227693" cy="227693"/>
          </a:xfrm>
          <a:prstGeom prst="corner">
            <a:avLst>
              <a:gd name="adj1" fmla="val 37732"/>
              <a:gd name="adj2" fmla="val 38805"/>
            </a:avLst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805719B9-8AD9-A1AC-F244-575EB01E179C}"/>
              </a:ext>
            </a:extLst>
          </p:cNvPr>
          <p:cNvSpPr txBox="1">
            <a:spLocks/>
          </p:cNvSpPr>
          <p:nvPr/>
        </p:nvSpPr>
        <p:spPr>
          <a:xfrm>
            <a:off x="5196266" y="144138"/>
            <a:ext cx="2105463" cy="101051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altLang="zh-CN" sz="2000" spc="150" dirty="0">
              <a:solidFill>
                <a:srgbClr val="002FA7"/>
              </a:solidFill>
              <a:latin typeface="Montserrat ExtraBold" panose="00000900000000000000" pitchFamily="50" charset="0"/>
              <a:ea typeface="+mn-ea"/>
              <a:cs typeface="+mn-ea"/>
              <a:sym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774B0D2-78F5-7733-C4CA-4D0C93689125}"/>
              </a:ext>
            </a:extLst>
          </p:cNvPr>
          <p:cNvSpPr txBox="1"/>
          <p:nvPr/>
        </p:nvSpPr>
        <p:spPr>
          <a:xfrm>
            <a:off x="8793480" y="785861"/>
            <a:ext cx="2311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spc="150" dirty="0">
                <a:solidFill>
                  <a:srgbClr val="002FA7"/>
                </a:solidFill>
                <a:latin typeface="Montserrat ExtraBold" panose="00000900000000000000" pitchFamily="50" charset="0"/>
                <a:cs typeface="+mn-ea"/>
                <a:sym typeface="+mn-lt"/>
              </a:rPr>
              <a:t>PYGAME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B731A0-38D2-9999-4650-9017B9095ACE}"/>
              </a:ext>
            </a:extLst>
          </p:cNvPr>
          <p:cNvSpPr/>
          <p:nvPr/>
        </p:nvSpPr>
        <p:spPr>
          <a:xfrm rot="5400000">
            <a:off x="6073141" y="-4681944"/>
            <a:ext cx="45719" cy="12192002"/>
          </a:xfrm>
          <a:prstGeom prst="rect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3471CD9-46E6-64A8-F8AF-103690F6AF35}"/>
              </a:ext>
            </a:extLst>
          </p:cNvPr>
          <p:cNvSpPr txBox="1"/>
          <p:nvPr/>
        </p:nvSpPr>
        <p:spPr>
          <a:xfrm>
            <a:off x="334963" y="6415010"/>
            <a:ext cx="60943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软件项目开发与实践</a:t>
            </a:r>
            <a:endParaRPr lang="en-US" altLang="zh-CN" sz="1800" b="1" dirty="0">
              <a:latin typeface="等线" panose="02010600030101010101" pitchFamily="2" charset="-122"/>
              <a:ea typeface="等线" panose="02010600030101010101" pitchFamily="2" charset="-122"/>
              <a:cs typeface="+mn-ea"/>
              <a:sym typeface="+mn-lt"/>
            </a:endParaRPr>
          </a:p>
          <a:p>
            <a:endParaRPr lang="en-US" altLang="zh-CN" sz="1800" dirty="0">
              <a:latin typeface="Montserrat SemiBold" panose="00000700000000000000" pitchFamily="50" charset="0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303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1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54" grpId="0"/>
      <p:bldP spid="39" grpId="0" animBg="1"/>
      <p:bldP spid="5" grpId="0"/>
      <p:bldP spid="43" grpId="0"/>
      <p:bldP spid="42" grpId="0"/>
      <p:bldP spid="12" grpId="0"/>
      <p:bldP spid="13" grpId="0" animBg="1"/>
      <p:bldP spid="14" grpId="0" animBg="1"/>
      <p:bldP spid="15" grpId="0"/>
      <p:bldP spid="16" grpId="0" animBg="1"/>
      <p:bldP spid="17" grpId="0" animBg="1"/>
      <p:bldP spid="18" grpId="0" animBg="1"/>
      <p:bldP spid="1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BA0A647-FCE9-4989-8F96-4BE01A46EA7C}"/>
              </a:ext>
            </a:extLst>
          </p:cNvPr>
          <p:cNvSpPr txBox="1"/>
          <p:nvPr/>
        </p:nvSpPr>
        <p:spPr>
          <a:xfrm>
            <a:off x="618359" y="2002613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游戏流程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79586CA-5557-408A-BD92-E77046DF52EF}"/>
              </a:ext>
            </a:extLst>
          </p:cNvPr>
          <p:cNvSpPr txBox="1"/>
          <p:nvPr/>
        </p:nvSpPr>
        <p:spPr>
          <a:xfrm>
            <a:off x="618359" y="2838518"/>
            <a:ext cx="2651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002FA7"/>
                </a:solidFill>
                <a:latin typeface="Montserrat ExtraBold" panose="00000900000000000000" pitchFamily="50" charset="0"/>
              </a:rPr>
              <a:t>Gameplay</a:t>
            </a:r>
            <a:endParaRPr lang="zh-CN" altLang="en-US" sz="3600" dirty="0">
              <a:solidFill>
                <a:srgbClr val="002FA7"/>
              </a:solidFill>
              <a:latin typeface="Montserrat ExtraBold" panose="00000900000000000000" pitchFamily="50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CE9FA49-C6B2-44C5-BD60-00A7F20699C7}"/>
              </a:ext>
            </a:extLst>
          </p:cNvPr>
          <p:cNvSpPr txBox="1"/>
          <p:nvPr/>
        </p:nvSpPr>
        <p:spPr>
          <a:xfrm>
            <a:off x="7848599" y="4345830"/>
            <a:ext cx="3719103" cy="1994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游戏初始会给予玩家 </a:t>
            </a:r>
            <a:r>
              <a:rPr lang="en-US" altLang="zh-CN" sz="14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5 </a:t>
            </a:r>
            <a:r>
              <a:rPr lang="zh-CN" altLang="en-US" sz="14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枚种子，</a:t>
            </a:r>
            <a:endParaRPr lang="en-US" altLang="zh-CN" sz="1400" dirty="0">
              <a:latin typeface="Montserrat Light" panose="00000400000000000000" pitchFamily="50" charset="0"/>
              <a:ea typeface="思源黑体 CN Heavy" panose="020B0A00000000000000" pitchFamily="34" charset="-122"/>
              <a:cs typeface="+mn-ea"/>
              <a:sym typeface="+mn-lt"/>
            </a:endParaRPr>
          </a:p>
          <a:p>
            <a:pPr algn="r">
              <a:lnSpc>
                <a:spcPct val="150000"/>
              </a:lnSpc>
            </a:pPr>
            <a:r>
              <a:rPr lang="zh-CN" altLang="en-US" sz="14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如果树未被砍伐，则会不断长出苹果，</a:t>
            </a:r>
            <a:endParaRPr lang="en-US" altLang="zh-CN" sz="1400" dirty="0">
              <a:latin typeface="Montserrat Light" panose="00000400000000000000" pitchFamily="50" charset="0"/>
              <a:ea typeface="思源黑体 CN Heavy" panose="020B0A00000000000000" pitchFamily="34" charset="-122"/>
              <a:cs typeface="+mn-ea"/>
              <a:sym typeface="+mn-lt"/>
            </a:endParaRPr>
          </a:p>
          <a:p>
            <a:pPr algn="r">
              <a:lnSpc>
                <a:spcPct val="150000"/>
              </a:lnSpc>
            </a:pPr>
            <a:r>
              <a:rPr lang="zh-CN" altLang="en-US" sz="14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若树被砍伐，树不会重新生长，</a:t>
            </a:r>
            <a:endParaRPr lang="en-US" altLang="zh-CN" sz="1400" dirty="0">
              <a:latin typeface="Montserrat Light" panose="00000400000000000000" pitchFamily="50" charset="0"/>
              <a:ea typeface="思源黑体 CN Heavy" panose="020B0A00000000000000" pitchFamily="34" charset="-122"/>
              <a:cs typeface="+mn-ea"/>
              <a:sym typeface="+mn-lt"/>
            </a:endParaRPr>
          </a:p>
          <a:p>
            <a:pPr algn="r">
              <a:lnSpc>
                <a:spcPct val="150000"/>
              </a:lnSpc>
            </a:pPr>
            <a:r>
              <a:rPr lang="zh-CN" altLang="en-US" sz="14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大树是我们的朋友，不要伤害它们。</a:t>
            </a:r>
            <a:endParaRPr lang="en-US" altLang="zh-CN" sz="1400" dirty="0">
              <a:latin typeface="Montserrat Light" panose="00000400000000000000" pitchFamily="50" charset="0"/>
              <a:ea typeface="思源黑体 CN Heavy" panose="020B0A00000000000000" pitchFamily="34" charset="-122"/>
              <a:cs typeface="+mn-ea"/>
              <a:sym typeface="+mn-lt"/>
            </a:endParaRPr>
          </a:p>
          <a:p>
            <a:pPr algn="r">
              <a:lnSpc>
                <a:spcPct val="150000"/>
              </a:lnSpc>
            </a:pPr>
            <a:r>
              <a:rPr lang="zh-CN" altLang="en-US" sz="14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作物，苹果，木头可以出售给商人，</a:t>
            </a:r>
            <a:endParaRPr lang="en-US" altLang="zh-CN" sz="1400" dirty="0">
              <a:latin typeface="Montserrat Light" panose="00000400000000000000" pitchFamily="50" charset="0"/>
              <a:ea typeface="思源黑体 CN Heavy" panose="020B0A00000000000000" pitchFamily="34" charset="-122"/>
              <a:cs typeface="+mn-ea"/>
              <a:sym typeface="+mn-lt"/>
            </a:endParaRPr>
          </a:p>
          <a:p>
            <a:pPr algn="r">
              <a:lnSpc>
                <a:spcPct val="150000"/>
              </a:lnSpc>
            </a:pPr>
            <a:r>
              <a:rPr lang="zh-CN" altLang="en-US" sz="14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也可以在商人处购买种子</a:t>
            </a:r>
            <a:endParaRPr lang="en-US" altLang="zh-CN" sz="1400" dirty="0">
              <a:latin typeface="Montserrat Light" panose="00000400000000000000" pitchFamily="50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79A003E-A1E4-4935-B08D-C9B8AFF4A872}"/>
              </a:ext>
            </a:extLst>
          </p:cNvPr>
          <p:cNvSpPr/>
          <p:nvPr/>
        </p:nvSpPr>
        <p:spPr>
          <a:xfrm>
            <a:off x="618359" y="3743853"/>
            <a:ext cx="4314001" cy="13482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Montserrat Light" panose="00000400000000000000" pitchFamily="50" charset="0"/>
                <a:ea typeface="思源黑体 CN Heavy" panose="020B0A00000000000000" pitchFamily="34" charset="-122"/>
              </a:rPr>
              <a:t>游戏没有明确目的和任务，给玩家一种悠闲的体验。</a:t>
            </a:r>
            <a:endParaRPr lang="en-US" altLang="zh-CN" sz="1400" dirty="0">
              <a:latin typeface="Montserrat Light" panose="00000400000000000000" pitchFamily="50" charset="0"/>
              <a:ea typeface="思源黑体 CN Heavy" panose="020B0A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Montserrat Light" panose="00000400000000000000" pitchFamily="50" charset="0"/>
                <a:ea typeface="思源黑体 CN Heavy" panose="020B0A00000000000000" pitchFamily="34" charset="-122"/>
              </a:rPr>
              <a:t>玩家可以自由的种植、采摘、伐木和售卖。</a:t>
            </a:r>
            <a:endParaRPr lang="en-US" altLang="zh-CN" sz="1400" dirty="0">
              <a:latin typeface="Montserrat Light" panose="00000400000000000000" pitchFamily="50" charset="0"/>
              <a:ea typeface="思源黑体 CN Heavy" panose="020B0A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Montserrat Light" panose="00000400000000000000" pitchFamily="50" charset="0"/>
                <a:ea typeface="思源黑体 CN Heavy" panose="020B0A00000000000000" pitchFamily="34" charset="-122"/>
              </a:rPr>
              <a:t>时间会自然流逝，玩家可以通过睡觉来进入下一天，</a:t>
            </a:r>
            <a:endParaRPr lang="en-US" altLang="zh-CN" sz="1400" dirty="0">
              <a:latin typeface="Montserrat Light" panose="00000400000000000000" pitchFamily="50" charset="0"/>
              <a:ea typeface="思源黑体 CN Heavy" panose="020B0A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Montserrat Light" panose="00000400000000000000" pitchFamily="50" charset="0"/>
                <a:ea typeface="思源黑体 CN Heavy" panose="020B0A00000000000000" pitchFamily="34" charset="-122"/>
              </a:rPr>
              <a:t>也可以选择通宵熬夜，让游戏自然更新下一天。</a:t>
            </a:r>
          </a:p>
        </p:txBody>
      </p:sp>
      <p:sp>
        <p:nvSpPr>
          <p:cNvPr id="44" name="L 形 43">
            <a:extLst>
              <a:ext uri="{FF2B5EF4-FFF2-40B4-BE49-F238E27FC236}">
                <a16:creationId xmlns:a16="http://schemas.microsoft.com/office/drawing/2014/main" id="{34A09A75-6A62-4667-B59B-D6EDBAAABADB}"/>
              </a:ext>
            </a:extLst>
          </p:cNvPr>
          <p:cNvSpPr/>
          <p:nvPr/>
        </p:nvSpPr>
        <p:spPr>
          <a:xfrm rot="13500000">
            <a:off x="1104342" y="3547259"/>
            <a:ext cx="165526" cy="165526"/>
          </a:xfrm>
          <a:prstGeom prst="corner">
            <a:avLst>
              <a:gd name="adj1" fmla="val 37732"/>
              <a:gd name="adj2" fmla="val 38805"/>
            </a:avLst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45" name="L 形 44">
            <a:extLst>
              <a:ext uri="{FF2B5EF4-FFF2-40B4-BE49-F238E27FC236}">
                <a16:creationId xmlns:a16="http://schemas.microsoft.com/office/drawing/2014/main" id="{6014281D-A47D-4027-B76A-FAD3A06E70BF}"/>
              </a:ext>
            </a:extLst>
          </p:cNvPr>
          <p:cNvSpPr/>
          <p:nvPr/>
        </p:nvSpPr>
        <p:spPr>
          <a:xfrm rot="13500000">
            <a:off x="916893" y="3547260"/>
            <a:ext cx="165526" cy="165526"/>
          </a:xfrm>
          <a:prstGeom prst="corner">
            <a:avLst>
              <a:gd name="adj1" fmla="val 37732"/>
              <a:gd name="adj2" fmla="val 38805"/>
            </a:avLst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46" name="L 形 45">
            <a:extLst>
              <a:ext uri="{FF2B5EF4-FFF2-40B4-BE49-F238E27FC236}">
                <a16:creationId xmlns:a16="http://schemas.microsoft.com/office/drawing/2014/main" id="{BE8DE173-E05C-4510-8A90-00622DC1CAFF}"/>
              </a:ext>
            </a:extLst>
          </p:cNvPr>
          <p:cNvSpPr/>
          <p:nvPr/>
        </p:nvSpPr>
        <p:spPr>
          <a:xfrm rot="13500000">
            <a:off x="729444" y="3547261"/>
            <a:ext cx="165526" cy="165526"/>
          </a:xfrm>
          <a:prstGeom prst="corner">
            <a:avLst>
              <a:gd name="adj1" fmla="val 37732"/>
              <a:gd name="adj2" fmla="val 38805"/>
            </a:avLst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359E907-14E4-4BB3-A5AE-9636550E43DF}"/>
              </a:ext>
            </a:extLst>
          </p:cNvPr>
          <p:cNvSpPr/>
          <p:nvPr/>
        </p:nvSpPr>
        <p:spPr>
          <a:xfrm>
            <a:off x="6096000" y="1420058"/>
            <a:ext cx="5358831" cy="3020379"/>
          </a:xfrm>
          <a:prstGeom prst="rect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BA5F306-A199-474B-BF96-1B94A0DB999D}"/>
              </a:ext>
            </a:extLst>
          </p:cNvPr>
          <p:cNvSpPr/>
          <p:nvPr/>
        </p:nvSpPr>
        <p:spPr>
          <a:xfrm rot="5400000">
            <a:off x="6073141" y="-4681944"/>
            <a:ext cx="45719" cy="12192002"/>
          </a:xfrm>
          <a:prstGeom prst="rect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32" name="标题 1">
            <a:extLst>
              <a:ext uri="{FF2B5EF4-FFF2-40B4-BE49-F238E27FC236}">
                <a16:creationId xmlns:a16="http://schemas.microsoft.com/office/drawing/2014/main" id="{4B6D9939-987E-49F9-A8BE-5E40E4ED14D9}"/>
              </a:ext>
            </a:extLst>
          </p:cNvPr>
          <p:cNvSpPr txBox="1">
            <a:spLocks/>
          </p:cNvSpPr>
          <p:nvPr/>
        </p:nvSpPr>
        <p:spPr>
          <a:xfrm>
            <a:off x="255996" y="142194"/>
            <a:ext cx="2338348" cy="7006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altLang="zh-CN" sz="2000" spc="150" dirty="0">
              <a:solidFill>
                <a:srgbClr val="002FA7"/>
              </a:solidFill>
              <a:latin typeface="Montserrat ExtraBold" panose="00000900000000000000" pitchFamily="50" charset="0"/>
              <a:ea typeface="+mn-ea"/>
              <a:cs typeface="+mn-ea"/>
              <a:sym typeface="+mn-lt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D6ED0CDC-7637-4A89-80B7-336DE83A714C}"/>
              </a:ext>
            </a:extLst>
          </p:cNvPr>
          <p:cNvSpPr/>
          <p:nvPr/>
        </p:nvSpPr>
        <p:spPr>
          <a:xfrm>
            <a:off x="573188" y="889744"/>
            <a:ext cx="350837" cy="350837"/>
          </a:xfrm>
          <a:prstGeom prst="ellipse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圆: 空心 33">
            <a:extLst>
              <a:ext uri="{FF2B5EF4-FFF2-40B4-BE49-F238E27FC236}">
                <a16:creationId xmlns:a16="http://schemas.microsoft.com/office/drawing/2014/main" id="{CADB916B-54EA-433D-89E2-814D2256E64E}"/>
              </a:ext>
            </a:extLst>
          </p:cNvPr>
          <p:cNvSpPr/>
          <p:nvPr/>
        </p:nvSpPr>
        <p:spPr>
          <a:xfrm>
            <a:off x="344325" y="889744"/>
            <a:ext cx="350837" cy="350837"/>
          </a:xfrm>
          <a:prstGeom prst="donut">
            <a:avLst>
              <a:gd name="adj" fmla="val 20747"/>
            </a:avLst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FB9EDA3A-D9A8-417F-BF7A-593162578120}"/>
              </a:ext>
            </a:extLst>
          </p:cNvPr>
          <p:cNvSpPr txBox="1">
            <a:spLocks/>
          </p:cNvSpPr>
          <p:nvPr/>
        </p:nvSpPr>
        <p:spPr>
          <a:xfrm>
            <a:off x="9252536" y="842880"/>
            <a:ext cx="1799467" cy="43480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altLang="zh-CN" sz="2000" spc="150" dirty="0">
                <a:solidFill>
                  <a:srgbClr val="002FA7"/>
                </a:solidFill>
                <a:latin typeface="Montserrat ExtraBold" panose="00000900000000000000" pitchFamily="50" charset="0"/>
                <a:ea typeface="+mn-ea"/>
                <a:cs typeface="+mn-ea"/>
                <a:sym typeface="+mn-lt"/>
              </a:rPr>
              <a:t>PYGAME</a:t>
            </a:r>
          </a:p>
        </p:txBody>
      </p:sp>
      <p:sp>
        <p:nvSpPr>
          <p:cNvPr id="36" name="L 形 35">
            <a:extLst>
              <a:ext uri="{FF2B5EF4-FFF2-40B4-BE49-F238E27FC236}">
                <a16:creationId xmlns:a16="http://schemas.microsoft.com/office/drawing/2014/main" id="{9320DF9F-EF39-4FE2-BF31-687F752D6A2C}"/>
              </a:ext>
            </a:extLst>
          </p:cNvPr>
          <p:cNvSpPr/>
          <p:nvPr/>
        </p:nvSpPr>
        <p:spPr>
          <a:xfrm rot="13500000">
            <a:off x="11550703" y="951314"/>
            <a:ext cx="227693" cy="227693"/>
          </a:xfrm>
          <a:prstGeom prst="corner">
            <a:avLst>
              <a:gd name="adj1" fmla="val 37732"/>
              <a:gd name="adj2" fmla="val 38805"/>
            </a:avLst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37" name="L 形 36">
            <a:extLst>
              <a:ext uri="{FF2B5EF4-FFF2-40B4-BE49-F238E27FC236}">
                <a16:creationId xmlns:a16="http://schemas.microsoft.com/office/drawing/2014/main" id="{2DE1ED99-0C49-4C3D-BCF0-8FA5B97327D1}"/>
              </a:ext>
            </a:extLst>
          </p:cNvPr>
          <p:cNvSpPr/>
          <p:nvPr/>
        </p:nvSpPr>
        <p:spPr>
          <a:xfrm rot="13500000">
            <a:off x="11292853" y="951315"/>
            <a:ext cx="227693" cy="227693"/>
          </a:xfrm>
          <a:prstGeom prst="corner">
            <a:avLst>
              <a:gd name="adj1" fmla="val 37732"/>
              <a:gd name="adj2" fmla="val 38805"/>
            </a:avLst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39" name="L 形 38">
            <a:extLst>
              <a:ext uri="{FF2B5EF4-FFF2-40B4-BE49-F238E27FC236}">
                <a16:creationId xmlns:a16="http://schemas.microsoft.com/office/drawing/2014/main" id="{6D67592D-7C31-4C02-81D3-18026BF253C1}"/>
              </a:ext>
            </a:extLst>
          </p:cNvPr>
          <p:cNvSpPr/>
          <p:nvPr/>
        </p:nvSpPr>
        <p:spPr>
          <a:xfrm rot="13500000">
            <a:off x="11035003" y="951317"/>
            <a:ext cx="227693" cy="227693"/>
          </a:xfrm>
          <a:prstGeom prst="corner">
            <a:avLst>
              <a:gd name="adj1" fmla="val 37732"/>
              <a:gd name="adj2" fmla="val 38805"/>
            </a:avLst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40" name="标题 1">
            <a:extLst>
              <a:ext uri="{FF2B5EF4-FFF2-40B4-BE49-F238E27FC236}">
                <a16:creationId xmlns:a16="http://schemas.microsoft.com/office/drawing/2014/main" id="{FC54D70A-BFB9-4055-B7B1-FD41E42C40F8}"/>
              </a:ext>
            </a:extLst>
          </p:cNvPr>
          <p:cNvSpPr txBox="1">
            <a:spLocks/>
          </p:cNvSpPr>
          <p:nvPr/>
        </p:nvSpPr>
        <p:spPr>
          <a:xfrm>
            <a:off x="5196267" y="144138"/>
            <a:ext cx="2193361" cy="101051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altLang="zh-CN" sz="2000" spc="150" dirty="0">
              <a:solidFill>
                <a:srgbClr val="002FA7"/>
              </a:solidFill>
              <a:latin typeface="Montserrat ExtraBold" panose="00000900000000000000" pitchFamily="50" charset="0"/>
              <a:ea typeface="+mn-ea"/>
              <a:cs typeface="+mn-ea"/>
              <a:sym typeface="+mn-lt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040EC54-3023-4006-A41E-E044CBF5E46E}"/>
              </a:ext>
            </a:extLst>
          </p:cNvPr>
          <p:cNvSpPr txBox="1"/>
          <p:nvPr/>
        </p:nvSpPr>
        <p:spPr>
          <a:xfrm>
            <a:off x="10856686" y="6422049"/>
            <a:ext cx="1014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游戏流程</a:t>
            </a: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FC7826A-C62F-4BD0-A4F0-1589440B6867}"/>
              </a:ext>
            </a:extLst>
          </p:cNvPr>
          <p:cNvCxnSpPr>
            <a:cxnSpLocks/>
          </p:cNvCxnSpPr>
          <p:nvPr/>
        </p:nvCxnSpPr>
        <p:spPr>
          <a:xfrm>
            <a:off x="334963" y="6340415"/>
            <a:ext cx="11522075" cy="1"/>
          </a:xfrm>
          <a:prstGeom prst="line">
            <a:avLst/>
          </a:prstGeom>
          <a:ln w="38100">
            <a:solidFill>
              <a:srgbClr val="002F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标题 1">
            <a:extLst>
              <a:ext uri="{FF2B5EF4-FFF2-40B4-BE49-F238E27FC236}">
                <a16:creationId xmlns:a16="http://schemas.microsoft.com/office/drawing/2014/main" id="{EEB9CAAD-654F-4E5E-8FA5-5282DA7E2E3B}"/>
              </a:ext>
            </a:extLst>
          </p:cNvPr>
          <p:cNvSpPr txBox="1">
            <a:spLocks/>
          </p:cNvSpPr>
          <p:nvPr/>
        </p:nvSpPr>
        <p:spPr>
          <a:xfrm>
            <a:off x="255996" y="6485590"/>
            <a:ext cx="4501421" cy="21147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400" dirty="0">
                <a:latin typeface="Montserrat SemiBold" panose="00000700000000000000" pitchFamily="50" charset="0"/>
                <a:ea typeface="+mn-ea"/>
                <a:cs typeface="+mn-ea"/>
                <a:sym typeface="+mn-lt"/>
              </a:rPr>
              <a:t>软件项目开发与实践</a:t>
            </a:r>
            <a:endParaRPr lang="en-US" altLang="zh-CN" sz="1400" dirty="0">
              <a:latin typeface="Montserrat SemiBold" panose="00000700000000000000" pitchFamily="50" charset="0"/>
              <a:ea typeface="+mn-ea"/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807A024-4995-98F0-F633-37932A387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963" y="1504354"/>
            <a:ext cx="4846904" cy="282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8505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8" grpId="0"/>
      <p:bldP spid="12" grpId="0"/>
      <p:bldP spid="4" grpId="0"/>
      <p:bldP spid="44" grpId="0" animBg="1"/>
      <p:bldP spid="45" grpId="0" animBg="1"/>
      <p:bldP spid="46" grpId="0" animBg="1"/>
      <p:bldP spid="13" grpId="0" animBg="1"/>
      <p:bldP spid="32" grpId="0"/>
      <p:bldP spid="33" grpId="0" animBg="1"/>
      <p:bldP spid="34" grpId="0" animBg="1"/>
      <p:bldP spid="35" grpId="0"/>
      <p:bldP spid="36" grpId="0" animBg="1"/>
      <p:bldP spid="37" grpId="0" animBg="1"/>
      <p:bldP spid="39" grpId="0" animBg="1"/>
      <p:bldP spid="40" grpId="0"/>
      <p:bldP spid="41" grpId="0"/>
      <p:bldP spid="5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F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 形 3">
            <a:extLst>
              <a:ext uri="{FF2B5EF4-FFF2-40B4-BE49-F238E27FC236}">
                <a16:creationId xmlns:a16="http://schemas.microsoft.com/office/drawing/2014/main" id="{41C09646-143D-4415-9568-ABD589BB3A92}"/>
              </a:ext>
            </a:extLst>
          </p:cNvPr>
          <p:cNvSpPr/>
          <p:nvPr/>
        </p:nvSpPr>
        <p:spPr>
          <a:xfrm rot="18900000">
            <a:off x="11082735" y="5210412"/>
            <a:ext cx="705740" cy="705740"/>
          </a:xfrm>
          <a:prstGeom prst="corner">
            <a:avLst>
              <a:gd name="adj1" fmla="val 29594"/>
              <a:gd name="adj2" fmla="val 296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7FCFED23-3232-4D07-BF58-CFEEB3820140}"/>
              </a:ext>
            </a:extLst>
          </p:cNvPr>
          <p:cNvSpPr/>
          <p:nvPr/>
        </p:nvSpPr>
        <p:spPr>
          <a:xfrm>
            <a:off x="9273684" y="3210689"/>
            <a:ext cx="1146656" cy="1146656"/>
          </a:xfrm>
          <a:prstGeom prst="ellipse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919E05C4-3EBB-4CBD-82D5-86AC2110AC9C}"/>
              </a:ext>
            </a:extLst>
          </p:cNvPr>
          <p:cNvSpPr/>
          <p:nvPr/>
        </p:nvSpPr>
        <p:spPr>
          <a:xfrm>
            <a:off x="1771660" y="2535426"/>
            <a:ext cx="938918" cy="938918"/>
          </a:xfrm>
          <a:prstGeom prst="ellipse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056829" y="2563772"/>
            <a:ext cx="8078342" cy="188267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zh-CN" sz="13800" u="sng" dirty="0">
                <a:solidFill>
                  <a:schemeClr val="bg1"/>
                </a:solidFill>
                <a:latin typeface="Montserrat ExtraBold" panose="000009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THANKS</a:t>
            </a:r>
            <a:endParaRPr lang="zh-CN" altLang="en-US" sz="13800" u="sng" dirty="0">
              <a:solidFill>
                <a:schemeClr val="bg1"/>
              </a:solidFill>
              <a:latin typeface="Montserrat ExtraBold" panose="00000900000000000000" pitchFamily="50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060E75F7-8B93-4589-AD50-4D302E156C9A}"/>
              </a:ext>
            </a:extLst>
          </p:cNvPr>
          <p:cNvSpPr/>
          <p:nvPr/>
        </p:nvSpPr>
        <p:spPr>
          <a:xfrm>
            <a:off x="5240393" y="4133529"/>
            <a:ext cx="682531" cy="682531"/>
          </a:xfrm>
          <a:prstGeom prst="ellipse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5DCCF66-CFD7-42E0-9AEE-B3D29A90F8FF}"/>
              </a:ext>
            </a:extLst>
          </p:cNvPr>
          <p:cNvCxnSpPr>
            <a:cxnSpLocks/>
          </p:cNvCxnSpPr>
          <p:nvPr/>
        </p:nvCxnSpPr>
        <p:spPr>
          <a:xfrm>
            <a:off x="2241119" y="3501135"/>
            <a:ext cx="2806688" cy="807250"/>
          </a:xfrm>
          <a:prstGeom prst="line">
            <a:avLst/>
          </a:prstGeom>
          <a:ln w="38100">
            <a:solidFill>
              <a:srgbClr val="002F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311F44FF-9FC6-4108-998B-66B6E05916D5}"/>
              </a:ext>
            </a:extLst>
          </p:cNvPr>
          <p:cNvCxnSpPr>
            <a:cxnSpLocks/>
          </p:cNvCxnSpPr>
          <p:nvPr/>
        </p:nvCxnSpPr>
        <p:spPr>
          <a:xfrm flipV="1">
            <a:off x="5315982" y="3004885"/>
            <a:ext cx="1455850" cy="1099097"/>
          </a:xfrm>
          <a:prstGeom prst="line">
            <a:avLst/>
          </a:prstGeom>
          <a:ln w="38100">
            <a:solidFill>
              <a:srgbClr val="002F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155BEBB-0C8F-4FFF-9391-4D64C71D66B3}"/>
              </a:ext>
            </a:extLst>
          </p:cNvPr>
          <p:cNvCxnSpPr/>
          <p:nvPr/>
        </p:nvCxnSpPr>
        <p:spPr>
          <a:xfrm>
            <a:off x="6886132" y="3210689"/>
            <a:ext cx="2722418" cy="1146656"/>
          </a:xfrm>
          <a:prstGeom prst="line">
            <a:avLst/>
          </a:prstGeom>
          <a:ln w="38100">
            <a:solidFill>
              <a:srgbClr val="002F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2257B7A-879B-4E05-830E-D1E3F17CF63B}"/>
              </a:ext>
            </a:extLst>
          </p:cNvPr>
          <p:cNvCxnSpPr>
            <a:cxnSpLocks/>
          </p:cNvCxnSpPr>
          <p:nvPr/>
        </p:nvCxnSpPr>
        <p:spPr>
          <a:xfrm>
            <a:off x="334963" y="6340415"/>
            <a:ext cx="11522075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标题 1">
            <a:extLst>
              <a:ext uri="{FF2B5EF4-FFF2-40B4-BE49-F238E27FC236}">
                <a16:creationId xmlns:a16="http://schemas.microsoft.com/office/drawing/2014/main" id="{E9747DB3-0160-4AF1-BBF4-96F492222DD5}"/>
              </a:ext>
            </a:extLst>
          </p:cNvPr>
          <p:cNvSpPr txBox="1">
            <a:spLocks/>
          </p:cNvSpPr>
          <p:nvPr/>
        </p:nvSpPr>
        <p:spPr>
          <a:xfrm>
            <a:off x="10058400" y="6485590"/>
            <a:ext cx="1900971" cy="21147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1400" dirty="0">
                <a:solidFill>
                  <a:schemeClr val="bg1"/>
                </a:solidFill>
                <a:latin typeface="Montserrat SemiBold" panose="00000700000000000000" pitchFamily="50" charset="0"/>
                <a:ea typeface="+mn-ea"/>
                <a:cs typeface="+mn-ea"/>
                <a:sym typeface="+mn-lt"/>
              </a:rPr>
              <a:t>Date—2023/09/09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37FEDAB-28B3-4FAE-B0CC-9A36DF2120F9}"/>
              </a:ext>
            </a:extLst>
          </p:cNvPr>
          <p:cNvSpPr/>
          <p:nvPr/>
        </p:nvSpPr>
        <p:spPr>
          <a:xfrm rot="5400000">
            <a:off x="6073141" y="-4681944"/>
            <a:ext cx="45719" cy="12192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26" name="PA-标题 1">
            <a:extLst>
              <a:ext uri="{FF2B5EF4-FFF2-40B4-BE49-F238E27FC236}">
                <a16:creationId xmlns:a16="http://schemas.microsoft.com/office/drawing/2014/main" id="{D6455A6A-B063-45FB-B6E0-917D9A301459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51966" y="6485590"/>
            <a:ext cx="5427765" cy="21147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400" dirty="0">
                <a:solidFill>
                  <a:schemeClr val="bg1"/>
                </a:solidFill>
                <a:latin typeface="Montserrat SemiBold" panose="00000700000000000000" pitchFamily="50" charset="0"/>
                <a:ea typeface="+mn-ea"/>
                <a:cs typeface="+mn-ea"/>
                <a:sym typeface="+mn-lt"/>
              </a:rPr>
              <a:t>软件项目开发与实践</a:t>
            </a:r>
            <a:endParaRPr lang="en-US" altLang="zh-CN" sz="1400" dirty="0">
              <a:solidFill>
                <a:schemeClr val="bg1"/>
              </a:solidFill>
              <a:latin typeface="Montserrat SemiBold" panose="00000700000000000000" pitchFamily="50" charset="0"/>
              <a:ea typeface="+mn-ea"/>
              <a:cs typeface="+mn-ea"/>
              <a:sym typeface="+mn-lt"/>
            </a:endParaRPr>
          </a:p>
        </p:txBody>
      </p:sp>
      <p:sp>
        <p:nvSpPr>
          <p:cNvPr id="27" name="PA-标题 1">
            <a:extLst>
              <a:ext uri="{FF2B5EF4-FFF2-40B4-BE49-F238E27FC236}">
                <a16:creationId xmlns:a16="http://schemas.microsoft.com/office/drawing/2014/main" id="{07FEE0CB-BC5F-40ED-9A4D-9DA6CCE56DBF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5996" y="142194"/>
            <a:ext cx="2189492" cy="7006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altLang="zh-CN" sz="2000" spc="150" dirty="0">
              <a:solidFill>
                <a:schemeClr val="bg1"/>
              </a:solidFill>
              <a:latin typeface="Montserrat ExtraBold" panose="00000900000000000000" pitchFamily="50" charset="0"/>
              <a:ea typeface="+mn-ea"/>
              <a:cs typeface="+mn-ea"/>
              <a:sym typeface="+mn-lt"/>
            </a:endParaRPr>
          </a:p>
        </p:txBody>
      </p:sp>
      <p:sp>
        <p:nvSpPr>
          <p:cNvPr id="28" name="PA-椭圆 16">
            <a:extLst>
              <a:ext uri="{FF2B5EF4-FFF2-40B4-BE49-F238E27FC236}">
                <a16:creationId xmlns:a16="http://schemas.microsoft.com/office/drawing/2014/main" id="{9F2994C3-A993-46BC-B917-398CED73C7D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73188" y="889744"/>
            <a:ext cx="350837" cy="350837"/>
          </a:xfrm>
          <a:prstGeom prst="ellipse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PA-同心圆 18">
            <a:extLst>
              <a:ext uri="{FF2B5EF4-FFF2-40B4-BE49-F238E27FC236}">
                <a16:creationId xmlns:a16="http://schemas.microsoft.com/office/drawing/2014/main" id="{41A1F242-EB4B-4D86-B968-3952C4CD1CD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44325" y="889744"/>
            <a:ext cx="350837" cy="350837"/>
          </a:xfrm>
          <a:prstGeom prst="donut">
            <a:avLst>
              <a:gd name="adj" fmla="val 2074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PA-标题 1">
            <a:extLst>
              <a:ext uri="{FF2B5EF4-FFF2-40B4-BE49-F238E27FC236}">
                <a16:creationId xmlns:a16="http://schemas.microsoft.com/office/drawing/2014/main" id="{FF6AF3BA-8C2F-453E-8E33-8D721676B4BA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9252536" y="871551"/>
            <a:ext cx="1799467" cy="4305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altLang="zh-CN" sz="2000" spc="150" dirty="0">
                <a:solidFill>
                  <a:schemeClr val="bg1"/>
                </a:solidFill>
                <a:latin typeface="Montserrat ExtraBold" panose="00000900000000000000" pitchFamily="50" charset="0"/>
                <a:ea typeface="+mn-ea"/>
                <a:cs typeface="+mn-ea"/>
                <a:sym typeface="+mn-lt"/>
              </a:rPr>
              <a:t>PYGAME</a:t>
            </a:r>
          </a:p>
        </p:txBody>
      </p:sp>
      <p:sp>
        <p:nvSpPr>
          <p:cNvPr id="32" name="PA-L-Shape 23">
            <a:extLst>
              <a:ext uri="{FF2B5EF4-FFF2-40B4-BE49-F238E27FC236}">
                <a16:creationId xmlns:a16="http://schemas.microsoft.com/office/drawing/2014/main" id="{8611EC3D-A90B-4AA1-AB6E-56F60FAB6787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3500000">
            <a:off x="11550703" y="951314"/>
            <a:ext cx="227693" cy="227693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33" name="PA-L-Shape 24">
            <a:extLst>
              <a:ext uri="{FF2B5EF4-FFF2-40B4-BE49-F238E27FC236}">
                <a16:creationId xmlns:a16="http://schemas.microsoft.com/office/drawing/2014/main" id="{0C143955-8C1A-4843-8AF6-2FE716FC6C83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3500000">
            <a:off x="11292853" y="951315"/>
            <a:ext cx="227693" cy="227693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34" name="PA-L-Shape 25">
            <a:extLst>
              <a:ext uri="{FF2B5EF4-FFF2-40B4-BE49-F238E27FC236}">
                <a16:creationId xmlns:a16="http://schemas.microsoft.com/office/drawing/2014/main" id="{98A70DDF-3539-49FC-8E89-2EAB051F9359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rot="13500000">
            <a:off x="11035003" y="951317"/>
            <a:ext cx="227693" cy="227693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35" name="PA-标题 1">
            <a:extLst>
              <a:ext uri="{FF2B5EF4-FFF2-40B4-BE49-F238E27FC236}">
                <a16:creationId xmlns:a16="http://schemas.microsoft.com/office/drawing/2014/main" id="{493E5A57-4C0B-4BD6-8950-C48F3B1B0670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5196266" y="144138"/>
            <a:ext cx="1929015" cy="101051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altLang="zh-CN" sz="2000" spc="150" dirty="0">
              <a:solidFill>
                <a:schemeClr val="bg1"/>
              </a:solidFill>
              <a:latin typeface="Montserrat ExtraBold" panose="00000900000000000000" pitchFamily="50" charset="0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585547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53" presetClass="entr" presetSubtype="1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53" presetClass="entr" presetSubtype="1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53" presetClass="entr" presetSubtype="1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53" presetClass="entr" presetSubtype="1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9" grpId="0" animBg="1"/>
      <p:bldP spid="37" grpId="0" animBg="1"/>
      <p:bldP spid="5" grpId="0"/>
      <p:bldP spid="38" grpId="0" animBg="1"/>
      <p:bldP spid="56" grpId="0"/>
      <p:bldP spid="57" grpId="0" animBg="1"/>
      <p:bldP spid="26" grpId="0"/>
      <p:bldP spid="27" grpId="0"/>
      <p:bldP spid="28" grpId="0" animBg="1"/>
      <p:bldP spid="30" grpId="0" animBg="1"/>
      <p:bldP spid="31" grpId="0"/>
      <p:bldP spid="32" grpId="0" animBg="1"/>
      <p:bldP spid="33" grpId="0" animBg="1"/>
      <p:bldP spid="34" grpId="0" animBg="1"/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L 形 72">
            <a:extLst>
              <a:ext uri="{FF2B5EF4-FFF2-40B4-BE49-F238E27FC236}">
                <a16:creationId xmlns:a16="http://schemas.microsoft.com/office/drawing/2014/main" id="{83BA2836-19F5-4AB0-8A1D-D7FB5B40F548}"/>
              </a:ext>
            </a:extLst>
          </p:cNvPr>
          <p:cNvSpPr/>
          <p:nvPr/>
        </p:nvSpPr>
        <p:spPr>
          <a:xfrm rot="2700000">
            <a:off x="10061603" y="854969"/>
            <a:ext cx="3355521" cy="3355521"/>
          </a:xfrm>
          <a:prstGeom prst="corner">
            <a:avLst>
              <a:gd name="adj1" fmla="val 43500"/>
              <a:gd name="adj2" fmla="val 44135"/>
            </a:avLst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E75B86C-CA84-435F-9FE2-21AEEB764243}"/>
              </a:ext>
            </a:extLst>
          </p:cNvPr>
          <p:cNvSpPr/>
          <p:nvPr/>
        </p:nvSpPr>
        <p:spPr>
          <a:xfrm>
            <a:off x="0" y="0"/>
            <a:ext cx="12192000" cy="1391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L 形 3">
            <a:extLst>
              <a:ext uri="{FF2B5EF4-FFF2-40B4-BE49-F238E27FC236}">
                <a16:creationId xmlns:a16="http://schemas.microsoft.com/office/drawing/2014/main" id="{41C09646-143D-4415-9568-ABD589BB3A92}"/>
              </a:ext>
            </a:extLst>
          </p:cNvPr>
          <p:cNvSpPr/>
          <p:nvPr/>
        </p:nvSpPr>
        <p:spPr>
          <a:xfrm rot="13500000">
            <a:off x="3251257" y="3175685"/>
            <a:ext cx="3355521" cy="3355521"/>
          </a:xfrm>
          <a:prstGeom prst="corner">
            <a:avLst>
              <a:gd name="adj1" fmla="val 43500"/>
              <a:gd name="adj2" fmla="val 44135"/>
            </a:avLst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717E9456-B9FB-4891-9E3E-6DCCD884DF72}"/>
              </a:ext>
            </a:extLst>
          </p:cNvPr>
          <p:cNvSpPr/>
          <p:nvPr/>
        </p:nvSpPr>
        <p:spPr>
          <a:xfrm>
            <a:off x="0" y="6334409"/>
            <a:ext cx="12192000" cy="535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48797" y="1928659"/>
            <a:ext cx="6266259" cy="389715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10000"/>
              </a:lnSpc>
            </a:pPr>
            <a:r>
              <a:rPr lang="en-US" altLang="zh-CN" sz="8000" u="sng" dirty="0">
                <a:latin typeface="Montserrat ExtraBold" panose="00000900000000000000" pitchFamily="50" charset="0"/>
                <a:ea typeface="+mn-ea"/>
                <a:cs typeface="+mn-ea"/>
                <a:sym typeface="+mn-lt"/>
              </a:rPr>
              <a:t>TABLE</a:t>
            </a:r>
          </a:p>
          <a:p>
            <a:pPr>
              <a:lnSpc>
                <a:spcPts val="10000"/>
              </a:lnSpc>
            </a:pPr>
            <a:r>
              <a:rPr lang="en-US" altLang="zh-CN" sz="8000" u="sng" dirty="0">
                <a:latin typeface="Montserrat ExtraBold" panose="00000900000000000000" pitchFamily="50" charset="0"/>
                <a:ea typeface="+mn-ea"/>
                <a:cs typeface="+mn-ea"/>
                <a:sym typeface="+mn-lt"/>
              </a:rPr>
              <a:t>OF</a:t>
            </a:r>
          </a:p>
          <a:p>
            <a:pPr>
              <a:lnSpc>
                <a:spcPts val="10000"/>
              </a:lnSpc>
            </a:pPr>
            <a:r>
              <a:rPr lang="en-US" altLang="zh-CN" sz="8000" u="sng" dirty="0">
                <a:latin typeface="Montserrat ExtraBold" panose="00000900000000000000" pitchFamily="50" charset="0"/>
                <a:ea typeface="+mn-ea"/>
                <a:cs typeface="+mn-ea"/>
                <a:sym typeface="+mn-lt"/>
              </a:rPr>
              <a:t>CONTENTS</a:t>
            </a:r>
            <a:endParaRPr lang="zh-CN" altLang="en-US" sz="8000" u="sng" dirty="0">
              <a:latin typeface="Montserrat ExtraBold" panose="00000900000000000000" pitchFamily="50" charset="0"/>
              <a:ea typeface="+mn-ea"/>
              <a:cs typeface="+mn-ea"/>
              <a:sym typeface="+mn-lt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D1414ED-0DE7-43BA-B538-BC44F58E38F7}"/>
              </a:ext>
            </a:extLst>
          </p:cNvPr>
          <p:cNvSpPr txBox="1"/>
          <p:nvPr/>
        </p:nvSpPr>
        <p:spPr>
          <a:xfrm>
            <a:off x="11276375" y="6422049"/>
            <a:ext cx="595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目录</a:t>
            </a: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362BEC80-0C64-418A-82E1-A952D3437D60}"/>
              </a:ext>
            </a:extLst>
          </p:cNvPr>
          <p:cNvGrpSpPr/>
          <p:nvPr/>
        </p:nvGrpSpPr>
        <p:grpSpPr>
          <a:xfrm>
            <a:off x="6695829" y="2163425"/>
            <a:ext cx="1829399" cy="835910"/>
            <a:chOff x="7960106" y="1943928"/>
            <a:chExt cx="1829399" cy="835910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919E05C4-3EBB-4CBD-82D5-86AC2110AC9C}"/>
                </a:ext>
              </a:extLst>
            </p:cNvPr>
            <p:cNvSpPr/>
            <p:nvPr/>
          </p:nvSpPr>
          <p:spPr>
            <a:xfrm>
              <a:off x="7960106" y="1943928"/>
              <a:ext cx="513222" cy="513222"/>
            </a:xfrm>
            <a:prstGeom prst="ellipse">
              <a:avLst/>
            </a:prstGeom>
            <a:solidFill>
              <a:srgbClr val="F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7CB004C-E393-4C27-9A62-22983A250A41}"/>
                </a:ext>
              </a:extLst>
            </p:cNvPr>
            <p:cNvSpPr txBox="1"/>
            <p:nvPr/>
          </p:nvSpPr>
          <p:spPr>
            <a:xfrm>
              <a:off x="8258317" y="2015158"/>
              <a:ext cx="15311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spc="300" dirty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类设计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9C0A031C-21B8-420E-A30A-CDDB10A959FB}"/>
                </a:ext>
              </a:extLst>
            </p:cNvPr>
            <p:cNvSpPr txBox="1"/>
            <p:nvPr/>
          </p:nvSpPr>
          <p:spPr>
            <a:xfrm>
              <a:off x="9466149" y="2502839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altLang="zh-CN" sz="1200" dirty="0">
                <a:solidFill>
                  <a:srgbClr val="FF3F3F"/>
                </a:solidFill>
                <a:latin typeface="Montserrat ExtraBold" panose="00000900000000000000" pitchFamily="50" charset="0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D75F72A7-41D0-4EA6-A634-6EF88CDD07B0}"/>
              </a:ext>
            </a:extLst>
          </p:cNvPr>
          <p:cNvGrpSpPr/>
          <p:nvPr/>
        </p:nvGrpSpPr>
        <p:grpSpPr>
          <a:xfrm>
            <a:off x="7401223" y="4472518"/>
            <a:ext cx="2877711" cy="835910"/>
            <a:chOff x="7585059" y="1943928"/>
            <a:chExt cx="2877711" cy="835910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5AA2F5B7-C083-4AF1-93C6-F02E4A3F8B62}"/>
                </a:ext>
              </a:extLst>
            </p:cNvPr>
            <p:cNvSpPr/>
            <p:nvPr/>
          </p:nvSpPr>
          <p:spPr>
            <a:xfrm>
              <a:off x="7960106" y="1943928"/>
              <a:ext cx="513222" cy="513222"/>
            </a:xfrm>
            <a:prstGeom prst="ellipse">
              <a:avLst/>
            </a:prstGeom>
            <a:solidFill>
              <a:srgbClr val="F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33A1B6ED-CB9A-407F-AC5D-B976BADE4BD0}"/>
                </a:ext>
              </a:extLst>
            </p:cNvPr>
            <p:cNvSpPr txBox="1"/>
            <p:nvPr/>
          </p:nvSpPr>
          <p:spPr>
            <a:xfrm>
              <a:off x="7585059" y="2015158"/>
              <a:ext cx="28777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spc="300" dirty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游戏流程控制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E211E9D9-4535-46E1-9CF0-593BF4454B7A}"/>
                </a:ext>
              </a:extLst>
            </p:cNvPr>
            <p:cNvSpPr txBox="1"/>
            <p:nvPr/>
          </p:nvSpPr>
          <p:spPr>
            <a:xfrm>
              <a:off x="9448193" y="2502839"/>
              <a:ext cx="1847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altLang="zh-CN" sz="1200" dirty="0">
                <a:solidFill>
                  <a:srgbClr val="FF3F3F"/>
                </a:solidFill>
                <a:latin typeface="Montserrat ExtraBold" panose="00000900000000000000" pitchFamily="50" charset="0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09316CF5-D5C9-4EB8-B829-997259171D47}"/>
              </a:ext>
            </a:extLst>
          </p:cNvPr>
          <p:cNvGrpSpPr/>
          <p:nvPr/>
        </p:nvGrpSpPr>
        <p:grpSpPr>
          <a:xfrm>
            <a:off x="8626410" y="4101077"/>
            <a:ext cx="1032522" cy="764680"/>
            <a:chOff x="8931548" y="2015158"/>
            <a:chExt cx="1032522" cy="764680"/>
          </a:xfrm>
        </p:grpSpPr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9F6A980C-6367-4D04-8E25-C8B6B3B363B2}"/>
                </a:ext>
              </a:extLst>
            </p:cNvPr>
            <p:cNvSpPr txBox="1"/>
            <p:nvPr/>
          </p:nvSpPr>
          <p:spPr>
            <a:xfrm>
              <a:off x="8931548" y="2015158"/>
              <a:ext cx="1847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zh-CN" altLang="en-US" sz="3200" spc="300"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5A157FA4-8B5D-451F-8DF2-451D4BAFDF31}"/>
                </a:ext>
              </a:extLst>
            </p:cNvPr>
            <p:cNvSpPr txBox="1"/>
            <p:nvPr/>
          </p:nvSpPr>
          <p:spPr>
            <a:xfrm>
              <a:off x="9779340" y="2502839"/>
              <a:ext cx="1847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altLang="zh-CN" sz="1200" dirty="0">
                <a:solidFill>
                  <a:srgbClr val="FF3F3F"/>
                </a:solidFill>
                <a:latin typeface="Montserrat ExtraBold" panose="00000900000000000000" pitchFamily="50" charset="0"/>
              </a:endParaRPr>
            </a:p>
          </p:txBody>
        </p:sp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id="{195148FB-3741-48A1-A62B-B8ACBAF25929}"/>
              </a:ext>
            </a:extLst>
          </p:cNvPr>
          <p:cNvSpPr/>
          <p:nvPr/>
        </p:nvSpPr>
        <p:spPr>
          <a:xfrm rot="5400000">
            <a:off x="6073141" y="-4681944"/>
            <a:ext cx="45719" cy="12192002"/>
          </a:xfrm>
          <a:prstGeom prst="rect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42" name="标题 1">
            <a:extLst>
              <a:ext uri="{FF2B5EF4-FFF2-40B4-BE49-F238E27FC236}">
                <a16:creationId xmlns:a16="http://schemas.microsoft.com/office/drawing/2014/main" id="{8F72C2FC-B4BE-4BE5-AB7A-23A9A22C1F88}"/>
              </a:ext>
            </a:extLst>
          </p:cNvPr>
          <p:cNvSpPr txBox="1">
            <a:spLocks/>
          </p:cNvSpPr>
          <p:nvPr/>
        </p:nvSpPr>
        <p:spPr>
          <a:xfrm>
            <a:off x="255996" y="142194"/>
            <a:ext cx="2389766" cy="7006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altLang="zh-CN" sz="2000" spc="150" dirty="0">
              <a:solidFill>
                <a:srgbClr val="002FA7"/>
              </a:solidFill>
              <a:latin typeface="Montserrat ExtraBold" panose="00000900000000000000" pitchFamily="50" charset="0"/>
              <a:ea typeface="+mn-ea"/>
              <a:cs typeface="+mn-ea"/>
              <a:sym typeface="+mn-lt"/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AC970E1C-2AD1-413D-8578-827C7A8B52F0}"/>
              </a:ext>
            </a:extLst>
          </p:cNvPr>
          <p:cNvSpPr/>
          <p:nvPr/>
        </p:nvSpPr>
        <p:spPr>
          <a:xfrm>
            <a:off x="573188" y="889744"/>
            <a:ext cx="350837" cy="350837"/>
          </a:xfrm>
          <a:prstGeom prst="ellipse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圆: 空心 58">
            <a:extLst>
              <a:ext uri="{FF2B5EF4-FFF2-40B4-BE49-F238E27FC236}">
                <a16:creationId xmlns:a16="http://schemas.microsoft.com/office/drawing/2014/main" id="{2C5365E8-A0D4-4E8E-88EB-4975440165CC}"/>
              </a:ext>
            </a:extLst>
          </p:cNvPr>
          <p:cNvSpPr/>
          <p:nvPr/>
        </p:nvSpPr>
        <p:spPr>
          <a:xfrm>
            <a:off x="344325" y="889744"/>
            <a:ext cx="350837" cy="350837"/>
          </a:xfrm>
          <a:prstGeom prst="donut">
            <a:avLst>
              <a:gd name="adj" fmla="val 20747"/>
            </a:avLst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0" name="标题 1">
            <a:extLst>
              <a:ext uri="{FF2B5EF4-FFF2-40B4-BE49-F238E27FC236}">
                <a16:creationId xmlns:a16="http://schemas.microsoft.com/office/drawing/2014/main" id="{BDB78EE7-613B-4BA4-9592-BBE95A4C9F1B}"/>
              </a:ext>
            </a:extLst>
          </p:cNvPr>
          <p:cNvSpPr txBox="1">
            <a:spLocks/>
          </p:cNvSpPr>
          <p:nvPr/>
        </p:nvSpPr>
        <p:spPr>
          <a:xfrm>
            <a:off x="10159904" y="142194"/>
            <a:ext cx="1799467" cy="7006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endParaRPr lang="en-US" altLang="zh-CN" sz="2000" spc="150" dirty="0">
              <a:solidFill>
                <a:srgbClr val="002FA7"/>
              </a:solidFill>
              <a:latin typeface="Montserrat ExtraBold" panose="00000900000000000000" pitchFamily="50" charset="0"/>
              <a:ea typeface="+mn-ea"/>
              <a:cs typeface="+mn-ea"/>
              <a:sym typeface="+mn-lt"/>
            </a:endParaRPr>
          </a:p>
        </p:txBody>
      </p:sp>
      <p:sp>
        <p:nvSpPr>
          <p:cNvPr id="62" name="L 形 61">
            <a:extLst>
              <a:ext uri="{FF2B5EF4-FFF2-40B4-BE49-F238E27FC236}">
                <a16:creationId xmlns:a16="http://schemas.microsoft.com/office/drawing/2014/main" id="{506F85A0-545F-4995-A665-210162F6BA94}"/>
              </a:ext>
            </a:extLst>
          </p:cNvPr>
          <p:cNvSpPr/>
          <p:nvPr/>
        </p:nvSpPr>
        <p:spPr>
          <a:xfrm rot="13500000">
            <a:off x="11550703" y="951314"/>
            <a:ext cx="227693" cy="227693"/>
          </a:xfrm>
          <a:prstGeom prst="corner">
            <a:avLst>
              <a:gd name="adj1" fmla="val 37732"/>
              <a:gd name="adj2" fmla="val 38805"/>
            </a:avLst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63" name="L 形 62">
            <a:extLst>
              <a:ext uri="{FF2B5EF4-FFF2-40B4-BE49-F238E27FC236}">
                <a16:creationId xmlns:a16="http://schemas.microsoft.com/office/drawing/2014/main" id="{48D7124A-EB6B-4D9D-8321-9BEEA4B04858}"/>
              </a:ext>
            </a:extLst>
          </p:cNvPr>
          <p:cNvSpPr/>
          <p:nvPr/>
        </p:nvSpPr>
        <p:spPr>
          <a:xfrm rot="13500000">
            <a:off x="11292853" y="951315"/>
            <a:ext cx="227693" cy="227693"/>
          </a:xfrm>
          <a:prstGeom prst="corner">
            <a:avLst>
              <a:gd name="adj1" fmla="val 37732"/>
              <a:gd name="adj2" fmla="val 38805"/>
            </a:avLst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64" name="L 形 63">
            <a:extLst>
              <a:ext uri="{FF2B5EF4-FFF2-40B4-BE49-F238E27FC236}">
                <a16:creationId xmlns:a16="http://schemas.microsoft.com/office/drawing/2014/main" id="{80E23E0B-C648-4B86-8E66-F964F49A023C}"/>
              </a:ext>
            </a:extLst>
          </p:cNvPr>
          <p:cNvSpPr/>
          <p:nvPr/>
        </p:nvSpPr>
        <p:spPr>
          <a:xfrm rot="13500000">
            <a:off x="11035003" y="951317"/>
            <a:ext cx="227693" cy="227693"/>
          </a:xfrm>
          <a:prstGeom prst="corner">
            <a:avLst>
              <a:gd name="adj1" fmla="val 37732"/>
              <a:gd name="adj2" fmla="val 38805"/>
            </a:avLst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65" name="标题 1">
            <a:extLst>
              <a:ext uri="{FF2B5EF4-FFF2-40B4-BE49-F238E27FC236}">
                <a16:creationId xmlns:a16="http://schemas.microsoft.com/office/drawing/2014/main" id="{F4FDF9AB-2C9D-408B-B9F6-D3991C3FF485}"/>
              </a:ext>
            </a:extLst>
          </p:cNvPr>
          <p:cNvSpPr txBox="1">
            <a:spLocks/>
          </p:cNvSpPr>
          <p:nvPr/>
        </p:nvSpPr>
        <p:spPr>
          <a:xfrm>
            <a:off x="5196266" y="144138"/>
            <a:ext cx="2105463" cy="101051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altLang="zh-CN" sz="2000" spc="150" dirty="0">
              <a:solidFill>
                <a:srgbClr val="002FA7"/>
              </a:solidFill>
              <a:latin typeface="Montserrat ExtraBold" panose="00000900000000000000" pitchFamily="50" charset="0"/>
              <a:ea typeface="+mn-ea"/>
              <a:cs typeface="+mn-ea"/>
              <a:sym typeface="+mn-lt"/>
            </a:endParaRP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546E4107-4637-494C-96B1-51CF1EFE99FE}"/>
              </a:ext>
            </a:extLst>
          </p:cNvPr>
          <p:cNvCxnSpPr>
            <a:cxnSpLocks/>
          </p:cNvCxnSpPr>
          <p:nvPr/>
        </p:nvCxnSpPr>
        <p:spPr>
          <a:xfrm>
            <a:off x="334963" y="6340415"/>
            <a:ext cx="11522075" cy="1"/>
          </a:xfrm>
          <a:prstGeom prst="line">
            <a:avLst/>
          </a:prstGeom>
          <a:ln w="38100">
            <a:solidFill>
              <a:srgbClr val="002F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标题 1">
            <a:extLst>
              <a:ext uri="{FF2B5EF4-FFF2-40B4-BE49-F238E27FC236}">
                <a16:creationId xmlns:a16="http://schemas.microsoft.com/office/drawing/2014/main" id="{0AE65AA1-D78B-42A6-A714-B501767B6D38}"/>
              </a:ext>
            </a:extLst>
          </p:cNvPr>
          <p:cNvSpPr txBox="1">
            <a:spLocks/>
          </p:cNvSpPr>
          <p:nvPr/>
        </p:nvSpPr>
        <p:spPr>
          <a:xfrm>
            <a:off x="255996" y="6485590"/>
            <a:ext cx="4501421" cy="21147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400" b="1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软件项目实践与开发</a:t>
            </a:r>
            <a:endParaRPr lang="en-US" altLang="zh-CN" sz="1400" b="1" dirty="0">
              <a:latin typeface="等线" panose="02010600030101010101" pitchFamily="2" charset="-122"/>
              <a:ea typeface="等线" panose="02010600030101010101" pitchFamily="2" charset="-122"/>
              <a:cs typeface="+mn-ea"/>
              <a:sym typeface="+mn-lt"/>
            </a:endParaRPr>
          </a:p>
          <a:p>
            <a:endParaRPr lang="en-US" altLang="zh-CN" sz="1400" dirty="0">
              <a:latin typeface="Montserrat SemiBold" panose="00000700000000000000" pitchFamily="50" charset="0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0D02AA3-000D-700A-9CE7-09D4DCF3300B}"/>
              </a:ext>
            </a:extLst>
          </p:cNvPr>
          <p:cNvSpPr txBox="1"/>
          <p:nvPr/>
        </p:nvSpPr>
        <p:spPr>
          <a:xfrm>
            <a:off x="9137788" y="785861"/>
            <a:ext cx="1967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spc="150" dirty="0">
                <a:solidFill>
                  <a:srgbClr val="002FA7"/>
                </a:solidFill>
                <a:latin typeface="Montserrat ExtraBold" panose="00000900000000000000" pitchFamily="50" charset="0"/>
                <a:cs typeface="+mn-ea"/>
                <a:sym typeface="+mn-lt"/>
              </a:rPr>
              <a:t>PYGAME </a:t>
            </a:r>
          </a:p>
        </p:txBody>
      </p:sp>
    </p:spTree>
    <p:extLst>
      <p:ext uri="{BB962C8B-B14F-4D97-AF65-F5344CB8AC3E}">
        <p14:creationId xmlns:p14="http://schemas.microsoft.com/office/powerpoint/2010/main" val="262451662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4" grpId="0" animBg="1"/>
      <p:bldP spid="5" grpId="0"/>
      <p:bldP spid="30" grpId="0"/>
      <p:bldP spid="42" grpId="0"/>
      <p:bldP spid="58" grpId="0" animBg="1"/>
      <p:bldP spid="59" grpId="0" animBg="1"/>
      <p:bldP spid="60" grpId="0"/>
      <p:bldP spid="62" grpId="0" animBg="1"/>
      <p:bldP spid="63" grpId="0" animBg="1"/>
      <p:bldP spid="64" grpId="0" animBg="1"/>
      <p:bldP spid="65" grpId="0"/>
      <p:bldP spid="71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id="{2D1414ED-0DE7-43BA-B538-BC44F58E38F7}"/>
              </a:ext>
            </a:extLst>
          </p:cNvPr>
          <p:cNvSpPr txBox="1"/>
          <p:nvPr/>
        </p:nvSpPr>
        <p:spPr>
          <a:xfrm>
            <a:off x="10866734" y="6422049"/>
            <a:ext cx="1014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类设计</a:t>
            </a:r>
            <a:endParaRPr lang="en-US" altLang="zh-CN" sz="1600" dirty="0"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8FFE419D-7E92-4BE3-825B-6AF7DF2B650A}"/>
              </a:ext>
            </a:extLst>
          </p:cNvPr>
          <p:cNvCxnSpPr>
            <a:cxnSpLocks/>
          </p:cNvCxnSpPr>
          <p:nvPr/>
        </p:nvCxnSpPr>
        <p:spPr>
          <a:xfrm>
            <a:off x="334963" y="6340415"/>
            <a:ext cx="11522075" cy="1"/>
          </a:xfrm>
          <a:prstGeom prst="line">
            <a:avLst/>
          </a:prstGeom>
          <a:ln w="38100">
            <a:solidFill>
              <a:srgbClr val="002F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标题 1">
            <a:extLst>
              <a:ext uri="{FF2B5EF4-FFF2-40B4-BE49-F238E27FC236}">
                <a16:creationId xmlns:a16="http://schemas.microsoft.com/office/drawing/2014/main" id="{B434250E-D2AF-45B4-9A1D-E3FADE3EB18D}"/>
              </a:ext>
            </a:extLst>
          </p:cNvPr>
          <p:cNvSpPr txBox="1">
            <a:spLocks/>
          </p:cNvSpPr>
          <p:nvPr/>
        </p:nvSpPr>
        <p:spPr>
          <a:xfrm>
            <a:off x="255996" y="6485590"/>
            <a:ext cx="4501421" cy="21147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400" b="1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软件项目开发与实践</a:t>
            </a:r>
            <a:endParaRPr lang="en-US" altLang="zh-CN" sz="1400" b="1" dirty="0">
              <a:latin typeface="等线" panose="02010600030101010101" pitchFamily="2" charset="-122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1BB0BB6-A844-471F-84A1-4F082321611C}"/>
              </a:ext>
            </a:extLst>
          </p:cNvPr>
          <p:cNvSpPr/>
          <p:nvPr/>
        </p:nvSpPr>
        <p:spPr>
          <a:xfrm rot="5400000">
            <a:off x="6073141" y="-4681944"/>
            <a:ext cx="45719" cy="12192002"/>
          </a:xfrm>
          <a:prstGeom prst="rect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39" name="圆: 空心 38">
            <a:extLst>
              <a:ext uri="{FF2B5EF4-FFF2-40B4-BE49-F238E27FC236}">
                <a16:creationId xmlns:a16="http://schemas.microsoft.com/office/drawing/2014/main" id="{EE441C29-DD88-4F95-8D46-2AA9B8E4848A}"/>
              </a:ext>
            </a:extLst>
          </p:cNvPr>
          <p:cNvSpPr/>
          <p:nvPr/>
        </p:nvSpPr>
        <p:spPr>
          <a:xfrm>
            <a:off x="2825252" y="2513415"/>
            <a:ext cx="2917583" cy="2917583"/>
          </a:xfrm>
          <a:prstGeom prst="donut">
            <a:avLst>
              <a:gd name="adj" fmla="val 34260"/>
            </a:avLst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4059744" y="2103723"/>
            <a:ext cx="3428116" cy="35992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14500"/>
              </a:lnSpc>
            </a:pPr>
            <a:r>
              <a:rPr lang="zh-CN" altLang="en-US" sz="11500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类  设计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C0A031C-21B8-420E-A30A-CDDB10A959FB}"/>
              </a:ext>
            </a:extLst>
          </p:cNvPr>
          <p:cNvSpPr txBox="1"/>
          <p:nvPr/>
        </p:nvSpPr>
        <p:spPr>
          <a:xfrm>
            <a:off x="4897600" y="3734066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3F3F"/>
                </a:solidFill>
                <a:latin typeface="Montserrat ExtraBold" panose="00000900000000000000" pitchFamily="2" charset="0"/>
              </a:rPr>
              <a:t>Class Design</a:t>
            </a:r>
            <a:endParaRPr lang="en-US" altLang="zh-CN" sz="1600" dirty="0">
              <a:solidFill>
                <a:srgbClr val="FF3F3F"/>
              </a:solidFill>
              <a:latin typeface="Montserrat ExtraBold" panose="00000900000000000000" pitchFamily="2" charset="0"/>
            </a:endParaRPr>
          </a:p>
        </p:txBody>
      </p:sp>
      <p:sp>
        <p:nvSpPr>
          <p:cNvPr id="42" name="标题 1">
            <a:extLst>
              <a:ext uri="{FF2B5EF4-FFF2-40B4-BE49-F238E27FC236}">
                <a16:creationId xmlns:a16="http://schemas.microsoft.com/office/drawing/2014/main" id="{2855D76F-80DF-464F-B70F-7EC7695D27A3}"/>
              </a:ext>
            </a:extLst>
          </p:cNvPr>
          <p:cNvSpPr txBox="1">
            <a:spLocks/>
          </p:cNvSpPr>
          <p:nvPr/>
        </p:nvSpPr>
        <p:spPr>
          <a:xfrm>
            <a:off x="6449166" y="1932733"/>
            <a:ext cx="2917583" cy="456824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34400" spc="150" dirty="0">
                <a:solidFill>
                  <a:srgbClr val="FF3F3F"/>
                </a:solidFill>
                <a:latin typeface="Montserrat ExtraBold" panose="00000900000000000000" pitchFamily="50" charset="0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A236C918-1A36-ADBA-0A5E-74CBC6069848}"/>
              </a:ext>
            </a:extLst>
          </p:cNvPr>
          <p:cNvSpPr txBox="1">
            <a:spLocks/>
          </p:cNvSpPr>
          <p:nvPr/>
        </p:nvSpPr>
        <p:spPr>
          <a:xfrm>
            <a:off x="255996" y="142194"/>
            <a:ext cx="2389766" cy="7006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altLang="zh-CN" sz="2000" spc="150" dirty="0">
              <a:solidFill>
                <a:srgbClr val="002FA7"/>
              </a:solidFill>
              <a:latin typeface="Montserrat ExtraBold" panose="00000900000000000000" pitchFamily="50" charset="0"/>
              <a:ea typeface="+mn-ea"/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758474C4-0567-F13C-E0A4-DCE50B8C1BC1}"/>
              </a:ext>
            </a:extLst>
          </p:cNvPr>
          <p:cNvSpPr/>
          <p:nvPr/>
        </p:nvSpPr>
        <p:spPr>
          <a:xfrm>
            <a:off x="573188" y="889744"/>
            <a:ext cx="350837" cy="350837"/>
          </a:xfrm>
          <a:prstGeom prst="ellipse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圆: 空心 15">
            <a:extLst>
              <a:ext uri="{FF2B5EF4-FFF2-40B4-BE49-F238E27FC236}">
                <a16:creationId xmlns:a16="http://schemas.microsoft.com/office/drawing/2014/main" id="{9AF83B0D-FCC4-D131-B09C-7B591AD0AE4C}"/>
              </a:ext>
            </a:extLst>
          </p:cNvPr>
          <p:cNvSpPr/>
          <p:nvPr/>
        </p:nvSpPr>
        <p:spPr>
          <a:xfrm>
            <a:off x="344325" y="889744"/>
            <a:ext cx="350837" cy="350837"/>
          </a:xfrm>
          <a:prstGeom prst="donut">
            <a:avLst>
              <a:gd name="adj" fmla="val 20747"/>
            </a:avLst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D00E5DAD-3F27-8C07-090D-2A2F430817C5}"/>
              </a:ext>
            </a:extLst>
          </p:cNvPr>
          <p:cNvSpPr txBox="1">
            <a:spLocks/>
          </p:cNvSpPr>
          <p:nvPr/>
        </p:nvSpPr>
        <p:spPr>
          <a:xfrm>
            <a:off x="10159904" y="142194"/>
            <a:ext cx="1799467" cy="7006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endParaRPr lang="en-US" altLang="zh-CN" sz="2000" spc="150" dirty="0">
              <a:solidFill>
                <a:srgbClr val="002FA7"/>
              </a:solidFill>
              <a:latin typeface="Montserrat ExtraBold" panose="00000900000000000000" pitchFamily="50" charset="0"/>
              <a:ea typeface="+mn-ea"/>
              <a:cs typeface="+mn-ea"/>
              <a:sym typeface="+mn-lt"/>
            </a:endParaRPr>
          </a:p>
        </p:txBody>
      </p:sp>
      <p:sp>
        <p:nvSpPr>
          <p:cNvPr id="18" name="L 形 17">
            <a:extLst>
              <a:ext uri="{FF2B5EF4-FFF2-40B4-BE49-F238E27FC236}">
                <a16:creationId xmlns:a16="http://schemas.microsoft.com/office/drawing/2014/main" id="{E4A482FF-69EA-A42E-15A5-7786843BF3C5}"/>
              </a:ext>
            </a:extLst>
          </p:cNvPr>
          <p:cNvSpPr/>
          <p:nvPr/>
        </p:nvSpPr>
        <p:spPr>
          <a:xfrm rot="13500000">
            <a:off x="11550703" y="951314"/>
            <a:ext cx="227693" cy="227693"/>
          </a:xfrm>
          <a:prstGeom prst="corner">
            <a:avLst>
              <a:gd name="adj1" fmla="val 37732"/>
              <a:gd name="adj2" fmla="val 38805"/>
            </a:avLst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19" name="L 形 18">
            <a:extLst>
              <a:ext uri="{FF2B5EF4-FFF2-40B4-BE49-F238E27FC236}">
                <a16:creationId xmlns:a16="http://schemas.microsoft.com/office/drawing/2014/main" id="{750DE6BB-3E91-987E-2817-099C71A3C519}"/>
              </a:ext>
            </a:extLst>
          </p:cNvPr>
          <p:cNvSpPr/>
          <p:nvPr/>
        </p:nvSpPr>
        <p:spPr>
          <a:xfrm rot="13500000">
            <a:off x="11292853" y="951315"/>
            <a:ext cx="227693" cy="227693"/>
          </a:xfrm>
          <a:prstGeom prst="corner">
            <a:avLst>
              <a:gd name="adj1" fmla="val 37732"/>
              <a:gd name="adj2" fmla="val 38805"/>
            </a:avLst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20" name="L 形 19">
            <a:extLst>
              <a:ext uri="{FF2B5EF4-FFF2-40B4-BE49-F238E27FC236}">
                <a16:creationId xmlns:a16="http://schemas.microsoft.com/office/drawing/2014/main" id="{CC3E920A-51CC-9E0C-F603-6BBE690BE41B}"/>
              </a:ext>
            </a:extLst>
          </p:cNvPr>
          <p:cNvSpPr/>
          <p:nvPr/>
        </p:nvSpPr>
        <p:spPr>
          <a:xfrm rot="13500000">
            <a:off x="11035003" y="951317"/>
            <a:ext cx="227693" cy="227693"/>
          </a:xfrm>
          <a:prstGeom prst="corner">
            <a:avLst>
              <a:gd name="adj1" fmla="val 37732"/>
              <a:gd name="adj2" fmla="val 38805"/>
            </a:avLst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2C91C616-0600-453C-AA1E-D97405CD509D}"/>
              </a:ext>
            </a:extLst>
          </p:cNvPr>
          <p:cNvSpPr txBox="1">
            <a:spLocks/>
          </p:cNvSpPr>
          <p:nvPr/>
        </p:nvSpPr>
        <p:spPr>
          <a:xfrm>
            <a:off x="5196266" y="144138"/>
            <a:ext cx="2105463" cy="101051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altLang="zh-CN" sz="2000" spc="150" dirty="0">
              <a:solidFill>
                <a:srgbClr val="002FA7"/>
              </a:solidFill>
              <a:latin typeface="Montserrat ExtraBold" panose="00000900000000000000" pitchFamily="50" charset="0"/>
              <a:ea typeface="+mn-ea"/>
              <a:cs typeface="+mn-ea"/>
              <a:sym typeface="+mn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3C25659-9978-65D3-61B2-B1D401603C5A}"/>
              </a:ext>
            </a:extLst>
          </p:cNvPr>
          <p:cNvSpPr txBox="1"/>
          <p:nvPr/>
        </p:nvSpPr>
        <p:spPr>
          <a:xfrm>
            <a:off x="5563583" y="785861"/>
            <a:ext cx="5541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spc="150" dirty="0">
                <a:solidFill>
                  <a:srgbClr val="002FA7"/>
                </a:solidFill>
                <a:latin typeface="Montserrat ExtraBold" panose="00000900000000000000" pitchFamily="50" charset="0"/>
                <a:cs typeface="+mn-ea"/>
                <a:sym typeface="+mn-lt"/>
              </a:rPr>
              <a:t>PYGAME</a:t>
            </a:r>
          </a:p>
        </p:txBody>
      </p:sp>
    </p:spTree>
    <p:extLst>
      <p:ext uri="{BB962C8B-B14F-4D97-AF65-F5344CB8AC3E}">
        <p14:creationId xmlns:p14="http://schemas.microsoft.com/office/powerpoint/2010/main" val="201539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1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54" grpId="0"/>
      <p:bldP spid="39" grpId="0" animBg="1"/>
      <p:bldP spid="5" grpId="0"/>
      <p:bldP spid="43" grpId="0"/>
      <p:bldP spid="42" grpId="0"/>
      <p:bldP spid="14" grpId="0"/>
      <p:bldP spid="15" grpId="0" animBg="1"/>
      <p:bldP spid="16" grpId="0" animBg="1"/>
      <p:bldP spid="17" grpId="0"/>
      <p:bldP spid="18" grpId="0" animBg="1"/>
      <p:bldP spid="19" grpId="0" animBg="1"/>
      <p:bldP spid="20" grpId="0" animBg="1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F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>
            <a:extLst>
              <a:ext uri="{FF2B5EF4-FFF2-40B4-BE49-F238E27FC236}">
                <a16:creationId xmlns:a16="http://schemas.microsoft.com/office/drawing/2014/main" id="{93CB9D86-C3E3-4614-B202-7817BB8AD79C}"/>
              </a:ext>
            </a:extLst>
          </p:cNvPr>
          <p:cNvSpPr txBox="1">
            <a:spLocks/>
          </p:cNvSpPr>
          <p:nvPr/>
        </p:nvSpPr>
        <p:spPr>
          <a:xfrm>
            <a:off x="9631552" y="379913"/>
            <a:ext cx="1914935" cy="101051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altLang="zh-CN" sz="2000" spc="150" dirty="0">
                <a:solidFill>
                  <a:schemeClr val="bg1"/>
                </a:solidFill>
                <a:latin typeface="Montserrat ExtraBold" panose="00000900000000000000" pitchFamily="50" charset="0"/>
                <a:ea typeface="+mn-ea"/>
                <a:cs typeface="+mn-ea"/>
                <a:sym typeface="+mn-lt"/>
              </a:rPr>
              <a:t>COLOR</a:t>
            </a:r>
          </a:p>
          <a:p>
            <a:pPr algn="r">
              <a:lnSpc>
                <a:spcPct val="100000"/>
              </a:lnSpc>
            </a:pPr>
            <a:r>
              <a:rPr lang="en-US" altLang="zh-CN" sz="2000" spc="150" dirty="0">
                <a:solidFill>
                  <a:schemeClr val="bg1"/>
                </a:solidFill>
                <a:latin typeface="Montserrat ExtraBold" panose="00000900000000000000" pitchFamily="50" charset="0"/>
                <a:ea typeface="+mn-ea"/>
                <a:cs typeface="+mn-ea"/>
                <a:sym typeface="+mn-lt"/>
              </a:rPr>
              <a:t>COLLISION</a:t>
            </a:r>
          </a:p>
          <a:p>
            <a:pPr algn="r">
              <a:lnSpc>
                <a:spcPct val="100000"/>
              </a:lnSpc>
            </a:pPr>
            <a:r>
              <a:rPr lang="en-US" altLang="zh-CN" sz="2000" spc="150" dirty="0">
                <a:solidFill>
                  <a:schemeClr val="bg1"/>
                </a:solidFill>
                <a:latin typeface="Montserrat ExtraBold" panose="00000900000000000000" pitchFamily="50" charset="0"/>
                <a:ea typeface="+mn-ea"/>
                <a:cs typeface="+mn-ea"/>
                <a:sym typeface="+mn-lt"/>
              </a:rPr>
              <a:t>DESIGN</a:t>
            </a:r>
          </a:p>
        </p:txBody>
      </p:sp>
      <p:sp>
        <p:nvSpPr>
          <p:cNvPr id="8" name="L 形 7">
            <a:extLst>
              <a:ext uri="{FF2B5EF4-FFF2-40B4-BE49-F238E27FC236}">
                <a16:creationId xmlns:a16="http://schemas.microsoft.com/office/drawing/2014/main" id="{E00E4D74-C3D6-410C-927E-E422B2E50F85}"/>
              </a:ext>
            </a:extLst>
          </p:cNvPr>
          <p:cNvSpPr/>
          <p:nvPr/>
        </p:nvSpPr>
        <p:spPr>
          <a:xfrm rot="8100000" flipH="1">
            <a:off x="7357955" y="3768195"/>
            <a:ext cx="2588692" cy="2588692"/>
          </a:xfrm>
          <a:prstGeom prst="corner">
            <a:avLst>
              <a:gd name="adj1" fmla="val 43500"/>
              <a:gd name="adj2" fmla="val 44135"/>
            </a:avLst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CE0F294B-8B68-482F-9320-F21270FB8912}"/>
              </a:ext>
            </a:extLst>
          </p:cNvPr>
          <p:cNvSpPr txBox="1">
            <a:spLocks/>
          </p:cNvSpPr>
          <p:nvPr/>
        </p:nvSpPr>
        <p:spPr>
          <a:xfrm>
            <a:off x="7557563" y="5059847"/>
            <a:ext cx="3551047" cy="14182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ts val="5000"/>
              </a:lnSpc>
            </a:pPr>
            <a:r>
              <a:rPr lang="en-US" altLang="zh-CN" dirty="0">
                <a:solidFill>
                  <a:schemeClr val="bg1"/>
                </a:solidFill>
                <a:latin typeface="Montserrat ExtraBold" panose="00000900000000000000" pitchFamily="2" charset="0"/>
              </a:rPr>
              <a:t>Class Design</a:t>
            </a:r>
            <a:endParaRPr lang="zh-CN" altLang="en-US" sz="3600" dirty="0">
              <a:solidFill>
                <a:schemeClr val="bg1"/>
              </a:solidFill>
              <a:latin typeface="Montserrat ExtraBold" panose="00000900000000000000" pitchFamily="2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FC7E91-4C4D-4928-BEA5-DAC9B571A86F}"/>
              </a:ext>
            </a:extLst>
          </p:cNvPr>
          <p:cNvSpPr txBox="1"/>
          <p:nvPr/>
        </p:nvSpPr>
        <p:spPr>
          <a:xfrm>
            <a:off x="8115482" y="4034526"/>
            <a:ext cx="2993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spc="6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- </a:t>
            </a:r>
            <a:r>
              <a:rPr lang="zh-CN" altLang="en-US" sz="4000" b="1" spc="6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类设计</a:t>
            </a:r>
            <a:endParaRPr lang="zh-CN" altLang="en-US" sz="2800" b="1" spc="600" dirty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9E246E4-3517-43C2-BC6B-3C34CDCCCFAE}"/>
              </a:ext>
            </a:extLst>
          </p:cNvPr>
          <p:cNvSpPr/>
          <p:nvPr/>
        </p:nvSpPr>
        <p:spPr>
          <a:xfrm flipV="1">
            <a:off x="573188" y="1505983"/>
            <a:ext cx="10920748" cy="64164"/>
          </a:xfrm>
          <a:prstGeom prst="rect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45" name="L 形 44">
            <a:extLst>
              <a:ext uri="{FF2B5EF4-FFF2-40B4-BE49-F238E27FC236}">
                <a16:creationId xmlns:a16="http://schemas.microsoft.com/office/drawing/2014/main" id="{8B11DF8D-5E99-4882-82BD-3089A7164821}"/>
              </a:ext>
            </a:extLst>
          </p:cNvPr>
          <p:cNvSpPr/>
          <p:nvPr/>
        </p:nvSpPr>
        <p:spPr>
          <a:xfrm rot="13500000">
            <a:off x="7677180" y="1075053"/>
            <a:ext cx="165526" cy="165526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46" name="L 形 45">
            <a:extLst>
              <a:ext uri="{FF2B5EF4-FFF2-40B4-BE49-F238E27FC236}">
                <a16:creationId xmlns:a16="http://schemas.microsoft.com/office/drawing/2014/main" id="{DE595DA0-A24F-4017-9529-EED83B83536C}"/>
              </a:ext>
            </a:extLst>
          </p:cNvPr>
          <p:cNvSpPr/>
          <p:nvPr/>
        </p:nvSpPr>
        <p:spPr>
          <a:xfrm rot="13500000">
            <a:off x="7489731" y="1075054"/>
            <a:ext cx="165526" cy="165526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47" name="L 形 46">
            <a:extLst>
              <a:ext uri="{FF2B5EF4-FFF2-40B4-BE49-F238E27FC236}">
                <a16:creationId xmlns:a16="http://schemas.microsoft.com/office/drawing/2014/main" id="{DA5EE742-1665-4CD6-BA7E-326B8972D28C}"/>
              </a:ext>
            </a:extLst>
          </p:cNvPr>
          <p:cNvSpPr/>
          <p:nvPr/>
        </p:nvSpPr>
        <p:spPr>
          <a:xfrm rot="13500000">
            <a:off x="7302282" y="1075055"/>
            <a:ext cx="165526" cy="165526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F380E16-F524-460A-B6C7-7F62F9FC1C43}"/>
              </a:ext>
            </a:extLst>
          </p:cNvPr>
          <p:cNvSpPr txBox="1"/>
          <p:nvPr/>
        </p:nvSpPr>
        <p:spPr>
          <a:xfrm>
            <a:off x="472574" y="1971775"/>
            <a:ext cx="18005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altLang="zh-CN" sz="2400" b="1" dirty="0">
              <a:solidFill>
                <a:schemeClr val="bg1"/>
              </a:solidFill>
              <a:latin typeface="Montserrat ExtraBold" panose="00000900000000000000" pitchFamily="50" charset="0"/>
              <a:cs typeface="+mn-ea"/>
              <a:sym typeface="+mn-lt"/>
            </a:endParaRPr>
          </a:p>
          <a:p>
            <a:pPr algn="r"/>
            <a:r>
              <a:rPr lang="en-US" altLang="zh-CN" sz="2400" b="1" dirty="0">
                <a:solidFill>
                  <a:schemeClr val="bg1"/>
                </a:solidFill>
                <a:latin typeface="Montserrat ExtraBold" panose="00000900000000000000" pitchFamily="50" charset="0"/>
                <a:cs typeface="+mn-ea"/>
                <a:sym typeface="+mn-lt"/>
              </a:rPr>
              <a:t>Game</a:t>
            </a:r>
          </a:p>
        </p:txBody>
      </p:sp>
      <p:sp>
        <p:nvSpPr>
          <p:cNvPr id="30" name="L 形 29">
            <a:extLst>
              <a:ext uri="{FF2B5EF4-FFF2-40B4-BE49-F238E27FC236}">
                <a16:creationId xmlns:a16="http://schemas.microsoft.com/office/drawing/2014/main" id="{0F4A54E0-7CE3-496F-835F-A85394CE80BD}"/>
              </a:ext>
            </a:extLst>
          </p:cNvPr>
          <p:cNvSpPr/>
          <p:nvPr/>
        </p:nvSpPr>
        <p:spPr>
          <a:xfrm rot="13500000">
            <a:off x="984040" y="2482726"/>
            <a:ext cx="198699" cy="198699"/>
          </a:xfrm>
          <a:prstGeom prst="corner">
            <a:avLst>
              <a:gd name="adj1" fmla="val 37732"/>
              <a:gd name="adj2" fmla="val 38805"/>
            </a:avLst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26914D3-4FA5-4356-B465-A77F2D82C111}"/>
              </a:ext>
            </a:extLst>
          </p:cNvPr>
          <p:cNvSpPr txBox="1"/>
          <p:nvPr/>
        </p:nvSpPr>
        <p:spPr>
          <a:xfrm>
            <a:off x="707461" y="3149516"/>
            <a:ext cx="14168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altLang="zh-CN" sz="2400" dirty="0">
              <a:solidFill>
                <a:schemeClr val="bg1"/>
              </a:solidFill>
              <a:latin typeface="Montserrat ExtraBold" panose="00000900000000000000" pitchFamily="50" charset="0"/>
              <a:cs typeface="+mn-ea"/>
              <a:sym typeface="+mn-lt"/>
            </a:endParaRPr>
          </a:p>
          <a:p>
            <a:pPr algn="r"/>
            <a:r>
              <a:rPr lang="en-US" altLang="zh-CN" sz="2400" b="1" dirty="0">
                <a:solidFill>
                  <a:schemeClr val="bg1"/>
                </a:solidFill>
                <a:latin typeface="Montserrat ExtraBold" panose="00000900000000000000" pitchFamily="50" charset="0"/>
                <a:cs typeface="+mn-ea"/>
                <a:sym typeface="+mn-lt"/>
              </a:rPr>
              <a:t>level</a:t>
            </a:r>
          </a:p>
        </p:txBody>
      </p:sp>
      <p:sp>
        <p:nvSpPr>
          <p:cNvPr id="35" name="L 形 34">
            <a:extLst>
              <a:ext uri="{FF2B5EF4-FFF2-40B4-BE49-F238E27FC236}">
                <a16:creationId xmlns:a16="http://schemas.microsoft.com/office/drawing/2014/main" id="{09A4D1DE-EC20-452B-9B2B-ED36FC1F4E5E}"/>
              </a:ext>
            </a:extLst>
          </p:cNvPr>
          <p:cNvSpPr/>
          <p:nvPr/>
        </p:nvSpPr>
        <p:spPr>
          <a:xfrm rot="13500000">
            <a:off x="986870" y="3639879"/>
            <a:ext cx="198699" cy="198699"/>
          </a:xfrm>
          <a:prstGeom prst="corner">
            <a:avLst>
              <a:gd name="adj1" fmla="val 37732"/>
              <a:gd name="adj2" fmla="val 38805"/>
            </a:avLst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FEAD6E4-1E65-4ECD-B417-268DA1FF5D3E}"/>
              </a:ext>
            </a:extLst>
          </p:cNvPr>
          <p:cNvSpPr/>
          <p:nvPr/>
        </p:nvSpPr>
        <p:spPr>
          <a:xfrm flipV="1">
            <a:off x="695325" y="6320710"/>
            <a:ext cx="5400675" cy="64163"/>
          </a:xfrm>
          <a:prstGeom prst="rect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EBBCD49-0DA8-4EDA-4A99-BE1FAA743003}"/>
              </a:ext>
            </a:extLst>
          </p:cNvPr>
          <p:cNvSpPr/>
          <p:nvPr/>
        </p:nvSpPr>
        <p:spPr>
          <a:xfrm rot="5400000">
            <a:off x="5377542" y="-5377544"/>
            <a:ext cx="1436914" cy="12192002"/>
          </a:xfrm>
          <a:prstGeom prst="rect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14" name="PA-标题 1">
            <a:extLst>
              <a:ext uri="{FF2B5EF4-FFF2-40B4-BE49-F238E27FC236}">
                <a16:creationId xmlns:a16="http://schemas.microsoft.com/office/drawing/2014/main" id="{7450A53D-38FB-E8D2-354D-B657155F755E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55996" y="142194"/>
            <a:ext cx="2189492" cy="7006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altLang="zh-CN" sz="2000" spc="150" dirty="0">
              <a:solidFill>
                <a:schemeClr val="bg1"/>
              </a:solidFill>
              <a:latin typeface="Montserrat ExtraBold" panose="00000900000000000000" pitchFamily="50" charset="0"/>
              <a:ea typeface="+mn-ea"/>
              <a:cs typeface="+mn-ea"/>
              <a:sym typeface="+mn-lt"/>
            </a:endParaRPr>
          </a:p>
        </p:txBody>
      </p:sp>
      <p:sp>
        <p:nvSpPr>
          <p:cNvPr id="16" name="PA-椭圆 16">
            <a:extLst>
              <a:ext uri="{FF2B5EF4-FFF2-40B4-BE49-F238E27FC236}">
                <a16:creationId xmlns:a16="http://schemas.microsoft.com/office/drawing/2014/main" id="{78DAE465-BFF1-6F0B-8B87-80A5EBF76EE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73188" y="889744"/>
            <a:ext cx="350837" cy="350837"/>
          </a:xfrm>
          <a:prstGeom prst="ellipse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PA-同心圆 18">
            <a:extLst>
              <a:ext uri="{FF2B5EF4-FFF2-40B4-BE49-F238E27FC236}">
                <a16:creationId xmlns:a16="http://schemas.microsoft.com/office/drawing/2014/main" id="{0984951C-FC12-1BB2-B57C-E1399D8F76E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44325" y="889744"/>
            <a:ext cx="350837" cy="350837"/>
          </a:xfrm>
          <a:prstGeom prst="donut">
            <a:avLst>
              <a:gd name="adj" fmla="val 2074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PA-标题 1">
            <a:extLst>
              <a:ext uri="{FF2B5EF4-FFF2-40B4-BE49-F238E27FC236}">
                <a16:creationId xmlns:a16="http://schemas.microsoft.com/office/drawing/2014/main" id="{469FE258-1EBF-5973-7803-30068818ED92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0159904" y="142194"/>
            <a:ext cx="1799467" cy="7006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endParaRPr lang="en-US" altLang="zh-CN" sz="2000" spc="150" dirty="0">
              <a:solidFill>
                <a:schemeClr val="bg1"/>
              </a:solidFill>
              <a:latin typeface="Montserrat ExtraBold" panose="00000900000000000000" pitchFamily="50" charset="0"/>
              <a:ea typeface="+mn-ea"/>
              <a:cs typeface="+mn-ea"/>
              <a:sym typeface="+mn-lt"/>
            </a:endParaRPr>
          </a:p>
        </p:txBody>
      </p:sp>
      <p:sp>
        <p:nvSpPr>
          <p:cNvPr id="20" name="PA-L-Shape 23">
            <a:extLst>
              <a:ext uri="{FF2B5EF4-FFF2-40B4-BE49-F238E27FC236}">
                <a16:creationId xmlns:a16="http://schemas.microsoft.com/office/drawing/2014/main" id="{ADEAD3C6-4CE3-8482-2A54-2E67D76C1026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rot="13500000">
            <a:off x="11550703" y="951314"/>
            <a:ext cx="227693" cy="227693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22" name="PA-L-Shape 24">
            <a:extLst>
              <a:ext uri="{FF2B5EF4-FFF2-40B4-BE49-F238E27FC236}">
                <a16:creationId xmlns:a16="http://schemas.microsoft.com/office/drawing/2014/main" id="{1CAD61F3-8AC3-0187-9EFD-EAF5FB246B48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3500000">
            <a:off x="11292853" y="951315"/>
            <a:ext cx="227693" cy="227693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23" name="PA-L-Shape 25">
            <a:extLst>
              <a:ext uri="{FF2B5EF4-FFF2-40B4-BE49-F238E27FC236}">
                <a16:creationId xmlns:a16="http://schemas.microsoft.com/office/drawing/2014/main" id="{ABCB685D-16DD-8FA4-5F06-FB807F87CBB7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3500000">
            <a:off x="11035003" y="951317"/>
            <a:ext cx="227693" cy="227693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646AF5B-1DDD-A831-25B3-86156E993064}"/>
              </a:ext>
            </a:extLst>
          </p:cNvPr>
          <p:cNvSpPr txBox="1"/>
          <p:nvPr/>
        </p:nvSpPr>
        <p:spPr>
          <a:xfrm>
            <a:off x="9256654" y="840580"/>
            <a:ext cx="18264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400" spc="150" dirty="0">
                <a:solidFill>
                  <a:schemeClr val="bg1"/>
                </a:solidFill>
                <a:latin typeface="Montserrat ExtraBold" panose="00000900000000000000" pitchFamily="50" charset="0"/>
                <a:cs typeface="+mn-ea"/>
                <a:sym typeface="+mn-lt"/>
              </a:rPr>
              <a:t>PYGAME 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D5FC718-6327-200E-123B-CC07BD759721}"/>
              </a:ext>
            </a:extLst>
          </p:cNvPr>
          <p:cNvSpPr txBox="1"/>
          <p:nvPr/>
        </p:nvSpPr>
        <p:spPr>
          <a:xfrm>
            <a:off x="3202204" y="2424814"/>
            <a:ext cx="34676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Montserrat ExtraBold" panose="00000900000000000000" pitchFamily="50" charset="0"/>
                <a:cs typeface="+mn-ea"/>
              </a:rPr>
              <a:t>游戏运行主程序，创建窗口，获取时</a:t>
            </a:r>
            <a:endParaRPr lang="en-US" altLang="zh-CN" sz="1600" b="1" dirty="0">
              <a:solidFill>
                <a:schemeClr val="bg1"/>
              </a:solidFill>
              <a:latin typeface="Montserrat ExtraBold" panose="00000900000000000000" pitchFamily="50" charset="0"/>
              <a:cs typeface="+mn-ea"/>
            </a:endParaRPr>
          </a:p>
          <a:p>
            <a:r>
              <a:rPr lang="zh-CN" altLang="en-US" sz="1600" b="1" dirty="0">
                <a:solidFill>
                  <a:schemeClr val="bg1"/>
                </a:solidFill>
                <a:latin typeface="Montserrat ExtraBold" panose="00000900000000000000" pitchFamily="50" charset="0"/>
                <a:cs typeface="+mn-ea"/>
              </a:rPr>
              <a:t>钟获取游戏帧时间，更新游戏，更新</a:t>
            </a:r>
            <a:endParaRPr lang="en-US" altLang="zh-CN" sz="1600" b="1" dirty="0">
              <a:solidFill>
                <a:schemeClr val="bg1"/>
              </a:solidFill>
              <a:latin typeface="Montserrat ExtraBold" panose="00000900000000000000" pitchFamily="50" charset="0"/>
              <a:cs typeface="+mn-ea"/>
            </a:endParaRPr>
          </a:p>
          <a:p>
            <a:r>
              <a:rPr lang="zh-CN" altLang="en-US" sz="1600" b="1" dirty="0">
                <a:solidFill>
                  <a:schemeClr val="bg1"/>
                </a:solidFill>
                <a:latin typeface="Montserrat ExtraBold" panose="00000900000000000000" pitchFamily="50" charset="0"/>
                <a:cs typeface="+mn-ea"/>
              </a:rPr>
              <a:t>游戏画面。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007B46E-4CD9-E118-BED4-643DBA606DCE}"/>
              </a:ext>
            </a:extLst>
          </p:cNvPr>
          <p:cNvSpPr txBox="1"/>
          <p:nvPr/>
        </p:nvSpPr>
        <p:spPr>
          <a:xfrm>
            <a:off x="3195585" y="3541176"/>
            <a:ext cx="367280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Montserrat ExtraBold" panose="00000900000000000000" pitchFamily="50" charset="0"/>
                <a:cs typeface="+mn-ea"/>
              </a:rPr>
              <a:t>游戏地图人物的创建，游戏内容更新，</a:t>
            </a:r>
            <a:endParaRPr lang="en-US" altLang="zh-CN" sz="1600" b="1" dirty="0">
              <a:solidFill>
                <a:schemeClr val="bg1"/>
              </a:solidFill>
              <a:latin typeface="Montserrat ExtraBold" panose="00000900000000000000" pitchFamily="50" charset="0"/>
              <a:cs typeface="+mn-ea"/>
            </a:endParaRPr>
          </a:p>
          <a:p>
            <a:r>
              <a:rPr lang="zh-CN" altLang="en-US" sz="1600" b="1" dirty="0">
                <a:solidFill>
                  <a:schemeClr val="bg1"/>
                </a:solidFill>
                <a:latin typeface="Montserrat ExtraBold" panose="00000900000000000000" pitchFamily="50" charset="0"/>
                <a:cs typeface="+mn-ea"/>
              </a:rPr>
              <a:t>各个游戏状态的改变和更新信息汇总</a:t>
            </a:r>
            <a:endParaRPr lang="en-US" altLang="zh-CN" sz="1600" b="1" dirty="0">
              <a:solidFill>
                <a:schemeClr val="bg1"/>
              </a:solidFill>
              <a:latin typeface="Montserrat ExtraBold" panose="00000900000000000000" pitchFamily="50" charset="0"/>
              <a:cs typeface="+mn-ea"/>
            </a:endParaRPr>
          </a:p>
          <a:p>
            <a:r>
              <a:rPr lang="zh-CN" altLang="en-US" sz="1600" b="1" dirty="0">
                <a:solidFill>
                  <a:schemeClr val="bg1"/>
                </a:solidFill>
                <a:latin typeface="Montserrat ExtraBold" panose="00000900000000000000" pitchFamily="50" charset="0"/>
                <a:cs typeface="+mn-ea"/>
              </a:rPr>
              <a:t>在这个类，统一在此类的</a:t>
            </a:r>
            <a:r>
              <a:rPr lang="en-US" altLang="zh-CN" sz="1600" b="1" dirty="0">
                <a:solidFill>
                  <a:schemeClr val="bg1"/>
                </a:solidFill>
                <a:latin typeface="Montserrat ExtraBold" panose="00000900000000000000" pitchFamily="50" charset="0"/>
                <a:cs typeface="+mn-ea"/>
              </a:rPr>
              <a:t>run</a:t>
            </a:r>
            <a:r>
              <a:rPr lang="zh-CN" altLang="en-US" sz="1600" b="1" dirty="0">
                <a:solidFill>
                  <a:schemeClr val="bg1"/>
                </a:solidFill>
                <a:latin typeface="Montserrat ExtraBold" panose="00000900000000000000" pitchFamily="50" charset="0"/>
                <a:cs typeface="+mn-ea"/>
              </a:rPr>
              <a:t>方向进</a:t>
            </a:r>
            <a:endParaRPr lang="en-US" altLang="zh-CN" sz="1600" b="1" dirty="0">
              <a:solidFill>
                <a:schemeClr val="bg1"/>
              </a:solidFill>
              <a:latin typeface="Montserrat ExtraBold" panose="00000900000000000000" pitchFamily="50" charset="0"/>
              <a:cs typeface="+mn-ea"/>
            </a:endParaRPr>
          </a:p>
          <a:p>
            <a:r>
              <a:rPr lang="zh-CN" altLang="en-US" sz="1600" b="1" dirty="0">
                <a:solidFill>
                  <a:schemeClr val="bg1"/>
                </a:solidFill>
                <a:latin typeface="Montserrat ExtraBold" panose="00000900000000000000" pitchFamily="50" charset="0"/>
                <a:cs typeface="+mn-ea"/>
              </a:rPr>
              <a:t>行更新。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6040630-E1BF-370E-F2A7-DA0D079DE934}"/>
              </a:ext>
            </a:extLst>
          </p:cNvPr>
          <p:cNvSpPr txBox="1"/>
          <p:nvPr/>
        </p:nvSpPr>
        <p:spPr>
          <a:xfrm>
            <a:off x="600034" y="6438673"/>
            <a:ext cx="60943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软件项目开发与实践</a:t>
            </a:r>
            <a:endParaRPr lang="en-US" altLang="zh-CN" sz="18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+mn-ea"/>
              <a:sym typeface="+mn-lt"/>
            </a:endParaRPr>
          </a:p>
          <a:p>
            <a:endParaRPr lang="en-US" altLang="zh-CN" sz="1800" dirty="0">
              <a:solidFill>
                <a:schemeClr val="bg1"/>
              </a:solidFill>
              <a:latin typeface="Montserrat SemiBold" panose="00000700000000000000" pitchFamily="50" charset="0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C217CA3-733F-F23E-1089-68FDFDFDE2FB}"/>
              </a:ext>
            </a:extLst>
          </p:cNvPr>
          <p:cNvSpPr txBox="1"/>
          <p:nvPr/>
        </p:nvSpPr>
        <p:spPr>
          <a:xfrm>
            <a:off x="639468" y="4775386"/>
            <a:ext cx="1881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altLang="zh-CN" sz="2400" b="1" dirty="0">
              <a:solidFill>
                <a:schemeClr val="bg1"/>
              </a:solidFill>
              <a:latin typeface="Montserrat ExtraBold" panose="00000900000000000000" pitchFamily="50" charset="0"/>
              <a:cs typeface="+mn-ea"/>
              <a:sym typeface="+mn-lt"/>
            </a:endParaRPr>
          </a:p>
          <a:p>
            <a:pPr algn="r"/>
            <a:r>
              <a:rPr lang="en-US" altLang="zh-CN" sz="2400" dirty="0">
                <a:solidFill>
                  <a:schemeClr val="bg1"/>
                </a:solidFill>
                <a:latin typeface="Montserrat ExtraBold" panose="00000900000000000000" pitchFamily="2" charset="0"/>
              </a:rPr>
              <a:t>Generic</a:t>
            </a:r>
          </a:p>
          <a:p>
            <a:pPr algn="r"/>
            <a:endParaRPr lang="en-US" altLang="zh-CN" sz="2400" b="1" dirty="0">
              <a:solidFill>
                <a:schemeClr val="bg1"/>
              </a:solidFill>
              <a:latin typeface="Montserrat ExtraBold" panose="00000900000000000000" pitchFamily="50" charset="0"/>
              <a:cs typeface="+mn-ea"/>
              <a:sym typeface="+mn-lt"/>
            </a:endParaRPr>
          </a:p>
        </p:txBody>
      </p:sp>
      <p:sp>
        <p:nvSpPr>
          <p:cNvPr id="3" name="L 形 2">
            <a:extLst>
              <a:ext uri="{FF2B5EF4-FFF2-40B4-BE49-F238E27FC236}">
                <a16:creationId xmlns:a16="http://schemas.microsoft.com/office/drawing/2014/main" id="{A0AFBE46-B76B-91A1-5FFD-16D248EE1884}"/>
              </a:ext>
            </a:extLst>
          </p:cNvPr>
          <p:cNvSpPr/>
          <p:nvPr/>
        </p:nvSpPr>
        <p:spPr>
          <a:xfrm rot="13500000">
            <a:off x="887904" y="5243205"/>
            <a:ext cx="198699" cy="198699"/>
          </a:xfrm>
          <a:prstGeom prst="corner">
            <a:avLst>
              <a:gd name="adj1" fmla="val 37732"/>
              <a:gd name="adj2" fmla="val 38805"/>
            </a:avLst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040D10C-8D26-9FDA-37DC-F4DA1BD0EFE3}"/>
              </a:ext>
            </a:extLst>
          </p:cNvPr>
          <p:cNvSpPr txBox="1"/>
          <p:nvPr/>
        </p:nvSpPr>
        <p:spPr>
          <a:xfrm>
            <a:off x="3124931" y="5099199"/>
            <a:ext cx="38779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i="0" dirty="0">
                <a:solidFill>
                  <a:schemeClr val="bg1"/>
                </a:solidFill>
                <a:effectLst/>
                <a:latin typeface="Söhne"/>
              </a:rPr>
              <a:t>这个类提供了一个通用模板，用于游戏</a:t>
            </a:r>
            <a:endParaRPr lang="en-US" altLang="zh-CN" sz="1600" b="1" i="0" dirty="0">
              <a:solidFill>
                <a:schemeClr val="bg1"/>
              </a:solidFill>
              <a:effectLst/>
              <a:latin typeface="Söhne"/>
            </a:endParaRPr>
          </a:p>
          <a:p>
            <a:r>
              <a:rPr lang="zh-CN" altLang="en-US" sz="1600" b="1" dirty="0">
                <a:solidFill>
                  <a:schemeClr val="bg1"/>
                </a:solidFill>
                <a:latin typeface="Söhne"/>
              </a:rPr>
              <a:t>精灵</a:t>
            </a:r>
            <a:r>
              <a:rPr lang="zh-CN" altLang="en-US" sz="1600" b="1" i="0" dirty="0">
                <a:solidFill>
                  <a:schemeClr val="bg1"/>
                </a:solidFill>
                <a:effectLst/>
                <a:latin typeface="Söhne"/>
              </a:rPr>
              <a:t>，具有图像、位置、图层和碰撞检</a:t>
            </a:r>
            <a:endParaRPr lang="en-US" altLang="zh-CN" sz="1600" b="1" i="0" dirty="0">
              <a:solidFill>
                <a:schemeClr val="bg1"/>
              </a:solidFill>
              <a:effectLst/>
              <a:latin typeface="Söhne"/>
            </a:endParaRPr>
          </a:p>
          <a:p>
            <a:r>
              <a:rPr lang="zh-CN" altLang="en-US" sz="1600" b="1" i="0" dirty="0">
                <a:solidFill>
                  <a:schemeClr val="bg1"/>
                </a:solidFill>
                <a:effectLst/>
                <a:latin typeface="Söhne"/>
              </a:rPr>
              <a:t>测碰撞箱，可以支持更复杂的游戏机制，</a:t>
            </a:r>
            <a:endParaRPr lang="en-US" altLang="zh-CN" sz="1600" b="1" i="0" dirty="0">
              <a:solidFill>
                <a:schemeClr val="bg1"/>
              </a:solidFill>
              <a:effectLst/>
              <a:latin typeface="Söhne"/>
            </a:endParaRPr>
          </a:p>
          <a:p>
            <a:r>
              <a:rPr lang="zh-CN" altLang="en-US" sz="1600" b="1" i="0" dirty="0">
                <a:solidFill>
                  <a:schemeClr val="bg1"/>
                </a:solidFill>
                <a:effectLst/>
                <a:latin typeface="Söhne"/>
              </a:rPr>
              <a:t>如碰撞检测和图层管理。</a:t>
            </a:r>
            <a:endParaRPr lang="zh-CN" altLang="en-US" sz="1600" b="1" dirty="0">
              <a:solidFill>
                <a:schemeClr val="bg1"/>
              </a:solidFill>
              <a:latin typeface="Montserrat ExtraBold" panose="00000900000000000000" pitchFamily="50" charset="0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008585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 animBg="1"/>
      <p:bldP spid="9" grpId="0"/>
      <p:bldP spid="4" grpId="0"/>
      <p:bldP spid="41" grpId="0" animBg="1"/>
      <p:bldP spid="45" grpId="0" animBg="1"/>
      <p:bldP spid="46" grpId="0" animBg="1"/>
      <p:bldP spid="47" grpId="0" animBg="1"/>
      <p:bldP spid="29" grpId="0"/>
      <p:bldP spid="30" grpId="0" animBg="1"/>
      <p:bldP spid="34" grpId="0"/>
      <p:bldP spid="35" grpId="0" animBg="1"/>
      <p:bldP spid="36" grpId="0" animBg="1"/>
      <p:bldP spid="14" grpId="0"/>
      <p:bldP spid="16" grpId="0" animBg="1"/>
      <p:bldP spid="17" grpId="0" animBg="1"/>
      <p:bldP spid="19" grpId="0"/>
      <p:bldP spid="20" grpId="0" animBg="1"/>
      <p:bldP spid="22" grpId="0" animBg="1"/>
      <p:bldP spid="23" grpId="0" animBg="1"/>
      <p:bldP spid="27" grpId="0"/>
      <p:bldP spid="37" grpId="0"/>
      <p:bldP spid="38" grpId="0"/>
      <p:bldP spid="2" grpId="0"/>
      <p:bldP spid="3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CD22BFFA-7894-4CAB-8125-390D5D8AC7D3}"/>
              </a:ext>
            </a:extLst>
          </p:cNvPr>
          <p:cNvSpPr txBox="1">
            <a:spLocks/>
          </p:cNvSpPr>
          <p:nvPr/>
        </p:nvSpPr>
        <p:spPr>
          <a:xfrm>
            <a:off x="344325" y="1410565"/>
            <a:ext cx="11481228" cy="4939967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500" dirty="0"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F8846B7E-C826-4546-A86C-5437BC2F1D2F}"/>
              </a:ext>
            </a:extLst>
          </p:cNvPr>
          <p:cNvSpPr txBox="1">
            <a:spLocks/>
          </p:cNvSpPr>
          <p:nvPr/>
        </p:nvSpPr>
        <p:spPr>
          <a:xfrm>
            <a:off x="251966" y="6485590"/>
            <a:ext cx="5427765" cy="21147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400" dirty="0">
                <a:solidFill>
                  <a:schemeClr val="bg1"/>
                </a:solidFill>
                <a:latin typeface="Montserrat SemiBold" panose="00000700000000000000" pitchFamily="50" charset="0"/>
                <a:ea typeface="+mn-ea"/>
                <a:cs typeface="+mn-ea"/>
                <a:sym typeface="+mn-lt"/>
              </a:rPr>
              <a:t>软件项目开发与实践</a:t>
            </a:r>
            <a:endParaRPr lang="en-US" altLang="zh-CN" sz="1400" dirty="0">
              <a:solidFill>
                <a:schemeClr val="bg1"/>
              </a:solidFill>
              <a:latin typeface="Montserrat SemiBold" panose="00000700000000000000" pitchFamily="50" charset="0"/>
              <a:ea typeface="+mn-ea"/>
              <a:cs typeface="+mn-ea"/>
              <a:sym typeface="+mn-lt"/>
            </a:endParaRPr>
          </a:p>
        </p:txBody>
      </p:sp>
      <p:sp>
        <p:nvSpPr>
          <p:cNvPr id="34" name="L 形 33">
            <a:extLst>
              <a:ext uri="{FF2B5EF4-FFF2-40B4-BE49-F238E27FC236}">
                <a16:creationId xmlns:a16="http://schemas.microsoft.com/office/drawing/2014/main" id="{B3394141-945E-47AE-A855-0CD70AB1DBDC}"/>
              </a:ext>
            </a:extLst>
          </p:cNvPr>
          <p:cNvSpPr/>
          <p:nvPr/>
        </p:nvSpPr>
        <p:spPr>
          <a:xfrm rot="13500000">
            <a:off x="728354" y="2362073"/>
            <a:ext cx="1459885" cy="1459886"/>
          </a:xfrm>
          <a:prstGeom prst="corner">
            <a:avLst>
              <a:gd name="adj1" fmla="val 43500"/>
              <a:gd name="adj2" fmla="val 44135"/>
            </a:avLst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83" name="L 形 82">
            <a:extLst>
              <a:ext uri="{FF2B5EF4-FFF2-40B4-BE49-F238E27FC236}">
                <a16:creationId xmlns:a16="http://schemas.microsoft.com/office/drawing/2014/main" id="{4D2C7045-410C-41BC-A79E-C7D11A9B3CA7}"/>
              </a:ext>
            </a:extLst>
          </p:cNvPr>
          <p:cNvSpPr/>
          <p:nvPr/>
        </p:nvSpPr>
        <p:spPr>
          <a:xfrm rot="13500000">
            <a:off x="1953935" y="2362073"/>
            <a:ext cx="1459886" cy="1459886"/>
          </a:xfrm>
          <a:prstGeom prst="corner">
            <a:avLst>
              <a:gd name="adj1" fmla="val 43500"/>
              <a:gd name="adj2" fmla="val 44135"/>
            </a:avLst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69B5EAC-4568-4ECA-9C90-7EBD7EAFDF98}"/>
              </a:ext>
            </a:extLst>
          </p:cNvPr>
          <p:cNvSpPr txBox="1"/>
          <p:nvPr/>
        </p:nvSpPr>
        <p:spPr>
          <a:xfrm>
            <a:off x="10915617" y="6422049"/>
            <a:ext cx="1043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类设计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C9BB8BE-1E85-413E-A11C-3743484F0346}"/>
              </a:ext>
            </a:extLst>
          </p:cNvPr>
          <p:cNvSpPr txBox="1"/>
          <p:nvPr/>
        </p:nvSpPr>
        <p:spPr>
          <a:xfrm>
            <a:off x="893196" y="4259956"/>
            <a:ext cx="2032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Player</a:t>
            </a:r>
            <a:r>
              <a:rPr lang="zh-CN" altLang="en-US" sz="3600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类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549068A-088D-4A01-81E0-D433EA9887A6}"/>
              </a:ext>
            </a:extLst>
          </p:cNvPr>
          <p:cNvSpPr txBox="1"/>
          <p:nvPr/>
        </p:nvSpPr>
        <p:spPr>
          <a:xfrm>
            <a:off x="893196" y="4916358"/>
            <a:ext cx="2728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FA7"/>
                </a:solidFill>
                <a:latin typeface="Montserrat ExtraBold" panose="00000900000000000000" pitchFamily="50" charset="0"/>
              </a:rPr>
              <a:t>玩家数据和行为类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2EED362-96DC-466E-8108-6ED8F7CE5218}"/>
              </a:ext>
            </a:extLst>
          </p:cNvPr>
          <p:cNvSpPr txBox="1"/>
          <p:nvPr/>
        </p:nvSpPr>
        <p:spPr>
          <a:xfrm>
            <a:off x="5292973" y="2362073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FA7"/>
                </a:solidFill>
                <a:latin typeface="Montserrat ExtraBold" panose="00000900000000000000" pitchFamily="50" charset="0"/>
                <a:ea typeface="思源黑体 CN Heavy" panose="020B0A00000000000000" pitchFamily="34" charset="-122"/>
              </a:rPr>
              <a:t>继承和初始化</a:t>
            </a:r>
            <a:endParaRPr lang="zh-CN" altLang="en-US" sz="2000" dirty="0">
              <a:solidFill>
                <a:srgbClr val="FF3F3F"/>
              </a:solidFill>
              <a:latin typeface="Montserrat ExtraBold" panose="00000900000000000000" pitchFamily="50" charset="0"/>
              <a:ea typeface="思源黑体 CN Heavy" panose="020B0A00000000000000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D97A3F5-9147-452F-A850-3851E197598D}"/>
              </a:ext>
            </a:extLst>
          </p:cNvPr>
          <p:cNvGrpSpPr/>
          <p:nvPr/>
        </p:nvGrpSpPr>
        <p:grpSpPr>
          <a:xfrm>
            <a:off x="4663650" y="2252740"/>
            <a:ext cx="571190" cy="571191"/>
            <a:chOff x="4778680" y="1868823"/>
            <a:chExt cx="571190" cy="571191"/>
          </a:xfrm>
        </p:grpSpPr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EA692DEA-CD4B-4807-9E7F-66EDADE52B19}"/>
                </a:ext>
              </a:extLst>
            </p:cNvPr>
            <p:cNvSpPr/>
            <p:nvPr/>
          </p:nvSpPr>
          <p:spPr>
            <a:xfrm>
              <a:off x="4778680" y="1868823"/>
              <a:ext cx="571190" cy="571191"/>
            </a:xfrm>
            <a:prstGeom prst="ellipse">
              <a:avLst/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29398F66-F2A4-450D-88B2-A4BB34CA586B}"/>
                </a:ext>
              </a:extLst>
            </p:cNvPr>
            <p:cNvSpPr txBox="1"/>
            <p:nvPr/>
          </p:nvSpPr>
          <p:spPr>
            <a:xfrm>
              <a:off x="4986099" y="1931039"/>
              <a:ext cx="2144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spc="300" dirty="0">
                  <a:solidFill>
                    <a:schemeClr val="bg1"/>
                  </a:solidFill>
                  <a:latin typeface="Montserrat ExtraBold" panose="00000900000000000000" pitchFamily="50" charset="0"/>
                  <a:ea typeface="思源黑体 CN Heavy" panose="020B0A00000000000000" pitchFamily="34" charset="-122"/>
                </a:rPr>
                <a:t>1</a:t>
              </a:r>
              <a:endParaRPr lang="zh-CN" altLang="en-US" sz="2400" spc="300" dirty="0">
                <a:solidFill>
                  <a:schemeClr val="bg1"/>
                </a:solidFill>
                <a:latin typeface="Montserrat ExtraBold" panose="00000900000000000000" pitchFamily="50" charset="0"/>
                <a:ea typeface="思源黑体 CN Heavy" panose="020B0A00000000000000" pitchFamily="34" charset="-122"/>
              </a:endParaRPr>
            </a:p>
          </p:txBody>
        </p:sp>
      </p:grpSp>
      <p:sp>
        <p:nvSpPr>
          <p:cNvPr id="45" name="矩形 44">
            <a:extLst>
              <a:ext uri="{FF2B5EF4-FFF2-40B4-BE49-F238E27FC236}">
                <a16:creationId xmlns:a16="http://schemas.microsoft.com/office/drawing/2014/main" id="{4928B3C8-459A-41A5-BAAF-984FAA1D8EF8}"/>
              </a:ext>
            </a:extLst>
          </p:cNvPr>
          <p:cNvSpPr/>
          <p:nvPr/>
        </p:nvSpPr>
        <p:spPr>
          <a:xfrm>
            <a:off x="4663651" y="2886147"/>
            <a:ext cx="2239425" cy="1220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继承自 </a:t>
            </a:r>
            <a:r>
              <a:rPr lang="en-US" altLang="zh-CN" sz="1000" dirty="0" err="1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</a:rPr>
              <a:t>pygame.sprite.Sprite</a:t>
            </a:r>
            <a:r>
              <a:rPr lang="en-US" altLang="zh-CN" sz="1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</a:rPr>
              <a:t> </a:t>
            </a:r>
            <a:r>
              <a:rPr lang="zh-CN" altLang="en-US" sz="1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</a:rPr>
              <a:t>类，</a:t>
            </a:r>
            <a:endParaRPr lang="en-US" altLang="zh-CN" sz="1000" dirty="0">
              <a:latin typeface="Montserrat Light" panose="00000400000000000000" pitchFamily="50" charset="0"/>
              <a:ea typeface="思源黑体 CN Heavy" panose="020B0A00000000000000" pitchFamily="34" charset="-122"/>
              <a:cs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</a:rPr>
              <a:t>记录了玩家的图像、</a:t>
            </a:r>
            <a:r>
              <a:rPr lang="zh-CN" altLang="en-US" sz="1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位置、碰撞箱、</a:t>
            </a:r>
            <a:endParaRPr lang="en-US" altLang="zh-CN" sz="1000" dirty="0">
              <a:latin typeface="Montserrat Light" panose="00000400000000000000" pitchFamily="50" charset="0"/>
              <a:ea typeface="思源黑体 CN Heavy" panose="020B0A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物品工具使用状态和物品库存等信</a:t>
            </a:r>
            <a:endParaRPr lang="en-US" altLang="zh-CN" sz="1000" dirty="0">
              <a:latin typeface="Montserrat Light" panose="00000400000000000000" pitchFamily="50" charset="0"/>
              <a:ea typeface="思源黑体 CN Heavy" panose="020B0A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息，同时也记录了玩家状态，和传</a:t>
            </a:r>
            <a:endParaRPr lang="en-US" altLang="zh-CN" sz="1000" dirty="0">
              <a:latin typeface="Montserrat Light" panose="00000400000000000000" pitchFamily="50" charset="0"/>
              <a:ea typeface="思源黑体 CN Heavy" panose="020B0A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入了修改商店和背包状态的方法</a:t>
            </a:r>
            <a:r>
              <a:rPr lang="en-US" altLang="zh-CN" sz="1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 </a:t>
            </a:r>
            <a:r>
              <a:rPr lang="zh-CN" altLang="en-US" sz="1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。</a:t>
            </a:r>
            <a:endParaRPr lang="en-US" altLang="zh-CN" sz="1000" dirty="0">
              <a:latin typeface="Montserrat Light" panose="00000400000000000000" pitchFamily="50" charset="0"/>
              <a:ea typeface="思源黑体 CN Heavy" panose="020B0A00000000000000" pitchFamily="34" charset="-122"/>
              <a:cs typeface="+mn-ea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0931E03-B7E8-497D-BF8E-1F7926E38A9D}"/>
              </a:ext>
            </a:extLst>
          </p:cNvPr>
          <p:cNvSpPr txBox="1"/>
          <p:nvPr/>
        </p:nvSpPr>
        <p:spPr>
          <a:xfrm>
            <a:off x="9386885" y="231300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FA7"/>
                </a:solidFill>
                <a:latin typeface="Montserrat ExtraBold" panose="00000900000000000000" pitchFamily="50" charset="0"/>
                <a:ea typeface="思源黑体 CN Heavy" panose="020B0A00000000000000" pitchFamily="34" charset="-122"/>
              </a:rPr>
              <a:t>方法</a:t>
            </a: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667E1624-2DE4-4142-857B-0ADAE61E7691}"/>
              </a:ext>
            </a:extLst>
          </p:cNvPr>
          <p:cNvGrpSpPr/>
          <p:nvPr/>
        </p:nvGrpSpPr>
        <p:grpSpPr>
          <a:xfrm>
            <a:off x="8757562" y="2203668"/>
            <a:ext cx="571190" cy="571191"/>
            <a:chOff x="4778680" y="1868823"/>
            <a:chExt cx="571190" cy="571191"/>
          </a:xfrm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AB6B9C6E-B30C-410F-9C6F-178B00E250E3}"/>
                </a:ext>
              </a:extLst>
            </p:cNvPr>
            <p:cNvSpPr/>
            <p:nvPr/>
          </p:nvSpPr>
          <p:spPr>
            <a:xfrm>
              <a:off x="4778680" y="1868823"/>
              <a:ext cx="571190" cy="571191"/>
            </a:xfrm>
            <a:prstGeom prst="ellipse">
              <a:avLst/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C40571CA-FCFF-4DB6-9E1B-B408593FC21D}"/>
                </a:ext>
              </a:extLst>
            </p:cNvPr>
            <p:cNvSpPr txBox="1"/>
            <p:nvPr/>
          </p:nvSpPr>
          <p:spPr>
            <a:xfrm>
              <a:off x="4986099" y="1931039"/>
              <a:ext cx="2144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spc="300" dirty="0">
                  <a:solidFill>
                    <a:schemeClr val="bg1"/>
                  </a:solidFill>
                  <a:latin typeface="Montserrat ExtraBold" panose="00000900000000000000" pitchFamily="50" charset="0"/>
                  <a:ea typeface="思源黑体 CN Heavy" panose="020B0A00000000000000" pitchFamily="34" charset="-122"/>
                </a:rPr>
                <a:t>2</a:t>
              </a:r>
              <a:endParaRPr lang="zh-CN" altLang="en-US" sz="2400" spc="300" dirty="0">
                <a:solidFill>
                  <a:schemeClr val="bg1"/>
                </a:solidFill>
                <a:latin typeface="Montserrat ExtraBold" panose="00000900000000000000" pitchFamily="50" charset="0"/>
                <a:ea typeface="思源黑体 CN Heavy" panose="020B0A00000000000000" pitchFamily="34" charset="-122"/>
              </a:endParaRPr>
            </a:p>
          </p:txBody>
        </p:sp>
      </p:grpSp>
      <p:sp>
        <p:nvSpPr>
          <p:cNvPr id="68" name="矩形 67">
            <a:extLst>
              <a:ext uri="{FF2B5EF4-FFF2-40B4-BE49-F238E27FC236}">
                <a16:creationId xmlns:a16="http://schemas.microsoft.com/office/drawing/2014/main" id="{098388DD-5FF3-4E9F-8DA1-40565F6D399F}"/>
              </a:ext>
            </a:extLst>
          </p:cNvPr>
          <p:cNvSpPr/>
          <p:nvPr/>
        </p:nvSpPr>
        <p:spPr>
          <a:xfrm>
            <a:off x="8868308" y="2846376"/>
            <a:ext cx="1962824" cy="2605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使用工具方法，</a:t>
            </a:r>
            <a:endParaRPr lang="en-US" altLang="zh-CN" sz="1000" dirty="0">
              <a:latin typeface="Montserrat Light" panose="00000400000000000000" pitchFamily="50" charset="0"/>
              <a:ea typeface="思源黑体 CN Heavy" panose="020B0A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播种方法，</a:t>
            </a:r>
            <a:endParaRPr lang="en-US" altLang="zh-CN" sz="1000" dirty="0">
              <a:latin typeface="Montserrat Light" panose="00000400000000000000" pitchFamily="50" charset="0"/>
              <a:ea typeface="思源黑体 CN Heavy" panose="020B0A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获取玩家指向位置，</a:t>
            </a:r>
            <a:endParaRPr lang="en-US" altLang="zh-CN" sz="1000" dirty="0">
              <a:latin typeface="Montserrat Light" panose="00000400000000000000" pitchFamily="50" charset="0"/>
              <a:ea typeface="思源黑体 CN Heavy" panose="020B0A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导入玩家资源方法，</a:t>
            </a:r>
            <a:endParaRPr lang="en-US" altLang="zh-CN" sz="1000" dirty="0">
              <a:latin typeface="Montserrat Light" panose="00000400000000000000" pitchFamily="50" charset="0"/>
              <a:ea typeface="思源黑体 CN Heavy" panose="020B0A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更新玩家动画方法，</a:t>
            </a:r>
            <a:endParaRPr lang="en-US" altLang="zh-CN" sz="1000" dirty="0">
              <a:latin typeface="Montserrat Light" panose="00000400000000000000" pitchFamily="50" charset="0"/>
              <a:ea typeface="思源黑体 CN Heavy" panose="020B0A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接收键盘指令并作出响应方法，</a:t>
            </a:r>
            <a:endParaRPr lang="en-US" altLang="zh-CN" sz="1000" dirty="0">
              <a:latin typeface="Montserrat Light" panose="00000400000000000000" pitchFamily="50" charset="0"/>
              <a:ea typeface="思源黑体 CN Heavy" panose="020B0A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移动动画和静止动画切换方法，</a:t>
            </a:r>
            <a:endParaRPr lang="en-US" altLang="zh-CN" sz="1000" dirty="0">
              <a:latin typeface="Montserrat Light" panose="00000400000000000000" pitchFamily="50" charset="0"/>
              <a:ea typeface="思源黑体 CN Heavy" panose="020B0A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更新所有玩家计时器方法，</a:t>
            </a:r>
            <a:endParaRPr lang="en-US" altLang="zh-CN" sz="1000" dirty="0">
              <a:latin typeface="Montserrat Light" panose="00000400000000000000" pitchFamily="50" charset="0"/>
              <a:ea typeface="思源黑体 CN Heavy" panose="020B0A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碰撞无法移动方法，</a:t>
            </a:r>
            <a:endParaRPr lang="en-US" altLang="zh-CN" sz="1000" dirty="0">
              <a:latin typeface="Montserrat Light" panose="00000400000000000000" pitchFamily="50" charset="0"/>
              <a:ea typeface="思源黑体 CN Heavy" panose="020B0A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玩家移动方法，</a:t>
            </a:r>
            <a:endParaRPr lang="en-US" altLang="zh-CN" sz="1000" dirty="0">
              <a:latin typeface="Montserrat Light" panose="00000400000000000000" pitchFamily="50" charset="0"/>
              <a:ea typeface="思源黑体 CN Heavy" panose="020B0A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更新玩家方法</a:t>
            </a:r>
            <a:endParaRPr lang="en-US" altLang="zh-CN" sz="1000" dirty="0">
              <a:latin typeface="Montserrat Light" panose="00000400000000000000" pitchFamily="50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72" name="PA-标题 1">
            <a:extLst>
              <a:ext uri="{FF2B5EF4-FFF2-40B4-BE49-F238E27FC236}">
                <a16:creationId xmlns:a16="http://schemas.microsoft.com/office/drawing/2014/main" id="{2AC066DB-5179-4D98-80EB-0836D5070102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8826800" y="875821"/>
            <a:ext cx="2189492" cy="7006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altLang="zh-CN" sz="2400" spc="150" dirty="0">
                <a:solidFill>
                  <a:schemeClr val="bg1"/>
                </a:solidFill>
                <a:latin typeface="Montserrat ExtraBold" panose="00000900000000000000" pitchFamily="50" charset="0"/>
                <a:ea typeface="+mn-ea"/>
                <a:cs typeface="+mn-ea"/>
                <a:sym typeface="+mn-lt"/>
              </a:rPr>
              <a:t>PYGAME</a:t>
            </a:r>
          </a:p>
        </p:txBody>
      </p:sp>
      <p:sp>
        <p:nvSpPr>
          <p:cNvPr id="73" name="PA-椭圆 16">
            <a:extLst>
              <a:ext uri="{FF2B5EF4-FFF2-40B4-BE49-F238E27FC236}">
                <a16:creationId xmlns:a16="http://schemas.microsoft.com/office/drawing/2014/main" id="{0C2CD173-74DA-4982-A9E9-00E62673BC7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73188" y="889744"/>
            <a:ext cx="350837" cy="350837"/>
          </a:xfrm>
          <a:prstGeom prst="ellipse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4" name="PA-同心圆 18">
            <a:extLst>
              <a:ext uri="{FF2B5EF4-FFF2-40B4-BE49-F238E27FC236}">
                <a16:creationId xmlns:a16="http://schemas.microsoft.com/office/drawing/2014/main" id="{FD35D7A3-808A-4B7E-96B8-2DB140328FE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44325" y="889744"/>
            <a:ext cx="350837" cy="350837"/>
          </a:xfrm>
          <a:prstGeom prst="donut">
            <a:avLst>
              <a:gd name="adj" fmla="val 2074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5" name="PA-标题 1">
            <a:extLst>
              <a:ext uri="{FF2B5EF4-FFF2-40B4-BE49-F238E27FC236}">
                <a16:creationId xmlns:a16="http://schemas.microsoft.com/office/drawing/2014/main" id="{E2CDBD01-55A6-4185-965E-8B49CC79A69B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188379" y="539895"/>
            <a:ext cx="1799467" cy="7006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endParaRPr lang="en-US" altLang="zh-CN" sz="2000" spc="150" dirty="0">
              <a:solidFill>
                <a:schemeClr val="bg1"/>
              </a:solidFill>
              <a:latin typeface="Montserrat ExtraBold" panose="00000900000000000000" pitchFamily="50" charset="0"/>
              <a:ea typeface="+mn-ea"/>
              <a:cs typeface="+mn-ea"/>
              <a:sym typeface="+mn-lt"/>
            </a:endParaRPr>
          </a:p>
        </p:txBody>
      </p:sp>
      <p:sp>
        <p:nvSpPr>
          <p:cNvPr id="76" name="PA-L-Shape 23">
            <a:extLst>
              <a:ext uri="{FF2B5EF4-FFF2-40B4-BE49-F238E27FC236}">
                <a16:creationId xmlns:a16="http://schemas.microsoft.com/office/drawing/2014/main" id="{7800BB71-648B-4EED-BCB5-5ED23D86B533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rot="13500000">
            <a:off x="11550703" y="951314"/>
            <a:ext cx="227693" cy="227693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77" name="PA-L-Shape 24">
            <a:extLst>
              <a:ext uri="{FF2B5EF4-FFF2-40B4-BE49-F238E27FC236}">
                <a16:creationId xmlns:a16="http://schemas.microsoft.com/office/drawing/2014/main" id="{1F54115E-E6BC-481C-BDE5-6F456915A57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3500000">
            <a:off x="11292853" y="951315"/>
            <a:ext cx="227693" cy="227693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78" name="PA-L-Shape 25">
            <a:extLst>
              <a:ext uri="{FF2B5EF4-FFF2-40B4-BE49-F238E27FC236}">
                <a16:creationId xmlns:a16="http://schemas.microsoft.com/office/drawing/2014/main" id="{5184B3AD-9FE1-499F-95D5-83EA0E3521DB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3500000">
            <a:off x="11035003" y="951317"/>
            <a:ext cx="227693" cy="227693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79" name="PA-标题 1">
            <a:extLst>
              <a:ext uri="{FF2B5EF4-FFF2-40B4-BE49-F238E27FC236}">
                <a16:creationId xmlns:a16="http://schemas.microsoft.com/office/drawing/2014/main" id="{ACE1A2C0-83C2-4958-BCB5-1B576BF30770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5196266" y="144138"/>
            <a:ext cx="1929015" cy="101051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altLang="zh-CN" sz="2000" spc="150" dirty="0">
              <a:solidFill>
                <a:schemeClr val="bg1"/>
              </a:solidFill>
              <a:latin typeface="Montserrat ExtraBold" panose="00000900000000000000" pitchFamily="50" charset="0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9653788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34" grpId="0" animBg="1"/>
      <p:bldP spid="83" grpId="0" animBg="1"/>
      <p:bldP spid="22" grpId="0"/>
      <p:bldP spid="25" grpId="0"/>
      <p:bldP spid="26" grpId="0"/>
      <p:bldP spid="42" grpId="0"/>
      <p:bldP spid="45" grpId="0"/>
      <p:bldP spid="54" grpId="0"/>
      <p:bldP spid="68" grpId="0"/>
      <p:bldP spid="72" grpId="0"/>
      <p:bldP spid="73" grpId="0" animBg="1"/>
      <p:bldP spid="74" grpId="0" animBg="1"/>
      <p:bldP spid="75" grpId="0"/>
      <p:bldP spid="76" grpId="0" animBg="1"/>
      <p:bldP spid="77" grpId="0" animBg="1"/>
      <p:bldP spid="78" grpId="0" animBg="1"/>
      <p:bldP spid="7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CD22BFFA-7894-4CAB-8125-390D5D8AC7D3}"/>
              </a:ext>
            </a:extLst>
          </p:cNvPr>
          <p:cNvSpPr txBox="1">
            <a:spLocks/>
          </p:cNvSpPr>
          <p:nvPr/>
        </p:nvSpPr>
        <p:spPr>
          <a:xfrm>
            <a:off x="344325" y="1410565"/>
            <a:ext cx="11481228" cy="4939967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500" dirty="0"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F8846B7E-C826-4546-A86C-5437BC2F1D2F}"/>
              </a:ext>
            </a:extLst>
          </p:cNvPr>
          <p:cNvSpPr txBox="1">
            <a:spLocks/>
          </p:cNvSpPr>
          <p:nvPr/>
        </p:nvSpPr>
        <p:spPr>
          <a:xfrm>
            <a:off x="251966" y="6485590"/>
            <a:ext cx="5427765" cy="21147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400" dirty="0">
                <a:solidFill>
                  <a:schemeClr val="bg1"/>
                </a:solidFill>
                <a:latin typeface="Montserrat SemiBold" panose="00000700000000000000" pitchFamily="50" charset="0"/>
                <a:ea typeface="+mn-ea"/>
                <a:cs typeface="+mn-ea"/>
                <a:sym typeface="+mn-lt"/>
              </a:rPr>
              <a:t>软件项目开发与实践</a:t>
            </a:r>
            <a:endParaRPr lang="en-US" altLang="zh-CN" sz="1400" dirty="0">
              <a:solidFill>
                <a:schemeClr val="bg1"/>
              </a:solidFill>
              <a:latin typeface="Montserrat SemiBold" panose="00000700000000000000" pitchFamily="50" charset="0"/>
              <a:ea typeface="+mn-ea"/>
              <a:cs typeface="+mn-ea"/>
              <a:sym typeface="+mn-lt"/>
            </a:endParaRPr>
          </a:p>
        </p:txBody>
      </p:sp>
      <p:sp>
        <p:nvSpPr>
          <p:cNvPr id="34" name="L 形 33">
            <a:extLst>
              <a:ext uri="{FF2B5EF4-FFF2-40B4-BE49-F238E27FC236}">
                <a16:creationId xmlns:a16="http://schemas.microsoft.com/office/drawing/2014/main" id="{B3394141-945E-47AE-A855-0CD70AB1DBDC}"/>
              </a:ext>
            </a:extLst>
          </p:cNvPr>
          <p:cNvSpPr/>
          <p:nvPr/>
        </p:nvSpPr>
        <p:spPr>
          <a:xfrm rot="13500000">
            <a:off x="728354" y="2362073"/>
            <a:ext cx="1459885" cy="1459886"/>
          </a:xfrm>
          <a:prstGeom prst="corner">
            <a:avLst>
              <a:gd name="adj1" fmla="val 43500"/>
              <a:gd name="adj2" fmla="val 44135"/>
            </a:avLst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83" name="L 形 82">
            <a:extLst>
              <a:ext uri="{FF2B5EF4-FFF2-40B4-BE49-F238E27FC236}">
                <a16:creationId xmlns:a16="http://schemas.microsoft.com/office/drawing/2014/main" id="{4D2C7045-410C-41BC-A79E-C7D11A9B3CA7}"/>
              </a:ext>
            </a:extLst>
          </p:cNvPr>
          <p:cNvSpPr/>
          <p:nvPr/>
        </p:nvSpPr>
        <p:spPr>
          <a:xfrm rot="13500000">
            <a:off x="1953935" y="2362073"/>
            <a:ext cx="1459886" cy="1459886"/>
          </a:xfrm>
          <a:prstGeom prst="corner">
            <a:avLst>
              <a:gd name="adj1" fmla="val 43500"/>
              <a:gd name="adj2" fmla="val 44135"/>
            </a:avLst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69B5EAC-4568-4ECA-9C90-7EBD7EAFDF98}"/>
              </a:ext>
            </a:extLst>
          </p:cNvPr>
          <p:cNvSpPr txBox="1"/>
          <p:nvPr/>
        </p:nvSpPr>
        <p:spPr>
          <a:xfrm>
            <a:off x="10915617" y="6422049"/>
            <a:ext cx="1043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类设计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C9BB8BE-1E85-413E-A11C-3743484F0346}"/>
              </a:ext>
            </a:extLst>
          </p:cNvPr>
          <p:cNvSpPr txBox="1"/>
          <p:nvPr/>
        </p:nvSpPr>
        <p:spPr>
          <a:xfrm>
            <a:off x="893196" y="4259956"/>
            <a:ext cx="1904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Timer</a:t>
            </a:r>
            <a:r>
              <a:rPr lang="zh-CN" altLang="en-US" sz="3600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类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549068A-088D-4A01-81E0-D433EA9887A6}"/>
              </a:ext>
            </a:extLst>
          </p:cNvPr>
          <p:cNvSpPr txBox="1"/>
          <p:nvPr/>
        </p:nvSpPr>
        <p:spPr>
          <a:xfrm>
            <a:off x="893196" y="491635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FA7"/>
                </a:solidFill>
                <a:latin typeface="Montserrat ExtraBold" panose="00000900000000000000" pitchFamily="50" charset="0"/>
              </a:rPr>
              <a:t>计时器类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2EED362-96DC-466E-8108-6ED8F7CE5218}"/>
              </a:ext>
            </a:extLst>
          </p:cNvPr>
          <p:cNvSpPr txBox="1"/>
          <p:nvPr/>
        </p:nvSpPr>
        <p:spPr>
          <a:xfrm>
            <a:off x="5247116" y="313858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FA7"/>
                </a:solidFill>
                <a:latin typeface="Montserrat ExtraBold" panose="00000900000000000000" pitchFamily="50" charset="0"/>
                <a:ea typeface="思源黑体 CN Heavy" panose="020B0A00000000000000" pitchFamily="34" charset="-122"/>
              </a:rPr>
              <a:t>作用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D97A3F5-9147-452F-A850-3851E197598D}"/>
              </a:ext>
            </a:extLst>
          </p:cNvPr>
          <p:cNvGrpSpPr/>
          <p:nvPr/>
        </p:nvGrpSpPr>
        <p:grpSpPr>
          <a:xfrm>
            <a:off x="4617793" y="3029256"/>
            <a:ext cx="571190" cy="571191"/>
            <a:chOff x="4778680" y="1868823"/>
            <a:chExt cx="571190" cy="571191"/>
          </a:xfrm>
        </p:grpSpPr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EA692DEA-CD4B-4807-9E7F-66EDADE52B19}"/>
                </a:ext>
              </a:extLst>
            </p:cNvPr>
            <p:cNvSpPr/>
            <p:nvPr/>
          </p:nvSpPr>
          <p:spPr>
            <a:xfrm>
              <a:off x="4778680" y="1868823"/>
              <a:ext cx="571190" cy="571191"/>
            </a:xfrm>
            <a:prstGeom prst="ellipse">
              <a:avLst/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29398F66-F2A4-450D-88B2-A4BB34CA586B}"/>
                </a:ext>
              </a:extLst>
            </p:cNvPr>
            <p:cNvSpPr txBox="1"/>
            <p:nvPr/>
          </p:nvSpPr>
          <p:spPr>
            <a:xfrm>
              <a:off x="4986099" y="1931039"/>
              <a:ext cx="2144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spc="300" dirty="0">
                  <a:solidFill>
                    <a:schemeClr val="bg1"/>
                  </a:solidFill>
                  <a:latin typeface="Montserrat ExtraBold" panose="00000900000000000000" pitchFamily="50" charset="0"/>
                  <a:ea typeface="思源黑体 CN Heavy" panose="020B0A00000000000000" pitchFamily="34" charset="-122"/>
                </a:rPr>
                <a:t>1</a:t>
              </a:r>
              <a:endParaRPr lang="zh-CN" altLang="en-US" sz="2400" spc="300" dirty="0">
                <a:solidFill>
                  <a:schemeClr val="bg1"/>
                </a:solidFill>
                <a:latin typeface="Montserrat ExtraBold" panose="00000900000000000000" pitchFamily="50" charset="0"/>
                <a:ea typeface="思源黑体 CN Heavy" panose="020B0A00000000000000" pitchFamily="34" charset="-122"/>
              </a:endParaRPr>
            </a:p>
          </p:txBody>
        </p:sp>
      </p:grpSp>
      <p:sp>
        <p:nvSpPr>
          <p:cNvPr id="45" name="矩形 44">
            <a:extLst>
              <a:ext uri="{FF2B5EF4-FFF2-40B4-BE49-F238E27FC236}">
                <a16:creationId xmlns:a16="http://schemas.microsoft.com/office/drawing/2014/main" id="{4928B3C8-459A-41A5-BAAF-984FAA1D8EF8}"/>
              </a:ext>
            </a:extLst>
          </p:cNvPr>
          <p:cNvSpPr/>
          <p:nvPr/>
        </p:nvSpPr>
        <p:spPr>
          <a:xfrm>
            <a:off x="4617794" y="3662663"/>
            <a:ext cx="2239425" cy="989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</a:rPr>
              <a:t>创建可激活、停用和执行函数的计时器对象，用于在游戏或应用程序中控制时间相关的事件。可定时执行回调函数。</a:t>
            </a:r>
            <a:endParaRPr lang="en-US" altLang="zh-CN" sz="1000" dirty="0">
              <a:latin typeface="Montserrat Light" panose="00000400000000000000" pitchFamily="50" charset="0"/>
              <a:ea typeface="思源黑体 CN Heavy" panose="020B0A00000000000000" pitchFamily="34" charset="-122"/>
              <a:cs typeface="+mn-ea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0931E03-B7E8-497D-BF8E-1F7926E38A9D}"/>
              </a:ext>
            </a:extLst>
          </p:cNvPr>
          <p:cNvSpPr txBox="1"/>
          <p:nvPr/>
        </p:nvSpPr>
        <p:spPr>
          <a:xfrm>
            <a:off x="8278521" y="313858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FA7"/>
                </a:solidFill>
                <a:latin typeface="Montserrat ExtraBold" panose="00000900000000000000" pitchFamily="50" charset="0"/>
                <a:ea typeface="思源黑体 CN Heavy" panose="020B0A00000000000000" pitchFamily="34" charset="-122"/>
              </a:rPr>
              <a:t>方法</a:t>
            </a: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667E1624-2DE4-4142-857B-0ADAE61E7691}"/>
              </a:ext>
            </a:extLst>
          </p:cNvPr>
          <p:cNvGrpSpPr/>
          <p:nvPr/>
        </p:nvGrpSpPr>
        <p:grpSpPr>
          <a:xfrm>
            <a:off x="7649198" y="3029256"/>
            <a:ext cx="571190" cy="571191"/>
            <a:chOff x="4778680" y="1868823"/>
            <a:chExt cx="571190" cy="571191"/>
          </a:xfrm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AB6B9C6E-B30C-410F-9C6F-178B00E250E3}"/>
                </a:ext>
              </a:extLst>
            </p:cNvPr>
            <p:cNvSpPr/>
            <p:nvPr/>
          </p:nvSpPr>
          <p:spPr>
            <a:xfrm>
              <a:off x="4778680" y="1868823"/>
              <a:ext cx="571190" cy="571191"/>
            </a:xfrm>
            <a:prstGeom prst="ellipse">
              <a:avLst/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C40571CA-FCFF-4DB6-9E1B-B408593FC21D}"/>
                </a:ext>
              </a:extLst>
            </p:cNvPr>
            <p:cNvSpPr txBox="1"/>
            <p:nvPr/>
          </p:nvSpPr>
          <p:spPr>
            <a:xfrm>
              <a:off x="4986099" y="1931039"/>
              <a:ext cx="2144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spc="300" dirty="0">
                  <a:solidFill>
                    <a:schemeClr val="bg1"/>
                  </a:solidFill>
                  <a:latin typeface="Montserrat ExtraBold" panose="00000900000000000000" pitchFamily="50" charset="0"/>
                  <a:ea typeface="思源黑体 CN Heavy" panose="020B0A00000000000000" pitchFamily="34" charset="-122"/>
                </a:rPr>
                <a:t>2</a:t>
              </a:r>
              <a:endParaRPr lang="zh-CN" altLang="en-US" sz="2400" spc="300" dirty="0">
                <a:solidFill>
                  <a:schemeClr val="bg1"/>
                </a:solidFill>
                <a:latin typeface="Montserrat ExtraBold" panose="00000900000000000000" pitchFamily="50" charset="0"/>
                <a:ea typeface="思源黑体 CN Heavy" panose="020B0A00000000000000" pitchFamily="34" charset="-122"/>
              </a:endParaRPr>
            </a:p>
          </p:txBody>
        </p:sp>
      </p:grpSp>
      <p:sp>
        <p:nvSpPr>
          <p:cNvPr id="68" name="矩形 67">
            <a:extLst>
              <a:ext uri="{FF2B5EF4-FFF2-40B4-BE49-F238E27FC236}">
                <a16:creationId xmlns:a16="http://schemas.microsoft.com/office/drawing/2014/main" id="{098388DD-5FF3-4E9F-8DA1-40565F6D399F}"/>
              </a:ext>
            </a:extLst>
          </p:cNvPr>
          <p:cNvSpPr/>
          <p:nvPr/>
        </p:nvSpPr>
        <p:spPr>
          <a:xfrm>
            <a:off x="7649198" y="3696152"/>
            <a:ext cx="2845363" cy="1681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激活计时器方法：</a:t>
            </a:r>
            <a:endParaRPr lang="en-US" altLang="zh-CN" sz="1000" dirty="0">
              <a:latin typeface="Montserrat Light" panose="00000400000000000000" pitchFamily="50" charset="0"/>
              <a:ea typeface="思源黑体 CN Heavy" panose="020B0A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将计时器标记为启用，并获取当前时间。</a:t>
            </a:r>
            <a:endParaRPr lang="en-US" altLang="zh-CN" sz="1000" dirty="0">
              <a:latin typeface="Montserrat Light" panose="00000400000000000000" pitchFamily="50" charset="0"/>
              <a:ea typeface="思源黑体 CN Heavy" panose="020B0A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停用计时器方法：</a:t>
            </a:r>
            <a:endParaRPr lang="en-US" altLang="zh-CN" sz="1000" dirty="0">
              <a:latin typeface="Montserrat Light" panose="00000400000000000000" pitchFamily="50" charset="0"/>
              <a:ea typeface="思源黑体 CN Heavy" panose="020B0A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将计时器标记为停用。</a:t>
            </a:r>
            <a:endParaRPr lang="en-US" altLang="zh-CN" sz="1000" dirty="0">
              <a:latin typeface="Montserrat Light" panose="00000400000000000000" pitchFamily="50" charset="0"/>
              <a:ea typeface="思源黑体 CN Heavy" panose="020B0A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更新计时器方法：</a:t>
            </a:r>
            <a:endParaRPr lang="en-US" altLang="zh-CN" sz="1000" dirty="0">
              <a:latin typeface="Montserrat Light" panose="00000400000000000000" pitchFamily="50" charset="0"/>
              <a:ea typeface="思源黑体 CN Heavy" panose="020B0A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获取当前时间，并判断是否到达指定的时间，若到达则执行</a:t>
            </a:r>
            <a:r>
              <a:rPr lang="zh-CN" altLang="en-US" sz="1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</a:rPr>
              <a:t>回调函数并停用计时器。</a:t>
            </a:r>
            <a:endParaRPr lang="en-US" altLang="zh-CN" sz="1000" dirty="0">
              <a:latin typeface="Montserrat Light" panose="00000400000000000000" pitchFamily="50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10" name="PA-椭圆 16">
            <a:extLst>
              <a:ext uri="{FF2B5EF4-FFF2-40B4-BE49-F238E27FC236}">
                <a16:creationId xmlns:a16="http://schemas.microsoft.com/office/drawing/2014/main" id="{E3003AF5-0E55-5FAC-F7B5-8523798FDCF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73188" y="889744"/>
            <a:ext cx="350837" cy="350837"/>
          </a:xfrm>
          <a:prstGeom prst="ellipse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PA-同心圆 18">
            <a:extLst>
              <a:ext uri="{FF2B5EF4-FFF2-40B4-BE49-F238E27FC236}">
                <a16:creationId xmlns:a16="http://schemas.microsoft.com/office/drawing/2014/main" id="{E01D40D7-1B4A-B1E6-76BC-B0461871B3D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44325" y="889744"/>
            <a:ext cx="350837" cy="350837"/>
          </a:xfrm>
          <a:prstGeom prst="donut">
            <a:avLst>
              <a:gd name="adj" fmla="val 2074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PA-标题 1">
            <a:extLst>
              <a:ext uri="{FF2B5EF4-FFF2-40B4-BE49-F238E27FC236}">
                <a16:creationId xmlns:a16="http://schemas.microsoft.com/office/drawing/2014/main" id="{75CE7460-B835-3F06-E824-3F9246A7349D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9188379" y="539895"/>
            <a:ext cx="1799467" cy="7006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endParaRPr lang="en-US" altLang="zh-CN" sz="2000" spc="150" dirty="0">
              <a:solidFill>
                <a:schemeClr val="bg1"/>
              </a:solidFill>
              <a:latin typeface="Montserrat ExtraBold" panose="00000900000000000000" pitchFamily="50" charset="0"/>
              <a:ea typeface="+mn-ea"/>
              <a:cs typeface="+mn-ea"/>
              <a:sym typeface="+mn-lt"/>
            </a:endParaRPr>
          </a:p>
        </p:txBody>
      </p:sp>
      <p:sp>
        <p:nvSpPr>
          <p:cNvPr id="13" name="PA-L-Shape 23">
            <a:extLst>
              <a:ext uri="{FF2B5EF4-FFF2-40B4-BE49-F238E27FC236}">
                <a16:creationId xmlns:a16="http://schemas.microsoft.com/office/drawing/2014/main" id="{806B83A8-16CC-91EE-04BC-940FF0A0CA51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rot="13500000">
            <a:off x="11550703" y="951314"/>
            <a:ext cx="227693" cy="227693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14" name="PA-L-Shape 24">
            <a:extLst>
              <a:ext uri="{FF2B5EF4-FFF2-40B4-BE49-F238E27FC236}">
                <a16:creationId xmlns:a16="http://schemas.microsoft.com/office/drawing/2014/main" id="{2ECB0251-8BC4-B3B8-5528-C95787DD20B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rot="13500000">
            <a:off x="11292853" y="951315"/>
            <a:ext cx="227693" cy="227693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15" name="PA-L-Shape 25">
            <a:extLst>
              <a:ext uri="{FF2B5EF4-FFF2-40B4-BE49-F238E27FC236}">
                <a16:creationId xmlns:a16="http://schemas.microsoft.com/office/drawing/2014/main" id="{00AEF307-68E0-FCE4-A6D9-6DCDC0E7AB77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3500000">
            <a:off x="11035003" y="951317"/>
            <a:ext cx="227693" cy="227693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16" name="PA-标题 1">
            <a:extLst>
              <a:ext uri="{FF2B5EF4-FFF2-40B4-BE49-F238E27FC236}">
                <a16:creationId xmlns:a16="http://schemas.microsoft.com/office/drawing/2014/main" id="{C4A45D93-7F6C-630E-AA6E-22A9DBE56033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5196266" y="144138"/>
            <a:ext cx="1929015" cy="101051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altLang="zh-CN" sz="2000" spc="150" dirty="0">
              <a:solidFill>
                <a:schemeClr val="bg1"/>
              </a:solidFill>
              <a:latin typeface="Montserrat ExtraBold" panose="00000900000000000000" pitchFamily="50" charset="0"/>
              <a:ea typeface="+mn-ea"/>
              <a:cs typeface="+mn-ea"/>
              <a:sym typeface="+mn-lt"/>
            </a:endParaRPr>
          </a:p>
        </p:txBody>
      </p:sp>
      <p:sp>
        <p:nvSpPr>
          <p:cNvPr id="17" name="PA-标题 1">
            <a:extLst>
              <a:ext uri="{FF2B5EF4-FFF2-40B4-BE49-F238E27FC236}">
                <a16:creationId xmlns:a16="http://schemas.microsoft.com/office/drawing/2014/main" id="{8BB82AE9-A65C-C1F7-B626-18B73C48C3D1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8826800" y="875821"/>
            <a:ext cx="2189492" cy="7006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altLang="zh-CN" sz="2400" spc="150" dirty="0">
                <a:solidFill>
                  <a:schemeClr val="bg1"/>
                </a:solidFill>
                <a:latin typeface="Montserrat ExtraBold" panose="00000900000000000000" pitchFamily="50" charset="0"/>
                <a:ea typeface="+mn-ea"/>
                <a:cs typeface="+mn-ea"/>
                <a:sym typeface="+mn-lt"/>
              </a:rPr>
              <a:t>PYGAME</a:t>
            </a:r>
          </a:p>
        </p:txBody>
      </p:sp>
    </p:spTree>
    <p:extLst>
      <p:ext uri="{BB962C8B-B14F-4D97-AF65-F5344CB8AC3E}">
        <p14:creationId xmlns:p14="http://schemas.microsoft.com/office/powerpoint/2010/main" val="317805629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34" grpId="0" animBg="1"/>
      <p:bldP spid="83" grpId="0" animBg="1"/>
      <p:bldP spid="22" grpId="0"/>
      <p:bldP spid="25" grpId="0"/>
      <p:bldP spid="26" grpId="0"/>
      <p:bldP spid="42" grpId="0"/>
      <p:bldP spid="45" grpId="0"/>
      <p:bldP spid="54" grpId="0"/>
      <p:bldP spid="68" grpId="0"/>
      <p:bldP spid="10" grpId="0" animBg="1"/>
      <p:bldP spid="11" grpId="0" animBg="1"/>
      <p:bldP spid="12" grpId="0"/>
      <p:bldP spid="13" grpId="0" animBg="1"/>
      <p:bldP spid="14" grpId="0" animBg="1"/>
      <p:bldP spid="15" grpId="0" animBg="1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CD22BFFA-7894-4CAB-8125-390D5D8AC7D3}"/>
              </a:ext>
            </a:extLst>
          </p:cNvPr>
          <p:cNvSpPr txBox="1">
            <a:spLocks/>
          </p:cNvSpPr>
          <p:nvPr/>
        </p:nvSpPr>
        <p:spPr>
          <a:xfrm>
            <a:off x="344325" y="1410565"/>
            <a:ext cx="11481228" cy="4939967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500" dirty="0"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F8846B7E-C826-4546-A86C-5437BC2F1D2F}"/>
              </a:ext>
            </a:extLst>
          </p:cNvPr>
          <p:cNvSpPr txBox="1">
            <a:spLocks/>
          </p:cNvSpPr>
          <p:nvPr/>
        </p:nvSpPr>
        <p:spPr>
          <a:xfrm>
            <a:off x="251966" y="6485590"/>
            <a:ext cx="5427765" cy="21147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400" dirty="0">
                <a:solidFill>
                  <a:schemeClr val="bg1"/>
                </a:solidFill>
                <a:latin typeface="Montserrat SemiBold" panose="00000700000000000000" pitchFamily="50" charset="0"/>
                <a:ea typeface="+mn-ea"/>
                <a:cs typeface="+mn-ea"/>
                <a:sym typeface="+mn-lt"/>
              </a:rPr>
              <a:t>软件项目开发与实践</a:t>
            </a:r>
            <a:endParaRPr lang="en-US" altLang="zh-CN" sz="1400" dirty="0">
              <a:solidFill>
                <a:schemeClr val="bg1"/>
              </a:solidFill>
              <a:latin typeface="Montserrat SemiBold" panose="00000700000000000000" pitchFamily="50" charset="0"/>
              <a:ea typeface="+mn-ea"/>
              <a:cs typeface="+mn-ea"/>
              <a:sym typeface="+mn-lt"/>
            </a:endParaRPr>
          </a:p>
        </p:txBody>
      </p:sp>
      <p:sp>
        <p:nvSpPr>
          <p:cNvPr id="34" name="L 形 33">
            <a:extLst>
              <a:ext uri="{FF2B5EF4-FFF2-40B4-BE49-F238E27FC236}">
                <a16:creationId xmlns:a16="http://schemas.microsoft.com/office/drawing/2014/main" id="{B3394141-945E-47AE-A855-0CD70AB1DBDC}"/>
              </a:ext>
            </a:extLst>
          </p:cNvPr>
          <p:cNvSpPr/>
          <p:nvPr/>
        </p:nvSpPr>
        <p:spPr>
          <a:xfrm rot="13500000">
            <a:off x="728354" y="2362073"/>
            <a:ext cx="1459885" cy="1459886"/>
          </a:xfrm>
          <a:prstGeom prst="corner">
            <a:avLst>
              <a:gd name="adj1" fmla="val 43500"/>
              <a:gd name="adj2" fmla="val 44135"/>
            </a:avLst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83" name="L 形 82">
            <a:extLst>
              <a:ext uri="{FF2B5EF4-FFF2-40B4-BE49-F238E27FC236}">
                <a16:creationId xmlns:a16="http://schemas.microsoft.com/office/drawing/2014/main" id="{4D2C7045-410C-41BC-A79E-C7D11A9B3CA7}"/>
              </a:ext>
            </a:extLst>
          </p:cNvPr>
          <p:cNvSpPr/>
          <p:nvPr/>
        </p:nvSpPr>
        <p:spPr>
          <a:xfrm rot="13500000">
            <a:off x="1953935" y="2362073"/>
            <a:ext cx="1459886" cy="1459886"/>
          </a:xfrm>
          <a:prstGeom prst="corner">
            <a:avLst>
              <a:gd name="adj1" fmla="val 43500"/>
              <a:gd name="adj2" fmla="val 44135"/>
            </a:avLst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69B5EAC-4568-4ECA-9C90-7EBD7EAFDF98}"/>
              </a:ext>
            </a:extLst>
          </p:cNvPr>
          <p:cNvSpPr txBox="1"/>
          <p:nvPr/>
        </p:nvSpPr>
        <p:spPr>
          <a:xfrm>
            <a:off x="10915617" y="6422049"/>
            <a:ext cx="1043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类设计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C9BB8BE-1E85-413E-A11C-3743484F0346}"/>
              </a:ext>
            </a:extLst>
          </p:cNvPr>
          <p:cNvSpPr txBox="1"/>
          <p:nvPr/>
        </p:nvSpPr>
        <p:spPr>
          <a:xfrm>
            <a:off x="893196" y="4259956"/>
            <a:ext cx="3720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CameraGroup</a:t>
            </a:r>
            <a:r>
              <a:rPr lang="zh-CN" altLang="en-US" sz="3600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类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549068A-088D-4A01-81E0-D433EA9887A6}"/>
              </a:ext>
            </a:extLst>
          </p:cNvPr>
          <p:cNvSpPr txBox="1"/>
          <p:nvPr/>
        </p:nvSpPr>
        <p:spPr>
          <a:xfrm>
            <a:off x="893196" y="491635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FA7"/>
                </a:solidFill>
                <a:latin typeface="Montserrat ExtraBold" panose="00000900000000000000" pitchFamily="50" charset="0"/>
              </a:rPr>
              <a:t>实现摄像机类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2EED362-96DC-466E-8108-6ED8F7CE5218}"/>
              </a:ext>
            </a:extLst>
          </p:cNvPr>
          <p:cNvSpPr txBox="1"/>
          <p:nvPr/>
        </p:nvSpPr>
        <p:spPr>
          <a:xfrm>
            <a:off x="5449687" y="271946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FA7"/>
                </a:solidFill>
                <a:latin typeface="Montserrat ExtraBold" panose="00000900000000000000" pitchFamily="50" charset="0"/>
                <a:ea typeface="思源黑体 CN Heavy" panose="020B0A00000000000000" pitchFamily="34" charset="-122"/>
              </a:rPr>
              <a:t>作用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D97A3F5-9147-452F-A850-3851E197598D}"/>
              </a:ext>
            </a:extLst>
          </p:cNvPr>
          <p:cNvGrpSpPr/>
          <p:nvPr/>
        </p:nvGrpSpPr>
        <p:grpSpPr>
          <a:xfrm>
            <a:off x="4820364" y="2610127"/>
            <a:ext cx="571190" cy="571191"/>
            <a:chOff x="4778680" y="1868823"/>
            <a:chExt cx="571190" cy="571191"/>
          </a:xfrm>
        </p:grpSpPr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EA692DEA-CD4B-4807-9E7F-66EDADE52B19}"/>
                </a:ext>
              </a:extLst>
            </p:cNvPr>
            <p:cNvSpPr/>
            <p:nvPr/>
          </p:nvSpPr>
          <p:spPr>
            <a:xfrm>
              <a:off x="4778680" y="1868823"/>
              <a:ext cx="571190" cy="571191"/>
            </a:xfrm>
            <a:prstGeom prst="ellipse">
              <a:avLst/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29398F66-F2A4-450D-88B2-A4BB34CA586B}"/>
                </a:ext>
              </a:extLst>
            </p:cNvPr>
            <p:cNvSpPr txBox="1"/>
            <p:nvPr/>
          </p:nvSpPr>
          <p:spPr>
            <a:xfrm>
              <a:off x="4986099" y="1931039"/>
              <a:ext cx="2144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spc="300" dirty="0">
                  <a:solidFill>
                    <a:schemeClr val="bg1"/>
                  </a:solidFill>
                  <a:latin typeface="Montserrat ExtraBold" panose="00000900000000000000" pitchFamily="50" charset="0"/>
                  <a:ea typeface="思源黑体 CN Heavy" panose="020B0A00000000000000" pitchFamily="34" charset="-122"/>
                </a:rPr>
                <a:t>1</a:t>
              </a:r>
              <a:endParaRPr lang="zh-CN" altLang="en-US" sz="2400" spc="300" dirty="0">
                <a:solidFill>
                  <a:schemeClr val="bg1"/>
                </a:solidFill>
                <a:latin typeface="Montserrat ExtraBold" panose="00000900000000000000" pitchFamily="50" charset="0"/>
                <a:ea typeface="思源黑体 CN Heavy" panose="020B0A00000000000000" pitchFamily="34" charset="-122"/>
              </a:endParaRPr>
            </a:p>
          </p:txBody>
        </p:sp>
      </p:grpSp>
      <p:sp>
        <p:nvSpPr>
          <p:cNvPr id="45" name="矩形 44">
            <a:extLst>
              <a:ext uri="{FF2B5EF4-FFF2-40B4-BE49-F238E27FC236}">
                <a16:creationId xmlns:a16="http://schemas.microsoft.com/office/drawing/2014/main" id="{4928B3C8-459A-41A5-BAAF-984FAA1D8EF8}"/>
              </a:ext>
            </a:extLst>
          </p:cNvPr>
          <p:cNvSpPr/>
          <p:nvPr/>
        </p:nvSpPr>
        <p:spPr>
          <a:xfrm>
            <a:off x="4820365" y="3243534"/>
            <a:ext cx="2239425" cy="989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</a:rPr>
              <a:t>继承自 </a:t>
            </a:r>
            <a:r>
              <a:rPr lang="en-US" altLang="zh-CN" sz="1000" dirty="0" err="1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</a:rPr>
              <a:t>pygame.sprite.Group</a:t>
            </a:r>
            <a:r>
              <a:rPr lang="en-US" altLang="zh-CN" sz="1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</a:rPr>
              <a:t> </a:t>
            </a:r>
            <a:r>
              <a:rPr lang="zh-CN" altLang="en-US" sz="1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</a:rPr>
              <a:t>类</a:t>
            </a:r>
            <a:endParaRPr lang="en-US" altLang="zh-CN" sz="1000" dirty="0">
              <a:latin typeface="Montserrat Light" panose="00000400000000000000" pitchFamily="50" charset="0"/>
              <a:ea typeface="思源黑体 CN Heavy" panose="020B0A00000000000000" pitchFamily="34" charset="-122"/>
              <a:cs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</a:rPr>
              <a:t>，实现自定义精灵绘制逻辑，以便将玩家精灵居中显示在屏幕上，并按照图层顺序绘制精灵。</a:t>
            </a:r>
            <a:endParaRPr lang="en-US" altLang="zh-CN" sz="1000" dirty="0">
              <a:latin typeface="Montserrat Light" panose="00000400000000000000" pitchFamily="50" charset="0"/>
              <a:ea typeface="思源黑体 CN Heavy" panose="020B0A00000000000000" pitchFamily="34" charset="-122"/>
              <a:cs typeface="+mn-ea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0931E03-B7E8-497D-BF8E-1F7926E38A9D}"/>
              </a:ext>
            </a:extLst>
          </p:cNvPr>
          <p:cNvSpPr txBox="1"/>
          <p:nvPr/>
        </p:nvSpPr>
        <p:spPr>
          <a:xfrm>
            <a:off x="8442527" y="271946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FA7"/>
                </a:solidFill>
                <a:latin typeface="Montserrat ExtraBold" panose="00000900000000000000" pitchFamily="50" charset="0"/>
                <a:ea typeface="思源黑体 CN Heavy" panose="020B0A00000000000000" pitchFamily="34" charset="-122"/>
              </a:rPr>
              <a:t>方法</a:t>
            </a: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667E1624-2DE4-4142-857B-0ADAE61E7691}"/>
              </a:ext>
            </a:extLst>
          </p:cNvPr>
          <p:cNvGrpSpPr/>
          <p:nvPr/>
        </p:nvGrpSpPr>
        <p:grpSpPr>
          <a:xfrm>
            <a:off x="7813204" y="2610127"/>
            <a:ext cx="571190" cy="571191"/>
            <a:chOff x="4778680" y="1868823"/>
            <a:chExt cx="571190" cy="571191"/>
          </a:xfrm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AB6B9C6E-B30C-410F-9C6F-178B00E250E3}"/>
                </a:ext>
              </a:extLst>
            </p:cNvPr>
            <p:cNvSpPr/>
            <p:nvPr/>
          </p:nvSpPr>
          <p:spPr>
            <a:xfrm>
              <a:off x="4778680" y="1868823"/>
              <a:ext cx="571190" cy="571191"/>
            </a:xfrm>
            <a:prstGeom prst="ellipse">
              <a:avLst/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C40571CA-FCFF-4DB6-9E1B-B408593FC21D}"/>
                </a:ext>
              </a:extLst>
            </p:cNvPr>
            <p:cNvSpPr txBox="1"/>
            <p:nvPr/>
          </p:nvSpPr>
          <p:spPr>
            <a:xfrm>
              <a:off x="4986099" y="1931039"/>
              <a:ext cx="2144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spc="300" dirty="0">
                  <a:solidFill>
                    <a:schemeClr val="bg1"/>
                  </a:solidFill>
                  <a:latin typeface="Montserrat ExtraBold" panose="00000900000000000000" pitchFamily="50" charset="0"/>
                  <a:ea typeface="思源黑体 CN Heavy" panose="020B0A00000000000000" pitchFamily="34" charset="-122"/>
                </a:rPr>
                <a:t>2</a:t>
              </a:r>
              <a:endParaRPr lang="zh-CN" altLang="en-US" sz="2400" spc="300" dirty="0">
                <a:solidFill>
                  <a:schemeClr val="bg1"/>
                </a:solidFill>
                <a:latin typeface="Montserrat ExtraBold" panose="00000900000000000000" pitchFamily="50" charset="0"/>
                <a:ea typeface="思源黑体 CN Heavy" panose="020B0A00000000000000" pitchFamily="34" charset="-122"/>
              </a:endParaRPr>
            </a:p>
          </p:txBody>
        </p:sp>
      </p:grpSp>
      <p:sp>
        <p:nvSpPr>
          <p:cNvPr id="68" name="矩形 67">
            <a:extLst>
              <a:ext uri="{FF2B5EF4-FFF2-40B4-BE49-F238E27FC236}">
                <a16:creationId xmlns:a16="http://schemas.microsoft.com/office/drawing/2014/main" id="{098388DD-5FF3-4E9F-8DA1-40565F6D399F}"/>
              </a:ext>
            </a:extLst>
          </p:cNvPr>
          <p:cNvSpPr/>
          <p:nvPr/>
        </p:nvSpPr>
        <p:spPr>
          <a:xfrm>
            <a:off x="7813204" y="3203763"/>
            <a:ext cx="3174642" cy="1451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自定义绘制方法：</a:t>
            </a:r>
            <a:endParaRPr lang="en-US" altLang="zh-CN" sz="1000" dirty="0">
              <a:latin typeface="Montserrat Light" panose="00000400000000000000" pitchFamily="50" charset="0"/>
              <a:ea typeface="思源黑体 CN Heavy" panose="020B0A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让玩家精灵显示在屏幕中央，</a:t>
            </a:r>
            <a:r>
              <a:rPr lang="zh-CN" altLang="en-US" sz="1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</a:rPr>
              <a:t>根据玩家精灵的位置计算出其他精灵的偏移量，确保玩家精灵居中显示在屏幕上。</a:t>
            </a:r>
            <a:r>
              <a:rPr lang="en-US" altLang="zh-CN" sz="1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</a:rPr>
              <a:t> </a:t>
            </a:r>
            <a:r>
              <a:rPr lang="zh-CN" altLang="en-US" sz="1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</a:rPr>
              <a:t>并且实现图层从下到上依次绘制，并且根据精灵到的垂直坐标来绘制，让上面的精灵比下面的先绘制，实现伪</a:t>
            </a:r>
            <a:r>
              <a:rPr lang="en-US" altLang="zh-CN" sz="1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</a:rPr>
              <a:t>3D</a:t>
            </a:r>
            <a:r>
              <a:rPr lang="zh-CN" altLang="en-US" sz="1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</a:rPr>
              <a:t>效果。</a:t>
            </a:r>
            <a:endParaRPr lang="en-US" altLang="zh-CN" sz="1000" dirty="0">
              <a:latin typeface="Montserrat Light" panose="00000400000000000000" pitchFamily="50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7" name="PA-椭圆 16">
            <a:extLst>
              <a:ext uri="{FF2B5EF4-FFF2-40B4-BE49-F238E27FC236}">
                <a16:creationId xmlns:a16="http://schemas.microsoft.com/office/drawing/2014/main" id="{A769F1D8-63DB-AE72-B76A-1A2027DFD22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73188" y="889744"/>
            <a:ext cx="350837" cy="350837"/>
          </a:xfrm>
          <a:prstGeom prst="ellipse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PA-同心圆 18">
            <a:extLst>
              <a:ext uri="{FF2B5EF4-FFF2-40B4-BE49-F238E27FC236}">
                <a16:creationId xmlns:a16="http://schemas.microsoft.com/office/drawing/2014/main" id="{9DB0A7E8-E3A1-DE9D-5AFB-670C7EA2F81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44325" y="889744"/>
            <a:ext cx="350837" cy="350837"/>
          </a:xfrm>
          <a:prstGeom prst="donut">
            <a:avLst>
              <a:gd name="adj" fmla="val 2074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PA-标题 1">
            <a:extLst>
              <a:ext uri="{FF2B5EF4-FFF2-40B4-BE49-F238E27FC236}">
                <a16:creationId xmlns:a16="http://schemas.microsoft.com/office/drawing/2014/main" id="{43B92305-ED04-1391-DB38-E189119F71D3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9188379" y="539895"/>
            <a:ext cx="1799467" cy="7006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endParaRPr lang="en-US" altLang="zh-CN" sz="2000" spc="150" dirty="0">
              <a:solidFill>
                <a:schemeClr val="bg1"/>
              </a:solidFill>
              <a:latin typeface="Montserrat ExtraBold" panose="00000900000000000000" pitchFamily="50" charset="0"/>
              <a:ea typeface="+mn-ea"/>
              <a:cs typeface="+mn-ea"/>
              <a:sym typeface="+mn-lt"/>
            </a:endParaRPr>
          </a:p>
        </p:txBody>
      </p:sp>
      <p:sp>
        <p:nvSpPr>
          <p:cNvPr id="10" name="PA-L-Shape 23">
            <a:extLst>
              <a:ext uri="{FF2B5EF4-FFF2-40B4-BE49-F238E27FC236}">
                <a16:creationId xmlns:a16="http://schemas.microsoft.com/office/drawing/2014/main" id="{44F8C2B5-6DB9-DD02-50EA-0F2F406A5E6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rot="13500000">
            <a:off x="11550703" y="951314"/>
            <a:ext cx="227693" cy="227693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11" name="PA-L-Shape 24">
            <a:extLst>
              <a:ext uri="{FF2B5EF4-FFF2-40B4-BE49-F238E27FC236}">
                <a16:creationId xmlns:a16="http://schemas.microsoft.com/office/drawing/2014/main" id="{2AA633F1-4501-0223-3657-A2D843710E21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rot="13500000">
            <a:off x="11292853" y="951315"/>
            <a:ext cx="227693" cy="227693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12" name="PA-L-Shape 25">
            <a:extLst>
              <a:ext uri="{FF2B5EF4-FFF2-40B4-BE49-F238E27FC236}">
                <a16:creationId xmlns:a16="http://schemas.microsoft.com/office/drawing/2014/main" id="{83C64F41-EB02-DC7B-6471-2E841F552063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3500000">
            <a:off x="11035003" y="951317"/>
            <a:ext cx="227693" cy="227693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13" name="PA-标题 1">
            <a:extLst>
              <a:ext uri="{FF2B5EF4-FFF2-40B4-BE49-F238E27FC236}">
                <a16:creationId xmlns:a16="http://schemas.microsoft.com/office/drawing/2014/main" id="{C620E7F1-D342-A707-1E6B-63CD82EDE9CE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5196266" y="144138"/>
            <a:ext cx="1929015" cy="101051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altLang="zh-CN" sz="2000" spc="150" dirty="0">
              <a:solidFill>
                <a:schemeClr val="bg1"/>
              </a:solidFill>
              <a:latin typeface="Montserrat ExtraBold" panose="00000900000000000000" pitchFamily="50" charset="0"/>
              <a:ea typeface="+mn-ea"/>
              <a:cs typeface="+mn-ea"/>
              <a:sym typeface="+mn-lt"/>
            </a:endParaRPr>
          </a:p>
        </p:txBody>
      </p:sp>
      <p:sp>
        <p:nvSpPr>
          <p:cNvPr id="14" name="PA-标题 1">
            <a:extLst>
              <a:ext uri="{FF2B5EF4-FFF2-40B4-BE49-F238E27FC236}">
                <a16:creationId xmlns:a16="http://schemas.microsoft.com/office/drawing/2014/main" id="{F4ABA5BA-6FB4-FACE-F9DD-05F2FEE488EF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8826800" y="875821"/>
            <a:ext cx="2189492" cy="7006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altLang="zh-CN" sz="2400" spc="150" dirty="0">
                <a:solidFill>
                  <a:schemeClr val="bg1"/>
                </a:solidFill>
                <a:latin typeface="Montserrat ExtraBold" panose="00000900000000000000" pitchFamily="50" charset="0"/>
                <a:ea typeface="+mn-ea"/>
                <a:cs typeface="+mn-ea"/>
                <a:sym typeface="+mn-lt"/>
              </a:rPr>
              <a:t>PYGAME</a:t>
            </a:r>
          </a:p>
        </p:txBody>
      </p:sp>
    </p:spTree>
    <p:extLst>
      <p:ext uri="{BB962C8B-B14F-4D97-AF65-F5344CB8AC3E}">
        <p14:creationId xmlns:p14="http://schemas.microsoft.com/office/powerpoint/2010/main" val="402630264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34" grpId="0" animBg="1"/>
      <p:bldP spid="83" grpId="0" animBg="1"/>
      <p:bldP spid="22" grpId="0"/>
      <p:bldP spid="25" grpId="0"/>
      <p:bldP spid="26" grpId="0"/>
      <p:bldP spid="42" grpId="0"/>
      <p:bldP spid="45" grpId="0"/>
      <p:bldP spid="54" grpId="0"/>
      <p:bldP spid="68" grpId="0"/>
      <p:bldP spid="7" grpId="0" animBg="1"/>
      <p:bldP spid="8" grpId="0" animBg="1"/>
      <p:bldP spid="9" grpId="0"/>
      <p:bldP spid="10" grpId="0" animBg="1"/>
      <p:bldP spid="11" grpId="0" animBg="1"/>
      <p:bldP spid="12" grpId="0" animBg="1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圆: 空心 69">
            <a:extLst>
              <a:ext uri="{FF2B5EF4-FFF2-40B4-BE49-F238E27FC236}">
                <a16:creationId xmlns:a16="http://schemas.microsoft.com/office/drawing/2014/main" id="{53AB5E32-1C14-47BE-81ED-B3751F7FEC52}"/>
              </a:ext>
            </a:extLst>
          </p:cNvPr>
          <p:cNvSpPr/>
          <p:nvPr/>
        </p:nvSpPr>
        <p:spPr>
          <a:xfrm>
            <a:off x="-1302128" y="4672569"/>
            <a:ext cx="4176070" cy="4176068"/>
          </a:xfrm>
          <a:prstGeom prst="donut">
            <a:avLst>
              <a:gd name="adj" fmla="val 34260"/>
            </a:avLst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圆: 空心 49">
            <a:extLst>
              <a:ext uri="{FF2B5EF4-FFF2-40B4-BE49-F238E27FC236}">
                <a16:creationId xmlns:a16="http://schemas.microsoft.com/office/drawing/2014/main" id="{4E0058A3-D0AE-494D-8F2F-3B2D947E9153}"/>
              </a:ext>
            </a:extLst>
          </p:cNvPr>
          <p:cNvSpPr/>
          <p:nvPr/>
        </p:nvSpPr>
        <p:spPr>
          <a:xfrm>
            <a:off x="5818547" y="-4340149"/>
            <a:ext cx="10019403" cy="10019403"/>
          </a:xfrm>
          <a:prstGeom prst="donut">
            <a:avLst>
              <a:gd name="adj" fmla="val 34260"/>
            </a:avLst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CD0ED36-AE88-46DA-8D58-0C0A4CB39173}"/>
              </a:ext>
            </a:extLst>
          </p:cNvPr>
          <p:cNvSpPr txBox="1">
            <a:spLocks/>
          </p:cNvSpPr>
          <p:nvPr/>
        </p:nvSpPr>
        <p:spPr>
          <a:xfrm>
            <a:off x="404056" y="474562"/>
            <a:ext cx="11383888" cy="5913204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500" dirty="0"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77A44DBB-B4AD-41CC-9625-670A77B68553}"/>
              </a:ext>
            </a:extLst>
          </p:cNvPr>
          <p:cNvGrpSpPr/>
          <p:nvPr/>
        </p:nvGrpSpPr>
        <p:grpSpPr>
          <a:xfrm>
            <a:off x="6499353" y="2093082"/>
            <a:ext cx="1102814" cy="337784"/>
            <a:chOff x="11304447" y="1075053"/>
            <a:chExt cx="540424" cy="165528"/>
          </a:xfrm>
          <a:solidFill>
            <a:srgbClr val="002FA7"/>
          </a:solidFill>
        </p:grpSpPr>
        <p:sp>
          <p:nvSpPr>
            <p:cNvPr id="45" name="L 形 44">
              <a:extLst>
                <a:ext uri="{FF2B5EF4-FFF2-40B4-BE49-F238E27FC236}">
                  <a16:creationId xmlns:a16="http://schemas.microsoft.com/office/drawing/2014/main" id="{FB6D811C-D43B-4F48-8598-1F9C06E81FF2}"/>
                </a:ext>
              </a:extLst>
            </p:cNvPr>
            <p:cNvSpPr/>
            <p:nvPr/>
          </p:nvSpPr>
          <p:spPr>
            <a:xfrm rot="13500000">
              <a:off x="11679345" y="1075053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46" name="L 形 45">
              <a:extLst>
                <a:ext uri="{FF2B5EF4-FFF2-40B4-BE49-F238E27FC236}">
                  <a16:creationId xmlns:a16="http://schemas.microsoft.com/office/drawing/2014/main" id="{F42D755B-E2CA-4548-9ECA-319E7B0A1682}"/>
                </a:ext>
              </a:extLst>
            </p:cNvPr>
            <p:cNvSpPr/>
            <p:nvPr/>
          </p:nvSpPr>
          <p:spPr>
            <a:xfrm rot="13500000">
              <a:off x="11491896" y="1075054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47" name="L 形 46">
              <a:extLst>
                <a:ext uri="{FF2B5EF4-FFF2-40B4-BE49-F238E27FC236}">
                  <a16:creationId xmlns:a16="http://schemas.microsoft.com/office/drawing/2014/main" id="{3AE673F4-B30A-4A85-8169-E5129AA2923C}"/>
                </a:ext>
              </a:extLst>
            </p:cNvPr>
            <p:cNvSpPr/>
            <p:nvPr/>
          </p:nvSpPr>
          <p:spPr>
            <a:xfrm rot="13500000">
              <a:off x="11304447" y="1075055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1" name="PA-文本框 60">
            <a:extLst>
              <a:ext uri="{FF2B5EF4-FFF2-40B4-BE49-F238E27FC236}">
                <a16:creationId xmlns:a16="http://schemas.microsoft.com/office/drawing/2014/main" id="{D84D188F-2DFD-436A-A331-209B4C8BB3B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8978573" y="1967211"/>
            <a:ext cx="10230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2FA7"/>
                </a:solidFill>
                <a:latin typeface="Montserrat SemiBold" panose="00000700000000000000" pitchFamily="50" charset="0"/>
                <a:ea typeface="思源黑体 CN Heavy" panose="020B0A00000000000000" pitchFamily="34" charset="-122"/>
              </a:rPr>
              <a:t>Tree</a:t>
            </a:r>
            <a:r>
              <a:rPr lang="zh-CN" altLang="en-US" sz="2000" dirty="0">
                <a:solidFill>
                  <a:srgbClr val="002FA7"/>
                </a:solidFill>
                <a:latin typeface="Montserrat SemiBold" panose="00000700000000000000" pitchFamily="50" charset="0"/>
                <a:ea typeface="思源黑体 CN Heavy" panose="020B0A00000000000000" pitchFamily="34" charset="-122"/>
              </a:rPr>
              <a:t>类</a:t>
            </a:r>
            <a:endParaRPr lang="en-US" altLang="zh-CN" sz="2000" dirty="0">
              <a:solidFill>
                <a:srgbClr val="002FA7"/>
              </a:solidFill>
              <a:latin typeface="Montserrat SemiBold" panose="00000700000000000000" pitchFamily="50" charset="0"/>
              <a:ea typeface="思源黑体 CN Heavy" panose="020B0A00000000000000" pitchFamily="34" charset="-122"/>
            </a:endParaRPr>
          </a:p>
        </p:txBody>
      </p:sp>
      <p:sp>
        <p:nvSpPr>
          <p:cNvPr id="65" name="PA-文本框 64">
            <a:extLst>
              <a:ext uri="{FF2B5EF4-FFF2-40B4-BE49-F238E27FC236}">
                <a16:creationId xmlns:a16="http://schemas.microsoft.com/office/drawing/2014/main" id="{ED894C6C-EF47-4A01-B0EB-CB83603E326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894945" y="1813322"/>
            <a:ext cx="12205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002FA7"/>
                </a:solidFill>
                <a:latin typeface="Montserrat ExtraBold" panose="00000900000000000000" pitchFamily="50" charset="0"/>
                <a:ea typeface="思源黑体 CN Heavy" panose="020B0A00000000000000" pitchFamily="34" charset="-122"/>
                <a:sym typeface="Montserrat Black" panose="00000A00000000000000" pitchFamily="50" charset="0"/>
              </a:rPr>
              <a:t>02</a:t>
            </a:r>
            <a:endParaRPr lang="zh-CN" altLang="en-US" sz="6000" dirty="0">
              <a:solidFill>
                <a:srgbClr val="002FA7"/>
              </a:solidFill>
              <a:latin typeface="Montserrat ExtraBold" panose="00000900000000000000" pitchFamily="50" charset="0"/>
              <a:ea typeface="思源黑体 CN Heavy" panose="020B0A00000000000000" pitchFamily="34" charset="-122"/>
              <a:sym typeface="Montserrat Black" panose="00000A00000000000000" pitchFamily="50" charset="0"/>
            </a:endParaRPr>
          </a:p>
        </p:txBody>
      </p:sp>
      <p:sp>
        <p:nvSpPr>
          <p:cNvPr id="63" name="PA-矩形 62">
            <a:extLst>
              <a:ext uri="{FF2B5EF4-FFF2-40B4-BE49-F238E27FC236}">
                <a16:creationId xmlns:a16="http://schemas.microsoft.com/office/drawing/2014/main" id="{358685DD-E1D2-44B0-A843-EFDCC897680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925425" y="2657921"/>
            <a:ext cx="3257180" cy="758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</a:rPr>
              <a:t>表示游戏中的树对象，具有与树相关的属性和方法，包括健康值、是否存活、砍树效果、生成苹果等。这个类可以在游戏中用于管理树的状态和行为。</a:t>
            </a:r>
            <a:endParaRPr lang="en-US" altLang="zh-CN" sz="1000" dirty="0">
              <a:latin typeface="Montserrat Light" panose="00000400000000000000" pitchFamily="50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grpSp>
        <p:nvGrpSpPr>
          <p:cNvPr id="31" name="PA-组合 30">
            <a:extLst>
              <a:ext uri="{FF2B5EF4-FFF2-40B4-BE49-F238E27FC236}">
                <a16:creationId xmlns:a16="http://schemas.microsoft.com/office/drawing/2014/main" id="{B2E31D41-5D8C-4118-87EA-B58097DF8743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 flipH="1">
            <a:off x="4638589" y="1311834"/>
            <a:ext cx="1102814" cy="337784"/>
            <a:chOff x="11304447" y="1075053"/>
            <a:chExt cx="540424" cy="165528"/>
          </a:xfrm>
          <a:solidFill>
            <a:srgbClr val="002FA7"/>
          </a:solidFill>
        </p:grpSpPr>
        <p:sp>
          <p:nvSpPr>
            <p:cNvPr id="32" name="PA-L-Shape 31">
              <a:extLst>
                <a:ext uri="{FF2B5EF4-FFF2-40B4-BE49-F238E27FC236}">
                  <a16:creationId xmlns:a16="http://schemas.microsoft.com/office/drawing/2014/main" id="{153405F9-7B18-472B-89D9-34E82973D760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 rot="13500000">
              <a:off x="11679345" y="1075053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40" name="PA-L-Shape 39">
              <a:extLst>
                <a:ext uri="{FF2B5EF4-FFF2-40B4-BE49-F238E27FC236}">
                  <a16:creationId xmlns:a16="http://schemas.microsoft.com/office/drawing/2014/main" id="{CDDBBF83-F0BC-4CAD-93DF-21BA666ABAAC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 rot="13500000">
              <a:off x="11491896" y="1075054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43" name="PA-L-Shape 42">
              <a:extLst>
                <a:ext uri="{FF2B5EF4-FFF2-40B4-BE49-F238E27FC236}">
                  <a16:creationId xmlns:a16="http://schemas.microsoft.com/office/drawing/2014/main" id="{99077EDD-DDB6-40DA-B1B3-9A0407CD36F0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 rot="13500000">
              <a:off x="11304447" y="1075055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9" name="PA-文本框 68">
            <a:extLst>
              <a:ext uri="{FF2B5EF4-FFF2-40B4-BE49-F238E27FC236}">
                <a16:creationId xmlns:a16="http://schemas.microsoft.com/office/drawing/2014/main" id="{A8671A3D-B5FE-4F39-8C2A-EF6D2F6D8D04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646900" y="1164421"/>
            <a:ext cx="1519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dirty="0">
                <a:solidFill>
                  <a:srgbClr val="002FA7"/>
                </a:solidFill>
                <a:latin typeface="Montserrat SemiBold" panose="00000700000000000000" pitchFamily="50" charset="0"/>
                <a:ea typeface="思源黑体 CN Heavy" panose="020B0A00000000000000" pitchFamily="34" charset="-122"/>
              </a:rPr>
              <a:t>Overlay </a:t>
            </a:r>
            <a:r>
              <a:rPr lang="zh-CN" altLang="en-US" sz="2000" dirty="0">
                <a:solidFill>
                  <a:srgbClr val="002FA7"/>
                </a:solidFill>
                <a:latin typeface="Montserrat SemiBold" panose="00000700000000000000" pitchFamily="50" charset="0"/>
                <a:ea typeface="思源黑体 CN Heavy" panose="020B0A00000000000000" pitchFamily="34" charset="-122"/>
              </a:rPr>
              <a:t>类</a:t>
            </a:r>
          </a:p>
        </p:txBody>
      </p:sp>
      <p:sp>
        <p:nvSpPr>
          <p:cNvPr id="71" name="PA-文本框 70">
            <a:extLst>
              <a:ext uri="{FF2B5EF4-FFF2-40B4-BE49-F238E27FC236}">
                <a16:creationId xmlns:a16="http://schemas.microsoft.com/office/drawing/2014/main" id="{4D98E240-7BC2-41F6-8391-D27A33FD4A4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241862" y="1010532"/>
            <a:ext cx="11333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002FA7"/>
                </a:solidFill>
                <a:latin typeface="Montserrat ExtraBold" panose="00000900000000000000" pitchFamily="50" charset="0"/>
                <a:ea typeface="思源黑体 CN Heavy" panose="020B0A00000000000000" pitchFamily="34" charset="-122"/>
                <a:sym typeface="Montserrat Black" panose="00000A00000000000000" pitchFamily="50" charset="0"/>
              </a:rPr>
              <a:t>01</a:t>
            </a:r>
            <a:endParaRPr lang="zh-CN" altLang="en-US" sz="6000" dirty="0">
              <a:solidFill>
                <a:srgbClr val="002FA7"/>
              </a:solidFill>
              <a:latin typeface="Montserrat ExtraBold" panose="00000900000000000000" pitchFamily="50" charset="0"/>
              <a:ea typeface="思源黑体 CN Heavy" panose="020B0A00000000000000" pitchFamily="34" charset="-122"/>
              <a:sym typeface="Montserrat Black" panose="00000A00000000000000" pitchFamily="50" charset="0"/>
            </a:endParaRPr>
          </a:p>
        </p:txBody>
      </p:sp>
      <p:sp>
        <p:nvSpPr>
          <p:cNvPr id="72" name="PA-矩形 71">
            <a:extLst>
              <a:ext uri="{FF2B5EF4-FFF2-40B4-BE49-F238E27FC236}">
                <a16:creationId xmlns:a16="http://schemas.microsoft.com/office/drawing/2014/main" id="{551BDF40-42B7-4B70-93B8-BF627E1F5A2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003820" y="1855131"/>
            <a:ext cx="3257180" cy="758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</a:rPr>
              <a:t>用于管理和显示玩家界面的叠加元素，包括工具、种子和疾跑动画，以提供玩家与游戏状态相关的信息。以叠加层的形式显示在游戏画面的顶部。</a:t>
            </a:r>
            <a:endParaRPr lang="en-US" altLang="zh-CN" sz="1000" dirty="0">
              <a:latin typeface="Montserrat Light" panose="00000400000000000000" pitchFamily="50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CD4BA24F-06FD-46C7-A96F-146B0D0D7984}"/>
              </a:ext>
            </a:extLst>
          </p:cNvPr>
          <p:cNvGrpSpPr/>
          <p:nvPr/>
        </p:nvGrpSpPr>
        <p:grpSpPr>
          <a:xfrm flipH="1">
            <a:off x="4638589" y="3685008"/>
            <a:ext cx="1102814" cy="337784"/>
            <a:chOff x="11304447" y="1075053"/>
            <a:chExt cx="540424" cy="165528"/>
          </a:xfrm>
          <a:solidFill>
            <a:srgbClr val="002FA7"/>
          </a:solidFill>
        </p:grpSpPr>
        <p:sp>
          <p:nvSpPr>
            <p:cNvPr id="55" name="L 形 54">
              <a:extLst>
                <a:ext uri="{FF2B5EF4-FFF2-40B4-BE49-F238E27FC236}">
                  <a16:creationId xmlns:a16="http://schemas.microsoft.com/office/drawing/2014/main" id="{25AD11E9-64FC-4277-A205-EB91CA352FF8}"/>
                </a:ext>
              </a:extLst>
            </p:cNvPr>
            <p:cNvSpPr/>
            <p:nvPr/>
          </p:nvSpPr>
          <p:spPr>
            <a:xfrm rot="13500000">
              <a:off x="11679345" y="1075053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56" name="L 形 55">
              <a:extLst>
                <a:ext uri="{FF2B5EF4-FFF2-40B4-BE49-F238E27FC236}">
                  <a16:creationId xmlns:a16="http://schemas.microsoft.com/office/drawing/2014/main" id="{955D7659-9EA3-4A67-88F3-99345F99AD33}"/>
                </a:ext>
              </a:extLst>
            </p:cNvPr>
            <p:cNvSpPr/>
            <p:nvPr/>
          </p:nvSpPr>
          <p:spPr>
            <a:xfrm rot="13500000">
              <a:off x="11491896" y="1075054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58" name="L 形 57">
              <a:extLst>
                <a:ext uri="{FF2B5EF4-FFF2-40B4-BE49-F238E27FC236}">
                  <a16:creationId xmlns:a16="http://schemas.microsoft.com/office/drawing/2014/main" id="{1A79251C-A3DF-4DE1-BBAC-096156C20890}"/>
                </a:ext>
              </a:extLst>
            </p:cNvPr>
            <p:cNvSpPr/>
            <p:nvPr/>
          </p:nvSpPr>
          <p:spPr>
            <a:xfrm rot="13500000">
              <a:off x="11304447" y="1075055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8" name="PA-文本框 77">
            <a:extLst>
              <a:ext uri="{FF2B5EF4-FFF2-40B4-BE49-F238E27FC236}">
                <a16:creationId xmlns:a16="http://schemas.microsoft.com/office/drawing/2014/main" id="{8BE8D9F2-925E-4CA9-BDED-2290B6134DB8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2017130" y="3533773"/>
            <a:ext cx="1141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dirty="0">
                <a:solidFill>
                  <a:srgbClr val="002FA7"/>
                </a:solidFill>
                <a:latin typeface="Montserrat SemiBold" panose="00000700000000000000" pitchFamily="50" charset="0"/>
                <a:ea typeface="思源黑体 CN Heavy" panose="020B0A00000000000000" pitchFamily="34" charset="-122"/>
              </a:rPr>
              <a:t>Plant</a:t>
            </a:r>
            <a:r>
              <a:rPr lang="zh-CN" altLang="en-US" sz="2000" dirty="0">
                <a:solidFill>
                  <a:srgbClr val="002FA7"/>
                </a:solidFill>
                <a:latin typeface="Montserrat SemiBold" panose="00000700000000000000" pitchFamily="50" charset="0"/>
                <a:ea typeface="思源黑体 CN Heavy" panose="020B0A00000000000000" pitchFamily="34" charset="-122"/>
              </a:rPr>
              <a:t>类</a:t>
            </a:r>
            <a:endParaRPr lang="en-US" altLang="zh-CN" sz="2000" dirty="0">
              <a:solidFill>
                <a:srgbClr val="002FA7"/>
              </a:solidFill>
              <a:latin typeface="Montserrat SemiBold" panose="00000700000000000000" pitchFamily="50" charset="0"/>
              <a:ea typeface="思源黑体 CN Heavy" panose="020B0A00000000000000" pitchFamily="34" charset="-122"/>
            </a:endParaRPr>
          </a:p>
        </p:txBody>
      </p:sp>
      <p:sp>
        <p:nvSpPr>
          <p:cNvPr id="79" name="PA-文本框 78">
            <a:extLst>
              <a:ext uri="{FF2B5EF4-FFF2-40B4-BE49-F238E27FC236}">
                <a16:creationId xmlns:a16="http://schemas.microsoft.com/office/drawing/2014/main" id="{71443034-E133-4EF1-AB01-C6133BABD4E7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3160407" y="3379884"/>
            <a:ext cx="12743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002FA7"/>
                </a:solidFill>
                <a:latin typeface="Montserrat ExtraBold" panose="00000900000000000000" pitchFamily="50" charset="0"/>
                <a:ea typeface="思源黑体 CN Heavy" panose="020B0A00000000000000" pitchFamily="34" charset="-122"/>
                <a:sym typeface="Montserrat Black" panose="00000A00000000000000" pitchFamily="50" charset="0"/>
              </a:rPr>
              <a:t>03</a:t>
            </a:r>
            <a:endParaRPr lang="zh-CN" altLang="en-US" sz="6000" dirty="0">
              <a:solidFill>
                <a:srgbClr val="002FA7"/>
              </a:solidFill>
              <a:latin typeface="Montserrat ExtraBold" panose="00000900000000000000" pitchFamily="50" charset="0"/>
              <a:ea typeface="思源黑体 CN Heavy" panose="020B0A00000000000000" pitchFamily="34" charset="-122"/>
              <a:sym typeface="Montserrat Black" panose="00000A00000000000000" pitchFamily="50" charset="0"/>
            </a:endParaRPr>
          </a:p>
        </p:txBody>
      </p:sp>
      <p:sp>
        <p:nvSpPr>
          <p:cNvPr id="80" name="PA-矩形 79">
            <a:extLst>
              <a:ext uri="{FF2B5EF4-FFF2-40B4-BE49-F238E27FC236}">
                <a16:creationId xmlns:a16="http://schemas.microsoft.com/office/drawing/2014/main" id="{C5DABEB5-3B4F-414F-9191-70FC13C8D535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003820" y="4224483"/>
            <a:ext cx="3257180" cy="989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</a:rPr>
              <a:t>表示游戏中的植物对象，具有与植物相关的属性和方法，包括生长、图像、年龄、生长速度和收割状态。这个类用于管理植物的状态和行为，例如模拟它们的生长过程和确定何时可以收割。</a:t>
            </a:r>
            <a:endParaRPr lang="en-US" altLang="zh-CN" sz="1000" dirty="0">
              <a:latin typeface="Montserrat Light" panose="00000400000000000000" pitchFamily="50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3809C8F1-6751-4C1B-9537-320895078891}"/>
              </a:ext>
            </a:extLst>
          </p:cNvPr>
          <p:cNvGrpSpPr/>
          <p:nvPr/>
        </p:nvGrpSpPr>
        <p:grpSpPr>
          <a:xfrm>
            <a:off x="6499353" y="4471403"/>
            <a:ext cx="1102814" cy="337784"/>
            <a:chOff x="11304447" y="1075053"/>
            <a:chExt cx="540424" cy="165528"/>
          </a:xfrm>
          <a:solidFill>
            <a:srgbClr val="002FA7"/>
          </a:solidFill>
        </p:grpSpPr>
        <p:sp>
          <p:nvSpPr>
            <p:cNvPr id="49" name="L 形 48">
              <a:extLst>
                <a:ext uri="{FF2B5EF4-FFF2-40B4-BE49-F238E27FC236}">
                  <a16:creationId xmlns:a16="http://schemas.microsoft.com/office/drawing/2014/main" id="{9BDD2B34-4826-4248-A1AC-7258F1A0A47F}"/>
                </a:ext>
              </a:extLst>
            </p:cNvPr>
            <p:cNvSpPr/>
            <p:nvPr/>
          </p:nvSpPr>
          <p:spPr>
            <a:xfrm rot="13500000">
              <a:off x="11679345" y="1075053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51" name="L 形 50">
              <a:extLst>
                <a:ext uri="{FF2B5EF4-FFF2-40B4-BE49-F238E27FC236}">
                  <a16:creationId xmlns:a16="http://schemas.microsoft.com/office/drawing/2014/main" id="{AC14D2BE-B07F-4955-8815-CBF43306048B}"/>
                </a:ext>
              </a:extLst>
            </p:cNvPr>
            <p:cNvSpPr/>
            <p:nvPr/>
          </p:nvSpPr>
          <p:spPr>
            <a:xfrm rot="13500000">
              <a:off x="11491896" y="1075054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52" name="L 形 51">
              <a:extLst>
                <a:ext uri="{FF2B5EF4-FFF2-40B4-BE49-F238E27FC236}">
                  <a16:creationId xmlns:a16="http://schemas.microsoft.com/office/drawing/2014/main" id="{E9C3F5AA-26F6-4226-A833-E7BFEF3813FE}"/>
                </a:ext>
              </a:extLst>
            </p:cNvPr>
            <p:cNvSpPr/>
            <p:nvPr/>
          </p:nvSpPr>
          <p:spPr>
            <a:xfrm rot="13500000">
              <a:off x="11304447" y="1075055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2" name="PA-文本框 81">
            <a:extLst>
              <a:ext uri="{FF2B5EF4-FFF2-40B4-BE49-F238E27FC236}">
                <a16:creationId xmlns:a16="http://schemas.microsoft.com/office/drawing/2014/main" id="{C153D64E-CC79-44E0-A87E-6916CC9F014C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8978573" y="4336562"/>
            <a:ext cx="1694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2FA7"/>
                </a:solidFill>
                <a:latin typeface="Montserrat ExtraBold" panose="00000900000000000000" pitchFamily="2" charset="0"/>
              </a:rPr>
              <a:t>SoilLayer</a:t>
            </a:r>
            <a:r>
              <a:rPr lang="zh-CN" altLang="en-US" sz="2000" dirty="0">
                <a:solidFill>
                  <a:srgbClr val="002FA7"/>
                </a:solidFill>
              </a:rPr>
              <a:t>类</a:t>
            </a:r>
            <a:endParaRPr lang="zh-CN" altLang="en-US" sz="2000" dirty="0">
              <a:solidFill>
                <a:srgbClr val="002FA7"/>
              </a:solidFill>
              <a:latin typeface="Montserrat SemiBold" panose="00000700000000000000" pitchFamily="50" charset="0"/>
              <a:ea typeface="思源黑体 CN Heavy" panose="020B0A00000000000000" pitchFamily="34" charset="-122"/>
            </a:endParaRPr>
          </a:p>
        </p:txBody>
      </p:sp>
      <p:sp>
        <p:nvSpPr>
          <p:cNvPr id="83" name="PA-文本框 82">
            <a:extLst>
              <a:ext uri="{FF2B5EF4-FFF2-40B4-BE49-F238E27FC236}">
                <a16:creationId xmlns:a16="http://schemas.microsoft.com/office/drawing/2014/main" id="{C6CD3468-F689-4B88-877F-0D8336F4DF0E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7894945" y="4182673"/>
            <a:ext cx="12621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002FA7"/>
                </a:solidFill>
                <a:latin typeface="Montserrat ExtraBold" panose="00000900000000000000" pitchFamily="50" charset="0"/>
                <a:ea typeface="思源黑体 CN Heavy" panose="020B0A00000000000000" pitchFamily="34" charset="-122"/>
                <a:sym typeface="Montserrat Black" panose="00000A00000000000000" pitchFamily="50" charset="0"/>
              </a:rPr>
              <a:t>04</a:t>
            </a:r>
            <a:endParaRPr lang="zh-CN" altLang="en-US" sz="6000" dirty="0">
              <a:solidFill>
                <a:srgbClr val="002FA7"/>
              </a:solidFill>
              <a:latin typeface="Montserrat ExtraBold" panose="00000900000000000000" pitchFamily="50" charset="0"/>
              <a:ea typeface="思源黑体 CN Heavy" panose="020B0A00000000000000" pitchFamily="34" charset="-122"/>
              <a:sym typeface="Montserrat Black" panose="00000A00000000000000" pitchFamily="50" charset="0"/>
            </a:endParaRPr>
          </a:p>
        </p:txBody>
      </p:sp>
      <p:sp>
        <p:nvSpPr>
          <p:cNvPr id="84" name="PA-矩形 83">
            <a:extLst>
              <a:ext uri="{FF2B5EF4-FFF2-40B4-BE49-F238E27FC236}">
                <a16:creationId xmlns:a16="http://schemas.microsoft.com/office/drawing/2014/main" id="{760EC7DD-E088-495E-9204-1F65C68D6CBC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7925425" y="5027272"/>
            <a:ext cx="3257180" cy="989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</a:rPr>
              <a:t>用于管理游戏中的土壤、水、植物等元素，并提供了一系列与土壤层相关的功能，包括开垦土地、浇水、种植植物和更新植物生长状态等操作。这些功能用于模拟农田管理等游戏中的操作。</a:t>
            </a:r>
            <a:endParaRPr lang="en-US" altLang="zh-CN" sz="1000" dirty="0">
              <a:latin typeface="Montserrat Light" panose="00000400000000000000" pitchFamily="50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38" name="标题 1">
            <a:extLst>
              <a:ext uri="{FF2B5EF4-FFF2-40B4-BE49-F238E27FC236}">
                <a16:creationId xmlns:a16="http://schemas.microsoft.com/office/drawing/2014/main" id="{2C3EB2ED-E9D3-4B37-9A7A-BC5C887A39DC}"/>
              </a:ext>
            </a:extLst>
          </p:cNvPr>
          <p:cNvSpPr txBox="1">
            <a:spLocks/>
          </p:cNvSpPr>
          <p:nvPr/>
        </p:nvSpPr>
        <p:spPr>
          <a:xfrm>
            <a:off x="285724" y="6485590"/>
            <a:ext cx="5427765" cy="21147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400" dirty="0">
                <a:solidFill>
                  <a:schemeClr val="bg1"/>
                </a:solidFill>
                <a:latin typeface="Montserrat SemiBold" panose="00000700000000000000" pitchFamily="50" charset="0"/>
                <a:ea typeface="+mn-ea"/>
                <a:cs typeface="+mn-ea"/>
                <a:sym typeface="+mn-lt"/>
              </a:rPr>
              <a:t>软件项目开发与实践</a:t>
            </a:r>
            <a:endParaRPr lang="en-US" altLang="zh-CN" sz="1400" dirty="0">
              <a:solidFill>
                <a:schemeClr val="bg1"/>
              </a:solidFill>
              <a:latin typeface="Montserrat SemiBold" panose="00000700000000000000" pitchFamily="50" charset="0"/>
              <a:ea typeface="+mn-ea"/>
              <a:cs typeface="+mn-ea"/>
              <a:sym typeface="+mn-lt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14793DC-B253-4FB0-B783-79680874B07D}"/>
              </a:ext>
            </a:extLst>
          </p:cNvPr>
          <p:cNvSpPr txBox="1"/>
          <p:nvPr/>
        </p:nvSpPr>
        <p:spPr>
          <a:xfrm>
            <a:off x="10896280" y="6422049"/>
            <a:ext cx="1043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类设计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976FDD4-4AF5-49F8-AC60-967FE22C321D}"/>
              </a:ext>
            </a:extLst>
          </p:cNvPr>
          <p:cNvGrpSpPr/>
          <p:nvPr/>
        </p:nvGrpSpPr>
        <p:grpSpPr>
          <a:xfrm>
            <a:off x="5300179" y="1139347"/>
            <a:ext cx="1607817" cy="4648904"/>
            <a:chOff x="5300179" y="1139347"/>
            <a:chExt cx="1607817" cy="4648904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A821203E-116E-4ED8-92C1-7AFA16574E2F}"/>
                </a:ext>
              </a:extLst>
            </p:cNvPr>
            <p:cNvSpPr txBox="1"/>
            <p:nvPr/>
          </p:nvSpPr>
          <p:spPr>
            <a:xfrm rot="5400000">
              <a:off x="5592482" y="4419316"/>
              <a:ext cx="1829233" cy="76944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r"/>
              <a:endParaRPr lang="en-US" altLang="zh-CN" sz="4400" dirty="0">
                <a:latin typeface="Montserrat ExtraBold" panose="00000900000000000000" pitchFamily="50" charset="0"/>
                <a:ea typeface="思源黑体 CN Heavy" panose="020B0A00000000000000" pitchFamily="34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6633693-1E68-4DE4-B6A4-14EB56F0C519}"/>
                </a:ext>
              </a:extLst>
            </p:cNvPr>
            <p:cNvSpPr txBox="1"/>
            <p:nvPr/>
          </p:nvSpPr>
          <p:spPr>
            <a:xfrm>
              <a:off x="6169332" y="1304808"/>
              <a:ext cx="738664" cy="358847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r"/>
              <a:r>
                <a:rPr lang="zh-CN" altLang="en-US" sz="3600" dirty="0">
                  <a:solidFill>
                    <a:srgbClr val="FF3F3F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场景和精灵类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5F5848C-4A31-44ED-8EAA-C640E2879487}"/>
                </a:ext>
              </a:extLst>
            </p:cNvPr>
            <p:cNvSpPr txBox="1"/>
            <p:nvPr/>
          </p:nvSpPr>
          <p:spPr>
            <a:xfrm rot="5400000">
              <a:off x="3483559" y="2955967"/>
              <a:ext cx="4648904" cy="101566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6000" dirty="0">
                  <a:latin typeface="Montserrat ExtraBold" panose="00000900000000000000" pitchFamily="50" charset="0"/>
                  <a:ea typeface="思源黑体 CN Heavy" panose="020B0A00000000000000" pitchFamily="34" charset="-122"/>
                </a:rPr>
                <a:t>SCENE</a:t>
              </a:r>
            </a:p>
          </p:txBody>
        </p:sp>
      </p:grpSp>
      <p:sp>
        <p:nvSpPr>
          <p:cNvPr id="37" name="标题 1">
            <a:extLst>
              <a:ext uri="{FF2B5EF4-FFF2-40B4-BE49-F238E27FC236}">
                <a16:creationId xmlns:a16="http://schemas.microsoft.com/office/drawing/2014/main" id="{D597740B-429C-4C88-9C4C-B8B088DD4E97}"/>
              </a:ext>
            </a:extLst>
          </p:cNvPr>
          <p:cNvSpPr txBox="1">
            <a:spLocks/>
          </p:cNvSpPr>
          <p:nvPr/>
        </p:nvSpPr>
        <p:spPr>
          <a:xfrm>
            <a:off x="5479436" y="147252"/>
            <a:ext cx="1233129" cy="25995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endParaRPr lang="en-US" altLang="zh-CN" sz="1400" dirty="0">
              <a:solidFill>
                <a:schemeClr val="bg1"/>
              </a:solidFill>
              <a:latin typeface="Montserrat SemiBold" panose="00000700000000000000" pitchFamily="50" charset="0"/>
              <a:ea typeface="+mn-ea"/>
              <a:cs typeface="+mn-ea"/>
              <a:sym typeface="+mn-lt"/>
            </a:endParaRPr>
          </a:p>
        </p:txBody>
      </p:sp>
      <p:sp>
        <p:nvSpPr>
          <p:cNvPr id="53" name="标题 1">
            <a:extLst>
              <a:ext uri="{FF2B5EF4-FFF2-40B4-BE49-F238E27FC236}">
                <a16:creationId xmlns:a16="http://schemas.microsoft.com/office/drawing/2014/main" id="{5AA62884-5D6C-481B-A67F-CD67963277C2}"/>
              </a:ext>
            </a:extLst>
          </p:cNvPr>
          <p:cNvSpPr txBox="1">
            <a:spLocks/>
          </p:cNvSpPr>
          <p:nvPr/>
        </p:nvSpPr>
        <p:spPr>
          <a:xfrm>
            <a:off x="285724" y="114183"/>
            <a:ext cx="1799466" cy="32609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altLang="zh-CN" sz="1400" dirty="0">
              <a:solidFill>
                <a:schemeClr val="bg1"/>
              </a:solidFill>
              <a:latin typeface="Montserrat SemiBold" panose="00000700000000000000" pitchFamily="50" charset="0"/>
              <a:ea typeface="+mn-ea"/>
              <a:cs typeface="+mn-ea"/>
              <a:sym typeface="Montserrat SemiBold" panose="00000700000000000000" pitchFamily="50" charset="0"/>
            </a:endParaRPr>
          </a:p>
        </p:txBody>
      </p:sp>
      <p:sp>
        <p:nvSpPr>
          <p:cNvPr id="57" name="标题 1">
            <a:extLst>
              <a:ext uri="{FF2B5EF4-FFF2-40B4-BE49-F238E27FC236}">
                <a16:creationId xmlns:a16="http://schemas.microsoft.com/office/drawing/2014/main" id="{87A428B6-687A-4A8A-A4F3-4B4B8EDDBF74}"/>
              </a:ext>
            </a:extLst>
          </p:cNvPr>
          <p:cNvSpPr txBox="1">
            <a:spLocks/>
          </p:cNvSpPr>
          <p:nvPr/>
        </p:nvSpPr>
        <p:spPr>
          <a:xfrm>
            <a:off x="10818254" y="147252"/>
            <a:ext cx="1072040" cy="25995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Montserrat SemiBold" panose="00000700000000000000" pitchFamily="50" charset="0"/>
                <a:ea typeface="+mn-ea"/>
                <a:cs typeface="+mn-ea"/>
                <a:sym typeface="+mn-lt"/>
              </a:rPr>
              <a:t>PYGAME</a:t>
            </a:r>
          </a:p>
        </p:txBody>
      </p:sp>
    </p:spTree>
    <p:extLst>
      <p:ext uri="{BB962C8B-B14F-4D97-AF65-F5344CB8AC3E}">
        <p14:creationId xmlns:p14="http://schemas.microsoft.com/office/powerpoint/2010/main" val="124096101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1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53" presetClass="entr" presetSubtype="1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50" grpId="0" animBg="1"/>
      <p:bldP spid="4" grpId="0" animBg="1"/>
      <p:bldP spid="61" grpId="0"/>
      <p:bldP spid="65" grpId="0"/>
      <p:bldP spid="63" grpId="0"/>
      <p:bldP spid="69" grpId="0"/>
      <p:bldP spid="71" grpId="0"/>
      <p:bldP spid="72" grpId="0"/>
      <p:bldP spid="78" grpId="0"/>
      <p:bldP spid="79" grpId="0"/>
      <p:bldP spid="80" grpId="0"/>
      <p:bldP spid="82" grpId="0"/>
      <p:bldP spid="83" grpId="0"/>
      <p:bldP spid="84" grpId="0"/>
      <p:bldP spid="38" grpId="0"/>
      <p:bldP spid="39" grpId="0"/>
      <p:bldP spid="37" grpId="0"/>
      <p:bldP spid="53" grpId="0"/>
      <p:bldP spid="5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圆: 空心 69">
            <a:extLst>
              <a:ext uri="{FF2B5EF4-FFF2-40B4-BE49-F238E27FC236}">
                <a16:creationId xmlns:a16="http://schemas.microsoft.com/office/drawing/2014/main" id="{53AB5E32-1C14-47BE-81ED-B3751F7FEC52}"/>
              </a:ext>
            </a:extLst>
          </p:cNvPr>
          <p:cNvSpPr/>
          <p:nvPr/>
        </p:nvSpPr>
        <p:spPr>
          <a:xfrm>
            <a:off x="-1302128" y="4672569"/>
            <a:ext cx="4176070" cy="4176068"/>
          </a:xfrm>
          <a:prstGeom prst="donut">
            <a:avLst>
              <a:gd name="adj" fmla="val 34260"/>
            </a:avLst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圆: 空心 49">
            <a:extLst>
              <a:ext uri="{FF2B5EF4-FFF2-40B4-BE49-F238E27FC236}">
                <a16:creationId xmlns:a16="http://schemas.microsoft.com/office/drawing/2014/main" id="{4E0058A3-D0AE-494D-8F2F-3B2D947E9153}"/>
              </a:ext>
            </a:extLst>
          </p:cNvPr>
          <p:cNvSpPr/>
          <p:nvPr/>
        </p:nvSpPr>
        <p:spPr>
          <a:xfrm>
            <a:off x="5818547" y="-4340149"/>
            <a:ext cx="10019403" cy="10019403"/>
          </a:xfrm>
          <a:prstGeom prst="donut">
            <a:avLst>
              <a:gd name="adj" fmla="val 34260"/>
            </a:avLst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CD0ED36-AE88-46DA-8D58-0C0A4CB39173}"/>
              </a:ext>
            </a:extLst>
          </p:cNvPr>
          <p:cNvSpPr txBox="1">
            <a:spLocks/>
          </p:cNvSpPr>
          <p:nvPr/>
        </p:nvSpPr>
        <p:spPr>
          <a:xfrm>
            <a:off x="404056" y="474562"/>
            <a:ext cx="11383888" cy="5913204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500" dirty="0"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77A44DBB-B4AD-41CC-9625-670A77B68553}"/>
              </a:ext>
            </a:extLst>
          </p:cNvPr>
          <p:cNvGrpSpPr/>
          <p:nvPr/>
        </p:nvGrpSpPr>
        <p:grpSpPr>
          <a:xfrm>
            <a:off x="6499353" y="2093082"/>
            <a:ext cx="1102814" cy="337784"/>
            <a:chOff x="11304447" y="1075053"/>
            <a:chExt cx="540424" cy="165528"/>
          </a:xfrm>
          <a:solidFill>
            <a:srgbClr val="002FA7"/>
          </a:solidFill>
        </p:grpSpPr>
        <p:sp>
          <p:nvSpPr>
            <p:cNvPr id="45" name="L 形 44">
              <a:extLst>
                <a:ext uri="{FF2B5EF4-FFF2-40B4-BE49-F238E27FC236}">
                  <a16:creationId xmlns:a16="http://schemas.microsoft.com/office/drawing/2014/main" id="{FB6D811C-D43B-4F48-8598-1F9C06E81FF2}"/>
                </a:ext>
              </a:extLst>
            </p:cNvPr>
            <p:cNvSpPr/>
            <p:nvPr/>
          </p:nvSpPr>
          <p:spPr>
            <a:xfrm rot="13500000">
              <a:off x="11679345" y="1075053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46" name="L 形 45">
              <a:extLst>
                <a:ext uri="{FF2B5EF4-FFF2-40B4-BE49-F238E27FC236}">
                  <a16:creationId xmlns:a16="http://schemas.microsoft.com/office/drawing/2014/main" id="{F42D755B-E2CA-4548-9ECA-319E7B0A1682}"/>
                </a:ext>
              </a:extLst>
            </p:cNvPr>
            <p:cNvSpPr/>
            <p:nvPr/>
          </p:nvSpPr>
          <p:spPr>
            <a:xfrm rot="13500000">
              <a:off x="11491896" y="1075054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47" name="L 形 46">
              <a:extLst>
                <a:ext uri="{FF2B5EF4-FFF2-40B4-BE49-F238E27FC236}">
                  <a16:creationId xmlns:a16="http://schemas.microsoft.com/office/drawing/2014/main" id="{3AE673F4-B30A-4A85-8169-E5129AA2923C}"/>
                </a:ext>
              </a:extLst>
            </p:cNvPr>
            <p:cNvSpPr/>
            <p:nvPr/>
          </p:nvSpPr>
          <p:spPr>
            <a:xfrm rot="13500000">
              <a:off x="11304447" y="1075055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1" name="PA-文本框 60">
            <a:extLst>
              <a:ext uri="{FF2B5EF4-FFF2-40B4-BE49-F238E27FC236}">
                <a16:creationId xmlns:a16="http://schemas.microsoft.com/office/drawing/2014/main" id="{D84D188F-2DFD-436A-A331-209B4C8BB3B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8978573" y="1967211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2FA7"/>
                </a:solidFill>
                <a:latin typeface="Montserrat SemiBold" panose="00000700000000000000" pitchFamily="50" charset="0"/>
                <a:ea typeface="思源黑体 CN Heavy" panose="020B0A00000000000000" pitchFamily="34" charset="-122"/>
              </a:rPr>
              <a:t>Sky </a:t>
            </a:r>
            <a:r>
              <a:rPr lang="zh-CN" altLang="en-US" sz="2000" dirty="0">
                <a:solidFill>
                  <a:srgbClr val="002FA7"/>
                </a:solidFill>
                <a:latin typeface="Montserrat SemiBold" panose="00000700000000000000" pitchFamily="50" charset="0"/>
                <a:ea typeface="思源黑体 CN Heavy" panose="020B0A00000000000000" pitchFamily="34" charset="-122"/>
              </a:rPr>
              <a:t>类</a:t>
            </a:r>
            <a:endParaRPr lang="en-US" altLang="zh-CN" sz="2000" dirty="0">
              <a:solidFill>
                <a:srgbClr val="002FA7"/>
              </a:solidFill>
              <a:latin typeface="Montserrat SemiBold" panose="00000700000000000000" pitchFamily="50" charset="0"/>
              <a:ea typeface="思源黑体 CN Heavy" panose="020B0A00000000000000" pitchFamily="34" charset="-122"/>
            </a:endParaRPr>
          </a:p>
        </p:txBody>
      </p:sp>
      <p:sp>
        <p:nvSpPr>
          <p:cNvPr id="65" name="PA-文本框 64">
            <a:extLst>
              <a:ext uri="{FF2B5EF4-FFF2-40B4-BE49-F238E27FC236}">
                <a16:creationId xmlns:a16="http://schemas.microsoft.com/office/drawing/2014/main" id="{ED894C6C-EF47-4A01-B0EB-CB83603E326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894945" y="1813322"/>
            <a:ext cx="12205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002FA7"/>
                </a:solidFill>
                <a:latin typeface="Montserrat ExtraBold" panose="00000900000000000000" pitchFamily="50" charset="0"/>
                <a:ea typeface="思源黑体 CN Heavy" panose="020B0A00000000000000" pitchFamily="34" charset="-122"/>
                <a:sym typeface="Montserrat Black" panose="00000A00000000000000" pitchFamily="50" charset="0"/>
              </a:rPr>
              <a:t>06</a:t>
            </a:r>
            <a:endParaRPr lang="zh-CN" altLang="en-US" sz="6000" dirty="0">
              <a:solidFill>
                <a:srgbClr val="002FA7"/>
              </a:solidFill>
              <a:latin typeface="Montserrat ExtraBold" panose="00000900000000000000" pitchFamily="50" charset="0"/>
              <a:ea typeface="思源黑体 CN Heavy" panose="020B0A00000000000000" pitchFamily="34" charset="-122"/>
              <a:sym typeface="Montserrat Black" panose="00000A00000000000000" pitchFamily="50" charset="0"/>
            </a:endParaRPr>
          </a:p>
        </p:txBody>
      </p:sp>
      <p:sp>
        <p:nvSpPr>
          <p:cNvPr id="63" name="PA-矩形 62">
            <a:extLst>
              <a:ext uri="{FF2B5EF4-FFF2-40B4-BE49-F238E27FC236}">
                <a16:creationId xmlns:a16="http://schemas.microsoft.com/office/drawing/2014/main" id="{358685DD-E1D2-44B0-A843-EFDCC897680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925425" y="2657921"/>
            <a:ext cx="3257180" cy="614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用于模拟游戏中的动态时间变化，为游戏增加了视觉效果。</a:t>
            </a:r>
            <a:endParaRPr lang="en-US" altLang="zh-CN" sz="1200" dirty="0">
              <a:latin typeface="Montserrat Light" panose="00000400000000000000" pitchFamily="50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grpSp>
        <p:nvGrpSpPr>
          <p:cNvPr id="31" name="PA-组合 30">
            <a:extLst>
              <a:ext uri="{FF2B5EF4-FFF2-40B4-BE49-F238E27FC236}">
                <a16:creationId xmlns:a16="http://schemas.microsoft.com/office/drawing/2014/main" id="{B2E31D41-5D8C-4118-87EA-B58097DF8743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 flipH="1">
            <a:off x="4638589" y="1311834"/>
            <a:ext cx="1102814" cy="337784"/>
            <a:chOff x="11304447" y="1075053"/>
            <a:chExt cx="540424" cy="165528"/>
          </a:xfrm>
          <a:solidFill>
            <a:srgbClr val="002FA7"/>
          </a:solidFill>
        </p:grpSpPr>
        <p:sp>
          <p:nvSpPr>
            <p:cNvPr id="32" name="PA-L-Shape 31">
              <a:extLst>
                <a:ext uri="{FF2B5EF4-FFF2-40B4-BE49-F238E27FC236}">
                  <a16:creationId xmlns:a16="http://schemas.microsoft.com/office/drawing/2014/main" id="{153405F9-7B18-472B-89D9-34E82973D760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 rot="13500000">
              <a:off x="11679345" y="1075053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40" name="PA-L-Shape 39">
              <a:extLst>
                <a:ext uri="{FF2B5EF4-FFF2-40B4-BE49-F238E27FC236}">
                  <a16:creationId xmlns:a16="http://schemas.microsoft.com/office/drawing/2014/main" id="{CDDBBF83-F0BC-4CAD-93DF-21BA666ABAAC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 rot="13500000">
              <a:off x="11491896" y="1075054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43" name="PA-L-Shape 42">
              <a:extLst>
                <a:ext uri="{FF2B5EF4-FFF2-40B4-BE49-F238E27FC236}">
                  <a16:creationId xmlns:a16="http://schemas.microsoft.com/office/drawing/2014/main" id="{99077EDD-DDB6-40DA-B1B3-9A0407CD36F0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 rot="13500000">
              <a:off x="11304447" y="1075055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9" name="PA-文本框 68">
            <a:extLst>
              <a:ext uri="{FF2B5EF4-FFF2-40B4-BE49-F238E27FC236}">
                <a16:creationId xmlns:a16="http://schemas.microsoft.com/office/drawing/2014/main" id="{A8671A3D-B5FE-4F39-8C2A-EF6D2F6D8D04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719035" y="1164421"/>
            <a:ext cx="1447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dirty="0" err="1">
                <a:solidFill>
                  <a:srgbClr val="002FA7"/>
                </a:solidFill>
                <a:latin typeface="Montserrat SemiBold" panose="00000700000000000000" pitchFamily="50" charset="0"/>
                <a:ea typeface="思源黑体 CN Heavy" panose="020B0A00000000000000" pitchFamily="34" charset="-122"/>
              </a:rPr>
              <a:t>SoilTile</a:t>
            </a:r>
            <a:r>
              <a:rPr lang="en-US" altLang="zh-CN" sz="2000" dirty="0">
                <a:solidFill>
                  <a:srgbClr val="002FA7"/>
                </a:solidFill>
                <a:latin typeface="Montserrat SemiBold" panose="00000700000000000000" pitchFamily="50" charset="0"/>
                <a:ea typeface="思源黑体 CN Heavy" panose="020B0A00000000000000" pitchFamily="34" charset="-122"/>
              </a:rPr>
              <a:t> </a:t>
            </a:r>
            <a:r>
              <a:rPr lang="zh-CN" altLang="en-US" sz="2000" dirty="0">
                <a:solidFill>
                  <a:srgbClr val="002FA7"/>
                </a:solidFill>
                <a:latin typeface="Montserrat SemiBold" panose="00000700000000000000" pitchFamily="50" charset="0"/>
                <a:ea typeface="思源黑体 CN Heavy" panose="020B0A00000000000000" pitchFamily="34" charset="-122"/>
              </a:rPr>
              <a:t>类</a:t>
            </a:r>
          </a:p>
        </p:txBody>
      </p:sp>
      <p:sp>
        <p:nvSpPr>
          <p:cNvPr id="71" name="PA-文本框 70">
            <a:extLst>
              <a:ext uri="{FF2B5EF4-FFF2-40B4-BE49-F238E27FC236}">
                <a16:creationId xmlns:a16="http://schemas.microsoft.com/office/drawing/2014/main" id="{4D98E240-7BC2-41F6-8391-D27A33FD4A4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241861" y="1010532"/>
            <a:ext cx="11928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002FA7"/>
                </a:solidFill>
                <a:latin typeface="Montserrat ExtraBold" panose="00000900000000000000" pitchFamily="50" charset="0"/>
                <a:ea typeface="思源黑体 CN Heavy" panose="020B0A00000000000000" pitchFamily="34" charset="-122"/>
                <a:sym typeface="Montserrat Black" panose="00000A00000000000000" pitchFamily="50" charset="0"/>
              </a:rPr>
              <a:t>05</a:t>
            </a:r>
            <a:endParaRPr lang="zh-CN" altLang="en-US" sz="6000" dirty="0">
              <a:solidFill>
                <a:srgbClr val="002FA7"/>
              </a:solidFill>
              <a:latin typeface="Montserrat ExtraBold" panose="00000900000000000000" pitchFamily="50" charset="0"/>
              <a:ea typeface="思源黑体 CN Heavy" panose="020B0A00000000000000" pitchFamily="34" charset="-122"/>
              <a:sym typeface="Montserrat Black" panose="00000A00000000000000" pitchFamily="50" charset="0"/>
            </a:endParaRPr>
          </a:p>
        </p:txBody>
      </p:sp>
      <p:sp>
        <p:nvSpPr>
          <p:cNvPr id="72" name="PA-矩形 71">
            <a:extLst>
              <a:ext uri="{FF2B5EF4-FFF2-40B4-BE49-F238E27FC236}">
                <a16:creationId xmlns:a16="http://schemas.microsoft.com/office/drawing/2014/main" id="{551BDF40-42B7-4B70-93B8-BF627E1F5A2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003820" y="1855131"/>
            <a:ext cx="3257180" cy="614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用于显示已经开垦的土地，它继承了 </a:t>
            </a:r>
            <a:r>
              <a:rPr lang="en-US" altLang="zh-CN" sz="1200" dirty="0" err="1"/>
              <a:t>Pygame</a:t>
            </a:r>
            <a:r>
              <a:rPr lang="en-US" altLang="zh-CN" sz="1200" dirty="0"/>
              <a:t> </a:t>
            </a:r>
            <a:r>
              <a:rPr lang="zh-CN" altLang="en-US" sz="1200" dirty="0"/>
              <a:t>的精灵类，方便在游戏中进行渲染。</a:t>
            </a:r>
            <a:endParaRPr lang="en-US" altLang="zh-CN" sz="1200" dirty="0">
              <a:latin typeface="Montserrat Light" panose="00000400000000000000" pitchFamily="50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CD4BA24F-06FD-46C7-A96F-146B0D0D7984}"/>
              </a:ext>
            </a:extLst>
          </p:cNvPr>
          <p:cNvGrpSpPr/>
          <p:nvPr/>
        </p:nvGrpSpPr>
        <p:grpSpPr>
          <a:xfrm flipH="1">
            <a:off x="4638589" y="3685008"/>
            <a:ext cx="1102814" cy="337784"/>
            <a:chOff x="11304447" y="1075053"/>
            <a:chExt cx="540424" cy="165528"/>
          </a:xfrm>
          <a:solidFill>
            <a:srgbClr val="002FA7"/>
          </a:solidFill>
        </p:grpSpPr>
        <p:sp>
          <p:nvSpPr>
            <p:cNvPr id="55" name="L 形 54">
              <a:extLst>
                <a:ext uri="{FF2B5EF4-FFF2-40B4-BE49-F238E27FC236}">
                  <a16:creationId xmlns:a16="http://schemas.microsoft.com/office/drawing/2014/main" id="{25AD11E9-64FC-4277-A205-EB91CA352FF8}"/>
                </a:ext>
              </a:extLst>
            </p:cNvPr>
            <p:cNvSpPr/>
            <p:nvPr/>
          </p:nvSpPr>
          <p:spPr>
            <a:xfrm rot="13500000">
              <a:off x="11679345" y="1075053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56" name="L 形 55">
              <a:extLst>
                <a:ext uri="{FF2B5EF4-FFF2-40B4-BE49-F238E27FC236}">
                  <a16:creationId xmlns:a16="http://schemas.microsoft.com/office/drawing/2014/main" id="{955D7659-9EA3-4A67-88F3-99345F99AD33}"/>
                </a:ext>
              </a:extLst>
            </p:cNvPr>
            <p:cNvSpPr/>
            <p:nvPr/>
          </p:nvSpPr>
          <p:spPr>
            <a:xfrm rot="13500000">
              <a:off x="11491896" y="1075054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58" name="L 形 57">
              <a:extLst>
                <a:ext uri="{FF2B5EF4-FFF2-40B4-BE49-F238E27FC236}">
                  <a16:creationId xmlns:a16="http://schemas.microsoft.com/office/drawing/2014/main" id="{1A79251C-A3DF-4DE1-BBAC-096156C20890}"/>
                </a:ext>
              </a:extLst>
            </p:cNvPr>
            <p:cNvSpPr/>
            <p:nvPr/>
          </p:nvSpPr>
          <p:spPr>
            <a:xfrm rot="13500000">
              <a:off x="11304447" y="1075055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8" name="PA-文本框 77">
            <a:extLst>
              <a:ext uri="{FF2B5EF4-FFF2-40B4-BE49-F238E27FC236}">
                <a16:creationId xmlns:a16="http://schemas.microsoft.com/office/drawing/2014/main" id="{8BE8D9F2-925E-4CA9-BDED-2290B6134DB8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2053998" y="3533773"/>
            <a:ext cx="1104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dirty="0">
                <a:solidFill>
                  <a:srgbClr val="002FA7"/>
                </a:solidFill>
                <a:latin typeface="Montserrat SemiBold" panose="00000700000000000000" pitchFamily="50" charset="0"/>
                <a:ea typeface="思源黑体 CN Heavy" panose="020B0A00000000000000" pitchFamily="34" charset="-122"/>
              </a:rPr>
              <a:t>Rain </a:t>
            </a:r>
            <a:r>
              <a:rPr lang="zh-CN" altLang="en-US" sz="2000" dirty="0">
                <a:solidFill>
                  <a:srgbClr val="002FA7"/>
                </a:solidFill>
                <a:latin typeface="Montserrat SemiBold" panose="00000700000000000000" pitchFamily="50" charset="0"/>
                <a:ea typeface="思源黑体 CN Heavy" panose="020B0A00000000000000" pitchFamily="34" charset="-122"/>
              </a:rPr>
              <a:t>类</a:t>
            </a:r>
            <a:endParaRPr lang="en-US" altLang="zh-CN" sz="2000" dirty="0">
              <a:solidFill>
                <a:srgbClr val="002FA7"/>
              </a:solidFill>
              <a:latin typeface="Montserrat SemiBold" panose="00000700000000000000" pitchFamily="50" charset="0"/>
              <a:ea typeface="思源黑体 CN Heavy" panose="020B0A00000000000000" pitchFamily="34" charset="-122"/>
            </a:endParaRPr>
          </a:p>
        </p:txBody>
      </p:sp>
      <p:sp>
        <p:nvSpPr>
          <p:cNvPr id="79" name="PA-文本框 78">
            <a:extLst>
              <a:ext uri="{FF2B5EF4-FFF2-40B4-BE49-F238E27FC236}">
                <a16:creationId xmlns:a16="http://schemas.microsoft.com/office/drawing/2014/main" id="{71443034-E133-4EF1-AB01-C6133BABD4E7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3160407" y="3379884"/>
            <a:ext cx="12743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002FA7"/>
                </a:solidFill>
                <a:latin typeface="Montserrat ExtraBold" panose="00000900000000000000" pitchFamily="50" charset="0"/>
                <a:ea typeface="思源黑体 CN Heavy" panose="020B0A00000000000000" pitchFamily="34" charset="-122"/>
                <a:sym typeface="Montserrat Black" panose="00000A00000000000000" pitchFamily="50" charset="0"/>
              </a:rPr>
              <a:t>07</a:t>
            </a:r>
            <a:endParaRPr lang="zh-CN" altLang="en-US" sz="6000" dirty="0">
              <a:solidFill>
                <a:srgbClr val="002FA7"/>
              </a:solidFill>
              <a:latin typeface="Montserrat ExtraBold" panose="00000900000000000000" pitchFamily="50" charset="0"/>
              <a:ea typeface="思源黑体 CN Heavy" panose="020B0A00000000000000" pitchFamily="34" charset="-122"/>
              <a:sym typeface="Montserrat Black" panose="00000A00000000000000" pitchFamily="50" charset="0"/>
            </a:endParaRPr>
          </a:p>
        </p:txBody>
      </p:sp>
      <p:sp>
        <p:nvSpPr>
          <p:cNvPr id="80" name="PA-矩形 79">
            <a:extLst>
              <a:ext uri="{FF2B5EF4-FFF2-40B4-BE49-F238E27FC236}">
                <a16:creationId xmlns:a16="http://schemas.microsoft.com/office/drawing/2014/main" id="{C5DABEB5-3B4F-414F-9191-70FC13C8D535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003820" y="4224483"/>
            <a:ext cx="3257180" cy="891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用于为游戏添加雨天效果，增加了视觉上的动态感觉。雨滴和雨丝的生成和更新都在这个类中进行管理。</a:t>
            </a:r>
            <a:endParaRPr lang="en-US" altLang="zh-CN" sz="1200" dirty="0">
              <a:latin typeface="Montserrat Light" panose="00000400000000000000" pitchFamily="50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3809C8F1-6751-4C1B-9537-320895078891}"/>
              </a:ext>
            </a:extLst>
          </p:cNvPr>
          <p:cNvGrpSpPr/>
          <p:nvPr/>
        </p:nvGrpSpPr>
        <p:grpSpPr>
          <a:xfrm>
            <a:off x="6499353" y="4471403"/>
            <a:ext cx="1102814" cy="337784"/>
            <a:chOff x="11304447" y="1075053"/>
            <a:chExt cx="540424" cy="165528"/>
          </a:xfrm>
          <a:solidFill>
            <a:srgbClr val="002FA7"/>
          </a:solidFill>
        </p:grpSpPr>
        <p:sp>
          <p:nvSpPr>
            <p:cNvPr id="49" name="L 形 48">
              <a:extLst>
                <a:ext uri="{FF2B5EF4-FFF2-40B4-BE49-F238E27FC236}">
                  <a16:creationId xmlns:a16="http://schemas.microsoft.com/office/drawing/2014/main" id="{9BDD2B34-4826-4248-A1AC-7258F1A0A47F}"/>
                </a:ext>
              </a:extLst>
            </p:cNvPr>
            <p:cNvSpPr/>
            <p:nvPr/>
          </p:nvSpPr>
          <p:spPr>
            <a:xfrm rot="13500000">
              <a:off x="11679345" y="1075053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51" name="L 形 50">
              <a:extLst>
                <a:ext uri="{FF2B5EF4-FFF2-40B4-BE49-F238E27FC236}">
                  <a16:creationId xmlns:a16="http://schemas.microsoft.com/office/drawing/2014/main" id="{AC14D2BE-B07F-4955-8815-CBF43306048B}"/>
                </a:ext>
              </a:extLst>
            </p:cNvPr>
            <p:cNvSpPr/>
            <p:nvPr/>
          </p:nvSpPr>
          <p:spPr>
            <a:xfrm rot="13500000">
              <a:off x="11491896" y="1075054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52" name="L 形 51">
              <a:extLst>
                <a:ext uri="{FF2B5EF4-FFF2-40B4-BE49-F238E27FC236}">
                  <a16:creationId xmlns:a16="http://schemas.microsoft.com/office/drawing/2014/main" id="{E9C3F5AA-26F6-4226-A833-E7BFEF3813FE}"/>
                </a:ext>
              </a:extLst>
            </p:cNvPr>
            <p:cNvSpPr/>
            <p:nvPr/>
          </p:nvSpPr>
          <p:spPr>
            <a:xfrm rot="13500000">
              <a:off x="11304447" y="1075055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2" name="PA-文本框 81">
            <a:extLst>
              <a:ext uri="{FF2B5EF4-FFF2-40B4-BE49-F238E27FC236}">
                <a16:creationId xmlns:a16="http://schemas.microsoft.com/office/drawing/2014/main" id="{C153D64E-CC79-44E0-A87E-6916CC9F014C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8978573" y="4336562"/>
            <a:ext cx="1798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rgbClr val="002FA7"/>
                </a:solidFill>
                <a:latin typeface="Montserrat ExtraBold" panose="00000900000000000000" pitchFamily="2" charset="0"/>
              </a:rPr>
              <a:t>RainDrop</a:t>
            </a:r>
            <a:r>
              <a:rPr lang="en-US" altLang="zh-CN" sz="2000" dirty="0">
                <a:solidFill>
                  <a:srgbClr val="002FA7"/>
                </a:solidFill>
                <a:latin typeface="Montserrat ExtraBold" panose="00000900000000000000" pitchFamily="2" charset="0"/>
              </a:rPr>
              <a:t> </a:t>
            </a:r>
            <a:r>
              <a:rPr lang="zh-CN" altLang="en-US" sz="2000" dirty="0">
                <a:solidFill>
                  <a:srgbClr val="002FA7"/>
                </a:solidFill>
              </a:rPr>
              <a:t>类</a:t>
            </a:r>
            <a:endParaRPr lang="zh-CN" altLang="en-US" sz="2000" dirty="0">
              <a:solidFill>
                <a:srgbClr val="002FA7"/>
              </a:solidFill>
              <a:latin typeface="Montserrat SemiBold" panose="00000700000000000000" pitchFamily="50" charset="0"/>
              <a:ea typeface="思源黑体 CN Heavy" panose="020B0A00000000000000" pitchFamily="34" charset="-122"/>
            </a:endParaRPr>
          </a:p>
        </p:txBody>
      </p:sp>
      <p:sp>
        <p:nvSpPr>
          <p:cNvPr id="83" name="PA-文本框 82">
            <a:extLst>
              <a:ext uri="{FF2B5EF4-FFF2-40B4-BE49-F238E27FC236}">
                <a16:creationId xmlns:a16="http://schemas.microsoft.com/office/drawing/2014/main" id="{C6CD3468-F689-4B88-877F-0D8336F4DF0E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7894945" y="4182673"/>
            <a:ext cx="12621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002FA7"/>
                </a:solidFill>
                <a:latin typeface="Montserrat ExtraBold" panose="00000900000000000000" pitchFamily="50" charset="0"/>
                <a:ea typeface="思源黑体 CN Heavy" panose="020B0A00000000000000" pitchFamily="34" charset="-122"/>
                <a:sym typeface="Montserrat Black" panose="00000A00000000000000" pitchFamily="50" charset="0"/>
              </a:rPr>
              <a:t>08</a:t>
            </a:r>
            <a:endParaRPr lang="zh-CN" altLang="en-US" sz="6000" dirty="0">
              <a:solidFill>
                <a:srgbClr val="002FA7"/>
              </a:solidFill>
              <a:latin typeface="Montserrat ExtraBold" panose="00000900000000000000" pitchFamily="50" charset="0"/>
              <a:ea typeface="思源黑体 CN Heavy" panose="020B0A00000000000000" pitchFamily="34" charset="-122"/>
              <a:sym typeface="Montserrat Black" panose="00000A00000000000000" pitchFamily="50" charset="0"/>
            </a:endParaRPr>
          </a:p>
        </p:txBody>
      </p:sp>
      <p:sp>
        <p:nvSpPr>
          <p:cNvPr id="84" name="PA-矩形 83">
            <a:extLst>
              <a:ext uri="{FF2B5EF4-FFF2-40B4-BE49-F238E27FC236}">
                <a16:creationId xmlns:a16="http://schemas.microsoft.com/office/drawing/2014/main" id="{760EC7DD-E088-495E-9204-1F65C68D6CBC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7925425" y="5027272"/>
            <a:ext cx="3257180" cy="614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用于创建雨滴或雨丝的对象，根据传入的参数决定是否让雨滴移动，以及雨滴的生命周期。</a:t>
            </a:r>
            <a:endParaRPr lang="en-US" altLang="zh-CN" sz="1200" dirty="0">
              <a:latin typeface="Montserrat Light" panose="00000400000000000000" pitchFamily="50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38" name="标题 1">
            <a:extLst>
              <a:ext uri="{FF2B5EF4-FFF2-40B4-BE49-F238E27FC236}">
                <a16:creationId xmlns:a16="http://schemas.microsoft.com/office/drawing/2014/main" id="{2C3EB2ED-E9D3-4B37-9A7A-BC5C887A39DC}"/>
              </a:ext>
            </a:extLst>
          </p:cNvPr>
          <p:cNvSpPr txBox="1">
            <a:spLocks/>
          </p:cNvSpPr>
          <p:nvPr/>
        </p:nvSpPr>
        <p:spPr>
          <a:xfrm>
            <a:off x="285724" y="6485590"/>
            <a:ext cx="5427765" cy="21147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400" dirty="0">
                <a:solidFill>
                  <a:schemeClr val="bg1"/>
                </a:solidFill>
                <a:latin typeface="Montserrat SemiBold" panose="00000700000000000000" pitchFamily="50" charset="0"/>
                <a:ea typeface="+mn-ea"/>
                <a:cs typeface="+mn-ea"/>
                <a:sym typeface="+mn-lt"/>
              </a:rPr>
              <a:t>软件项目开发与实践</a:t>
            </a:r>
            <a:endParaRPr lang="en-US" altLang="zh-CN" sz="1400" dirty="0">
              <a:solidFill>
                <a:schemeClr val="bg1"/>
              </a:solidFill>
              <a:latin typeface="Montserrat SemiBold" panose="00000700000000000000" pitchFamily="50" charset="0"/>
              <a:ea typeface="+mn-ea"/>
              <a:cs typeface="+mn-ea"/>
              <a:sym typeface="+mn-lt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14793DC-B253-4FB0-B783-79680874B07D}"/>
              </a:ext>
            </a:extLst>
          </p:cNvPr>
          <p:cNvSpPr txBox="1"/>
          <p:nvPr/>
        </p:nvSpPr>
        <p:spPr>
          <a:xfrm>
            <a:off x="10896280" y="6422049"/>
            <a:ext cx="1043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类设计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976FDD4-4AF5-49F8-AC60-967FE22C321D}"/>
              </a:ext>
            </a:extLst>
          </p:cNvPr>
          <p:cNvGrpSpPr/>
          <p:nvPr/>
        </p:nvGrpSpPr>
        <p:grpSpPr>
          <a:xfrm>
            <a:off x="5300179" y="1139347"/>
            <a:ext cx="1607817" cy="4648904"/>
            <a:chOff x="5300179" y="1139347"/>
            <a:chExt cx="1607817" cy="4648904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A821203E-116E-4ED8-92C1-7AFA16574E2F}"/>
                </a:ext>
              </a:extLst>
            </p:cNvPr>
            <p:cNvSpPr txBox="1"/>
            <p:nvPr/>
          </p:nvSpPr>
          <p:spPr>
            <a:xfrm rot="5400000">
              <a:off x="5592482" y="4419316"/>
              <a:ext cx="1829233" cy="76944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r"/>
              <a:endParaRPr lang="en-US" altLang="zh-CN" sz="4400" dirty="0">
                <a:latin typeface="Montserrat ExtraBold" panose="00000900000000000000" pitchFamily="50" charset="0"/>
                <a:ea typeface="思源黑体 CN Heavy" panose="020B0A00000000000000" pitchFamily="34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6633693-1E68-4DE4-B6A4-14EB56F0C519}"/>
                </a:ext>
              </a:extLst>
            </p:cNvPr>
            <p:cNvSpPr txBox="1"/>
            <p:nvPr/>
          </p:nvSpPr>
          <p:spPr>
            <a:xfrm>
              <a:off x="6169332" y="1304808"/>
              <a:ext cx="738664" cy="358847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r"/>
              <a:r>
                <a:rPr lang="zh-CN" altLang="en-US" sz="3600" dirty="0">
                  <a:solidFill>
                    <a:srgbClr val="FF3F3F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场景和精灵类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5F5848C-4A31-44ED-8EAA-C640E2879487}"/>
                </a:ext>
              </a:extLst>
            </p:cNvPr>
            <p:cNvSpPr txBox="1"/>
            <p:nvPr/>
          </p:nvSpPr>
          <p:spPr>
            <a:xfrm rot="5400000">
              <a:off x="3483559" y="2955967"/>
              <a:ext cx="4648904" cy="101566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6000" dirty="0">
                  <a:latin typeface="Montserrat ExtraBold" panose="00000900000000000000" pitchFamily="50" charset="0"/>
                  <a:ea typeface="思源黑体 CN Heavy" panose="020B0A00000000000000" pitchFamily="34" charset="-122"/>
                </a:rPr>
                <a:t>SCENE</a:t>
              </a:r>
            </a:p>
          </p:txBody>
        </p:sp>
      </p:grpSp>
      <p:sp>
        <p:nvSpPr>
          <p:cNvPr id="37" name="标题 1">
            <a:extLst>
              <a:ext uri="{FF2B5EF4-FFF2-40B4-BE49-F238E27FC236}">
                <a16:creationId xmlns:a16="http://schemas.microsoft.com/office/drawing/2014/main" id="{D597740B-429C-4C88-9C4C-B8B088DD4E97}"/>
              </a:ext>
            </a:extLst>
          </p:cNvPr>
          <p:cNvSpPr txBox="1">
            <a:spLocks/>
          </p:cNvSpPr>
          <p:nvPr/>
        </p:nvSpPr>
        <p:spPr>
          <a:xfrm>
            <a:off x="5479436" y="147252"/>
            <a:ext cx="1233129" cy="25995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endParaRPr lang="en-US" altLang="zh-CN" sz="1400" dirty="0">
              <a:solidFill>
                <a:schemeClr val="bg1"/>
              </a:solidFill>
              <a:latin typeface="Montserrat SemiBold" panose="00000700000000000000" pitchFamily="50" charset="0"/>
              <a:ea typeface="+mn-ea"/>
              <a:cs typeface="+mn-ea"/>
              <a:sym typeface="+mn-lt"/>
            </a:endParaRPr>
          </a:p>
        </p:txBody>
      </p:sp>
      <p:sp>
        <p:nvSpPr>
          <p:cNvPr id="53" name="标题 1">
            <a:extLst>
              <a:ext uri="{FF2B5EF4-FFF2-40B4-BE49-F238E27FC236}">
                <a16:creationId xmlns:a16="http://schemas.microsoft.com/office/drawing/2014/main" id="{5AA62884-5D6C-481B-A67F-CD67963277C2}"/>
              </a:ext>
            </a:extLst>
          </p:cNvPr>
          <p:cNvSpPr txBox="1">
            <a:spLocks/>
          </p:cNvSpPr>
          <p:nvPr/>
        </p:nvSpPr>
        <p:spPr>
          <a:xfrm>
            <a:off x="285724" y="114183"/>
            <a:ext cx="1799466" cy="32609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altLang="zh-CN" sz="1400" dirty="0">
              <a:solidFill>
                <a:schemeClr val="bg1"/>
              </a:solidFill>
              <a:latin typeface="Montserrat SemiBold" panose="00000700000000000000" pitchFamily="50" charset="0"/>
              <a:ea typeface="+mn-ea"/>
              <a:cs typeface="+mn-ea"/>
              <a:sym typeface="Montserrat SemiBold" panose="00000700000000000000" pitchFamily="50" charset="0"/>
            </a:endParaRPr>
          </a:p>
        </p:txBody>
      </p:sp>
      <p:sp>
        <p:nvSpPr>
          <p:cNvPr id="57" name="标题 1">
            <a:extLst>
              <a:ext uri="{FF2B5EF4-FFF2-40B4-BE49-F238E27FC236}">
                <a16:creationId xmlns:a16="http://schemas.microsoft.com/office/drawing/2014/main" id="{87A428B6-687A-4A8A-A4F3-4B4B8EDDBF74}"/>
              </a:ext>
            </a:extLst>
          </p:cNvPr>
          <p:cNvSpPr txBox="1">
            <a:spLocks/>
          </p:cNvSpPr>
          <p:nvPr/>
        </p:nvSpPr>
        <p:spPr>
          <a:xfrm>
            <a:off x="10818254" y="147252"/>
            <a:ext cx="1072040" cy="25995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Montserrat SemiBold" panose="00000700000000000000" pitchFamily="50" charset="0"/>
                <a:ea typeface="+mn-ea"/>
                <a:cs typeface="+mn-ea"/>
                <a:sym typeface="+mn-lt"/>
              </a:rPr>
              <a:t>PYGAME</a:t>
            </a:r>
          </a:p>
        </p:txBody>
      </p:sp>
    </p:spTree>
    <p:extLst>
      <p:ext uri="{BB962C8B-B14F-4D97-AF65-F5344CB8AC3E}">
        <p14:creationId xmlns:p14="http://schemas.microsoft.com/office/powerpoint/2010/main" val="17393322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1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53" presetClass="entr" presetSubtype="1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50" grpId="0" animBg="1"/>
      <p:bldP spid="4" grpId="0" animBg="1"/>
      <p:bldP spid="61" grpId="0"/>
      <p:bldP spid="65" grpId="0"/>
      <p:bldP spid="63" grpId="0"/>
      <p:bldP spid="69" grpId="0"/>
      <p:bldP spid="71" grpId="0"/>
      <p:bldP spid="72" grpId="0"/>
      <p:bldP spid="78" grpId="0"/>
      <p:bldP spid="79" grpId="0"/>
      <p:bldP spid="80" grpId="0"/>
      <p:bldP spid="82" grpId="0"/>
      <p:bldP spid="83" grpId="0"/>
      <p:bldP spid="84" grpId="0"/>
      <p:bldP spid="38" grpId="0"/>
      <p:bldP spid="39" grpId="0"/>
      <p:bldP spid="37" grpId="0"/>
      <p:bldP spid="53" grpId="0"/>
      <p:bldP spid="5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2bb01tx">
      <a:majorFont>
        <a:latin typeface="Source Han Sans Heavy" panose="020F0302020204030204"/>
        <a:ea typeface="Source Han Sans Heavy"/>
        <a:cs typeface=""/>
      </a:majorFont>
      <a:minorFont>
        <a:latin typeface="Source Han Sans Heavy" panose="020F0502020204030204"/>
        <a:ea typeface="Source Han Sans Heavy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002FA7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8610</TotalTime>
  <Words>1245</Words>
  <Application>Microsoft Office PowerPoint</Application>
  <PresentationFormat>宽屏</PresentationFormat>
  <Paragraphs>196</Paragraphs>
  <Slides>14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Söhne</vt:lpstr>
      <vt:lpstr>Source Han Sans Heavy</vt:lpstr>
      <vt:lpstr>等线</vt:lpstr>
      <vt:lpstr>思源黑体 CN Heavy</vt:lpstr>
      <vt:lpstr>微软雅黑</vt:lpstr>
      <vt:lpstr>Arial</vt:lpstr>
      <vt:lpstr>Calibri</vt:lpstr>
      <vt:lpstr>Montserrat ExtraBold</vt:lpstr>
      <vt:lpstr>Montserrat Light</vt:lpstr>
      <vt:lpstr>Montserrat SemiBold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奇幻之旅音乐季Ⅱ</dc:title>
  <dc:creator>admin</dc:creator>
  <cp:lastModifiedBy>风前絮</cp:lastModifiedBy>
  <cp:revision>924</cp:revision>
  <dcterms:created xsi:type="dcterms:W3CDTF">2017-04-05T05:12:33Z</dcterms:created>
  <dcterms:modified xsi:type="dcterms:W3CDTF">2023-09-08T16:25:57Z</dcterms:modified>
</cp:coreProperties>
</file>