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4" r:id="rId1"/>
  </p:sldMasterIdLst>
  <p:notesMasterIdLst>
    <p:notesMasterId r:id="rId33"/>
  </p:notesMasterIdLst>
  <p:sldIdLst>
    <p:sldId id="260" r:id="rId2"/>
    <p:sldId id="294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9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66"/>
    <a:srgbClr val="3333CC"/>
    <a:srgbClr val="CC0000"/>
    <a:srgbClr val="DDDDDD"/>
    <a:srgbClr val="333300"/>
    <a:srgbClr val="006666"/>
    <a:srgbClr val="666699"/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 autoAdjust="0"/>
    <p:restoredTop sz="94682" autoAdjust="0"/>
  </p:normalViewPr>
  <p:slideViewPr>
    <p:cSldViewPr>
      <p:cViewPr varScale="1">
        <p:scale>
          <a:sx n="60" d="100"/>
          <a:sy n="60" d="100"/>
        </p:scale>
        <p:origin x="146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41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5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5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5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43B6C45-ED7C-4943-ADA5-2D3F13989C0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6592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79B9ED-1A91-477A-8D7F-4CE3A72B6889}" type="slidenum">
              <a:rPr lang="en-US"/>
              <a:pPr/>
              <a:t>1</a:t>
            </a:fld>
            <a:endParaRPr lang="en-US"/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7941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B9F291-B5B4-42CE-BB0A-049D132E3BEF}" type="slidenum">
              <a:rPr lang="en-US"/>
              <a:pPr/>
              <a:t>11</a:t>
            </a:fld>
            <a:endParaRPr lang="en-US"/>
          </a:p>
        </p:txBody>
      </p:sp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735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46C32D-9B84-4900-8722-F760073D6991}" type="slidenum">
              <a:rPr lang="en-US"/>
              <a:pPr/>
              <a:t>12</a:t>
            </a:fld>
            <a:endParaRPr lang="en-US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9384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2BB652-2E21-4BDE-B9C1-4306ADF2C2A1}" type="slidenum">
              <a:rPr lang="en-US"/>
              <a:pPr/>
              <a:t>13</a:t>
            </a:fld>
            <a:endParaRPr lang="en-US"/>
          </a:p>
        </p:txBody>
      </p:sp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4560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679161-B139-497A-A73E-5CBCC34B0929}" type="slidenum">
              <a:rPr lang="en-US"/>
              <a:pPr/>
              <a:t>14</a:t>
            </a:fld>
            <a:endParaRPr lang="en-US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7347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EF52DE-3B21-4723-87C1-A5E2B1D5F8C2}" type="slidenum">
              <a:rPr lang="en-US"/>
              <a:pPr/>
              <a:t>15</a:t>
            </a:fld>
            <a:endParaRPr lang="en-US"/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3610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CA00CA-ED1B-4994-B9D8-F58737229C54}" type="slidenum">
              <a:rPr lang="en-US"/>
              <a:pPr/>
              <a:t>16</a:t>
            </a:fld>
            <a:endParaRPr lang="en-US"/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3225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573259-2DA3-4A1A-AF73-F44A2D05E26E}" type="slidenum">
              <a:rPr lang="en-US"/>
              <a:pPr/>
              <a:t>17</a:t>
            </a:fld>
            <a:endParaRPr lang="en-US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1122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EE9990-C66C-4628-BC51-34AF323C3504}" type="slidenum">
              <a:rPr lang="en-US"/>
              <a:pPr/>
              <a:t>18</a:t>
            </a:fld>
            <a:endParaRPr lang="en-US"/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4956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1FD288-429C-43D5-853E-5488BB72930F}" type="slidenum">
              <a:rPr lang="en-US"/>
              <a:pPr/>
              <a:t>19</a:t>
            </a:fld>
            <a:endParaRPr lang="en-US"/>
          </a:p>
        </p:txBody>
      </p:sp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4247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D2F83C-0B6C-44D2-ABFB-AC729063DCAF}" type="slidenum">
              <a:rPr lang="en-US"/>
              <a:pPr/>
              <a:t>20</a:t>
            </a:fld>
            <a:endParaRPr lang="en-US"/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6388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46B0DA-7F6B-4DF0-BEAA-11B156350DB0}" type="slidenum">
              <a:rPr lang="en-US"/>
              <a:pPr/>
              <a:t>3</a:t>
            </a:fld>
            <a:endParaRPr lang="en-US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0234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BBB92C-9930-44ED-A598-AFFADF69CB81}" type="slidenum">
              <a:rPr lang="en-US"/>
              <a:pPr/>
              <a:t>21</a:t>
            </a:fld>
            <a:endParaRPr lang="en-US"/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1010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92CFDB-9AA7-4718-984E-4599D56B2F7E}" type="slidenum">
              <a:rPr lang="en-US"/>
              <a:pPr/>
              <a:t>22</a:t>
            </a:fld>
            <a:endParaRPr lang="en-US"/>
          </a:p>
        </p:txBody>
      </p:sp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42297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CF4589-9C95-4EA7-9C11-E36FC3437B69}" type="slidenum">
              <a:rPr lang="en-US"/>
              <a:pPr/>
              <a:t>23</a:t>
            </a:fld>
            <a:endParaRPr lang="en-US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00104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ABE324-C2B9-4C2E-A97F-05F202F6EAD2}" type="slidenum">
              <a:rPr lang="en-US"/>
              <a:pPr/>
              <a:t>24</a:t>
            </a:fld>
            <a:endParaRPr lang="en-US"/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21409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5F4A07-09F4-4B71-93D6-F5EBAAE61CBA}" type="slidenum">
              <a:rPr lang="en-US"/>
              <a:pPr/>
              <a:t>25</a:t>
            </a:fld>
            <a:endParaRPr lang="en-US"/>
          </a:p>
        </p:txBody>
      </p:sp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03322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7F03BF-FC00-48F6-A9DF-14933082C878}" type="slidenum">
              <a:rPr lang="en-US"/>
              <a:pPr/>
              <a:t>26</a:t>
            </a:fld>
            <a:endParaRPr lang="en-US"/>
          </a:p>
        </p:txBody>
      </p:sp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81614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961A46-DFA4-450D-A94D-BA960C27A6D5}" type="slidenum">
              <a:rPr lang="en-US"/>
              <a:pPr/>
              <a:t>27</a:t>
            </a:fld>
            <a:endParaRPr lang="en-US"/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65917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82C7F3-2534-40F3-A6CF-CC3B6E12FCBC}" type="slidenum">
              <a:rPr lang="en-US"/>
              <a:pPr/>
              <a:t>28</a:t>
            </a:fld>
            <a:endParaRPr lang="en-US"/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64386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BCF41E-8BC0-43C8-AF02-B4E1AE582909}" type="slidenum">
              <a:rPr lang="en-US"/>
              <a:pPr/>
              <a:t>29</a:t>
            </a:fld>
            <a:endParaRPr lang="en-US"/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20191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78AEB7-A714-4F29-B338-A1D5B3C63480}" type="slidenum">
              <a:rPr lang="en-US"/>
              <a:pPr/>
              <a:t>30</a:t>
            </a:fld>
            <a:endParaRPr lang="en-US"/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4309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A82C67-E3BB-47BA-8035-58C0ABD77D64}" type="slidenum">
              <a:rPr lang="en-US"/>
              <a:pPr/>
              <a:t>4</a:t>
            </a:fld>
            <a:endParaRPr lang="en-US"/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63305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204CF7-FD74-4897-8A91-56C0D4B8F8AB}" type="slidenum">
              <a:rPr lang="en-US"/>
              <a:pPr/>
              <a:t>31</a:t>
            </a:fld>
            <a:endParaRPr lang="en-US"/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5524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3AEC93-9478-4659-B411-BFA9D2662033}" type="slidenum">
              <a:rPr lang="en-US"/>
              <a:pPr/>
              <a:t>5</a:t>
            </a:fld>
            <a:endParaRPr lang="en-US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3229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65A367-96C8-4FE1-BE20-45EDF045C084}" type="slidenum">
              <a:rPr lang="en-US"/>
              <a:pPr/>
              <a:t>6</a:t>
            </a:fld>
            <a:endParaRPr lang="en-US"/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467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A2C6F0-E720-4971-AD05-38A651CDCAB3}" type="slidenum">
              <a:rPr lang="en-US"/>
              <a:pPr/>
              <a:t>7</a:t>
            </a:fld>
            <a:endParaRPr lang="en-US"/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5225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A34941-C249-41B7-B515-74D8B28F8ACA}" type="slidenum">
              <a:rPr lang="en-US"/>
              <a:pPr/>
              <a:t>8</a:t>
            </a:fld>
            <a:endParaRPr lang="en-US"/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9574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3F46A6-4D65-4875-ACCF-3965FDC9F22A}" type="slidenum">
              <a:rPr lang="en-US"/>
              <a:pPr/>
              <a:t>9</a:t>
            </a:fld>
            <a:endParaRPr lang="en-US"/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0106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5A8EBA-3835-4CCA-9395-6B8984D495B3}" type="slidenum">
              <a:rPr lang="en-US"/>
              <a:pPr/>
              <a:t>10</a:t>
            </a:fld>
            <a:endParaRPr lang="en-US"/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711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334933" y="1169931"/>
            <a:ext cx="4814835" cy="4993802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6154713" cy="3124201"/>
          </a:xfrm>
        </p:spPr>
        <p:txBody>
          <a:bodyPr anchor="b">
            <a:normAutofit/>
          </a:bodyPr>
          <a:lstStyle>
            <a:lvl1pPr algn="l">
              <a:defRPr sz="4400"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43868"/>
            <a:ext cx="4954250" cy="191346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6/10/2024</a:t>
            </a:fld>
            <a:endParaRPr lang="en-US">
              <a:solidFill>
                <a:schemeClr val="tx1">
                  <a:shade val="50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>
              <a:solidFill>
                <a:schemeClr val="tx1">
                  <a:shade val="5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1">
                  <a:shade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5217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33400" y="533400"/>
            <a:ext cx="8077200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762002" y="3843867"/>
            <a:ext cx="7281332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6/10/2024</a:t>
            </a:fld>
            <a:endParaRPr lang="en-US">
              <a:solidFill>
                <a:schemeClr val="tx1">
                  <a:shade val="5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>
              <a:solidFill>
                <a:schemeClr val="tx1">
                  <a:shade val="5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1">
                  <a:shade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7032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2895600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114800"/>
            <a:ext cx="6383552" cy="1905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6/10/2024</a:t>
            </a:fld>
            <a:endParaRPr lang="en-US">
              <a:solidFill>
                <a:schemeClr val="tx1">
                  <a:shade val="50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>
              <a:solidFill>
                <a:schemeClr val="tx1">
                  <a:shade val="5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1">
                  <a:shade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23761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3" y="533400"/>
            <a:ext cx="6859787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66800" y="3429000"/>
            <a:ext cx="6402467" cy="4826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301070"/>
            <a:ext cx="6382361" cy="171873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6/10/2024</a:t>
            </a:fld>
            <a:endParaRPr lang="en-US">
              <a:solidFill>
                <a:schemeClr val="tx1">
                  <a:shade val="50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>
              <a:solidFill>
                <a:schemeClr val="tx1">
                  <a:shade val="5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1">
                  <a:shade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42086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429000"/>
            <a:ext cx="6382361" cy="16974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132980"/>
            <a:ext cx="6383552" cy="886819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6/10/2024</a:t>
            </a:fld>
            <a:endParaRPr lang="en-US">
              <a:solidFill>
                <a:schemeClr val="tx1">
                  <a:shade val="50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>
              <a:solidFill>
                <a:schemeClr val="tx1">
                  <a:shade val="5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1">
                  <a:shade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91091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4" y="533400"/>
            <a:ext cx="6859786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886200"/>
            <a:ext cx="638236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953000"/>
            <a:ext cx="63823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6/10/2024</a:t>
            </a:fld>
            <a:endParaRPr lang="en-US">
              <a:solidFill>
                <a:schemeClr val="tx1">
                  <a:shade val="50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>
              <a:solidFill>
                <a:schemeClr val="tx1">
                  <a:shade val="5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1">
                  <a:shade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883561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7525658" cy="28956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928534"/>
            <a:ext cx="638236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766735"/>
            <a:ext cx="6382360" cy="12530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6/10/2024</a:t>
            </a:fld>
            <a:endParaRPr lang="en-US">
              <a:solidFill>
                <a:schemeClr val="tx1">
                  <a:shade val="50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>
              <a:solidFill>
                <a:schemeClr val="tx1">
                  <a:shade val="5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1">
                  <a:shade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87383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1"/>
            <a:ext cx="6554867" cy="3767670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6/10/2024</a:t>
            </a:fld>
            <a:endParaRPr lang="en-US">
              <a:solidFill>
                <a:schemeClr val="tx1">
                  <a:shade val="50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>
              <a:solidFill>
                <a:schemeClr val="tx1">
                  <a:shade val="5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1">
                  <a:shade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966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6406" y="533400"/>
            <a:ext cx="2044194" cy="4419600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0"/>
            <a:ext cx="5850012" cy="5486400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6/10/2024</a:t>
            </a:fld>
            <a:endParaRPr lang="en-US">
              <a:solidFill>
                <a:schemeClr val="tx1">
                  <a:shade val="50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>
              <a:solidFill>
                <a:schemeClr val="tx1">
                  <a:shade val="5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1">
                  <a:shade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70884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308786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0053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6554867" cy="3767670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6/10/2024</a:t>
            </a:fld>
            <a:endParaRPr lang="en-US">
              <a:solidFill>
                <a:schemeClr val="tx1">
                  <a:shade val="50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>
              <a:solidFill>
                <a:schemeClr val="tx1">
                  <a:shade val="5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1">
                  <a:shade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8524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6/10/2024</a:t>
            </a:fld>
            <a:endParaRPr lang="en-US">
              <a:solidFill>
                <a:schemeClr val="tx1">
                  <a:shade val="50000"/>
                </a:schemeClr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1">
                  <a:shade val="50000"/>
                </a:schemeClr>
              </a:solidFill>
            </a:endParaRP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>
              <a:solidFill>
                <a:schemeClr val="tx1">
                  <a:shade val="50000"/>
                </a:schemeClr>
              </a:solidFill>
            </a:endParaRP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81199"/>
            <a:ext cx="6402468" cy="2319867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487333"/>
            <a:ext cx="6402467" cy="1532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6/10/2024</a:t>
            </a:fld>
            <a:endParaRPr lang="en-US">
              <a:solidFill>
                <a:schemeClr val="tx1">
                  <a:shade val="50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>
              <a:solidFill>
                <a:schemeClr val="tx1">
                  <a:shade val="5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1">
                  <a:shade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8295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533400" y="533400"/>
            <a:ext cx="3949967" cy="3767667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533400"/>
            <a:ext cx="3948238" cy="3759200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6/10/2024</a:t>
            </a:fld>
            <a:endParaRPr lang="en-US">
              <a:solidFill>
                <a:schemeClr val="tx1">
                  <a:shade val="50000"/>
                </a:scheme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>
              <a:solidFill>
                <a:schemeClr val="tx1">
                  <a:shade val="50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1">
                  <a:shade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7552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1" y="533400"/>
            <a:ext cx="3716866" cy="609600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399" y="1143000"/>
            <a:ext cx="3945467" cy="3158067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5016" y="566738"/>
            <a:ext cx="376405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1143000"/>
            <a:ext cx="3956705" cy="3149600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6/10/2024</a:t>
            </a:fld>
            <a:endParaRPr lang="en-US">
              <a:solidFill>
                <a:schemeClr val="tx1">
                  <a:shade val="50000"/>
                </a:scheme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>
              <a:solidFill>
                <a:schemeClr val="tx1">
                  <a:shade val="50000"/>
                </a:scheme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1">
                  <a:shade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4369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6/10/2024</a:t>
            </a:fld>
            <a:endParaRPr lang="en-US">
              <a:solidFill>
                <a:schemeClr val="tx1">
                  <a:shade val="5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>
              <a:solidFill>
                <a:schemeClr val="tx1">
                  <a:shade val="5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1">
                  <a:shade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6727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6/10/2024</a:t>
            </a:fld>
            <a:endParaRPr lang="en-US">
              <a:solidFill>
                <a:schemeClr val="tx1">
                  <a:shade val="50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>
              <a:solidFill>
                <a:schemeClr val="tx1">
                  <a:shade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1">
                  <a:shade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4341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67" y="533400"/>
            <a:ext cx="3200400" cy="1524000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533400"/>
            <a:ext cx="4438755" cy="5486400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18667" y="2209802"/>
            <a:ext cx="32004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6/10/2024</a:t>
            </a:fld>
            <a:endParaRPr lang="en-US">
              <a:solidFill>
                <a:schemeClr val="tx1">
                  <a:shade val="50000"/>
                </a:scheme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>
              <a:solidFill>
                <a:schemeClr val="tx1">
                  <a:shade val="50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1">
                  <a:shade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369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0" y="1447800"/>
            <a:ext cx="3563258" cy="11430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762000" y="914400"/>
            <a:ext cx="3280974" cy="48006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6027" y="2743200"/>
            <a:ext cx="3564223" cy="2082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6/10/2024</a:t>
            </a:fld>
            <a:endParaRPr lang="en-US">
              <a:solidFill>
                <a:schemeClr val="tx1">
                  <a:shade val="50000"/>
                </a:scheme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33400" y="6172200"/>
            <a:ext cx="5811724" cy="365125"/>
          </a:xfrm>
        </p:spPr>
        <p:txBody>
          <a:bodyPr/>
          <a:lstStyle/>
          <a:p>
            <a:endParaRPr kumimoji="0" lang="en-US">
              <a:solidFill>
                <a:schemeClr val="tx1">
                  <a:shade val="50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1">
                  <a:shade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0272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670675" y="3894667"/>
            <a:ext cx="2470456" cy="2658533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33401"/>
            <a:ext cx="6554867" cy="3767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30245" y="6172203"/>
            <a:ext cx="1200463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CB97365-EBCA-4027-87D5-99FC1D4DF0BB}" type="datetimeFigureOut">
              <a:rPr lang="en-US" smtClean="0"/>
              <a:pPr/>
              <a:t>6/10/2024</a:t>
            </a:fld>
            <a:endParaRPr lang="en-US">
              <a:solidFill>
                <a:schemeClr val="tx1">
                  <a:shade val="50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172200"/>
            <a:ext cx="581172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kumimoji="0" lang="en-US">
              <a:solidFill>
                <a:schemeClr val="tx1">
                  <a:shade val="5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4426" y="5578478"/>
            <a:ext cx="856907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8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1">
                  <a:shade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26433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5" r:id="rId1"/>
    <p:sldLayoutId id="2147483886" r:id="rId2"/>
    <p:sldLayoutId id="2147483887" r:id="rId3"/>
    <p:sldLayoutId id="2147483888" r:id="rId4"/>
    <p:sldLayoutId id="2147483889" r:id="rId5"/>
    <p:sldLayoutId id="2147483890" r:id="rId6"/>
    <p:sldLayoutId id="2147483891" r:id="rId7"/>
    <p:sldLayoutId id="2147483892" r:id="rId8"/>
    <p:sldLayoutId id="2147483893" r:id="rId9"/>
    <p:sldLayoutId id="2147483894" r:id="rId10"/>
    <p:sldLayoutId id="2147483895" r:id="rId11"/>
    <p:sldLayoutId id="2147483896" r:id="rId12"/>
    <p:sldLayoutId id="2147483897" r:id="rId13"/>
    <p:sldLayoutId id="2147483898" r:id="rId14"/>
    <p:sldLayoutId id="2147483899" r:id="rId15"/>
    <p:sldLayoutId id="2147483900" r:id="rId16"/>
    <p:sldLayoutId id="2147483901" r:id="rId17"/>
    <p:sldLayoutId id="2147483902" r:id="rId18"/>
    <p:sldLayoutId id="2147483903" r:id="rId19"/>
    <p:sldLayoutId id="2147483818" r:id="rId20"/>
  </p:sldLayoutIdLst>
  <p:txStyles>
    <p:titleStyle>
      <a:lvl1pPr algn="l" defTabSz="457200" rtl="0" eaLnBrk="1" latinLnBrk="1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0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2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6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7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-9054"/>
            <a:ext cx="8382000" cy="3276600"/>
          </a:xfrm>
        </p:spPr>
        <p:txBody>
          <a:bodyPr/>
          <a:lstStyle/>
          <a:p>
            <a:r>
              <a:rPr lang="en-US" altLang="ko-KR" sz="4000" b="1" dirty="0"/>
              <a:t>Chapter 1</a:t>
            </a:r>
            <a:br>
              <a:rPr lang="en-US" altLang="ko-KR" sz="4000" b="1" dirty="0"/>
            </a:br>
            <a:r>
              <a:rPr lang="en-US" altLang="ko-KR" sz="4000" b="1" dirty="0"/>
              <a:t>Describing Data with Graphs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-609600"/>
            <a:ext cx="7772400" cy="1143000"/>
          </a:xfrm>
        </p:spPr>
        <p:txBody>
          <a:bodyPr/>
          <a:lstStyle/>
          <a:p>
            <a:r>
              <a:rPr lang="en-US" b="1" dirty="0"/>
              <a:t>Types of Variables</a:t>
            </a: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1066800" y="609600"/>
            <a:ext cx="8077200" cy="6017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sz="35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Garamond" pitchFamily="18" charset="0"/>
              </a:rPr>
              <a:t>Quantitative variables</a:t>
            </a:r>
            <a:r>
              <a:rPr lang="en-US" sz="3500" b="1" dirty="0">
                <a:solidFill>
                  <a:schemeClr val="bg1"/>
                </a:solidFill>
                <a:latin typeface="AGaramond" pitchFamily="18" charset="0"/>
              </a:rPr>
              <a:t> </a:t>
            </a:r>
            <a:r>
              <a:rPr lang="en-US" sz="3500" b="1" dirty="0">
                <a:solidFill>
                  <a:srgbClr val="4D4D4D"/>
                </a:solidFill>
                <a:latin typeface="AGaramond" pitchFamily="18" charset="0"/>
              </a:rPr>
              <a:t>measure a numerical quantity on each experimental unit. </a:t>
            </a:r>
          </a:p>
          <a:p>
            <a:pPr lvl="1">
              <a:spcBef>
                <a:spcPct val="50000"/>
              </a:spcBef>
              <a:buFont typeface="Wingdings" pitchFamily="2" charset="2"/>
              <a:buChar char="ü"/>
            </a:pPr>
            <a:r>
              <a:rPr lang="en-US" sz="35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Garamond" pitchFamily="18" charset="0"/>
              </a:rPr>
              <a:t>Discrete</a:t>
            </a:r>
            <a:r>
              <a:rPr lang="en-US" sz="3500" b="1" dirty="0">
                <a:solidFill>
                  <a:srgbClr val="3333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Garamond" pitchFamily="18" charset="0"/>
              </a:rPr>
              <a:t> </a:t>
            </a:r>
            <a:r>
              <a:rPr lang="en-US" sz="3500" dirty="0">
                <a:solidFill>
                  <a:srgbClr val="4D4D4D"/>
                </a:solidFill>
                <a:latin typeface="AGaramond" pitchFamily="18" charset="0"/>
              </a:rPr>
              <a:t>if it can assume only a finite or countable number of values.</a:t>
            </a:r>
          </a:p>
          <a:p>
            <a:pPr lvl="1">
              <a:spcBef>
                <a:spcPct val="50000"/>
              </a:spcBef>
              <a:buFont typeface="Wingdings" pitchFamily="2" charset="2"/>
              <a:buChar char="ü"/>
            </a:pPr>
            <a:r>
              <a:rPr lang="en-US" sz="35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Garamond" pitchFamily="18" charset="0"/>
              </a:rPr>
              <a:t>Continuous</a:t>
            </a:r>
            <a:r>
              <a:rPr lang="en-US" sz="3500" b="1" dirty="0">
                <a:solidFill>
                  <a:srgbClr val="3333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Garamond" pitchFamily="18" charset="0"/>
              </a:rPr>
              <a:t> </a:t>
            </a:r>
            <a:r>
              <a:rPr lang="en-US" sz="3500" dirty="0">
                <a:solidFill>
                  <a:srgbClr val="4D4D4D"/>
                </a:solidFill>
                <a:latin typeface="AGaramond" pitchFamily="18" charset="0"/>
              </a:rPr>
              <a:t>if it can assume the infinitely many values corresponding to the points on a line interval.</a:t>
            </a:r>
            <a:endParaRPr lang="en-US" sz="3500" b="1" dirty="0">
              <a:solidFill>
                <a:srgbClr val="4D4D4D"/>
              </a:solidFill>
              <a:latin typeface="AGaramond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8" grpId="0" build="p" bldLvl="2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6172200" cy="609600"/>
          </a:xfrm>
        </p:spPr>
        <p:txBody>
          <a:bodyPr/>
          <a:lstStyle/>
          <a:p>
            <a:r>
              <a:rPr lang="en-US" b="1" dirty="0"/>
              <a:t>Examples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2057400"/>
            <a:ext cx="7772400" cy="43434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3200" dirty="0"/>
              <a:t>For each orange tree in a grove, the number of oranges is measured. </a:t>
            </a:r>
          </a:p>
          <a:p>
            <a:pPr lvl="1">
              <a:lnSpc>
                <a:spcPct val="90000"/>
              </a:lnSpc>
            </a:pPr>
            <a:r>
              <a:rPr lang="en-US" sz="3200" b="1" dirty="0">
                <a:solidFill>
                  <a:schemeClr val="tx1"/>
                </a:solidFill>
              </a:rPr>
              <a:t>Quantitative discrete</a:t>
            </a:r>
          </a:p>
          <a:p>
            <a:pPr>
              <a:lnSpc>
                <a:spcPct val="90000"/>
              </a:lnSpc>
            </a:pPr>
            <a:r>
              <a:rPr lang="en-US" sz="3200" dirty="0"/>
              <a:t>For a particular day, the number of cars entering a college campus is measured.</a:t>
            </a:r>
          </a:p>
          <a:p>
            <a:pPr lvl="1">
              <a:lnSpc>
                <a:spcPct val="90000"/>
              </a:lnSpc>
            </a:pPr>
            <a:r>
              <a:rPr lang="en-US" sz="3200" b="1" dirty="0">
                <a:solidFill>
                  <a:schemeClr val="tx1"/>
                </a:solidFill>
              </a:rPr>
              <a:t>Quantitative discrete</a:t>
            </a:r>
          </a:p>
          <a:p>
            <a:pPr>
              <a:lnSpc>
                <a:spcPct val="90000"/>
              </a:lnSpc>
            </a:pPr>
            <a:r>
              <a:rPr lang="en-US" sz="3200" dirty="0"/>
              <a:t>Time until a light bulb burns out</a:t>
            </a:r>
          </a:p>
          <a:p>
            <a:pPr lvl="1">
              <a:lnSpc>
                <a:spcPct val="90000"/>
              </a:lnSpc>
            </a:pPr>
            <a:r>
              <a:rPr lang="en-US" sz="3200" b="1" dirty="0">
                <a:solidFill>
                  <a:schemeClr val="tx1"/>
                </a:solidFill>
              </a:rPr>
              <a:t>Quantitative continuous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 bldLvl="2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533400"/>
            <a:ext cx="8610600" cy="1143000"/>
          </a:xfrm>
        </p:spPr>
        <p:txBody>
          <a:bodyPr>
            <a:normAutofit fontScale="90000"/>
          </a:bodyPr>
          <a:lstStyle/>
          <a:p>
            <a:r>
              <a:rPr lang="en-US" sz="4800" b="1" dirty="0"/>
              <a:t>Graphing Qualitative Variables</a:t>
            </a:r>
          </a:p>
        </p:txBody>
      </p:sp>
      <p:sp>
        <p:nvSpPr>
          <p:cNvPr id="18436" name="Rectangle 4"/>
          <p:cNvSpPr>
            <a:spLocks noGrp="1" noChangeArrowheads="1"/>
          </p:cNvSpPr>
          <p:nvPr>
            <p:ph idx="1"/>
          </p:nvPr>
        </p:nvSpPr>
        <p:spPr>
          <a:xfrm>
            <a:off x="838200" y="1752600"/>
            <a:ext cx="7772400" cy="5029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Use a</a:t>
            </a:r>
            <a:r>
              <a:rPr lang="en-US" b="1" dirty="0"/>
              <a:t> </a:t>
            </a:r>
            <a:r>
              <a:rPr lang="en-US" b="1" dirty="0">
                <a:solidFill>
                  <a:srgbClr val="3333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data distribution</a:t>
            </a:r>
            <a:r>
              <a:rPr lang="en-US" b="1" dirty="0"/>
              <a:t> </a:t>
            </a:r>
            <a:r>
              <a:rPr lang="en-US" dirty="0"/>
              <a:t>to describe:</a:t>
            </a:r>
          </a:p>
          <a:p>
            <a:pPr lvl="1">
              <a:lnSpc>
                <a:spcPct val="90000"/>
              </a:lnSpc>
            </a:pPr>
            <a:r>
              <a:rPr lang="en-US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What values</a:t>
            </a:r>
            <a:r>
              <a:rPr lang="en-US" dirty="0"/>
              <a:t> of the variable have been measured</a:t>
            </a:r>
          </a:p>
          <a:p>
            <a:pPr lvl="1">
              <a:lnSpc>
                <a:spcPct val="90000"/>
              </a:lnSpc>
            </a:pPr>
            <a:r>
              <a:rPr lang="en-US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How often</a:t>
            </a:r>
            <a:r>
              <a:rPr lang="en-US" dirty="0"/>
              <a:t> each value has occurred</a:t>
            </a:r>
          </a:p>
          <a:p>
            <a:pPr>
              <a:lnSpc>
                <a:spcPct val="90000"/>
              </a:lnSpc>
            </a:pPr>
            <a:r>
              <a:rPr lang="en-US" dirty="0"/>
              <a:t>“How often” can be measured 3 ways: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Frequency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Relative frequency = Frequency/n</a:t>
            </a:r>
            <a:endParaRPr lang="en-US" i="1" dirty="0">
              <a:solidFill>
                <a:schemeClr val="tx1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Percent = 100 x Relative frequency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8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8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84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84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84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84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 build="p" bldLvl="2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506665"/>
            <a:ext cx="7772400" cy="609600"/>
          </a:xfrm>
        </p:spPr>
        <p:txBody>
          <a:bodyPr>
            <a:normAutofit/>
          </a:bodyPr>
          <a:lstStyle/>
          <a:p>
            <a:r>
              <a:rPr lang="en-US" b="1" dirty="0"/>
              <a:t>Example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0" y="381000"/>
            <a:ext cx="8571374" cy="647700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A bag of M&amp;Ms contains 25 candies:</a:t>
            </a:r>
          </a:p>
          <a:p>
            <a:pPr marL="0" indent="0">
              <a:buNone/>
            </a:pPr>
            <a:r>
              <a:rPr lang="en-US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Raw Data:</a:t>
            </a:r>
            <a:r>
              <a:rPr lang="en-US" dirty="0">
                <a:solidFill>
                  <a:srgbClr val="3333CC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Statistical Table:</a:t>
            </a:r>
          </a:p>
          <a:p>
            <a:pPr marL="0" indent="0">
              <a:buNone/>
            </a:pPr>
            <a:endParaRPr lang="en-US" sz="3200" b="1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16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24600" y="2286000"/>
            <a:ext cx="495300" cy="4078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35226" y="794350"/>
            <a:ext cx="495300" cy="4078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2011594">
            <a:off x="7086600" y="1219200"/>
            <a:ext cx="533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2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85388" y="1251524"/>
            <a:ext cx="533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41415" y="914400"/>
            <a:ext cx="533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7084476">
            <a:off x="3581400" y="1219200"/>
            <a:ext cx="533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56376" y="2062846"/>
            <a:ext cx="533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70223" y="1661120"/>
            <a:ext cx="4762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7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14442" y="1229374"/>
            <a:ext cx="4762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8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620000" y="1676400"/>
            <a:ext cx="457199" cy="457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9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rot="2711028">
            <a:off x="8019487" y="1466287"/>
            <a:ext cx="457199" cy="457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rot="20454262">
            <a:off x="4331671" y="1882197"/>
            <a:ext cx="736028" cy="457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1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992902" y="1304925"/>
            <a:ext cx="457199" cy="457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2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605891" y="1893634"/>
            <a:ext cx="74295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3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392111" y="1804147"/>
            <a:ext cx="685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" name="Picture 8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 rot="21014235">
            <a:off x="6587458" y="1661121"/>
            <a:ext cx="666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5" name="Picture 9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183406" y="1740888"/>
            <a:ext cx="4762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6" name="Picture 9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104825" y="1740888"/>
            <a:ext cx="4762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7" name="Picture 9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509219" y="1134134"/>
            <a:ext cx="4762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8" name="Picture 9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038600" y="1295400"/>
            <a:ext cx="4762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9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572125" y="630491"/>
            <a:ext cx="4762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0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601857" y="1231824"/>
            <a:ext cx="4762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1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42065" y="673028"/>
            <a:ext cx="4762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2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43800" y="1143000"/>
            <a:ext cx="533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544727">
            <a:off x="6895718" y="2277126"/>
            <a:ext cx="55517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34494" y="4114800"/>
            <a:ext cx="6709305" cy="258127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219467" y="-17462"/>
            <a:ext cx="2523733" cy="1524000"/>
          </a:xfrm>
        </p:spPr>
        <p:txBody>
          <a:bodyPr/>
          <a:lstStyle/>
          <a:p>
            <a:r>
              <a:rPr lang="en-US" b="1" dirty="0"/>
              <a:t>Graphs</a:t>
            </a:r>
          </a:p>
        </p:txBody>
      </p:sp>
      <p:sp>
        <p:nvSpPr>
          <p:cNvPr id="20490" name="Text Box 10"/>
          <p:cNvSpPr txBox="1">
            <a:spLocks noChangeArrowheads="1"/>
          </p:cNvSpPr>
          <p:nvPr/>
        </p:nvSpPr>
        <p:spPr bwMode="auto">
          <a:xfrm>
            <a:off x="6705600" y="1676400"/>
            <a:ext cx="2133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>
                <a:solidFill>
                  <a:srgbClr val="4D4D4D"/>
                </a:solidFill>
              </a:rPr>
              <a:t>Bar Chart</a:t>
            </a:r>
          </a:p>
        </p:txBody>
      </p:sp>
      <p:sp>
        <p:nvSpPr>
          <p:cNvPr id="20491" name="Text Box 11"/>
          <p:cNvSpPr txBox="1">
            <a:spLocks noChangeArrowheads="1"/>
          </p:cNvSpPr>
          <p:nvPr/>
        </p:nvSpPr>
        <p:spPr bwMode="auto">
          <a:xfrm>
            <a:off x="1363301" y="4315298"/>
            <a:ext cx="2133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>
                <a:solidFill>
                  <a:srgbClr val="4D4D4D"/>
                </a:solidFill>
              </a:rPr>
              <a:t>Pie Chart</a:t>
            </a:r>
          </a:p>
        </p:txBody>
      </p:sp>
      <p:grpSp>
        <p:nvGrpSpPr>
          <p:cNvPr id="20513" name="Group 33"/>
          <p:cNvGrpSpPr>
            <a:grpSpLocks/>
          </p:cNvGrpSpPr>
          <p:nvPr/>
        </p:nvGrpSpPr>
        <p:grpSpPr bwMode="auto">
          <a:xfrm>
            <a:off x="2819400" y="457200"/>
            <a:ext cx="3810000" cy="3124200"/>
            <a:chOff x="576" y="0"/>
            <a:chExt cx="3312" cy="2256"/>
          </a:xfrm>
        </p:grpSpPr>
        <p:sp>
          <p:nvSpPr>
            <p:cNvPr id="20488" name="Rectangle 8"/>
            <p:cNvSpPr>
              <a:spLocks noChangeArrowheads="1"/>
            </p:cNvSpPr>
            <p:nvPr/>
          </p:nvSpPr>
          <p:spPr bwMode="auto">
            <a:xfrm>
              <a:off x="576" y="0"/>
              <a:ext cx="3312" cy="2256"/>
            </a:xfrm>
            <a:prstGeom prst="rect">
              <a:avLst/>
            </a:prstGeom>
            <a:solidFill>
              <a:srgbClr val="DDDDDD"/>
            </a:solidFill>
            <a:ln w="38100">
              <a:noFill/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20504" name="Object 24"/>
            <p:cNvGraphicFramePr>
              <a:graphicFrameLocks noChangeAspect="1"/>
            </p:cNvGraphicFramePr>
            <p:nvPr/>
          </p:nvGraphicFramePr>
          <p:xfrm>
            <a:off x="672" y="96"/>
            <a:ext cx="3072" cy="20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Graph" r:id="rId3" imgW="5486400" imgH="3657600" progId="">
                    <p:embed/>
                  </p:oleObj>
                </mc:Choice>
                <mc:Fallback>
                  <p:oleObj name="Graph" r:id="rId3" imgW="5486400" imgH="3657600" progId="">
                    <p:embed/>
                    <p:pic>
                      <p:nvPicPr>
                        <p:cNvPr id="0" name="Picture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2" y="96"/>
                          <a:ext cx="3072" cy="2048"/>
                        </a:xfrm>
                        <a:prstGeom prst="rect">
                          <a:avLst/>
                        </a:prstGeom>
                        <a:noFill/>
                        <a:ln w="19050">
                          <a:solidFill>
                            <a:srgbClr val="666699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0512" name="Group 32"/>
          <p:cNvGrpSpPr>
            <a:grpSpLocks/>
          </p:cNvGrpSpPr>
          <p:nvPr/>
        </p:nvGrpSpPr>
        <p:grpSpPr bwMode="auto">
          <a:xfrm>
            <a:off x="4343400" y="3429000"/>
            <a:ext cx="4572000" cy="3200400"/>
            <a:chOff x="2736" y="2160"/>
            <a:chExt cx="2880" cy="2016"/>
          </a:xfrm>
        </p:grpSpPr>
        <p:sp>
          <p:nvSpPr>
            <p:cNvPr id="20485" name="Rectangle 5"/>
            <p:cNvSpPr>
              <a:spLocks noChangeArrowheads="1"/>
            </p:cNvSpPr>
            <p:nvPr/>
          </p:nvSpPr>
          <p:spPr bwMode="auto">
            <a:xfrm>
              <a:off x="2736" y="2160"/>
              <a:ext cx="2880" cy="2016"/>
            </a:xfrm>
            <a:prstGeom prst="rect">
              <a:avLst/>
            </a:prstGeom>
            <a:solidFill>
              <a:srgbClr val="DDDDDD"/>
            </a:solidFill>
            <a:ln w="38100">
              <a:noFill/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20503" name="Object 23"/>
            <p:cNvGraphicFramePr>
              <a:graphicFrameLocks noChangeAspect="1"/>
            </p:cNvGraphicFramePr>
            <p:nvPr/>
          </p:nvGraphicFramePr>
          <p:xfrm>
            <a:off x="2832" y="2272"/>
            <a:ext cx="2736" cy="18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Graph" r:id="rId5" imgW="5486400" imgH="3657600" progId="">
                    <p:embed/>
                  </p:oleObj>
                </mc:Choice>
                <mc:Fallback>
                  <p:oleObj name="Graph" r:id="rId5" imgW="5486400" imgH="3657600" progId="">
                    <p:embed/>
                    <p:pic>
                      <p:nvPicPr>
                        <p:cNvPr id="0" name="Picture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2" y="2272"/>
                          <a:ext cx="2736" cy="1824"/>
                        </a:xfrm>
                        <a:prstGeom prst="rect">
                          <a:avLst/>
                        </a:prstGeom>
                        <a:noFill/>
                        <a:ln w="19050">
                          <a:solidFill>
                            <a:srgbClr val="666699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048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sz="4800" b="1" dirty="0"/>
              <a:t>Graphing Quantitative Variables</a:t>
            </a:r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914400"/>
            <a:ext cx="8077200" cy="2743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A single quantitative variable measured for different population segments or for different categories of classification can be graphed using a</a:t>
            </a:r>
            <a:r>
              <a:rPr lang="en-US" sz="2800" b="1" dirty="0"/>
              <a:t> </a:t>
            </a:r>
            <a:r>
              <a:rPr lang="en-US" sz="2800" b="1" dirty="0">
                <a:solidFill>
                  <a:srgbClr val="3333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pie </a:t>
            </a:r>
            <a:r>
              <a:rPr lang="en-US" sz="2800" dirty="0"/>
              <a:t>or</a:t>
            </a:r>
            <a:r>
              <a:rPr lang="en-US" sz="2800" b="1" dirty="0"/>
              <a:t> </a:t>
            </a:r>
            <a:r>
              <a:rPr lang="en-US" sz="2800" b="1" dirty="0">
                <a:solidFill>
                  <a:srgbClr val="3333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bar chart</a:t>
            </a:r>
            <a:r>
              <a:rPr lang="en-US" sz="2800" dirty="0"/>
              <a:t>.</a:t>
            </a:r>
          </a:p>
        </p:txBody>
      </p:sp>
      <p:sp>
        <p:nvSpPr>
          <p:cNvPr id="21519" name="Text Box 15"/>
          <p:cNvSpPr txBox="1">
            <a:spLocks noChangeArrowheads="1"/>
          </p:cNvSpPr>
          <p:nvPr/>
        </p:nvSpPr>
        <p:spPr bwMode="auto">
          <a:xfrm>
            <a:off x="914400" y="3657600"/>
            <a:ext cx="3048000" cy="1955800"/>
          </a:xfrm>
          <a:prstGeom prst="rect">
            <a:avLst/>
          </a:prstGeom>
          <a:solidFill>
            <a:srgbClr val="DDDDDD"/>
          </a:solidFill>
          <a:ln w="38100">
            <a:solidFill>
              <a:srgbClr val="666699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A Big Mac hamburger costs $4.90 in Switzerland, $2.90 in the U.S. and $1.86 in South Africa.</a:t>
            </a:r>
          </a:p>
        </p:txBody>
      </p:sp>
      <p:grpSp>
        <p:nvGrpSpPr>
          <p:cNvPr id="21536" name="Group 32"/>
          <p:cNvGrpSpPr>
            <a:grpSpLocks/>
          </p:cNvGrpSpPr>
          <p:nvPr/>
        </p:nvGrpSpPr>
        <p:grpSpPr bwMode="auto">
          <a:xfrm>
            <a:off x="4191000" y="3124200"/>
            <a:ext cx="4724400" cy="3352800"/>
            <a:chOff x="2640" y="1968"/>
            <a:chExt cx="2976" cy="2112"/>
          </a:xfrm>
        </p:grpSpPr>
        <p:sp>
          <p:nvSpPr>
            <p:cNvPr id="21513" name="Rectangle 9"/>
            <p:cNvSpPr>
              <a:spLocks noChangeArrowheads="1"/>
            </p:cNvSpPr>
            <p:nvPr/>
          </p:nvSpPr>
          <p:spPr bwMode="auto">
            <a:xfrm>
              <a:off x="2640" y="1968"/>
              <a:ext cx="2976" cy="2112"/>
            </a:xfrm>
            <a:prstGeom prst="rect">
              <a:avLst/>
            </a:prstGeom>
            <a:solidFill>
              <a:srgbClr val="DDDDDD"/>
            </a:solidFill>
            <a:ln w="38100">
              <a:noFill/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21525" name="Object 21"/>
            <p:cNvGraphicFramePr>
              <a:graphicFrameLocks noChangeAspect="1"/>
            </p:cNvGraphicFramePr>
            <p:nvPr/>
          </p:nvGraphicFramePr>
          <p:xfrm>
            <a:off x="2730" y="2042"/>
            <a:ext cx="2796" cy="19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Graph" r:id="rId3" imgW="5486400" imgH="3657600" progId="">
                    <p:embed/>
                  </p:oleObj>
                </mc:Choice>
                <mc:Fallback>
                  <p:oleObj name="Graph" r:id="rId3" imgW="5486400" imgH="3657600" progId="">
                    <p:embed/>
                    <p:pic>
                      <p:nvPicPr>
                        <p:cNvPr id="0" name="Picture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0" y="2042"/>
                          <a:ext cx="2796" cy="1940"/>
                        </a:xfrm>
                        <a:prstGeom prst="rect">
                          <a:avLst/>
                        </a:prstGeom>
                        <a:noFill/>
                        <a:ln w="19050">
                          <a:solidFill>
                            <a:srgbClr val="666699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1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1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1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8" grpId="0" build="p" autoUpdateAnimBg="0"/>
      <p:bldP spid="21519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914400" y="304800"/>
            <a:ext cx="85344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500" dirty="0">
                <a:solidFill>
                  <a:srgbClr val="4D4D4D"/>
                </a:solidFill>
                <a:latin typeface="AGaramond" pitchFamily="18" charset="0"/>
              </a:rPr>
              <a:t>A single quantitative variable measured over time is called a</a:t>
            </a:r>
            <a:r>
              <a:rPr lang="en-US" sz="3500" b="1" dirty="0">
                <a:solidFill>
                  <a:srgbClr val="339933"/>
                </a:solidFill>
                <a:latin typeface="AGaramond" pitchFamily="18" charset="0"/>
              </a:rPr>
              <a:t> </a:t>
            </a:r>
            <a:r>
              <a:rPr lang="en-US" sz="3500" b="1" dirty="0">
                <a:solidFill>
                  <a:srgbClr val="3333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Garamond" pitchFamily="18" charset="0"/>
              </a:rPr>
              <a:t>time series</a:t>
            </a:r>
            <a:r>
              <a:rPr lang="en-US" sz="3500" b="1" dirty="0">
                <a:solidFill>
                  <a:srgbClr val="4D4D4D"/>
                </a:solidFill>
                <a:latin typeface="AGaramond" pitchFamily="18" charset="0"/>
              </a:rPr>
              <a:t>. </a:t>
            </a:r>
            <a:r>
              <a:rPr lang="en-US" sz="3500" dirty="0">
                <a:solidFill>
                  <a:srgbClr val="4D4D4D"/>
                </a:solidFill>
                <a:latin typeface="AGaramond" pitchFamily="18" charset="0"/>
              </a:rPr>
              <a:t>It can be graphed using a</a:t>
            </a:r>
            <a:r>
              <a:rPr lang="en-US" sz="3500" b="1" dirty="0">
                <a:solidFill>
                  <a:srgbClr val="339933"/>
                </a:solidFill>
                <a:latin typeface="AGaramond" pitchFamily="18" charset="0"/>
              </a:rPr>
              <a:t> </a:t>
            </a:r>
            <a:r>
              <a:rPr lang="en-US" sz="3500" b="1" dirty="0">
                <a:solidFill>
                  <a:srgbClr val="3333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Garamond" pitchFamily="18" charset="0"/>
              </a:rPr>
              <a:t>line</a:t>
            </a:r>
            <a:r>
              <a:rPr lang="en-US" sz="3500" b="1" dirty="0">
                <a:solidFill>
                  <a:srgbClr val="339933"/>
                </a:solidFill>
                <a:latin typeface="AGaramond" pitchFamily="18" charset="0"/>
              </a:rPr>
              <a:t> </a:t>
            </a:r>
            <a:r>
              <a:rPr lang="en-US" sz="3500" dirty="0">
                <a:solidFill>
                  <a:srgbClr val="4D4D4D"/>
                </a:solidFill>
                <a:latin typeface="AGaramond" pitchFamily="18" charset="0"/>
              </a:rPr>
              <a:t>or</a:t>
            </a:r>
            <a:r>
              <a:rPr lang="en-US" sz="3500" b="1" dirty="0">
                <a:solidFill>
                  <a:srgbClr val="339933"/>
                </a:solidFill>
                <a:latin typeface="AGaramond" pitchFamily="18" charset="0"/>
              </a:rPr>
              <a:t> </a:t>
            </a:r>
            <a:r>
              <a:rPr lang="en-US" sz="3500" b="1" dirty="0">
                <a:solidFill>
                  <a:srgbClr val="3333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Garamond" pitchFamily="18" charset="0"/>
              </a:rPr>
              <a:t>bar chart</a:t>
            </a:r>
            <a:r>
              <a:rPr lang="en-US" sz="3500" b="1" dirty="0">
                <a:solidFill>
                  <a:srgbClr val="4D4D4D"/>
                </a:solidFill>
                <a:latin typeface="AGaramond" pitchFamily="18" charset="0"/>
              </a:rPr>
              <a:t>.</a:t>
            </a:r>
          </a:p>
        </p:txBody>
      </p:sp>
      <p:graphicFrame>
        <p:nvGraphicFramePr>
          <p:cNvPr id="22633" name="Group 105"/>
          <p:cNvGraphicFramePr>
            <a:graphicFrameLocks noGrp="1"/>
          </p:cNvGraphicFramePr>
          <p:nvPr/>
        </p:nvGraphicFramePr>
        <p:xfrm>
          <a:off x="609600" y="2590800"/>
          <a:ext cx="8382000" cy="1158240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8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3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5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27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867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Garamond" pitchFamily="18" charset="0"/>
                        </a:rPr>
                        <a:t>Sept</a:t>
                      </a:r>
                    </a:p>
                  </a:txBody>
                  <a:tcPr horzOverflow="overflow">
                    <a:lnL w="57150" cap="flat" cmpd="sng" algn="ctr">
                      <a:solidFill>
                        <a:srgbClr val="66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66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66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66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Garamond" pitchFamily="18" charset="0"/>
                        </a:rPr>
                        <a:t>Oct</a:t>
                      </a:r>
                    </a:p>
                  </a:txBody>
                  <a:tcPr horzOverflow="overflow">
                    <a:lnL w="57150" cap="flat" cmpd="sng" algn="ctr">
                      <a:solidFill>
                        <a:srgbClr val="66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66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66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66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Garamond" pitchFamily="18" charset="0"/>
                        </a:rPr>
                        <a:t>Nov</a:t>
                      </a:r>
                    </a:p>
                  </a:txBody>
                  <a:tcPr horzOverflow="overflow">
                    <a:lnL w="57150" cap="flat" cmpd="sng" algn="ctr">
                      <a:solidFill>
                        <a:srgbClr val="66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66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66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66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Garamond" pitchFamily="18" charset="0"/>
                        </a:rPr>
                        <a:t>Dec</a:t>
                      </a:r>
                    </a:p>
                  </a:txBody>
                  <a:tcPr horzOverflow="overflow">
                    <a:lnL w="57150" cap="flat" cmpd="sng" algn="ctr">
                      <a:solidFill>
                        <a:srgbClr val="66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66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66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66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Garamond" pitchFamily="18" charset="0"/>
                        </a:rPr>
                        <a:t>Jan</a:t>
                      </a:r>
                    </a:p>
                  </a:txBody>
                  <a:tcPr horzOverflow="overflow">
                    <a:lnL w="57150" cap="flat" cmpd="sng" algn="ctr">
                      <a:solidFill>
                        <a:srgbClr val="66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66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66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66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Garamond" pitchFamily="18" charset="0"/>
                        </a:rPr>
                        <a:t>Feb</a:t>
                      </a:r>
                    </a:p>
                  </a:txBody>
                  <a:tcPr horzOverflow="overflow">
                    <a:lnL w="57150" cap="flat" cmpd="sng" algn="ctr">
                      <a:solidFill>
                        <a:srgbClr val="66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66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66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66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Garamond" pitchFamily="18" charset="0"/>
                        </a:rPr>
                        <a:t>Mar</a:t>
                      </a:r>
                    </a:p>
                  </a:txBody>
                  <a:tcPr horzOverflow="overflow">
                    <a:lnL w="57150" cap="flat" cmpd="sng" algn="ctr">
                      <a:solidFill>
                        <a:srgbClr val="66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66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66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66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14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Garamond" pitchFamily="18" charset="0"/>
                        </a:rPr>
                        <a:t>178.10</a:t>
                      </a:r>
                    </a:p>
                  </a:txBody>
                  <a:tcPr horzOverflow="overflow">
                    <a:lnL w="57150" cap="flat" cmpd="sng" algn="ctr">
                      <a:solidFill>
                        <a:srgbClr val="66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66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66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66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Garamond" pitchFamily="18" charset="0"/>
                        </a:rPr>
                        <a:t>177.60</a:t>
                      </a:r>
                    </a:p>
                  </a:txBody>
                  <a:tcPr horzOverflow="overflow">
                    <a:lnL w="57150" cap="flat" cmpd="sng" algn="ctr">
                      <a:solidFill>
                        <a:srgbClr val="66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66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66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66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Garamond" pitchFamily="18" charset="0"/>
                        </a:rPr>
                        <a:t>177.50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AGaramond" pitchFamily="18" charset="0"/>
                      </a:endParaRPr>
                    </a:p>
                  </a:txBody>
                  <a:tcPr horzOverflow="overflow">
                    <a:lnL w="57150" cap="flat" cmpd="sng" algn="ctr">
                      <a:solidFill>
                        <a:srgbClr val="66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66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66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66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Garamond" pitchFamily="18" charset="0"/>
                        </a:rPr>
                        <a:t>177.30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AGaramond" pitchFamily="18" charset="0"/>
                      </a:endParaRPr>
                    </a:p>
                  </a:txBody>
                  <a:tcPr horzOverflow="overflow">
                    <a:lnL w="57150" cap="flat" cmpd="sng" algn="ctr">
                      <a:solidFill>
                        <a:srgbClr val="66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66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66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66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Garamond" pitchFamily="18" charset="0"/>
                        </a:rPr>
                        <a:t>177.60</a:t>
                      </a:r>
                    </a:p>
                  </a:txBody>
                  <a:tcPr horzOverflow="overflow">
                    <a:lnL w="57150" cap="flat" cmpd="sng" algn="ctr">
                      <a:solidFill>
                        <a:srgbClr val="66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66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66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66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Garamond" pitchFamily="18" charset="0"/>
                        </a:rPr>
                        <a:t>178.00</a:t>
                      </a:r>
                    </a:p>
                  </a:txBody>
                  <a:tcPr horzOverflow="overflow">
                    <a:lnL w="57150" cap="flat" cmpd="sng" algn="ctr">
                      <a:solidFill>
                        <a:srgbClr val="66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66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66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66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Garamond" pitchFamily="18" charset="0"/>
                        </a:rPr>
                        <a:t>178.60</a:t>
                      </a:r>
                    </a:p>
                  </a:txBody>
                  <a:tcPr horzOverflow="overflow">
                    <a:lnL w="57150" cap="flat" cmpd="sng" algn="ctr">
                      <a:solidFill>
                        <a:srgbClr val="66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66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66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66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2560" name="Text Box 32"/>
          <p:cNvSpPr txBox="1">
            <a:spLocks noChangeArrowheads="1"/>
          </p:cNvSpPr>
          <p:nvPr/>
        </p:nvSpPr>
        <p:spPr bwMode="auto">
          <a:xfrm>
            <a:off x="762000" y="1981200"/>
            <a:ext cx="510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22561" name="Text Box 33"/>
          <p:cNvSpPr txBox="1">
            <a:spLocks noChangeArrowheads="1"/>
          </p:cNvSpPr>
          <p:nvPr/>
        </p:nvSpPr>
        <p:spPr bwMode="auto">
          <a:xfrm>
            <a:off x="762000" y="2133600"/>
            <a:ext cx="838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AGaramond" pitchFamily="18" charset="0"/>
              </a:rPr>
              <a:t>CPI: All Urban Consumers-Seasonally Adjusted</a:t>
            </a:r>
          </a:p>
        </p:txBody>
      </p:sp>
      <p:pic>
        <p:nvPicPr>
          <p:cNvPr id="22562" name="Picture 34" descr="CPI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3886200"/>
            <a:ext cx="4495800" cy="2846388"/>
          </a:xfrm>
          <a:prstGeom prst="rect">
            <a:avLst/>
          </a:prstGeom>
          <a:solidFill>
            <a:srgbClr val="F4ECC6"/>
          </a:solidFill>
          <a:ln w="19050">
            <a:solidFill>
              <a:srgbClr val="666699"/>
            </a:solidFill>
            <a:miter lim="800000"/>
            <a:headEnd/>
            <a:tailEnd/>
          </a:ln>
          <a:effectLst/>
        </p:spPr>
      </p:pic>
      <p:sp>
        <p:nvSpPr>
          <p:cNvPr id="22592" name="Text Box 64"/>
          <p:cNvSpPr txBox="1">
            <a:spLocks noChangeArrowheads="1"/>
          </p:cNvSpPr>
          <p:nvPr/>
        </p:nvSpPr>
        <p:spPr bwMode="auto">
          <a:xfrm>
            <a:off x="6629400" y="3733800"/>
            <a:ext cx="25146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/>
              <a:t>BUREAU OF LABOR STATISTICS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7772400" cy="1143000"/>
          </a:xfrm>
        </p:spPr>
        <p:txBody>
          <a:bodyPr/>
          <a:lstStyle/>
          <a:p>
            <a:r>
              <a:rPr lang="en-US"/>
              <a:t>Dotplots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1066800"/>
            <a:ext cx="8077200" cy="19050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en-US" sz="3200"/>
              <a:t>The simplest graph for quantitative data</a:t>
            </a:r>
          </a:p>
          <a:p>
            <a:pPr>
              <a:lnSpc>
                <a:spcPct val="90000"/>
              </a:lnSpc>
            </a:pPr>
            <a:r>
              <a:rPr lang="en-US" sz="3200"/>
              <a:t>Plots the measurements as points on a horizontal axis, stacking the points that duplicate existing points.</a:t>
            </a:r>
          </a:p>
          <a:p>
            <a:pPr>
              <a:lnSpc>
                <a:spcPct val="90000"/>
              </a:lnSpc>
            </a:pPr>
            <a:r>
              <a:rPr lang="en-US" sz="3200" b="1">
                <a:solidFill>
                  <a:srgbClr val="3333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Example:</a:t>
            </a:r>
            <a:r>
              <a:rPr lang="en-US" sz="3200"/>
              <a:t>  The set    4, 5, 5, 7, 6</a:t>
            </a:r>
          </a:p>
        </p:txBody>
      </p:sp>
      <p:grpSp>
        <p:nvGrpSpPr>
          <p:cNvPr id="23572" name="Group 20"/>
          <p:cNvGrpSpPr>
            <a:grpSpLocks/>
          </p:cNvGrpSpPr>
          <p:nvPr/>
        </p:nvGrpSpPr>
        <p:grpSpPr bwMode="auto">
          <a:xfrm>
            <a:off x="1524000" y="4876800"/>
            <a:ext cx="5791200" cy="609600"/>
            <a:chOff x="960" y="3072"/>
            <a:chExt cx="3648" cy="384"/>
          </a:xfrm>
        </p:grpSpPr>
        <p:sp>
          <p:nvSpPr>
            <p:cNvPr id="23558" name="Line 6"/>
            <p:cNvSpPr>
              <a:spLocks noChangeShapeType="1"/>
            </p:cNvSpPr>
            <p:nvPr/>
          </p:nvSpPr>
          <p:spPr bwMode="auto">
            <a:xfrm>
              <a:off x="960" y="3072"/>
              <a:ext cx="32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559" name="Text Box 7"/>
            <p:cNvSpPr txBox="1">
              <a:spLocks noChangeArrowheads="1"/>
            </p:cNvSpPr>
            <p:nvPr/>
          </p:nvSpPr>
          <p:spPr bwMode="auto">
            <a:xfrm>
              <a:off x="1488" y="3168"/>
              <a:ext cx="312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>
                  <a:solidFill>
                    <a:srgbClr val="CC0000"/>
                  </a:solidFill>
                  <a:latin typeface="AGaramond" pitchFamily="18" charset="0"/>
                </a:rPr>
                <a:t>4	5	6	7</a:t>
              </a:r>
            </a:p>
          </p:txBody>
        </p:sp>
      </p:grpSp>
      <p:sp>
        <p:nvSpPr>
          <p:cNvPr id="23560" name="AutoShape 8"/>
          <p:cNvSpPr>
            <a:spLocks noChangeArrowheads="1"/>
          </p:cNvSpPr>
          <p:nvPr/>
        </p:nvSpPr>
        <p:spPr bwMode="auto">
          <a:xfrm>
            <a:off x="2438400" y="4572000"/>
            <a:ext cx="152400" cy="152400"/>
          </a:xfrm>
          <a:prstGeom prst="diamond">
            <a:avLst/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61" name="AutoShape 9"/>
          <p:cNvSpPr>
            <a:spLocks noChangeArrowheads="1"/>
          </p:cNvSpPr>
          <p:nvPr/>
        </p:nvSpPr>
        <p:spPr bwMode="auto">
          <a:xfrm>
            <a:off x="3352800" y="4572000"/>
            <a:ext cx="152400" cy="152400"/>
          </a:xfrm>
          <a:prstGeom prst="diamond">
            <a:avLst/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62" name="AutoShape 10"/>
          <p:cNvSpPr>
            <a:spLocks noChangeArrowheads="1"/>
          </p:cNvSpPr>
          <p:nvPr/>
        </p:nvSpPr>
        <p:spPr bwMode="auto">
          <a:xfrm>
            <a:off x="3352800" y="4419600"/>
            <a:ext cx="152400" cy="152400"/>
          </a:xfrm>
          <a:prstGeom prst="diamond">
            <a:avLst/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63" name="AutoShape 11"/>
          <p:cNvSpPr>
            <a:spLocks noChangeArrowheads="1"/>
          </p:cNvSpPr>
          <p:nvPr/>
        </p:nvSpPr>
        <p:spPr bwMode="auto">
          <a:xfrm>
            <a:off x="4267200" y="4572000"/>
            <a:ext cx="152400" cy="152400"/>
          </a:xfrm>
          <a:prstGeom prst="diamond">
            <a:avLst/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64" name="AutoShape 12"/>
          <p:cNvSpPr>
            <a:spLocks noChangeArrowheads="1"/>
          </p:cNvSpPr>
          <p:nvPr/>
        </p:nvSpPr>
        <p:spPr bwMode="auto">
          <a:xfrm>
            <a:off x="5181600" y="45720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83969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5486400"/>
            <a:ext cx="904875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3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3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3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3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3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 autoUpdateAnimBg="0"/>
      <p:bldP spid="23560" grpId="0" animBg="1"/>
      <p:bldP spid="23561" grpId="0" animBg="1"/>
      <p:bldP spid="23562" grpId="0" animBg="1"/>
      <p:bldP spid="23563" grpId="0" animBg="1"/>
      <p:bldP spid="2356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7772400" cy="1143000"/>
          </a:xfrm>
        </p:spPr>
        <p:txBody>
          <a:bodyPr/>
          <a:lstStyle/>
          <a:p>
            <a:r>
              <a:rPr lang="en-US"/>
              <a:t>Stem and Leaf Plots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914400"/>
            <a:ext cx="8153400" cy="1752600"/>
          </a:xfrm>
        </p:spPr>
        <p:txBody>
          <a:bodyPr/>
          <a:lstStyle/>
          <a:p>
            <a:r>
              <a:rPr lang="en-US" sz="3200"/>
              <a:t>A simple graph for quantitative data </a:t>
            </a:r>
          </a:p>
          <a:p>
            <a:r>
              <a:rPr lang="en-US" sz="3200"/>
              <a:t>Uses the actual numerical values of each data point.</a:t>
            </a:r>
          </a:p>
        </p:txBody>
      </p:sp>
      <p:sp>
        <p:nvSpPr>
          <p:cNvPr id="24583" name="Text Box 7"/>
          <p:cNvSpPr txBox="1">
            <a:spLocks noChangeArrowheads="1"/>
          </p:cNvSpPr>
          <p:nvPr/>
        </p:nvSpPr>
        <p:spPr bwMode="auto">
          <a:xfrm>
            <a:off x="609600" y="2667000"/>
            <a:ext cx="8153400" cy="3567130"/>
          </a:xfrm>
          <a:prstGeom prst="rect">
            <a:avLst/>
          </a:prstGeom>
          <a:solidFill>
            <a:srgbClr val="DDDDDD"/>
          </a:solidFill>
          <a:ln w="28575">
            <a:solidFill>
              <a:srgbClr val="CC0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lvl="1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500" dirty="0">
                <a:solidFill>
                  <a:srgbClr val="4D4D4D"/>
                </a:solidFill>
                <a:latin typeface="AGaramond" pitchFamily="18" charset="0"/>
              </a:rPr>
              <a:t>Divide each measurement into two parts: the </a:t>
            </a:r>
            <a:r>
              <a:rPr lang="en-US" sz="2500" b="1" dirty="0">
                <a:solidFill>
                  <a:srgbClr val="4D4D4D"/>
                </a:solidFill>
                <a:latin typeface="AGaramond" pitchFamily="18" charset="0"/>
              </a:rPr>
              <a:t>stem</a:t>
            </a:r>
            <a:r>
              <a:rPr lang="en-US" sz="2500" dirty="0">
                <a:solidFill>
                  <a:srgbClr val="4D4D4D"/>
                </a:solidFill>
                <a:latin typeface="AGaramond" pitchFamily="18" charset="0"/>
              </a:rPr>
              <a:t> and the</a:t>
            </a:r>
            <a:r>
              <a:rPr lang="en-US" sz="2500" dirty="0">
                <a:solidFill>
                  <a:srgbClr val="CC0066"/>
                </a:solidFill>
                <a:latin typeface="AGaramond" pitchFamily="18" charset="0"/>
              </a:rPr>
              <a:t> </a:t>
            </a:r>
            <a:r>
              <a:rPr lang="en-US" sz="2500" b="1" dirty="0">
                <a:latin typeface="AGaramond" pitchFamily="18" charset="0"/>
              </a:rPr>
              <a:t>leaf.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500" dirty="0">
                <a:solidFill>
                  <a:srgbClr val="4D4D4D"/>
                </a:solidFill>
                <a:latin typeface="AGaramond" pitchFamily="18" charset="0"/>
              </a:rPr>
              <a:t>List the stems in a column, with a</a:t>
            </a:r>
            <a:r>
              <a:rPr lang="en-US" sz="2500" dirty="0">
                <a:solidFill>
                  <a:srgbClr val="CC0066"/>
                </a:solidFill>
                <a:latin typeface="AGaramond" pitchFamily="18" charset="0"/>
              </a:rPr>
              <a:t> </a:t>
            </a:r>
            <a:r>
              <a:rPr lang="en-US" sz="2500" b="1" dirty="0">
                <a:latin typeface="AGaramond" pitchFamily="18" charset="0"/>
              </a:rPr>
              <a:t>vertical line</a:t>
            </a:r>
            <a:r>
              <a:rPr lang="en-US" sz="2500" dirty="0">
                <a:solidFill>
                  <a:srgbClr val="CC0066"/>
                </a:solidFill>
                <a:latin typeface="AGaramond" pitchFamily="18" charset="0"/>
              </a:rPr>
              <a:t> </a:t>
            </a:r>
            <a:r>
              <a:rPr lang="en-US" sz="2500" dirty="0">
                <a:solidFill>
                  <a:srgbClr val="4D4D4D"/>
                </a:solidFill>
                <a:latin typeface="AGaramond" pitchFamily="18" charset="0"/>
              </a:rPr>
              <a:t>to their right.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500" dirty="0">
                <a:solidFill>
                  <a:srgbClr val="4D4D4D"/>
                </a:solidFill>
                <a:latin typeface="AGaramond" pitchFamily="18" charset="0"/>
              </a:rPr>
              <a:t>For each measurement, record the leaf portion in</a:t>
            </a:r>
            <a:r>
              <a:rPr lang="en-US" sz="2500" dirty="0">
                <a:solidFill>
                  <a:srgbClr val="666699"/>
                </a:solidFill>
                <a:latin typeface="AGaramond" pitchFamily="18" charset="0"/>
              </a:rPr>
              <a:t> </a:t>
            </a:r>
            <a:r>
              <a:rPr lang="en-US" sz="2500" dirty="0">
                <a:solidFill>
                  <a:srgbClr val="4D4D4D"/>
                </a:solidFill>
                <a:latin typeface="AGaramond" pitchFamily="18" charset="0"/>
              </a:rPr>
              <a:t>the</a:t>
            </a:r>
            <a:r>
              <a:rPr lang="en-US" sz="2500" dirty="0">
                <a:solidFill>
                  <a:srgbClr val="CC0066"/>
                </a:solidFill>
                <a:latin typeface="AGaramond" pitchFamily="18" charset="0"/>
              </a:rPr>
              <a:t> </a:t>
            </a:r>
            <a:r>
              <a:rPr lang="en-US" sz="2500" b="1" dirty="0">
                <a:latin typeface="AGaramond" pitchFamily="18" charset="0"/>
              </a:rPr>
              <a:t>same row</a:t>
            </a:r>
            <a:r>
              <a:rPr lang="en-US" sz="2500" dirty="0">
                <a:solidFill>
                  <a:srgbClr val="CC0066"/>
                </a:solidFill>
                <a:latin typeface="AGaramond" pitchFamily="18" charset="0"/>
              </a:rPr>
              <a:t> </a:t>
            </a:r>
            <a:r>
              <a:rPr lang="en-US" sz="2500" dirty="0">
                <a:solidFill>
                  <a:srgbClr val="4D4D4D"/>
                </a:solidFill>
                <a:latin typeface="AGaramond" pitchFamily="18" charset="0"/>
              </a:rPr>
              <a:t>as its matching stem.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500" b="1" dirty="0">
                <a:latin typeface="AGaramond" pitchFamily="18" charset="0"/>
              </a:rPr>
              <a:t>Order </a:t>
            </a:r>
            <a:r>
              <a:rPr lang="en-US" sz="2500" dirty="0">
                <a:solidFill>
                  <a:srgbClr val="4D4D4D"/>
                </a:solidFill>
                <a:latin typeface="AGaramond" pitchFamily="18" charset="0"/>
              </a:rPr>
              <a:t>the leaves from lowest to highest in each stem.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500" dirty="0">
                <a:solidFill>
                  <a:srgbClr val="4D4D4D"/>
                </a:solidFill>
                <a:latin typeface="AGaramond" pitchFamily="18" charset="0"/>
              </a:rPr>
              <a:t>Provide a</a:t>
            </a:r>
            <a:r>
              <a:rPr lang="en-US" sz="2500" dirty="0">
                <a:solidFill>
                  <a:srgbClr val="CC0066"/>
                </a:solidFill>
                <a:latin typeface="AGaramond" pitchFamily="18" charset="0"/>
              </a:rPr>
              <a:t> </a:t>
            </a:r>
            <a:r>
              <a:rPr lang="en-US" sz="2500" b="1" dirty="0">
                <a:latin typeface="AGaramond" pitchFamily="18" charset="0"/>
              </a:rPr>
              <a:t>key</a:t>
            </a:r>
            <a:r>
              <a:rPr lang="en-US" sz="2500" dirty="0">
                <a:solidFill>
                  <a:srgbClr val="CC0066"/>
                </a:solidFill>
                <a:latin typeface="AGaramond" pitchFamily="18" charset="0"/>
              </a:rPr>
              <a:t> </a:t>
            </a:r>
            <a:r>
              <a:rPr lang="en-US" sz="2500" dirty="0">
                <a:solidFill>
                  <a:srgbClr val="4D4D4D"/>
                </a:solidFill>
                <a:latin typeface="AGaramond" pitchFamily="18" charset="0"/>
              </a:rPr>
              <a:t>to your coding</a:t>
            </a:r>
            <a:r>
              <a:rPr lang="en-US" sz="2800" dirty="0">
                <a:solidFill>
                  <a:srgbClr val="4D4D4D"/>
                </a:solidFill>
                <a:latin typeface="AGaramond" pitchFamily="18" charset="0"/>
              </a:rPr>
              <a:t>.</a:t>
            </a:r>
            <a:endParaRPr lang="en-US" sz="2800" dirty="0">
              <a:solidFill>
                <a:srgbClr val="4D4D4D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458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45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45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45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45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45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 bldLvl="2" autoUpdateAnimBg="0"/>
      <p:bldP spid="24583" grpId="0" build="p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29" name="Rectangle 29"/>
          <p:cNvSpPr>
            <a:spLocks noChangeArrowheads="1"/>
          </p:cNvSpPr>
          <p:nvPr/>
        </p:nvSpPr>
        <p:spPr bwMode="auto">
          <a:xfrm>
            <a:off x="685800" y="1819275"/>
            <a:ext cx="8001000" cy="990600"/>
          </a:xfrm>
          <a:prstGeom prst="rect">
            <a:avLst/>
          </a:prstGeom>
          <a:solidFill>
            <a:srgbClr val="DDDDDD"/>
          </a:solidFill>
          <a:ln w="28575">
            <a:solidFill>
              <a:srgbClr val="666699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304800"/>
            <a:ext cx="4419600" cy="1143000"/>
          </a:xfrm>
        </p:spPr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685800" y="1333500"/>
            <a:ext cx="79248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AGaramond" pitchFamily="18" charset="0"/>
              </a:rPr>
              <a:t>The prices ($) of 18 brands of walking shoes:</a:t>
            </a:r>
          </a:p>
          <a:p>
            <a:pPr>
              <a:spcBef>
                <a:spcPct val="20000"/>
              </a:spcBef>
            </a:pPr>
            <a:r>
              <a:rPr lang="en-US">
                <a:latin typeface="AGaramond" pitchFamily="18" charset="0"/>
              </a:rPr>
              <a:t>90	70	70	70	75	70	65	68	60</a:t>
            </a:r>
          </a:p>
          <a:p>
            <a:pPr>
              <a:spcBef>
                <a:spcPct val="20000"/>
              </a:spcBef>
            </a:pPr>
            <a:r>
              <a:rPr lang="en-US">
                <a:latin typeface="AGaramond" pitchFamily="18" charset="0"/>
              </a:rPr>
              <a:t>74	70	95	75	70	68	65	40	65</a:t>
            </a:r>
          </a:p>
        </p:txBody>
      </p:sp>
      <p:grpSp>
        <p:nvGrpSpPr>
          <p:cNvPr id="25622" name="Group 22"/>
          <p:cNvGrpSpPr>
            <a:grpSpLocks/>
          </p:cNvGrpSpPr>
          <p:nvPr/>
        </p:nvGrpSpPr>
        <p:grpSpPr bwMode="auto">
          <a:xfrm>
            <a:off x="838200" y="2895600"/>
            <a:ext cx="3124200" cy="3560763"/>
            <a:chOff x="528" y="1824"/>
            <a:chExt cx="1968" cy="2243"/>
          </a:xfrm>
        </p:grpSpPr>
        <p:sp>
          <p:nvSpPr>
            <p:cNvPr id="25606" name="Text Box 6"/>
            <p:cNvSpPr txBox="1">
              <a:spLocks noChangeArrowheads="1"/>
            </p:cNvSpPr>
            <p:nvPr/>
          </p:nvSpPr>
          <p:spPr bwMode="auto">
            <a:xfrm>
              <a:off x="528" y="1824"/>
              <a:ext cx="1968" cy="22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>
                  <a:solidFill>
                    <a:srgbClr val="333333"/>
                  </a:solidFill>
                  <a:latin typeface="AGaramond" pitchFamily="18" charset="0"/>
                </a:rPr>
                <a:t>4	0</a:t>
              </a:r>
            </a:p>
            <a:p>
              <a:pPr>
                <a:spcBef>
                  <a:spcPct val="50000"/>
                </a:spcBef>
              </a:pPr>
              <a:r>
                <a:rPr lang="en-US" b="1">
                  <a:solidFill>
                    <a:srgbClr val="333333"/>
                  </a:solidFill>
                  <a:latin typeface="AGaramond" pitchFamily="18" charset="0"/>
                </a:rPr>
                <a:t>5</a:t>
              </a:r>
            </a:p>
            <a:p>
              <a:pPr>
                <a:spcBef>
                  <a:spcPct val="50000"/>
                </a:spcBef>
              </a:pPr>
              <a:r>
                <a:rPr lang="en-US" b="1">
                  <a:solidFill>
                    <a:srgbClr val="333333"/>
                  </a:solidFill>
                  <a:latin typeface="AGaramond" pitchFamily="18" charset="0"/>
                </a:rPr>
                <a:t>6	5 8 0 8 5 5</a:t>
              </a:r>
            </a:p>
            <a:p>
              <a:pPr>
                <a:spcBef>
                  <a:spcPct val="50000"/>
                </a:spcBef>
              </a:pPr>
              <a:r>
                <a:rPr lang="en-US" b="1">
                  <a:solidFill>
                    <a:srgbClr val="333333"/>
                  </a:solidFill>
                  <a:latin typeface="AGaramond" pitchFamily="18" charset="0"/>
                </a:rPr>
                <a:t>7	0 0 0 5 0 4 0 5 0</a:t>
              </a:r>
            </a:p>
            <a:p>
              <a:pPr>
                <a:spcBef>
                  <a:spcPct val="50000"/>
                </a:spcBef>
              </a:pPr>
              <a:r>
                <a:rPr lang="en-US" b="1">
                  <a:solidFill>
                    <a:srgbClr val="333333"/>
                  </a:solidFill>
                  <a:latin typeface="AGaramond" pitchFamily="18" charset="0"/>
                </a:rPr>
                <a:t>8</a:t>
              </a:r>
            </a:p>
            <a:p>
              <a:pPr>
                <a:spcBef>
                  <a:spcPct val="50000"/>
                </a:spcBef>
              </a:pPr>
              <a:r>
                <a:rPr lang="en-US" b="1">
                  <a:solidFill>
                    <a:srgbClr val="333333"/>
                  </a:solidFill>
                  <a:latin typeface="AGaramond" pitchFamily="18" charset="0"/>
                </a:rPr>
                <a:t>9	0 5</a:t>
              </a:r>
            </a:p>
          </p:txBody>
        </p:sp>
        <p:sp>
          <p:nvSpPr>
            <p:cNvPr id="25607" name="Line 7"/>
            <p:cNvSpPr>
              <a:spLocks noChangeShapeType="1"/>
            </p:cNvSpPr>
            <p:nvPr/>
          </p:nvSpPr>
          <p:spPr bwMode="auto">
            <a:xfrm>
              <a:off x="864" y="1872"/>
              <a:ext cx="0" cy="1920"/>
            </a:xfrm>
            <a:prstGeom prst="line">
              <a:avLst/>
            </a:prstGeom>
            <a:noFill/>
            <a:ln w="9525">
              <a:solidFill>
                <a:srgbClr val="333333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5631" name="Group 31"/>
          <p:cNvGrpSpPr>
            <a:grpSpLocks/>
          </p:cNvGrpSpPr>
          <p:nvPr/>
        </p:nvGrpSpPr>
        <p:grpSpPr bwMode="auto">
          <a:xfrm>
            <a:off x="3886200" y="2819400"/>
            <a:ext cx="5257800" cy="3560763"/>
            <a:chOff x="2448" y="1776"/>
            <a:chExt cx="3312" cy="2243"/>
          </a:xfrm>
        </p:grpSpPr>
        <p:grpSp>
          <p:nvGrpSpPr>
            <p:cNvPr id="25630" name="Group 30"/>
            <p:cNvGrpSpPr>
              <a:grpSpLocks/>
            </p:cNvGrpSpPr>
            <p:nvPr/>
          </p:nvGrpSpPr>
          <p:grpSpPr bwMode="auto">
            <a:xfrm>
              <a:off x="2448" y="1776"/>
              <a:ext cx="3312" cy="2243"/>
              <a:chOff x="2448" y="1776"/>
              <a:chExt cx="3312" cy="2243"/>
            </a:xfrm>
          </p:grpSpPr>
          <p:sp>
            <p:nvSpPr>
              <p:cNvPr id="25610" name="Text Box 10"/>
              <p:cNvSpPr txBox="1">
                <a:spLocks noChangeArrowheads="1"/>
              </p:cNvSpPr>
              <p:nvPr/>
            </p:nvSpPr>
            <p:spPr bwMode="auto">
              <a:xfrm>
                <a:off x="3744" y="1776"/>
                <a:ext cx="2016" cy="22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b="1" dirty="0">
                    <a:solidFill>
                      <a:srgbClr val="333333"/>
                    </a:solidFill>
                    <a:latin typeface="AGaramond" pitchFamily="18" charset="0"/>
                  </a:rPr>
                  <a:t>4	0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b="1" dirty="0">
                    <a:solidFill>
                      <a:srgbClr val="333333"/>
                    </a:solidFill>
                    <a:latin typeface="AGaramond" pitchFamily="18" charset="0"/>
                  </a:rPr>
                  <a:t>5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b="1" dirty="0">
                    <a:solidFill>
                      <a:srgbClr val="333333"/>
                    </a:solidFill>
                    <a:latin typeface="AGaramond" pitchFamily="18" charset="0"/>
                  </a:rPr>
                  <a:t>6	0 5 5 5 8 8 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b="1" dirty="0">
                    <a:solidFill>
                      <a:srgbClr val="333333"/>
                    </a:solidFill>
                    <a:latin typeface="AGaramond" pitchFamily="18" charset="0"/>
                  </a:rPr>
                  <a:t>7	0 0 0 0 0 0 4 5 5 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b="1" dirty="0">
                    <a:solidFill>
                      <a:srgbClr val="333333"/>
                    </a:solidFill>
                    <a:latin typeface="AGaramond" pitchFamily="18" charset="0"/>
                  </a:rPr>
                  <a:t>8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b="1" dirty="0">
                    <a:solidFill>
                      <a:srgbClr val="333333"/>
                    </a:solidFill>
                    <a:latin typeface="AGaramond" pitchFamily="18" charset="0"/>
                  </a:rPr>
                  <a:t>9	0 5 </a:t>
                </a:r>
              </a:p>
            </p:txBody>
          </p:sp>
          <p:grpSp>
            <p:nvGrpSpPr>
              <p:cNvPr id="25612" name="Group 12"/>
              <p:cNvGrpSpPr>
                <a:grpSpLocks/>
              </p:cNvGrpSpPr>
              <p:nvPr/>
            </p:nvGrpSpPr>
            <p:grpSpPr bwMode="auto">
              <a:xfrm>
                <a:off x="2448" y="1968"/>
                <a:ext cx="1104" cy="294"/>
                <a:chOff x="2016" y="2064"/>
                <a:chExt cx="1104" cy="294"/>
              </a:xfrm>
            </p:grpSpPr>
            <p:sp>
              <p:nvSpPr>
                <p:cNvPr id="25613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2016" y="2064"/>
                  <a:ext cx="912" cy="294"/>
                </a:xfrm>
                <a:prstGeom prst="rect">
                  <a:avLst/>
                </a:prstGeom>
                <a:noFill/>
                <a:ln w="9525">
                  <a:solidFill>
                    <a:srgbClr val="CC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b="1" dirty="0">
                      <a:solidFill>
                        <a:srgbClr val="CC0000"/>
                      </a:solidFill>
                      <a:latin typeface="AGaramond" pitchFamily="18" charset="0"/>
                    </a:rPr>
                    <a:t>Reorder</a:t>
                  </a:r>
                </a:p>
              </p:txBody>
            </p:sp>
            <p:sp>
              <p:nvSpPr>
                <p:cNvPr id="25614" name="Line 14"/>
                <p:cNvSpPr>
                  <a:spLocks noChangeShapeType="1"/>
                </p:cNvSpPr>
                <p:nvPr/>
              </p:nvSpPr>
              <p:spPr bwMode="auto">
                <a:xfrm>
                  <a:off x="2928" y="2208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rgbClr val="CC0000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25611" name="Line 11"/>
            <p:cNvSpPr>
              <a:spLocks noChangeShapeType="1"/>
            </p:cNvSpPr>
            <p:nvPr/>
          </p:nvSpPr>
          <p:spPr bwMode="auto">
            <a:xfrm>
              <a:off x="4080" y="1968"/>
              <a:ext cx="0" cy="1920"/>
            </a:xfrm>
            <a:prstGeom prst="line">
              <a:avLst/>
            </a:prstGeom>
            <a:noFill/>
            <a:ln w="9525">
              <a:solidFill>
                <a:srgbClr val="333333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5627" name="Freeform 27"/>
          <p:cNvSpPr>
            <a:spLocks/>
          </p:cNvSpPr>
          <p:nvPr/>
        </p:nvSpPr>
        <p:spPr bwMode="auto">
          <a:xfrm>
            <a:off x="1066800" y="1981200"/>
            <a:ext cx="914400" cy="3733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40" y="240"/>
              </a:cxn>
              <a:cxn ang="0">
                <a:pos x="336" y="1440"/>
              </a:cxn>
              <a:cxn ang="0">
                <a:pos x="528" y="2304"/>
              </a:cxn>
              <a:cxn ang="0">
                <a:pos x="528" y="2544"/>
              </a:cxn>
            </a:cxnLst>
            <a:rect l="0" t="0" r="r" b="b"/>
            <a:pathLst>
              <a:path w="560" h="2544">
                <a:moveTo>
                  <a:pt x="0" y="0"/>
                </a:moveTo>
                <a:cubicBezTo>
                  <a:pt x="92" y="0"/>
                  <a:pt x="184" y="0"/>
                  <a:pt x="240" y="240"/>
                </a:cubicBezTo>
                <a:cubicBezTo>
                  <a:pt x="296" y="480"/>
                  <a:pt x="288" y="1096"/>
                  <a:pt x="336" y="1440"/>
                </a:cubicBezTo>
                <a:cubicBezTo>
                  <a:pt x="384" y="1784"/>
                  <a:pt x="496" y="2120"/>
                  <a:pt x="528" y="2304"/>
                </a:cubicBezTo>
                <a:cubicBezTo>
                  <a:pt x="560" y="2488"/>
                  <a:pt x="536" y="2504"/>
                  <a:pt x="528" y="2544"/>
                </a:cubicBezTo>
              </a:path>
            </a:pathLst>
          </a:custGeom>
          <a:noFill/>
          <a:ln w="19050" cmpd="sng">
            <a:solidFill>
              <a:srgbClr val="CC0000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628" name="Freeform 28"/>
          <p:cNvSpPr>
            <a:spLocks/>
          </p:cNvSpPr>
          <p:nvPr/>
        </p:nvSpPr>
        <p:spPr bwMode="auto">
          <a:xfrm>
            <a:off x="2667000" y="2514600"/>
            <a:ext cx="1244600" cy="2057400"/>
          </a:xfrm>
          <a:custGeom>
            <a:avLst/>
            <a:gdLst/>
            <a:ahLst/>
            <a:cxnLst>
              <a:cxn ang="0">
                <a:pos x="720" y="0"/>
              </a:cxn>
              <a:cxn ang="0">
                <a:pos x="768" y="336"/>
              </a:cxn>
              <a:cxn ang="0">
                <a:pos x="624" y="768"/>
              </a:cxn>
              <a:cxn ang="0">
                <a:pos x="384" y="1104"/>
              </a:cxn>
              <a:cxn ang="0">
                <a:pos x="0" y="1296"/>
              </a:cxn>
            </a:cxnLst>
            <a:rect l="0" t="0" r="r" b="b"/>
            <a:pathLst>
              <a:path w="784" h="1296">
                <a:moveTo>
                  <a:pt x="720" y="0"/>
                </a:moveTo>
                <a:cubicBezTo>
                  <a:pt x="752" y="104"/>
                  <a:pt x="784" y="208"/>
                  <a:pt x="768" y="336"/>
                </a:cubicBezTo>
                <a:cubicBezTo>
                  <a:pt x="752" y="464"/>
                  <a:pt x="688" y="640"/>
                  <a:pt x="624" y="768"/>
                </a:cubicBezTo>
                <a:cubicBezTo>
                  <a:pt x="560" y="896"/>
                  <a:pt x="488" y="1016"/>
                  <a:pt x="384" y="1104"/>
                </a:cubicBezTo>
                <a:cubicBezTo>
                  <a:pt x="280" y="1192"/>
                  <a:pt x="72" y="1264"/>
                  <a:pt x="0" y="1296"/>
                </a:cubicBezTo>
              </a:path>
            </a:pathLst>
          </a:custGeom>
          <a:noFill/>
          <a:ln w="19050" cmpd="sng">
            <a:solidFill>
              <a:srgbClr val="CC0000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5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56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56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56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56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56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56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56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56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5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27" grpId="0" animBg="1"/>
      <p:bldP spid="2562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76200"/>
            <a:ext cx="6554867" cy="2057400"/>
          </a:xfrm>
        </p:spPr>
        <p:txBody>
          <a:bodyPr>
            <a:normAutofit/>
          </a:bodyPr>
          <a:lstStyle/>
          <a:p>
            <a:r>
              <a:rPr lang="en-US" altLang="ko-KR" dirty="0"/>
              <a:t>Objectives 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5800" y="1981200"/>
            <a:ext cx="6554867" cy="2922006"/>
          </a:xfrm>
        </p:spPr>
        <p:txBody>
          <a:bodyPr/>
          <a:lstStyle/>
          <a:p>
            <a:r>
              <a:rPr lang="en-US" altLang="ko-KR" dirty="0"/>
              <a:t>What is a variable</a:t>
            </a:r>
          </a:p>
          <a:p>
            <a:r>
              <a:rPr lang="en-US" altLang="ko-KR" dirty="0"/>
              <a:t>Types of variables</a:t>
            </a:r>
          </a:p>
          <a:p>
            <a:r>
              <a:rPr lang="en-US" altLang="ko-KR" dirty="0"/>
              <a:t>Describing data with graphs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6399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457200"/>
            <a:ext cx="8229600" cy="1524000"/>
          </a:xfrm>
        </p:spPr>
        <p:txBody>
          <a:bodyPr>
            <a:normAutofit fontScale="90000"/>
          </a:bodyPr>
          <a:lstStyle/>
          <a:p>
            <a:r>
              <a:rPr lang="en-US" sz="4800"/>
              <a:t>Interpreting Graphs:</a:t>
            </a:r>
            <a:br>
              <a:rPr lang="en-US" sz="4800"/>
            </a:br>
            <a:r>
              <a:rPr lang="en-US" sz="4800"/>
              <a:t>Location and Spread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5029200"/>
            <a:ext cx="7086600" cy="1427163"/>
          </a:xfrm>
          <a:solidFill>
            <a:srgbClr val="CC0000"/>
          </a:solidFill>
          <a:ln w="28575">
            <a:solidFill>
              <a:schemeClr val="bg1"/>
            </a:solidFill>
          </a:ln>
          <a:effectLst>
            <a:outerShdw dist="107763" dir="2700000" algn="ctr" rotWithShape="0">
              <a:schemeClr val="bg2"/>
            </a:outerShdw>
          </a:effectLst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3200">
                <a:solidFill>
                  <a:schemeClr val="bg1"/>
                </a:solidFill>
              </a:rPr>
              <a:t>Where is the data centered on the horizontal axis, and how does it spread out from the center?</a:t>
            </a:r>
          </a:p>
        </p:txBody>
      </p:sp>
      <p:grpSp>
        <p:nvGrpSpPr>
          <p:cNvPr id="26629" name="Group 5"/>
          <p:cNvGrpSpPr>
            <a:grpSpLocks/>
          </p:cNvGrpSpPr>
          <p:nvPr/>
        </p:nvGrpSpPr>
        <p:grpSpPr bwMode="auto">
          <a:xfrm>
            <a:off x="2057400" y="2971800"/>
            <a:ext cx="5486400" cy="1905000"/>
            <a:chOff x="1296" y="1872"/>
            <a:chExt cx="3456" cy="1200"/>
          </a:xfrm>
        </p:grpSpPr>
        <p:grpSp>
          <p:nvGrpSpPr>
            <p:cNvPr id="26630" name="Group 6"/>
            <p:cNvGrpSpPr>
              <a:grpSpLocks/>
            </p:cNvGrpSpPr>
            <p:nvPr/>
          </p:nvGrpSpPr>
          <p:grpSpPr bwMode="auto">
            <a:xfrm>
              <a:off x="1680" y="2784"/>
              <a:ext cx="720" cy="288"/>
              <a:chOff x="1680" y="2784"/>
              <a:chExt cx="720" cy="288"/>
            </a:xfrm>
          </p:grpSpPr>
          <p:sp>
            <p:nvSpPr>
              <p:cNvPr id="26631" name="Line 7"/>
              <p:cNvSpPr>
                <a:spLocks noChangeShapeType="1"/>
              </p:cNvSpPr>
              <p:nvPr/>
            </p:nvSpPr>
            <p:spPr bwMode="auto">
              <a:xfrm>
                <a:off x="2016" y="278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32" name="Line 8"/>
              <p:cNvSpPr>
                <a:spLocks noChangeShapeType="1"/>
              </p:cNvSpPr>
              <p:nvPr/>
            </p:nvSpPr>
            <p:spPr bwMode="auto">
              <a:xfrm>
                <a:off x="1680" y="3072"/>
                <a:ext cx="7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6633" name="Group 9"/>
            <p:cNvGrpSpPr>
              <a:grpSpLocks/>
            </p:cNvGrpSpPr>
            <p:nvPr/>
          </p:nvGrpSpPr>
          <p:grpSpPr bwMode="auto">
            <a:xfrm>
              <a:off x="3168" y="1872"/>
              <a:ext cx="1536" cy="288"/>
              <a:chOff x="3168" y="1872"/>
              <a:chExt cx="1536" cy="288"/>
            </a:xfrm>
          </p:grpSpPr>
          <p:sp>
            <p:nvSpPr>
              <p:cNvPr id="26634" name="Line 10"/>
              <p:cNvSpPr>
                <a:spLocks noChangeShapeType="1"/>
              </p:cNvSpPr>
              <p:nvPr/>
            </p:nvSpPr>
            <p:spPr bwMode="auto">
              <a:xfrm>
                <a:off x="3600" y="1872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35" name="Line 11"/>
              <p:cNvSpPr>
                <a:spLocks noChangeShapeType="1"/>
              </p:cNvSpPr>
              <p:nvPr/>
            </p:nvSpPr>
            <p:spPr bwMode="auto">
              <a:xfrm>
                <a:off x="3168" y="2160"/>
                <a:ext cx="15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6636" name="Group 12"/>
            <p:cNvGrpSpPr>
              <a:grpSpLocks/>
            </p:cNvGrpSpPr>
            <p:nvPr/>
          </p:nvGrpSpPr>
          <p:grpSpPr bwMode="auto">
            <a:xfrm>
              <a:off x="3216" y="2784"/>
              <a:ext cx="1536" cy="288"/>
              <a:chOff x="3216" y="2784"/>
              <a:chExt cx="1536" cy="288"/>
            </a:xfrm>
          </p:grpSpPr>
          <p:sp>
            <p:nvSpPr>
              <p:cNvPr id="26637" name="Line 13"/>
              <p:cNvSpPr>
                <a:spLocks noChangeShapeType="1"/>
              </p:cNvSpPr>
              <p:nvPr/>
            </p:nvSpPr>
            <p:spPr bwMode="auto">
              <a:xfrm>
                <a:off x="4272" y="278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38" name="Line 14"/>
              <p:cNvSpPr>
                <a:spLocks noChangeShapeType="1"/>
              </p:cNvSpPr>
              <p:nvPr/>
            </p:nvSpPr>
            <p:spPr bwMode="auto">
              <a:xfrm>
                <a:off x="3216" y="3072"/>
                <a:ext cx="15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6639" name="Group 15"/>
            <p:cNvGrpSpPr>
              <a:grpSpLocks/>
            </p:cNvGrpSpPr>
            <p:nvPr/>
          </p:nvGrpSpPr>
          <p:grpSpPr bwMode="auto">
            <a:xfrm>
              <a:off x="1296" y="1872"/>
              <a:ext cx="1536" cy="288"/>
              <a:chOff x="1296" y="1872"/>
              <a:chExt cx="1536" cy="288"/>
            </a:xfrm>
          </p:grpSpPr>
          <p:sp>
            <p:nvSpPr>
              <p:cNvPr id="26640" name="Line 16"/>
              <p:cNvSpPr>
                <a:spLocks noChangeShapeType="1"/>
              </p:cNvSpPr>
              <p:nvPr/>
            </p:nvSpPr>
            <p:spPr bwMode="auto">
              <a:xfrm>
                <a:off x="2016" y="1872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41" name="Line 17"/>
              <p:cNvSpPr>
                <a:spLocks noChangeShapeType="1"/>
              </p:cNvSpPr>
              <p:nvPr/>
            </p:nvSpPr>
            <p:spPr bwMode="auto">
              <a:xfrm>
                <a:off x="1296" y="2160"/>
                <a:ext cx="15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6642" name="Group 18"/>
          <p:cNvGrpSpPr>
            <a:grpSpLocks/>
          </p:cNvGrpSpPr>
          <p:nvPr/>
        </p:nvGrpSpPr>
        <p:grpSpPr bwMode="auto">
          <a:xfrm>
            <a:off x="1447800" y="1905000"/>
            <a:ext cx="6781800" cy="2438400"/>
            <a:chOff x="912" y="1200"/>
            <a:chExt cx="4272" cy="1536"/>
          </a:xfrm>
        </p:grpSpPr>
        <p:grpSp>
          <p:nvGrpSpPr>
            <p:cNvPr id="26643" name="Group 19"/>
            <p:cNvGrpSpPr>
              <a:grpSpLocks/>
            </p:cNvGrpSpPr>
            <p:nvPr/>
          </p:nvGrpSpPr>
          <p:grpSpPr bwMode="auto">
            <a:xfrm>
              <a:off x="960" y="2400"/>
              <a:ext cx="2016" cy="336"/>
              <a:chOff x="960" y="2400"/>
              <a:chExt cx="2016" cy="336"/>
            </a:xfrm>
          </p:grpSpPr>
          <p:sp>
            <p:nvSpPr>
              <p:cNvPr id="26644" name="AutoShape 20"/>
              <p:cNvSpPr>
                <a:spLocks noChangeArrowheads="1"/>
              </p:cNvSpPr>
              <p:nvPr/>
            </p:nvSpPr>
            <p:spPr bwMode="auto">
              <a:xfrm>
                <a:off x="1776" y="2592"/>
                <a:ext cx="96" cy="96"/>
              </a:xfrm>
              <a:prstGeom prst="diamond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45" name="AutoShape 21"/>
              <p:cNvSpPr>
                <a:spLocks noChangeArrowheads="1"/>
              </p:cNvSpPr>
              <p:nvPr/>
            </p:nvSpPr>
            <p:spPr bwMode="auto">
              <a:xfrm>
                <a:off x="1776" y="2496"/>
                <a:ext cx="96" cy="96"/>
              </a:xfrm>
              <a:prstGeom prst="diamond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46" name="AutoShape 22"/>
              <p:cNvSpPr>
                <a:spLocks noChangeArrowheads="1"/>
              </p:cNvSpPr>
              <p:nvPr/>
            </p:nvSpPr>
            <p:spPr bwMode="auto">
              <a:xfrm>
                <a:off x="1968" y="2592"/>
                <a:ext cx="96" cy="96"/>
              </a:xfrm>
              <a:prstGeom prst="diamond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47" name="AutoShape 23"/>
              <p:cNvSpPr>
                <a:spLocks noChangeArrowheads="1"/>
              </p:cNvSpPr>
              <p:nvPr/>
            </p:nvSpPr>
            <p:spPr bwMode="auto">
              <a:xfrm>
                <a:off x="1968" y="2496"/>
                <a:ext cx="96" cy="96"/>
              </a:xfrm>
              <a:prstGeom prst="diamond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48" name="AutoShape 24"/>
              <p:cNvSpPr>
                <a:spLocks noChangeArrowheads="1"/>
              </p:cNvSpPr>
              <p:nvPr/>
            </p:nvSpPr>
            <p:spPr bwMode="auto">
              <a:xfrm>
                <a:off x="1968" y="2400"/>
                <a:ext cx="96" cy="96"/>
              </a:xfrm>
              <a:prstGeom prst="diamond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49" name="AutoShape 25"/>
              <p:cNvSpPr>
                <a:spLocks noChangeArrowheads="1"/>
              </p:cNvSpPr>
              <p:nvPr/>
            </p:nvSpPr>
            <p:spPr bwMode="auto">
              <a:xfrm>
                <a:off x="2160" y="2496"/>
                <a:ext cx="96" cy="96"/>
              </a:xfrm>
              <a:prstGeom prst="diamond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50" name="AutoShape 26"/>
              <p:cNvSpPr>
                <a:spLocks noChangeArrowheads="1"/>
              </p:cNvSpPr>
              <p:nvPr/>
            </p:nvSpPr>
            <p:spPr bwMode="auto">
              <a:xfrm>
                <a:off x="2160" y="2592"/>
                <a:ext cx="96" cy="96"/>
              </a:xfrm>
              <a:prstGeom prst="diamond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51" name="AutoShape 27"/>
              <p:cNvSpPr>
                <a:spLocks noChangeArrowheads="1"/>
              </p:cNvSpPr>
              <p:nvPr/>
            </p:nvSpPr>
            <p:spPr bwMode="auto">
              <a:xfrm>
                <a:off x="1584" y="2592"/>
                <a:ext cx="96" cy="96"/>
              </a:xfrm>
              <a:prstGeom prst="diamond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52" name="Line 28"/>
              <p:cNvSpPr>
                <a:spLocks noChangeShapeType="1"/>
              </p:cNvSpPr>
              <p:nvPr/>
            </p:nvSpPr>
            <p:spPr bwMode="auto">
              <a:xfrm>
                <a:off x="960" y="2736"/>
                <a:ext cx="2016" cy="0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53" name="AutoShape 29"/>
              <p:cNvSpPr>
                <a:spLocks noChangeArrowheads="1"/>
              </p:cNvSpPr>
              <p:nvPr/>
            </p:nvSpPr>
            <p:spPr bwMode="auto">
              <a:xfrm>
                <a:off x="2304" y="2592"/>
                <a:ext cx="96" cy="96"/>
              </a:xfrm>
              <a:prstGeom prst="diamond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6654" name="Group 30"/>
            <p:cNvGrpSpPr>
              <a:grpSpLocks/>
            </p:cNvGrpSpPr>
            <p:nvPr/>
          </p:nvGrpSpPr>
          <p:grpSpPr bwMode="auto">
            <a:xfrm>
              <a:off x="3168" y="2064"/>
              <a:ext cx="2016" cy="672"/>
              <a:chOff x="3168" y="2064"/>
              <a:chExt cx="2016" cy="672"/>
            </a:xfrm>
          </p:grpSpPr>
          <p:sp>
            <p:nvSpPr>
              <p:cNvPr id="26655" name="AutoShape 31"/>
              <p:cNvSpPr>
                <a:spLocks noChangeArrowheads="1"/>
              </p:cNvSpPr>
              <p:nvPr/>
            </p:nvSpPr>
            <p:spPr bwMode="auto">
              <a:xfrm>
                <a:off x="4032" y="2352"/>
                <a:ext cx="96" cy="96"/>
              </a:xfrm>
              <a:prstGeom prst="diamond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6656" name="Group 32"/>
              <p:cNvGrpSpPr>
                <a:grpSpLocks/>
              </p:cNvGrpSpPr>
              <p:nvPr/>
            </p:nvGrpSpPr>
            <p:grpSpPr bwMode="auto">
              <a:xfrm>
                <a:off x="3168" y="2064"/>
                <a:ext cx="2016" cy="672"/>
                <a:chOff x="3168" y="2064"/>
                <a:chExt cx="2016" cy="672"/>
              </a:xfrm>
            </p:grpSpPr>
            <p:sp>
              <p:nvSpPr>
                <p:cNvPr id="26657" name="Line 33"/>
                <p:cNvSpPr>
                  <a:spLocks noChangeShapeType="1"/>
                </p:cNvSpPr>
                <p:nvPr/>
              </p:nvSpPr>
              <p:spPr bwMode="auto">
                <a:xfrm>
                  <a:off x="3168" y="2736"/>
                  <a:ext cx="2016" cy="0"/>
                </a:xfrm>
                <a:prstGeom prst="line">
                  <a:avLst/>
                </a:prstGeom>
                <a:noFill/>
                <a:ln w="2857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658" name="AutoShape 34"/>
                <p:cNvSpPr>
                  <a:spLocks noChangeArrowheads="1"/>
                </p:cNvSpPr>
                <p:nvPr/>
              </p:nvSpPr>
              <p:spPr bwMode="auto">
                <a:xfrm>
                  <a:off x="3168" y="2592"/>
                  <a:ext cx="96" cy="96"/>
                </a:xfrm>
                <a:prstGeom prst="diamond">
                  <a:avLst/>
                </a:prstGeom>
                <a:solidFill>
                  <a:srgbClr val="CC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659" name="AutoShape 35"/>
                <p:cNvSpPr>
                  <a:spLocks noChangeArrowheads="1"/>
                </p:cNvSpPr>
                <p:nvPr/>
              </p:nvSpPr>
              <p:spPr bwMode="auto">
                <a:xfrm>
                  <a:off x="3312" y="2592"/>
                  <a:ext cx="96" cy="96"/>
                </a:xfrm>
                <a:prstGeom prst="diamond">
                  <a:avLst/>
                </a:prstGeom>
                <a:solidFill>
                  <a:srgbClr val="CC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660" name="AutoShape 36"/>
                <p:cNvSpPr>
                  <a:spLocks noChangeArrowheads="1"/>
                </p:cNvSpPr>
                <p:nvPr/>
              </p:nvSpPr>
              <p:spPr bwMode="auto">
                <a:xfrm>
                  <a:off x="3456" y="2592"/>
                  <a:ext cx="96" cy="96"/>
                </a:xfrm>
                <a:prstGeom prst="diamond">
                  <a:avLst/>
                </a:prstGeom>
                <a:solidFill>
                  <a:srgbClr val="CC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661" name="AutoShape 37"/>
                <p:cNvSpPr>
                  <a:spLocks noChangeArrowheads="1"/>
                </p:cNvSpPr>
                <p:nvPr/>
              </p:nvSpPr>
              <p:spPr bwMode="auto">
                <a:xfrm>
                  <a:off x="3600" y="2592"/>
                  <a:ext cx="96" cy="96"/>
                </a:xfrm>
                <a:prstGeom prst="diamond">
                  <a:avLst/>
                </a:prstGeom>
                <a:solidFill>
                  <a:srgbClr val="CC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662" name="AutoShape 38"/>
                <p:cNvSpPr>
                  <a:spLocks noChangeArrowheads="1"/>
                </p:cNvSpPr>
                <p:nvPr/>
              </p:nvSpPr>
              <p:spPr bwMode="auto">
                <a:xfrm>
                  <a:off x="3744" y="2592"/>
                  <a:ext cx="96" cy="96"/>
                </a:xfrm>
                <a:prstGeom prst="diamond">
                  <a:avLst/>
                </a:prstGeom>
                <a:solidFill>
                  <a:srgbClr val="CC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663" name="AutoShape 39"/>
                <p:cNvSpPr>
                  <a:spLocks noChangeArrowheads="1"/>
                </p:cNvSpPr>
                <p:nvPr/>
              </p:nvSpPr>
              <p:spPr bwMode="auto">
                <a:xfrm>
                  <a:off x="3744" y="2496"/>
                  <a:ext cx="96" cy="96"/>
                </a:xfrm>
                <a:prstGeom prst="diamond">
                  <a:avLst/>
                </a:prstGeom>
                <a:solidFill>
                  <a:srgbClr val="CC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664" name="AutoShape 40"/>
                <p:cNvSpPr>
                  <a:spLocks noChangeArrowheads="1"/>
                </p:cNvSpPr>
                <p:nvPr/>
              </p:nvSpPr>
              <p:spPr bwMode="auto">
                <a:xfrm>
                  <a:off x="3888" y="2448"/>
                  <a:ext cx="96" cy="96"/>
                </a:xfrm>
                <a:prstGeom prst="diamond">
                  <a:avLst/>
                </a:prstGeom>
                <a:solidFill>
                  <a:srgbClr val="CC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665" name="AutoShape 41"/>
                <p:cNvSpPr>
                  <a:spLocks noChangeArrowheads="1"/>
                </p:cNvSpPr>
                <p:nvPr/>
              </p:nvSpPr>
              <p:spPr bwMode="auto">
                <a:xfrm>
                  <a:off x="4032" y="2448"/>
                  <a:ext cx="96" cy="96"/>
                </a:xfrm>
                <a:prstGeom prst="diamond">
                  <a:avLst/>
                </a:prstGeom>
                <a:solidFill>
                  <a:srgbClr val="CC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666" name="AutoShape 42"/>
                <p:cNvSpPr>
                  <a:spLocks noChangeArrowheads="1"/>
                </p:cNvSpPr>
                <p:nvPr/>
              </p:nvSpPr>
              <p:spPr bwMode="auto">
                <a:xfrm>
                  <a:off x="4032" y="2592"/>
                  <a:ext cx="96" cy="96"/>
                </a:xfrm>
                <a:prstGeom prst="diamond">
                  <a:avLst/>
                </a:prstGeom>
                <a:solidFill>
                  <a:srgbClr val="CC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667" name="AutoShape 43"/>
                <p:cNvSpPr>
                  <a:spLocks noChangeArrowheads="1"/>
                </p:cNvSpPr>
                <p:nvPr/>
              </p:nvSpPr>
              <p:spPr bwMode="auto">
                <a:xfrm>
                  <a:off x="3888" y="2352"/>
                  <a:ext cx="96" cy="96"/>
                </a:xfrm>
                <a:prstGeom prst="diamond">
                  <a:avLst/>
                </a:prstGeom>
                <a:solidFill>
                  <a:srgbClr val="CC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668" name="AutoShape 44"/>
                <p:cNvSpPr>
                  <a:spLocks noChangeArrowheads="1"/>
                </p:cNvSpPr>
                <p:nvPr/>
              </p:nvSpPr>
              <p:spPr bwMode="auto">
                <a:xfrm>
                  <a:off x="3888" y="2592"/>
                  <a:ext cx="96" cy="96"/>
                </a:xfrm>
                <a:prstGeom prst="diamond">
                  <a:avLst/>
                </a:prstGeom>
                <a:solidFill>
                  <a:srgbClr val="CC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669" name="AutoShape 45"/>
                <p:cNvSpPr>
                  <a:spLocks noChangeArrowheads="1"/>
                </p:cNvSpPr>
                <p:nvPr/>
              </p:nvSpPr>
              <p:spPr bwMode="auto">
                <a:xfrm>
                  <a:off x="4176" y="2304"/>
                  <a:ext cx="96" cy="96"/>
                </a:xfrm>
                <a:prstGeom prst="diamond">
                  <a:avLst/>
                </a:prstGeom>
                <a:solidFill>
                  <a:srgbClr val="CC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670" name="AutoShape 46"/>
                <p:cNvSpPr>
                  <a:spLocks noChangeArrowheads="1"/>
                </p:cNvSpPr>
                <p:nvPr/>
              </p:nvSpPr>
              <p:spPr bwMode="auto">
                <a:xfrm>
                  <a:off x="4176" y="2448"/>
                  <a:ext cx="96" cy="96"/>
                </a:xfrm>
                <a:prstGeom prst="diamond">
                  <a:avLst/>
                </a:prstGeom>
                <a:solidFill>
                  <a:srgbClr val="CC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671" name="AutoShape 47"/>
                <p:cNvSpPr>
                  <a:spLocks noChangeArrowheads="1"/>
                </p:cNvSpPr>
                <p:nvPr/>
              </p:nvSpPr>
              <p:spPr bwMode="auto">
                <a:xfrm>
                  <a:off x="4176" y="2592"/>
                  <a:ext cx="96" cy="96"/>
                </a:xfrm>
                <a:prstGeom prst="diamond">
                  <a:avLst/>
                </a:prstGeom>
                <a:solidFill>
                  <a:srgbClr val="CC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672" name="AutoShape 48"/>
                <p:cNvSpPr>
                  <a:spLocks noChangeArrowheads="1"/>
                </p:cNvSpPr>
                <p:nvPr/>
              </p:nvSpPr>
              <p:spPr bwMode="auto">
                <a:xfrm>
                  <a:off x="4032" y="2256"/>
                  <a:ext cx="96" cy="96"/>
                </a:xfrm>
                <a:prstGeom prst="diamond">
                  <a:avLst/>
                </a:prstGeom>
                <a:solidFill>
                  <a:srgbClr val="CC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673" name="AutoShape 49"/>
                <p:cNvSpPr>
                  <a:spLocks noChangeArrowheads="1"/>
                </p:cNvSpPr>
                <p:nvPr/>
              </p:nvSpPr>
              <p:spPr bwMode="auto">
                <a:xfrm>
                  <a:off x="4368" y="2304"/>
                  <a:ext cx="96" cy="96"/>
                </a:xfrm>
                <a:prstGeom prst="diamond">
                  <a:avLst/>
                </a:prstGeom>
                <a:solidFill>
                  <a:srgbClr val="CC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674" name="AutoShape 50"/>
                <p:cNvSpPr>
                  <a:spLocks noChangeArrowheads="1"/>
                </p:cNvSpPr>
                <p:nvPr/>
              </p:nvSpPr>
              <p:spPr bwMode="auto">
                <a:xfrm>
                  <a:off x="4368" y="2448"/>
                  <a:ext cx="96" cy="96"/>
                </a:xfrm>
                <a:prstGeom prst="diamond">
                  <a:avLst/>
                </a:prstGeom>
                <a:solidFill>
                  <a:srgbClr val="CC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675" name="AutoShape 51"/>
                <p:cNvSpPr>
                  <a:spLocks noChangeArrowheads="1"/>
                </p:cNvSpPr>
                <p:nvPr/>
              </p:nvSpPr>
              <p:spPr bwMode="auto">
                <a:xfrm>
                  <a:off x="4368" y="2592"/>
                  <a:ext cx="96" cy="96"/>
                </a:xfrm>
                <a:prstGeom prst="diamond">
                  <a:avLst/>
                </a:prstGeom>
                <a:solidFill>
                  <a:srgbClr val="CC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676" name="AutoShape 52"/>
                <p:cNvSpPr>
                  <a:spLocks noChangeArrowheads="1"/>
                </p:cNvSpPr>
                <p:nvPr/>
              </p:nvSpPr>
              <p:spPr bwMode="auto">
                <a:xfrm>
                  <a:off x="4176" y="2064"/>
                  <a:ext cx="96" cy="96"/>
                </a:xfrm>
                <a:prstGeom prst="diamond">
                  <a:avLst/>
                </a:prstGeom>
                <a:solidFill>
                  <a:srgbClr val="CC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677" name="AutoShape 53"/>
                <p:cNvSpPr>
                  <a:spLocks noChangeArrowheads="1"/>
                </p:cNvSpPr>
                <p:nvPr/>
              </p:nvSpPr>
              <p:spPr bwMode="auto">
                <a:xfrm>
                  <a:off x="4176" y="2160"/>
                  <a:ext cx="96" cy="96"/>
                </a:xfrm>
                <a:prstGeom prst="diamond">
                  <a:avLst/>
                </a:prstGeom>
                <a:solidFill>
                  <a:srgbClr val="CC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678" name="AutoShape 54"/>
                <p:cNvSpPr>
                  <a:spLocks noChangeArrowheads="1"/>
                </p:cNvSpPr>
                <p:nvPr/>
              </p:nvSpPr>
              <p:spPr bwMode="auto">
                <a:xfrm>
                  <a:off x="4512" y="2448"/>
                  <a:ext cx="96" cy="96"/>
                </a:xfrm>
                <a:prstGeom prst="diamond">
                  <a:avLst/>
                </a:prstGeom>
                <a:solidFill>
                  <a:srgbClr val="CC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679" name="AutoShape 55"/>
                <p:cNvSpPr>
                  <a:spLocks noChangeArrowheads="1"/>
                </p:cNvSpPr>
                <p:nvPr/>
              </p:nvSpPr>
              <p:spPr bwMode="auto">
                <a:xfrm>
                  <a:off x="4512" y="2592"/>
                  <a:ext cx="96" cy="96"/>
                </a:xfrm>
                <a:prstGeom prst="diamond">
                  <a:avLst/>
                </a:prstGeom>
                <a:solidFill>
                  <a:srgbClr val="CC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680" name="AutoShape 56"/>
                <p:cNvSpPr>
                  <a:spLocks noChangeArrowheads="1"/>
                </p:cNvSpPr>
                <p:nvPr/>
              </p:nvSpPr>
              <p:spPr bwMode="auto">
                <a:xfrm>
                  <a:off x="4656" y="2592"/>
                  <a:ext cx="96" cy="96"/>
                </a:xfrm>
                <a:prstGeom prst="diamond">
                  <a:avLst/>
                </a:prstGeom>
                <a:solidFill>
                  <a:srgbClr val="CC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681" name="AutoShape 57"/>
                <p:cNvSpPr>
                  <a:spLocks noChangeArrowheads="1"/>
                </p:cNvSpPr>
                <p:nvPr/>
              </p:nvSpPr>
              <p:spPr bwMode="auto">
                <a:xfrm>
                  <a:off x="4368" y="2160"/>
                  <a:ext cx="96" cy="96"/>
                </a:xfrm>
                <a:prstGeom prst="diamond">
                  <a:avLst/>
                </a:prstGeom>
                <a:solidFill>
                  <a:srgbClr val="CC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682" name="AutoShape 58"/>
                <p:cNvSpPr>
                  <a:spLocks noChangeArrowheads="1"/>
                </p:cNvSpPr>
                <p:nvPr/>
              </p:nvSpPr>
              <p:spPr bwMode="auto">
                <a:xfrm>
                  <a:off x="4512" y="2352"/>
                  <a:ext cx="96" cy="96"/>
                </a:xfrm>
                <a:prstGeom prst="diamond">
                  <a:avLst/>
                </a:prstGeom>
                <a:solidFill>
                  <a:srgbClr val="CC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6683" name="Group 59"/>
            <p:cNvGrpSpPr>
              <a:grpSpLocks/>
            </p:cNvGrpSpPr>
            <p:nvPr/>
          </p:nvGrpSpPr>
          <p:grpSpPr bwMode="auto">
            <a:xfrm>
              <a:off x="3120" y="1248"/>
              <a:ext cx="2016" cy="577"/>
              <a:chOff x="3120" y="1248"/>
              <a:chExt cx="2016" cy="577"/>
            </a:xfrm>
          </p:grpSpPr>
          <p:sp>
            <p:nvSpPr>
              <p:cNvPr id="26684" name="Line 60"/>
              <p:cNvSpPr>
                <a:spLocks noChangeShapeType="1"/>
              </p:cNvSpPr>
              <p:nvPr/>
            </p:nvSpPr>
            <p:spPr bwMode="auto">
              <a:xfrm>
                <a:off x="3120" y="1824"/>
                <a:ext cx="2016" cy="1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85" name="AutoShape 61"/>
              <p:cNvSpPr>
                <a:spLocks noChangeArrowheads="1"/>
              </p:cNvSpPr>
              <p:nvPr/>
            </p:nvSpPr>
            <p:spPr bwMode="auto">
              <a:xfrm>
                <a:off x="3312" y="1728"/>
                <a:ext cx="96" cy="96"/>
              </a:xfrm>
              <a:prstGeom prst="diamond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86" name="AutoShape 62"/>
              <p:cNvSpPr>
                <a:spLocks noChangeArrowheads="1"/>
              </p:cNvSpPr>
              <p:nvPr/>
            </p:nvSpPr>
            <p:spPr bwMode="auto">
              <a:xfrm>
                <a:off x="3312" y="1632"/>
                <a:ext cx="96" cy="96"/>
              </a:xfrm>
              <a:prstGeom prst="diamond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87" name="AutoShape 63"/>
              <p:cNvSpPr>
                <a:spLocks noChangeArrowheads="1"/>
              </p:cNvSpPr>
              <p:nvPr/>
            </p:nvSpPr>
            <p:spPr bwMode="auto">
              <a:xfrm>
                <a:off x="3456" y="1728"/>
                <a:ext cx="96" cy="96"/>
              </a:xfrm>
              <a:prstGeom prst="diamond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88" name="AutoShape 64"/>
              <p:cNvSpPr>
                <a:spLocks noChangeArrowheads="1"/>
              </p:cNvSpPr>
              <p:nvPr/>
            </p:nvSpPr>
            <p:spPr bwMode="auto">
              <a:xfrm>
                <a:off x="3456" y="1632"/>
                <a:ext cx="96" cy="96"/>
              </a:xfrm>
              <a:prstGeom prst="diamond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89" name="AutoShape 65"/>
              <p:cNvSpPr>
                <a:spLocks noChangeArrowheads="1"/>
              </p:cNvSpPr>
              <p:nvPr/>
            </p:nvSpPr>
            <p:spPr bwMode="auto">
              <a:xfrm>
                <a:off x="3456" y="1536"/>
                <a:ext cx="96" cy="96"/>
              </a:xfrm>
              <a:prstGeom prst="diamond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90" name="AutoShape 66"/>
              <p:cNvSpPr>
                <a:spLocks noChangeArrowheads="1"/>
              </p:cNvSpPr>
              <p:nvPr/>
            </p:nvSpPr>
            <p:spPr bwMode="auto">
              <a:xfrm>
                <a:off x="3456" y="1440"/>
                <a:ext cx="96" cy="96"/>
              </a:xfrm>
              <a:prstGeom prst="diamond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91" name="AutoShape 67"/>
              <p:cNvSpPr>
                <a:spLocks noChangeArrowheads="1"/>
              </p:cNvSpPr>
              <p:nvPr/>
            </p:nvSpPr>
            <p:spPr bwMode="auto">
              <a:xfrm>
                <a:off x="4320" y="1728"/>
                <a:ext cx="96" cy="96"/>
              </a:xfrm>
              <a:prstGeom prst="diamond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92" name="AutoShape 68"/>
              <p:cNvSpPr>
                <a:spLocks noChangeArrowheads="1"/>
              </p:cNvSpPr>
              <p:nvPr/>
            </p:nvSpPr>
            <p:spPr bwMode="auto">
              <a:xfrm>
                <a:off x="4176" y="1728"/>
                <a:ext cx="96" cy="96"/>
              </a:xfrm>
              <a:prstGeom prst="diamond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93" name="AutoShape 69"/>
              <p:cNvSpPr>
                <a:spLocks noChangeArrowheads="1"/>
              </p:cNvSpPr>
              <p:nvPr/>
            </p:nvSpPr>
            <p:spPr bwMode="auto">
              <a:xfrm>
                <a:off x="3984" y="1728"/>
                <a:ext cx="96" cy="96"/>
              </a:xfrm>
              <a:prstGeom prst="diamond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94" name="AutoShape 70"/>
              <p:cNvSpPr>
                <a:spLocks noChangeArrowheads="1"/>
              </p:cNvSpPr>
              <p:nvPr/>
            </p:nvSpPr>
            <p:spPr bwMode="auto">
              <a:xfrm>
                <a:off x="3792" y="1728"/>
                <a:ext cx="96" cy="96"/>
              </a:xfrm>
              <a:prstGeom prst="diamond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95" name="AutoShape 71"/>
              <p:cNvSpPr>
                <a:spLocks noChangeArrowheads="1"/>
              </p:cNvSpPr>
              <p:nvPr/>
            </p:nvSpPr>
            <p:spPr bwMode="auto">
              <a:xfrm>
                <a:off x="3600" y="1728"/>
                <a:ext cx="96" cy="96"/>
              </a:xfrm>
              <a:prstGeom prst="diamond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96" name="AutoShape 72"/>
              <p:cNvSpPr>
                <a:spLocks noChangeArrowheads="1"/>
              </p:cNvSpPr>
              <p:nvPr/>
            </p:nvSpPr>
            <p:spPr bwMode="auto">
              <a:xfrm>
                <a:off x="3984" y="1632"/>
                <a:ext cx="96" cy="96"/>
              </a:xfrm>
              <a:prstGeom prst="diamond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97" name="AutoShape 73"/>
              <p:cNvSpPr>
                <a:spLocks noChangeArrowheads="1"/>
              </p:cNvSpPr>
              <p:nvPr/>
            </p:nvSpPr>
            <p:spPr bwMode="auto">
              <a:xfrm>
                <a:off x="3792" y="1632"/>
                <a:ext cx="96" cy="96"/>
              </a:xfrm>
              <a:prstGeom prst="diamond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98" name="AutoShape 74"/>
              <p:cNvSpPr>
                <a:spLocks noChangeArrowheads="1"/>
              </p:cNvSpPr>
              <p:nvPr/>
            </p:nvSpPr>
            <p:spPr bwMode="auto">
              <a:xfrm>
                <a:off x="3600" y="1536"/>
                <a:ext cx="96" cy="96"/>
              </a:xfrm>
              <a:prstGeom prst="diamond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99" name="AutoShape 75"/>
              <p:cNvSpPr>
                <a:spLocks noChangeArrowheads="1"/>
              </p:cNvSpPr>
              <p:nvPr/>
            </p:nvSpPr>
            <p:spPr bwMode="auto">
              <a:xfrm>
                <a:off x="3600" y="1632"/>
                <a:ext cx="96" cy="96"/>
              </a:xfrm>
              <a:prstGeom prst="diamond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700" name="AutoShape 76"/>
              <p:cNvSpPr>
                <a:spLocks noChangeArrowheads="1"/>
              </p:cNvSpPr>
              <p:nvPr/>
            </p:nvSpPr>
            <p:spPr bwMode="auto">
              <a:xfrm>
                <a:off x="3456" y="1344"/>
                <a:ext cx="96" cy="96"/>
              </a:xfrm>
              <a:prstGeom prst="diamond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701" name="AutoShape 77"/>
              <p:cNvSpPr>
                <a:spLocks noChangeArrowheads="1"/>
              </p:cNvSpPr>
              <p:nvPr/>
            </p:nvSpPr>
            <p:spPr bwMode="auto">
              <a:xfrm>
                <a:off x="3456" y="1248"/>
                <a:ext cx="96" cy="96"/>
              </a:xfrm>
              <a:prstGeom prst="diamond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702" name="AutoShape 78"/>
              <p:cNvSpPr>
                <a:spLocks noChangeArrowheads="1"/>
              </p:cNvSpPr>
              <p:nvPr/>
            </p:nvSpPr>
            <p:spPr bwMode="auto">
              <a:xfrm>
                <a:off x="3600" y="1440"/>
                <a:ext cx="96" cy="96"/>
              </a:xfrm>
              <a:prstGeom prst="diamond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703" name="AutoShape 79"/>
              <p:cNvSpPr>
                <a:spLocks noChangeArrowheads="1"/>
              </p:cNvSpPr>
              <p:nvPr/>
            </p:nvSpPr>
            <p:spPr bwMode="auto">
              <a:xfrm>
                <a:off x="3792" y="1536"/>
                <a:ext cx="96" cy="96"/>
              </a:xfrm>
              <a:prstGeom prst="diamond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704" name="AutoShape 80"/>
              <p:cNvSpPr>
                <a:spLocks noChangeArrowheads="1"/>
              </p:cNvSpPr>
              <p:nvPr/>
            </p:nvSpPr>
            <p:spPr bwMode="auto">
              <a:xfrm>
                <a:off x="4464" y="1728"/>
                <a:ext cx="96" cy="96"/>
              </a:xfrm>
              <a:prstGeom prst="diamond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705" name="AutoShape 81"/>
              <p:cNvSpPr>
                <a:spLocks noChangeArrowheads="1"/>
              </p:cNvSpPr>
              <p:nvPr/>
            </p:nvSpPr>
            <p:spPr bwMode="auto">
              <a:xfrm>
                <a:off x="4608" y="1728"/>
                <a:ext cx="96" cy="96"/>
              </a:xfrm>
              <a:prstGeom prst="diamond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706" name="AutoShape 82"/>
              <p:cNvSpPr>
                <a:spLocks noChangeArrowheads="1"/>
              </p:cNvSpPr>
              <p:nvPr/>
            </p:nvSpPr>
            <p:spPr bwMode="auto">
              <a:xfrm>
                <a:off x="3312" y="1536"/>
                <a:ext cx="96" cy="96"/>
              </a:xfrm>
              <a:prstGeom prst="diamond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707" name="AutoShape 83"/>
              <p:cNvSpPr>
                <a:spLocks noChangeArrowheads="1"/>
              </p:cNvSpPr>
              <p:nvPr/>
            </p:nvSpPr>
            <p:spPr bwMode="auto">
              <a:xfrm>
                <a:off x="3168" y="1632"/>
                <a:ext cx="96" cy="96"/>
              </a:xfrm>
              <a:prstGeom prst="diamond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708" name="AutoShape 84"/>
              <p:cNvSpPr>
                <a:spLocks noChangeArrowheads="1"/>
              </p:cNvSpPr>
              <p:nvPr/>
            </p:nvSpPr>
            <p:spPr bwMode="auto">
              <a:xfrm>
                <a:off x="3168" y="1728"/>
                <a:ext cx="96" cy="96"/>
              </a:xfrm>
              <a:prstGeom prst="diamond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709" name="AutoShape 85"/>
              <p:cNvSpPr>
                <a:spLocks noChangeArrowheads="1"/>
              </p:cNvSpPr>
              <p:nvPr/>
            </p:nvSpPr>
            <p:spPr bwMode="auto">
              <a:xfrm>
                <a:off x="3312" y="1440"/>
                <a:ext cx="96" cy="96"/>
              </a:xfrm>
              <a:prstGeom prst="diamond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6710" name="Group 86"/>
            <p:cNvGrpSpPr>
              <a:grpSpLocks/>
            </p:cNvGrpSpPr>
            <p:nvPr/>
          </p:nvGrpSpPr>
          <p:grpSpPr bwMode="auto">
            <a:xfrm>
              <a:off x="912" y="1200"/>
              <a:ext cx="2016" cy="624"/>
              <a:chOff x="912" y="1200"/>
              <a:chExt cx="2016" cy="624"/>
            </a:xfrm>
          </p:grpSpPr>
          <p:sp>
            <p:nvSpPr>
              <p:cNvPr id="26711" name="AutoShape 87"/>
              <p:cNvSpPr>
                <a:spLocks noChangeArrowheads="1"/>
              </p:cNvSpPr>
              <p:nvPr/>
            </p:nvSpPr>
            <p:spPr bwMode="auto">
              <a:xfrm>
                <a:off x="1968" y="1296"/>
                <a:ext cx="96" cy="96"/>
              </a:xfrm>
              <a:prstGeom prst="diamond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6712" name="Group 88"/>
              <p:cNvGrpSpPr>
                <a:grpSpLocks/>
              </p:cNvGrpSpPr>
              <p:nvPr/>
            </p:nvGrpSpPr>
            <p:grpSpPr bwMode="auto">
              <a:xfrm>
                <a:off x="912" y="1200"/>
                <a:ext cx="2016" cy="624"/>
                <a:chOff x="912" y="1200"/>
                <a:chExt cx="2016" cy="624"/>
              </a:xfrm>
            </p:grpSpPr>
            <p:sp>
              <p:nvSpPr>
                <p:cNvPr id="26713" name="Line 89"/>
                <p:cNvSpPr>
                  <a:spLocks noChangeShapeType="1"/>
                </p:cNvSpPr>
                <p:nvPr/>
              </p:nvSpPr>
              <p:spPr bwMode="auto">
                <a:xfrm>
                  <a:off x="912" y="1824"/>
                  <a:ext cx="2016" cy="0"/>
                </a:xfrm>
                <a:prstGeom prst="line">
                  <a:avLst/>
                </a:prstGeom>
                <a:noFill/>
                <a:ln w="2857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714" name="AutoShape 90"/>
                <p:cNvSpPr>
                  <a:spLocks noChangeArrowheads="1"/>
                </p:cNvSpPr>
                <p:nvPr/>
              </p:nvSpPr>
              <p:spPr bwMode="auto">
                <a:xfrm>
                  <a:off x="1968" y="1680"/>
                  <a:ext cx="96" cy="96"/>
                </a:xfrm>
                <a:prstGeom prst="diamond">
                  <a:avLst/>
                </a:prstGeom>
                <a:solidFill>
                  <a:srgbClr val="CC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715" name="AutoShape 91"/>
                <p:cNvSpPr>
                  <a:spLocks noChangeArrowheads="1"/>
                </p:cNvSpPr>
                <p:nvPr/>
              </p:nvSpPr>
              <p:spPr bwMode="auto">
                <a:xfrm>
                  <a:off x="2160" y="1680"/>
                  <a:ext cx="96" cy="96"/>
                </a:xfrm>
                <a:prstGeom prst="diamond">
                  <a:avLst/>
                </a:prstGeom>
                <a:solidFill>
                  <a:srgbClr val="CC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716" name="AutoShape 92"/>
                <p:cNvSpPr>
                  <a:spLocks noChangeArrowheads="1"/>
                </p:cNvSpPr>
                <p:nvPr/>
              </p:nvSpPr>
              <p:spPr bwMode="auto">
                <a:xfrm>
                  <a:off x="2352" y="1680"/>
                  <a:ext cx="96" cy="96"/>
                </a:xfrm>
                <a:prstGeom prst="diamond">
                  <a:avLst/>
                </a:prstGeom>
                <a:solidFill>
                  <a:srgbClr val="CC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717" name="AutoShape 93"/>
                <p:cNvSpPr>
                  <a:spLocks noChangeArrowheads="1"/>
                </p:cNvSpPr>
                <p:nvPr/>
              </p:nvSpPr>
              <p:spPr bwMode="auto">
                <a:xfrm>
                  <a:off x="2544" y="1680"/>
                  <a:ext cx="96" cy="96"/>
                </a:xfrm>
                <a:prstGeom prst="diamond">
                  <a:avLst/>
                </a:prstGeom>
                <a:solidFill>
                  <a:srgbClr val="CC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718" name="AutoShape 94"/>
                <p:cNvSpPr>
                  <a:spLocks noChangeArrowheads="1"/>
                </p:cNvSpPr>
                <p:nvPr/>
              </p:nvSpPr>
              <p:spPr bwMode="auto">
                <a:xfrm>
                  <a:off x="1776" y="1680"/>
                  <a:ext cx="96" cy="96"/>
                </a:xfrm>
                <a:prstGeom prst="diamond">
                  <a:avLst/>
                </a:prstGeom>
                <a:solidFill>
                  <a:srgbClr val="CC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719" name="AutoShape 95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96" cy="96"/>
                </a:xfrm>
                <a:prstGeom prst="diamond">
                  <a:avLst/>
                </a:prstGeom>
                <a:solidFill>
                  <a:srgbClr val="CC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720" name="AutoShape 96"/>
                <p:cNvSpPr>
                  <a:spLocks noChangeArrowheads="1"/>
                </p:cNvSpPr>
                <p:nvPr/>
              </p:nvSpPr>
              <p:spPr bwMode="auto">
                <a:xfrm>
                  <a:off x="1440" y="1680"/>
                  <a:ext cx="96" cy="96"/>
                </a:xfrm>
                <a:prstGeom prst="diamond">
                  <a:avLst/>
                </a:prstGeom>
                <a:solidFill>
                  <a:srgbClr val="CC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721" name="AutoShape 97"/>
                <p:cNvSpPr>
                  <a:spLocks noChangeArrowheads="1"/>
                </p:cNvSpPr>
                <p:nvPr/>
              </p:nvSpPr>
              <p:spPr bwMode="auto">
                <a:xfrm>
                  <a:off x="1248" y="1680"/>
                  <a:ext cx="96" cy="96"/>
                </a:xfrm>
                <a:prstGeom prst="diamond">
                  <a:avLst/>
                </a:prstGeom>
                <a:solidFill>
                  <a:srgbClr val="CC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722" name="AutoShape 98"/>
                <p:cNvSpPr>
                  <a:spLocks noChangeArrowheads="1"/>
                </p:cNvSpPr>
                <p:nvPr/>
              </p:nvSpPr>
              <p:spPr bwMode="auto">
                <a:xfrm>
                  <a:off x="2736" y="1680"/>
                  <a:ext cx="96" cy="96"/>
                </a:xfrm>
                <a:prstGeom prst="diamond">
                  <a:avLst/>
                </a:prstGeom>
                <a:solidFill>
                  <a:srgbClr val="CC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723" name="AutoShape 99"/>
                <p:cNvSpPr>
                  <a:spLocks noChangeArrowheads="1"/>
                </p:cNvSpPr>
                <p:nvPr/>
              </p:nvSpPr>
              <p:spPr bwMode="auto">
                <a:xfrm>
                  <a:off x="2160" y="1584"/>
                  <a:ext cx="96" cy="96"/>
                </a:xfrm>
                <a:prstGeom prst="diamond">
                  <a:avLst/>
                </a:prstGeom>
                <a:solidFill>
                  <a:srgbClr val="CC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724" name="AutoShape 100"/>
                <p:cNvSpPr>
                  <a:spLocks noChangeArrowheads="1"/>
                </p:cNvSpPr>
                <p:nvPr/>
              </p:nvSpPr>
              <p:spPr bwMode="auto">
                <a:xfrm>
                  <a:off x="2352" y="1584"/>
                  <a:ext cx="96" cy="96"/>
                </a:xfrm>
                <a:prstGeom prst="diamond">
                  <a:avLst/>
                </a:prstGeom>
                <a:solidFill>
                  <a:srgbClr val="CC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725" name="AutoShape 101"/>
                <p:cNvSpPr>
                  <a:spLocks noChangeArrowheads="1"/>
                </p:cNvSpPr>
                <p:nvPr/>
              </p:nvSpPr>
              <p:spPr bwMode="auto">
                <a:xfrm>
                  <a:off x="1968" y="1584"/>
                  <a:ext cx="96" cy="96"/>
                </a:xfrm>
                <a:prstGeom prst="diamond">
                  <a:avLst/>
                </a:prstGeom>
                <a:solidFill>
                  <a:srgbClr val="CC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726" name="AutoShape 102"/>
                <p:cNvSpPr>
                  <a:spLocks noChangeArrowheads="1"/>
                </p:cNvSpPr>
                <p:nvPr/>
              </p:nvSpPr>
              <p:spPr bwMode="auto">
                <a:xfrm>
                  <a:off x="1776" y="1584"/>
                  <a:ext cx="96" cy="96"/>
                </a:xfrm>
                <a:prstGeom prst="diamond">
                  <a:avLst/>
                </a:prstGeom>
                <a:solidFill>
                  <a:srgbClr val="CC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727" name="AutoShape 103"/>
                <p:cNvSpPr>
                  <a:spLocks noChangeArrowheads="1"/>
                </p:cNvSpPr>
                <p:nvPr/>
              </p:nvSpPr>
              <p:spPr bwMode="auto">
                <a:xfrm>
                  <a:off x="1968" y="1488"/>
                  <a:ext cx="96" cy="96"/>
                </a:xfrm>
                <a:prstGeom prst="diamond">
                  <a:avLst/>
                </a:prstGeom>
                <a:solidFill>
                  <a:srgbClr val="CC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728" name="AutoShape 104"/>
                <p:cNvSpPr>
                  <a:spLocks noChangeArrowheads="1"/>
                </p:cNvSpPr>
                <p:nvPr/>
              </p:nvSpPr>
              <p:spPr bwMode="auto">
                <a:xfrm>
                  <a:off x="2160" y="1488"/>
                  <a:ext cx="96" cy="96"/>
                </a:xfrm>
                <a:prstGeom prst="diamond">
                  <a:avLst/>
                </a:prstGeom>
                <a:solidFill>
                  <a:srgbClr val="CC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729" name="AutoShape 105"/>
                <p:cNvSpPr>
                  <a:spLocks noChangeArrowheads="1"/>
                </p:cNvSpPr>
                <p:nvPr/>
              </p:nvSpPr>
              <p:spPr bwMode="auto">
                <a:xfrm>
                  <a:off x="1776" y="1488"/>
                  <a:ext cx="96" cy="96"/>
                </a:xfrm>
                <a:prstGeom prst="diamond">
                  <a:avLst/>
                </a:prstGeom>
                <a:solidFill>
                  <a:srgbClr val="CC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730" name="AutoShape 106"/>
                <p:cNvSpPr>
                  <a:spLocks noChangeArrowheads="1"/>
                </p:cNvSpPr>
                <p:nvPr/>
              </p:nvSpPr>
              <p:spPr bwMode="auto">
                <a:xfrm>
                  <a:off x="1968" y="1392"/>
                  <a:ext cx="96" cy="96"/>
                </a:xfrm>
                <a:prstGeom prst="diamond">
                  <a:avLst/>
                </a:prstGeom>
                <a:solidFill>
                  <a:srgbClr val="CC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731" name="AutoShape 107"/>
                <p:cNvSpPr>
                  <a:spLocks noChangeArrowheads="1"/>
                </p:cNvSpPr>
                <p:nvPr/>
              </p:nvSpPr>
              <p:spPr bwMode="auto">
                <a:xfrm>
                  <a:off x="2160" y="1392"/>
                  <a:ext cx="96" cy="96"/>
                </a:xfrm>
                <a:prstGeom prst="diamond">
                  <a:avLst/>
                </a:prstGeom>
                <a:solidFill>
                  <a:srgbClr val="CC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732" name="AutoShape 108"/>
                <p:cNvSpPr>
                  <a:spLocks noChangeArrowheads="1"/>
                </p:cNvSpPr>
                <p:nvPr/>
              </p:nvSpPr>
              <p:spPr bwMode="auto">
                <a:xfrm>
                  <a:off x="1776" y="1392"/>
                  <a:ext cx="96" cy="96"/>
                </a:xfrm>
                <a:prstGeom prst="diamond">
                  <a:avLst/>
                </a:prstGeom>
                <a:solidFill>
                  <a:srgbClr val="CC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733" name="AutoShape 109"/>
                <p:cNvSpPr>
                  <a:spLocks noChangeArrowheads="1"/>
                </p:cNvSpPr>
                <p:nvPr/>
              </p:nvSpPr>
              <p:spPr bwMode="auto">
                <a:xfrm>
                  <a:off x="1632" y="1584"/>
                  <a:ext cx="96" cy="96"/>
                </a:xfrm>
                <a:prstGeom prst="diamond">
                  <a:avLst/>
                </a:prstGeom>
                <a:solidFill>
                  <a:srgbClr val="CC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734" name="AutoShape 110"/>
                <p:cNvSpPr>
                  <a:spLocks noChangeArrowheads="1"/>
                </p:cNvSpPr>
                <p:nvPr/>
              </p:nvSpPr>
              <p:spPr bwMode="auto">
                <a:xfrm>
                  <a:off x="1968" y="1200"/>
                  <a:ext cx="96" cy="96"/>
                </a:xfrm>
                <a:prstGeom prst="diamond">
                  <a:avLst/>
                </a:prstGeom>
                <a:solidFill>
                  <a:srgbClr val="CC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8153400" cy="1066800"/>
          </a:xfrm>
        </p:spPr>
        <p:txBody>
          <a:bodyPr>
            <a:normAutofit fontScale="90000"/>
          </a:bodyPr>
          <a:lstStyle/>
          <a:p>
            <a:r>
              <a:rPr lang="en-US" sz="4800" dirty="0"/>
              <a:t>Interpreting Graphs: Shapes</a:t>
            </a:r>
          </a:p>
        </p:txBody>
      </p:sp>
      <p:grpSp>
        <p:nvGrpSpPr>
          <p:cNvPr id="27652" name="Group 4"/>
          <p:cNvGrpSpPr>
            <a:grpSpLocks/>
          </p:cNvGrpSpPr>
          <p:nvPr/>
        </p:nvGrpSpPr>
        <p:grpSpPr bwMode="auto">
          <a:xfrm>
            <a:off x="381000" y="1143000"/>
            <a:ext cx="8382000" cy="1098550"/>
            <a:chOff x="672" y="720"/>
            <a:chExt cx="5088" cy="692"/>
          </a:xfrm>
        </p:grpSpPr>
        <p:grpSp>
          <p:nvGrpSpPr>
            <p:cNvPr id="27653" name="Group 5"/>
            <p:cNvGrpSpPr>
              <a:grpSpLocks/>
            </p:cNvGrpSpPr>
            <p:nvPr/>
          </p:nvGrpSpPr>
          <p:grpSpPr bwMode="auto">
            <a:xfrm>
              <a:off x="672" y="720"/>
              <a:ext cx="2016" cy="624"/>
              <a:chOff x="912" y="1200"/>
              <a:chExt cx="2016" cy="624"/>
            </a:xfrm>
          </p:grpSpPr>
          <p:sp>
            <p:nvSpPr>
              <p:cNvPr id="27654" name="Line 6"/>
              <p:cNvSpPr>
                <a:spLocks noChangeShapeType="1"/>
              </p:cNvSpPr>
              <p:nvPr/>
            </p:nvSpPr>
            <p:spPr bwMode="auto">
              <a:xfrm>
                <a:off x="912" y="1824"/>
                <a:ext cx="2016" cy="0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55" name="AutoShape 7"/>
              <p:cNvSpPr>
                <a:spLocks noChangeArrowheads="1"/>
              </p:cNvSpPr>
              <p:nvPr/>
            </p:nvSpPr>
            <p:spPr bwMode="auto">
              <a:xfrm>
                <a:off x="1968" y="1680"/>
                <a:ext cx="96" cy="96"/>
              </a:xfrm>
              <a:prstGeom prst="diamond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56" name="AutoShape 8"/>
              <p:cNvSpPr>
                <a:spLocks noChangeArrowheads="1"/>
              </p:cNvSpPr>
              <p:nvPr/>
            </p:nvSpPr>
            <p:spPr bwMode="auto">
              <a:xfrm>
                <a:off x="2160" y="1680"/>
                <a:ext cx="96" cy="96"/>
              </a:xfrm>
              <a:prstGeom prst="diamond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57" name="AutoShape 9"/>
              <p:cNvSpPr>
                <a:spLocks noChangeArrowheads="1"/>
              </p:cNvSpPr>
              <p:nvPr/>
            </p:nvSpPr>
            <p:spPr bwMode="auto">
              <a:xfrm>
                <a:off x="2352" y="1680"/>
                <a:ext cx="96" cy="96"/>
              </a:xfrm>
              <a:prstGeom prst="diamond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58" name="AutoShape 10"/>
              <p:cNvSpPr>
                <a:spLocks noChangeArrowheads="1"/>
              </p:cNvSpPr>
              <p:nvPr/>
            </p:nvSpPr>
            <p:spPr bwMode="auto">
              <a:xfrm>
                <a:off x="2544" y="1680"/>
                <a:ext cx="96" cy="96"/>
              </a:xfrm>
              <a:prstGeom prst="diamond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59" name="AutoShape 11"/>
              <p:cNvSpPr>
                <a:spLocks noChangeArrowheads="1"/>
              </p:cNvSpPr>
              <p:nvPr/>
            </p:nvSpPr>
            <p:spPr bwMode="auto">
              <a:xfrm>
                <a:off x="1776" y="1680"/>
                <a:ext cx="96" cy="96"/>
              </a:xfrm>
              <a:prstGeom prst="diamond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60" name="AutoShape 12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96" cy="96"/>
              </a:xfrm>
              <a:prstGeom prst="diamond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61" name="AutoShape 13"/>
              <p:cNvSpPr>
                <a:spLocks noChangeArrowheads="1"/>
              </p:cNvSpPr>
              <p:nvPr/>
            </p:nvSpPr>
            <p:spPr bwMode="auto">
              <a:xfrm>
                <a:off x="1440" y="1680"/>
                <a:ext cx="96" cy="96"/>
              </a:xfrm>
              <a:prstGeom prst="diamond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62" name="AutoShape 14"/>
              <p:cNvSpPr>
                <a:spLocks noChangeArrowheads="1"/>
              </p:cNvSpPr>
              <p:nvPr/>
            </p:nvSpPr>
            <p:spPr bwMode="auto">
              <a:xfrm>
                <a:off x="1248" y="1680"/>
                <a:ext cx="96" cy="96"/>
              </a:xfrm>
              <a:prstGeom prst="diamond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63" name="AutoShape 15"/>
              <p:cNvSpPr>
                <a:spLocks noChangeArrowheads="1"/>
              </p:cNvSpPr>
              <p:nvPr/>
            </p:nvSpPr>
            <p:spPr bwMode="auto">
              <a:xfrm>
                <a:off x="2736" y="1680"/>
                <a:ext cx="96" cy="96"/>
              </a:xfrm>
              <a:prstGeom prst="diamond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64" name="AutoShape 16"/>
              <p:cNvSpPr>
                <a:spLocks noChangeArrowheads="1"/>
              </p:cNvSpPr>
              <p:nvPr/>
            </p:nvSpPr>
            <p:spPr bwMode="auto">
              <a:xfrm>
                <a:off x="2160" y="1584"/>
                <a:ext cx="96" cy="96"/>
              </a:xfrm>
              <a:prstGeom prst="diamond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65" name="AutoShape 17"/>
              <p:cNvSpPr>
                <a:spLocks noChangeArrowheads="1"/>
              </p:cNvSpPr>
              <p:nvPr/>
            </p:nvSpPr>
            <p:spPr bwMode="auto">
              <a:xfrm>
                <a:off x="2352" y="1584"/>
                <a:ext cx="96" cy="96"/>
              </a:xfrm>
              <a:prstGeom prst="diamond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66" name="AutoShape 18"/>
              <p:cNvSpPr>
                <a:spLocks noChangeArrowheads="1"/>
              </p:cNvSpPr>
              <p:nvPr/>
            </p:nvSpPr>
            <p:spPr bwMode="auto">
              <a:xfrm>
                <a:off x="1968" y="1584"/>
                <a:ext cx="96" cy="96"/>
              </a:xfrm>
              <a:prstGeom prst="diamond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67" name="AutoShape 19"/>
              <p:cNvSpPr>
                <a:spLocks noChangeArrowheads="1"/>
              </p:cNvSpPr>
              <p:nvPr/>
            </p:nvSpPr>
            <p:spPr bwMode="auto">
              <a:xfrm>
                <a:off x="1776" y="1584"/>
                <a:ext cx="96" cy="96"/>
              </a:xfrm>
              <a:prstGeom prst="diamond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68" name="AutoShape 20"/>
              <p:cNvSpPr>
                <a:spLocks noChangeArrowheads="1"/>
              </p:cNvSpPr>
              <p:nvPr/>
            </p:nvSpPr>
            <p:spPr bwMode="auto">
              <a:xfrm>
                <a:off x="1968" y="1488"/>
                <a:ext cx="96" cy="96"/>
              </a:xfrm>
              <a:prstGeom prst="diamond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69" name="AutoShape 21"/>
              <p:cNvSpPr>
                <a:spLocks noChangeArrowheads="1"/>
              </p:cNvSpPr>
              <p:nvPr/>
            </p:nvSpPr>
            <p:spPr bwMode="auto">
              <a:xfrm>
                <a:off x="2160" y="1488"/>
                <a:ext cx="96" cy="96"/>
              </a:xfrm>
              <a:prstGeom prst="diamond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70" name="AutoShape 22"/>
              <p:cNvSpPr>
                <a:spLocks noChangeArrowheads="1"/>
              </p:cNvSpPr>
              <p:nvPr/>
            </p:nvSpPr>
            <p:spPr bwMode="auto">
              <a:xfrm>
                <a:off x="1776" y="1488"/>
                <a:ext cx="96" cy="96"/>
              </a:xfrm>
              <a:prstGeom prst="diamond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71" name="AutoShape 23"/>
              <p:cNvSpPr>
                <a:spLocks noChangeArrowheads="1"/>
              </p:cNvSpPr>
              <p:nvPr/>
            </p:nvSpPr>
            <p:spPr bwMode="auto">
              <a:xfrm>
                <a:off x="1968" y="1392"/>
                <a:ext cx="96" cy="96"/>
              </a:xfrm>
              <a:prstGeom prst="diamond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72" name="AutoShape 24"/>
              <p:cNvSpPr>
                <a:spLocks noChangeArrowheads="1"/>
              </p:cNvSpPr>
              <p:nvPr/>
            </p:nvSpPr>
            <p:spPr bwMode="auto">
              <a:xfrm>
                <a:off x="2160" y="1392"/>
                <a:ext cx="96" cy="96"/>
              </a:xfrm>
              <a:prstGeom prst="diamond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73" name="AutoShape 25"/>
              <p:cNvSpPr>
                <a:spLocks noChangeArrowheads="1"/>
              </p:cNvSpPr>
              <p:nvPr/>
            </p:nvSpPr>
            <p:spPr bwMode="auto">
              <a:xfrm>
                <a:off x="1776" y="1392"/>
                <a:ext cx="96" cy="96"/>
              </a:xfrm>
              <a:prstGeom prst="diamond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74" name="AutoShape 26"/>
              <p:cNvSpPr>
                <a:spLocks noChangeArrowheads="1"/>
              </p:cNvSpPr>
              <p:nvPr/>
            </p:nvSpPr>
            <p:spPr bwMode="auto">
              <a:xfrm>
                <a:off x="1632" y="1584"/>
                <a:ext cx="96" cy="96"/>
              </a:xfrm>
              <a:prstGeom prst="diamond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75" name="AutoShape 27"/>
              <p:cNvSpPr>
                <a:spLocks noChangeArrowheads="1"/>
              </p:cNvSpPr>
              <p:nvPr/>
            </p:nvSpPr>
            <p:spPr bwMode="auto">
              <a:xfrm>
                <a:off x="1968" y="1200"/>
                <a:ext cx="96" cy="96"/>
              </a:xfrm>
              <a:prstGeom prst="diamond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7676" name="Text Box 28"/>
            <p:cNvSpPr txBox="1">
              <a:spLocks noChangeArrowheads="1"/>
            </p:cNvSpPr>
            <p:nvPr/>
          </p:nvSpPr>
          <p:spPr bwMode="auto">
            <a:xfrm>
              <a:off x="2832" y="816"/>
              <a:ext cx="2928" cy="5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 b="1" dirty="0">
                  <a:solidFill>
                    <a:srgbClr val="333333"/>
                  </a:solidFill>
                  <a:latin typeface="AGaramond" pitchFamily="18" charset="0"/>
                </a:rPr>
                <a:t>Mound shaped and symmetric (mirror images)</a:t>
              </a:r>
            </a:p>
          </p:txBody>
        </p:sp>
      </p:grpSp>
      <p:grpSp>
        <p:nvGrpSpPr>
          <p:cNvPr id="27768" name="Group 120"/>
          <p:cNvGrpSpPr>
            <a:grpSpLocks/>
          </p:cNvGrpSpPr>
          <p:nvPr/>
        </p:nvGrpSpPr>
        <p:grpSpPr bwMode="auto">
          <a:xfrm>
            <a:off x="533400" y="2438400"/>
            <a:ext cx="8610600" cy="923925"/>
            <a:chOff x="720" y="1536"/>
            <a:chExt cx="5040" cy="582"/>
          </a:xfrm>
        </p:grpSpPr>
        <p:grpSp>
          <p:nvGrpSpPr>
            <p:cNvPr id="27678" name="Group 30"/>
            <p:cNvGrpSpPr>
              <a:grpSpLocks/>
            </p:cNvGrpSpPr>
            <p:nvPr/>
          </p:nvGrpSpPr>
          <p:grpSpPr bwMode="auto">
            <a:xfrm>
              <a:off x="720" y="1536"/>
              <a:ext cx="2016" cy="577"/>
              <a:chOff x="3120" y="1248"/>
              <a:chExt cx="2016" cy="577"/>
            </a:xfrm>
          </p:grpSpPr>
          <p:sp>
            <p:nvSpPr>
              <p:cNvPr id="27679" name="Line 31"/>
              <p:cNvSpPr>
                <a:spLocks noChangeShapeType="1"/>
              </p:cNvSpPr>
              <p:nvPr/>
            </p:nvSpPr>
            <p:spPr bwMode="auto">
              <a:xfrm>
                <a:off x="3120" y="1824"/>
                <a:ext cx="2016" cy="1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80" name="AutoShape 32"/>
              <p:cNvSpPr>
                <a:spLocks noChangeArrowheads="1"/>
              </p:cNvSpPr>
              <p:nvPr/>
            </p:nvSpPr>
            <p:spPr bwMode="auto">
              <a:xfrm>
                <a:off x="3312" y="1728"/>
                <a:ext cx="96" cy="96"/>
              </a:xfrm>
              <a:prstGeom prst="diamond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81" name="AutoShape 33"/>
              <p:cNvSpPr>
                <a:spLocks noChangeArrowheads="1"/>
              </p:cNvSpPr>
              <p:nvPr/>
            </p:nvSpPr>
            <p:spPr bwMode="auto">
              <a:xfrm>
                <a:off x="3312" y="1632"/>
                <a:ext cx="96" cy="96"/>
              </a:xfrm>
              <a:prstGeom prst="diamond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82" name="AutoShape 34"/>
              <p:cNvSpPr>
                <a:spLocks noChangeArrowheads="1"/>
              </p:cNvSpPr>
              <p:nvPr/>
            </p:nvSpPr>
            <p:spPr bwMode="auto">
              <a:xfrm>
                <a:off x="3456" y="1728"/>
                <a:ext cx="96" cy="96"/>
              </a:xfrm>
              <a:prstGeom prst="diamond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83" name="AutoShape 35"/>
              <p:cNvSpPr>
                <a:spLocks noChangeArrowheads="1"/>
              </p:cNvSpPr>
              <p:nvPr/>
            </p:nvSpPr>
            <p:spPr bwMode="auto">
              <a:xfrm>
                <a:off x="3456" y="1632"/>
                <a:ext cx="96" cy="96"/>
              </a:xfrm>
              <a:prstGeom prst="diamond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84" name="AutoShape 36"/>
              <p:cNvSpPr>
                <a:spLocks noChangeArrowheads="1"/>
              </p:cNvSpPr>
              <p:nvPr/>
            </p:nvSpPr>
            <p:spPr bwMode="auto">
              <a:xfrm>
                <a:off x="3456" y="1536"/>
                <a:ext cx="96" cy="96"/>
              </a:xfrm>
              <a:prstGeom prst="diamond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85" name="AutoShape 37"/>
              <p:cNvSpPr>
                <a:spLocks noChangeArrowheads="1"/>
              </p:cNvSpPr>
              <p:nvPr/>
            </p:nvSpPr>
            <p:spPr bwMode="auto">
              <a:xfrm>
                <a:off x="3456" y="1440"/>
                <a:ext cx="96" cy="96"/>
              </a:xfrm>
              <a:prstGeom prst="diamond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86" name="AutoShape 38"/>
              <p:cNvSpPr>
                <a:spLocks noChangeArrowheads="1"/>
              </p:cNvSpPr>
              <p:nvPr/>
            </p:nvSpPr>
            <p:spPr bwMode="auto">
              <a:xfrm>
                <a:off x="4320" y="1728"/>
                <a:ext cx="96" cy="96"/>
              </a:xfrm>
              <a:prstGeom prst="diamond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87" name="AutoShape 39"/>
              <p:cNvSpPr>
                <a:spLocks noChangeArrowheads="1"/>
              </p:cNvSpPr>
              <p:nvPr/>
            </p:nvSpPr>
            <p:spPr bwMode="auto">
              <a:xfrm>
                <a:off x="4176" y="1728"/>
                <a:ext cx="96" cy="96"/>
              </a:xfrm>
              <a:prstGeom prst="diamond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88" name="AutoShape 40"/>
              <p:cNvSpPr>
                <a:spLocks noChangeArrowheads="1"/>
              </p:cNvSpPr>
              <p:nvPr/>
            </p:nvSpPr>
            <p:spPr bwMode="auto">
              <a:xfrm>
                <a:off x="3984" y="1728"/>
                <a:ext cx="96" cy="96"/>
              </a:xfrm>
              <a:prstGeom prst="diamond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89" name="AutoShape 41"/>
              <p:cNvSpPr>
                <a:spLocks noChangeArrowheads="1"/>
              </p:cNvSpPr>
              <p:nvPr/>
            </p:nvSpPr>
            <p:spPr bwMode="auto">
              <a:xfrm>
                <a:off x="3792" y="1728"/>
                <a:ext cx="96" cy="96"/>
              </a:xfrm>
              <a:prstGeom prst="diamond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90" name="AutoShape 42"/>
              <p:cNvSpPr>
                <a:spLocks noChangeArrowheads="1"/>
              </p:cNvSpPr>
              <p:nvPr/>
            </p:nvSpPr>
            <p:spPr bwMode="auto">
              <a:xfrm>
                <a:off x="3600" y="1728"/>
                <a:ext cx="96" cy="96"/>
              </a:xfrm>
              <a:prstGeom prst="diamond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91" name="AutoShape 43"/>
              <p:cNvSpPr>
                <a:spLocks noChangeArrowheads="1"/>
              </p:cNvSpPr>
              <p:nvPr/>
            </p:nvSpPr>
            <p:spPr bwMode="auto">
              <a:xfrm>
                <a:off x="3984" y="1632"/>
                <a:ext cx="96" cy="96"/>
              </a:xfrm>
              <a:prstGeom prst="diamond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92" name="AutoShape 44"/>
              <p:cNvSpPr>
                <a:spLocks noChangeArrowheads="1"/>
              </p:cNvSpPr>
              <p:nvPr/>
            </p:nvSpPr>
            <p:spPr bwMode="auto">
              <a:xfrm>
                <a:off x="3792" y="1632"/>
                <a:ext cx="96" cy="96"/>
              </a:xfrm>
              <a:prstGeom prst="diamond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93" name="AutoShape 45"/>
              <p:cNvSpPr>
                <a:spLocks noChangeArrowheads="1"/>
              </p:cNvSpPr>
              <p:nvPr/>
            </p:nvSpPr>
            <p:spPr bwMode="auto">
              <a:xfrm>
                <a:off x="3600" y="1536"/>
                <a:ext cx="96" cy="96"/>
              </a:xfrm>
              <a:prstGeom prst="diamond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94" name="AutoShape 46"/>
              <p:cNvSpPr>
                <a:spLocks noChangeArrowheads="1"/>
              </p:cNvSpPr>
              <p:nvPr/>
            </p:nvSpPr>
            <p:spPr bwMode="auto">
              <a:xfrm>
                <a:off x="3600" y="1632"/>
                <a:ext cx="96" cy="96"/>
              </a:xfrm>
              <a:prstGeom prst="diamond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95" name="AutoShape 47"/>
              <p:cNvSpPr>
                <a:spLocks noChangeArrowheads="1"/>
              </p:cNvSpPr>
              <p:nvPr/>
            </p:nvSpPr>
            <p:spPr bwMode="auto">
              <a:xfrm>
                <a:off x="3456" y="1344"/>
                <a:ext cx="96" cy="96"/>
              </a:xfrm>
              <a:prstGeom prst="diamond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96" name="AutoShape 48"/>
              <p:cNvSpPr>
                <a:spLocks noChangeArrowheads="1"/>
              </p:cNvSpPr>
              <p:nvPr/>
            </p:nvSpPr>
            <p:spPr bwMode="auto">
              <a:xfrm>
                <a:off x="3456" y="1248"/>
                <a:ext cx="96" cy="96"/>
              </a:xfrm>
              <a:prstGeom prst="diamond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97" name="AutoShape 49"/>
              <p:cNvSpPr>
                <a:spLocks noChangeArrowheads="1"/>
              </p:cNvSpPr>
              <p:nvPr/>
            </p:nvSpPr>
            <p:spPr bwMode="auto">
              <a:xfrm>
                <a:off x="3600" y="1440"/>
                <a:ext cx="96" cy="96"/>
              </a:xfrm>
              <a:prstGeom prst="diamond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98" name="AutoShape 50"/>
              <p:cNvSpPr>
                <a:spLocks noChangeArrowheads="1"/>
              </p:cNvSpPr>
              <p:nvPr/>
            </p:nvSpPr>
            <p:spPr bwMode="auto">
              <a:xfrm>
                <a:off x="3792" y="1536"/>
                <a:ext cx="96" cy="96"/>
              </a:xfrm>
              <a:prstGeom prst="diamond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99" name="AutoShape 51"/>
              <p:cNvSpPr>
                <a:spLocks noChangeArrowheads="1"/>
              </p:cNvSpPr>
              <p:nvPr/>
            </p:nvSpPr>
            <p:spPr bwMode="auto">
              <a:xfrm>
                <a:off x="4464" y="1728"/>
                <a:ext cx="96" cy="96"/>
              </a:xfrm>
              <a:prstGeom prst="diamond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700" name="AutoShape 52"/>
              <p:cNvSpPr>
                <a:spLocks noChangeArrowheads="1"/>
              </p:cNvSpPr>
              <p:nvPr/>
            </p:nvSpPr>
            <p:spPr bwMode="auto">
              <a:xfrm>
                <a:off x="4608" y="1728"/>
                <a:ext cx="96" cy="96"/>
              </a:xfrm>
              <a:prstGeom prst="diamond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701" name="AutoShape 53"/>
              <p:cNvSpPr>
                <a:spLocks noChangeArrowheads="1"/>
              </p:cNvSpPr>
              <p:nvPr/>
            </p:nvSpPr>
            <p:spPr bwMode="auto">
              <a:xfrm>
                <a:off x="3312" y="1536"/>
                <a:ext cx="96" cy="96"/>
              </a:xfrm>
              <a:prstGeom prst="diamond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702" name="AutoShape 54"/>
              <p:cNvSpPr>
                <a:spLocks noChangeArrowheads="1"/>
              </p:cNvSpPr>
              <p:nvPr/>
            </p:nvSpPr>
            <p:spPr bwMode="auto">
              <a:xfrm>
                <a:off x="3168" y="1632"/>
                <a:ext cx="96" cy="96"/>
              </a:xfrm>
              <a:prstGeom prst="diamond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703" name="AutoShape 55"/>
              <p:cNvSpPr>
                <a:spLocks noChangeArrowheads="1"/>
              </p:cNvSpPr>
              <p:nvPr/>
            </p:nvSpPr>
            <p:spPr bwMode="auto">
              <a:xfrm>
                <a:off x="3168" y="1728"/>
                <a:ext cx="96" cy="96"/>
              </a:xfrm>
              <a:prstGeom prst="diamond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704" name="AutoShape 56"/>
              <p:cNvSpPr>
                <a:spLocks noChangeArrowheads="1"/>
              </p:cNvSpPr>
              <p:nvPr/>
            </p:nvSpPr>
            <p:spPr bwMode="auto">
              <a:xfrm>
                <a:off x="3312" y="1440"/>
                <a:ext cx="96" cy="96"/>
              </a:xfrm>
              <a:prstGeom prst="diamond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7705" name="Text Box 57"/>
            <p:cNvSpPr txBox="1">
              <a:spLocks noChangeArrowheads="1"/>
            </p:cNvSpPr>
            <p:nvPr/>
          </p:nvSpPr>
          <p:spPr bwMode="auto">
            <a:xfrm>
              <a:off x="2727" y="1536"/>
              <a:ext cx="3033" cy="5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700" b="1" dirty="0">
                  <a:solidFill>
                    <a:srgbClr val="333333"/>
                  </a:solidFill>
                  <a:latin typeface="AGaramond" pitchFamily="18" charset="0"/>
                </a:rPr>
                <a:t>Skewed right: a few unusually large measurements</a:t>
              </a:r>
            </a:p>
          </p:txBody>
        </p:sp>
      </p:grpSp>
      <p:grpSp>
        <p:nvGrpSpPr>
          <p:cNvPr id="27706" name="Group 58"/>
          <p:cNvGrpSpPr>
            <a:grpSpLocks/>
          </p:cNvGrpSpPr>
          <p:nvPr/>
        </p:nvGrpSpPr>
        <p:grpSpPr bwMode="auto">
          <a:xfrm>
            <a:off x="609600" y="3542639"/>
            <a:ext cx="8534400" cy="1257961"/>
            <a:chOff x="720" y="2304"/>
            <a:chExt cx="5040" cy="672"/>
          </a:xfrm>
        </p:grpSpPr>
        <p:grpSp>
          <p:nvGrpSpPr>
            <p:cNvPr id="27707" name="Group 59"/>
            <p:cNvGrpSpPr>
              <a:grpSpLocks/>
            </p:cNvGrpSpPr>
            <p:nvPr/>
          </p:nvGrpSpPr>
          <p:grpSpPr bwMode="auto">
            <a:xfrm>
              <a:off x="720" y="2304"/>
              <a:ext cx="2016" cy="672"/>
              <a:chOff x="3168" y="2064"/>
              <a:chExt cx="2016" cy="672"/>
            </a:xfrm>
          </p:grpSpPr>
          <p:sp>
            <p:nvSpPr>
              <p:cNvPr id="27708" name="Line 60"/>
              <p:cNvSpPr>
                <a:spLocks noChangeShapeType="1"/>
              </p:cNvSpPr>
              <p:nvPr/>
            </p:nvSpPr>
            <p:spPr bwMode="auto">
              <a:xfrm>
                <a:off x="3168" y="2736"/>
                <a:ext cx="2016" cy="0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09" name="AutoShape 61"/>
              <p:cNvSpPr>
                <a:spLocks noChangeArrowheads="1"/>
              </p:cNvSpPr>
              <p:nvPr/>
            </p:nvSpPr>
            <p:spPr bwMode="auto">
              <a:xfrm>
                <a:off x="3168" y="2592"/>
                <a:ext cx="96" cy="96"/>
              </a:xfrm>
              <a:prstGeom prst="diamond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710" name="AutoShape 62"/>
              <p:cNvSpPr>
                <a:spLocks noChangeArrowheads="1"/>
              </p:cNvSpPr>
              <p:nvPr/>
            </p:nvSpPr>
            <p:spPr bwMode="auto">
              <a:xfrm>
                <a:off x="3312" y="2592"/>
                <a:ext cx="96" cy="96"/>
              </a:xfrm>
              <a:prstGeom prst="diamond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711" name="AutoShape 63"/>
              <p:cNvSpPr>
                <a:spLocks noChangeArrowheads="1"/>
              </p:cNvSpPr>
              <p:nvPr/>
            </p:nvSpPr>
            <p:spPr bwMode="auto">
              <a:xfrm>
                <a:off x="3456" y="2592"/>
                <a:ext cx="96" cy="96"/>
              </a:xfrm>
              <a:prstGeom prst="diamond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712" name="AutoShape 64"/>
              <p:cNvSpPr>
                <a:spLocks noChangeArrowheads="1"/>
              </p:cNvSpPr>
              <p:nvPr/>
            </p:nvSpPr>
            <p:spPr bwMode="auto">
              <a:xfrm>
                <a:off x="3600" y="2592"/>
                <a:ext cx="96" cy="96"/>
              </a:xfrm>
              <a:prstGeom prst="diamond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713" name="AutoShape 65"/>
              <p:cNvSpPr>
                <a:spLocks noChangeArrowheads="1"/>
              </p:cNvSpPr>
              <p:nvPr/>
            </p:nvSpPr>
            <p:spPr bwMode="auto">
              <a:xfrm>
                <a:off x="3744" y="2592"/>
                <a:ext cx="96" cy="96"/>
              </a:xfrm>
              <a:prstGeom prst="diamond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714" name="AutoShape 66"/>
              <p:cNvSpPr>
                <a:spLocks noChangeArrowheads="1"/>
              </p:cNvSpPr>
              <p:nvPr/>
            </p:nvSpPr>
            <p:spPr bwMode="auto">
              <a:xfrm>
                <a:off x="3744" y="2496"/>
                <a:ext cx="96" cy="96"/>
              </a:xfrm>
              <a:prstGeom prst="diamond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715" name="AutoShape 67"/>
              <p:cNvSpPr>
                <a:spLocks noChangeArrowheads="1"/>
              </p:cNvSpPr>
              <p:nvPr/>
            </p:nvSpPr>
            <p:spPr bwMode="auto">
              <a:xfrm>
                <a:off x="3888" y="2448"/>
                <a:ext cx="96" cy="96"/>
              </a:xfrm>
              <a:prstGeom prst="diamond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716" name="AutoShape 68"/>
              <p:cNvSpPr>
                <a:spLocks noChangeArrowheads="1"/>
              </p:cNvSpPr>
              <p:nvPr/>
            </p:nvSpPr>
            <p:spPr bwMode="auto">
              <a:xfrm>
                <a:off x="4032" y="2448"/>
                <a:ext cx="96" cy="96"/>
              </a:xfrm>
              <a:prstGeom prst="diamond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717" name="AutoShape 69"/>
              <p:cNvSpPr>
                <a:spLocks noChangeArrowheads="1"/>
              </p:cNvSpPr>
              <p:nvPr/>
            </p:nvSpPr>
            <p:spPr bwMode="auto">
              <a:xfrm>
                <a:off x="4032" y="2592"/>
                <a:ext cx="96" cy="96"/>
              </a:xfrm>
              <a:prstGeom prst="diamond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718" name="AutoShape 70"/>
              <p:cNvSpPr>
                <a:spLocks noChangeArrowheads="1"/>
              </p:cNvSpPr>
              <p:nvPr/>
            </p:nvSpPr>
            <p:spPr bwMode="auto">
              <a:xfrm>
                <a:off x="3888" y="2352"/>
                <a:ext cx="96" cy="96"/>
              </a:xfrm>
              <a:prstGeom prst="diamond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719" name="AutoShape 71"/>
              <p:cNvSpPr>
                <a:spLocks noChangeArrowheads="1"/>
              </p:cNvSpPr>
              <p:nvPr/>
            </p:nvSpPr>
            <p:spPr bwMode="auto">
              <a:xfrm>
                <a:off x="3888" y="2592"/>
                <a:ext cx="96" cy="96"/>
              </a:xfrm>
              <a:prstGeom prst="diamond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720" name="AutoShape 72"/>
              <p:cNvSpPr>
                <a:spLocks noChangeArrowheads="1"/>
              </p:cNvSpPr>
              <p:nvPr/>
            </p:nvSpPr>
            <p:spPr bwMode="auto">
              <a:xfrm>
                <a:off x="4176" y="2304"/>
                <a:ext cx="96" cy="96"/>
              </a:xfrm>
              <a:prstGeom prst="diamond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721" name="AutoShape 73"/>
              <p:cNvSpPr>
                <a:spLocks noChangeArrowheads="1"/>
              </p:cNvSpPr>
              <p:nvPr/>
            </p:nvSpPr>
            <p:spPr bwMode="auto">
              <a:xfrm>
                <a:off x="4176" y="2448"/>
                <a:ext cx="96" cy="96"/>
              </a:xfrm>
              <a:prstGeom prst="diamond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722" name="AutoShape 74"/>
              <p:cNvSpPr>
                <a:spLocks noChangeArrowheads="1"/>
              </p:cNvSpPr>
              <p:nvPr/>
            </p:nvSpPr>
            <p:spPr bwMode="auto">
              <a:xfrm>
                <a:off x="4176" y="2592"/>
                <a:ext cx="96" cy="96"/>
              </a:xfrm>
              <a:prstGeom prst="diamond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723" name="AutoShape 75"/>
              <p:cNvSpPr>
                <a:spLocks noChangeArrowheads="1"/>
              </p:cNvSpPr>
              <p:nvPr/>
            </p:nvSpPr>
            <p:spPr bwMode="auto">
              <a:xfrm>
                <a:off x="4032" y="2256"/>
                <a:ext cx="96" cy="96"/>
              </a:xfrm>
              <a:prstGeom prst="diamond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724" name="AutoShape 76"/>
              <p:cNvSpPr>
                <a:spLocks noChangeArrowheads="1"/>
              </p:cNvSpPr>
              <p:nvPr/>
            </p:nvSpPr>
            <p:spPr bwMode="auto">
              <a:xfrm>
                <a:off x="4368" y="2304"/>
                <a:ext cx="96" cy="96"/>
              </a:xfrm>
              <a:prstGeom prst="diamond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725" name="AutoShape 77"/>
              <p:cNvSpPr>
                <a:spLocks noChangeArrowheads="1"/>
              </p:cNvSpPr>
              <p:nvPr/>
            </p:nvSpPr>
            <p:spPr bwMode="auto">
              <a:xfrm>
                <a:off x="4368" y="2448"/>
                <a:ext cx="96" cy="96"/>
              </a:xfrm>
              <a:prstGeom prst="diamond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726" name="AutoShape 78"/>
              <p:cNvSpPr>
                <a:spLocks noChangeArrowheads="1"/>
              </p:cNvSpPr>
              <p:nvPr/>
            </p:nvSpPr>
            <p:spPr bwMode="auto">
              <a:xfrm>
                <a:off x="4368" y="2592"/>
                <a:ext cx="96" cy="96"/>
              </a:xfrm>
              <a:prstGeom prst="diamond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727" name="AutoShape 79"/>
              <p:cNvSpPr>
                <a:spLocks noChangeArrowheads="1"/>
              </p:cNvSpPr>
              <p:nvPr/>
            </p:nvSpPr>
            <p:spPr bwMode="auto">
              <a:xfrm>
                <a:off x="4176" y="2064"/>
                <a:ext cx="96" cy="96"/>
              </a:xfrm>
              <a:prstGeom prst="diamond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728" name="AutoShape 80"/>
              <p:cNvSpPr>
                <a:spLocks noChangeArrowheads="1"/>
              </p:cNvSpPr>
              <p:nvPr/>
            </p:nvSpPr>
            <p:spPr bwMode="auto">
              <a:xfrm>
                <a:off x="4176" y="2160"/>
                <a:ext cx="96" cy="96"/>
              </a:xfrm>
              <a:prstGeom prst="diamond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729" name="AutoShape 81"/>
              <p:cNvSpPr>
                <a:spLocks noChangeArrowheads="1"/>
              </p:cNvSpPr>
              <p:nvPr/>
            </p:nvSpPr>
            <p:spPr bwMode="auto">
              <a:xfrm>
                <a:off x="4512" y="2448"/>
                <a:ext cx="96" cy="96"/>
              </a:xfrm>
              <a:prstGeom prst="diamond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730" name="AutoShape 82"/>
              <p:cNvSpPr>
                <a:spLocks noChangeArrowheads="1"/>
              </p:cNvSpPr>
              <p:nvPr/>
            </p:nvSpPr>
            <p:spPr bwMode="auto">
              <a:xfrm>
                <a:off x="4512" y="2592"/>
                <a:ext cx="96" cy="96"/>
              </a:xfrm>
              <a:prstGeom prst="diamond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731" name="AutoShape 83"/>
              <p:cNvSpPr>
                <a:spLocks noChangeArrowheads="1"/>
              </p:cNvSpPr>
              <p:nvPr/>
            </p:nvSpPr>
            <p:spPr bwMode="auto">
              <a:xfrm>
                <a:off x="4656" y="2592"/>
                <a:ext cx="96" cy="96"/>
              </a:xfrm>
              <a:prstGeom prst="diamond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732" name="AutoShape 84"/>
              <p:cNvSpPr>
                <a:spLocks noChangeArrowheads="1"/>
              </p:cNvSpPr>
              <p:nvPr/>
            </p:nvSpPr>
            <p:spPr bwMode="auto">
              <a:xfrm>
                <a:off x="4368" y="2160"/>
                <a:ext cx="96" cy="96"/>
              </a:xfrm>
              <a:prstGeom prst="diamond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733" name="AutoShape 85"/>
              <p:cNvSpPr>
                <a:spLocks noChangeArrowheads="1"/>
              </p:cNvSpPr>
              <p:nvPr/>
            </p:nvSpPr>
            <p:spPr bwMode="auto">
              <a:xfrm>
                <a:off x="4512" y="2352"/>
                <a:ext cx="96" cy="96"/>
              </a:xfrm>
              <a:prstGeom prst="diamond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7734" name="Text Box 86"/>
            <p:cNvSpPr txBox="1">
              <a:spLocks noChangeArrowheads="1"/>
            </p:cNvSpPr>
            <p:nvPr/>
          </p:nvSpPr>
          <p:spPr bwMode="auto">
            <a:xfrm>
              <a:off x="2745" y="2400"/>
              <a:ext cx="3015" cy="5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 b="1" dirty="0">
                  <a:solidFill>
                    <a:srgbClr val="333333"/>
                  </a:solidFill>
                  <a:latin typeface="AGaramond" pitchFamily="18" charset="0"/>
                </a:rPr>
                <a:t>Skewed left: a few unusually small measurements</a:t>
              </a:r>
            </a:p>
          </p:txBody>
        </p:sp>
      </p:grpSp>
      <p:grpSp>
        <p:nvGrpSpPr>
          <p:cNvPr id="27735" name="Group 87"/>
          <p:cNvGrpSpPr>
            <a:grpSpLocks/>
          </p:cNvGrpSpPr>
          <p:nvPr/>
        </p:nvGrpSpPr>
        <p:grpSpPr bwMode="auto">
          <a:xfrm>
            <a:off x="762000" y="5181600"/>
            <a:ext cx="8077200" cy="914400"/>
            <a:chOff x="672" y="3264"/>
            <a:chExt cx="5088" cy="576"/>
          </a:xfrm>
        </p:grpSpPr>
        <p:grpSp>
          <p:nvGrpSpPr>
            <p:cNvPr id="27736" name="Group 88"/>
            <p:cNvGrpSpPr>
              <a:grpSpLocks/>
            </p:cNvGrpSpPr>
            <p:nvPr/>
          </p:nvGrpSpPr>
          <p:grpSpPr bwMode="auto">
            <a:xfrm>
              <a:off x="672" y="3264"/>
              <a:ext cx="2016" cy="576"/>
              <a:chOff x="672" y="3264"/>
              <a:chExt cx="2016" cy="576"/>
            </a:xfrm>
          </p:grpSpPr>
          <p:sp>
            <p:nvSpPr>
              <p:cNvPr id="27737" name="Line 89"/>
              <p:cNvSpPr>
                <a:spLocks noChangeShapeType="1"/>
              </p:cNvSpPr>
              <p:nvPr/>
            </p:nvSpPr>
            <p:spPr bwMode="auto">
              <a:xfrm>
                <a:off x="672" y="3840"/>
                <a:ext cx="2016" cy="0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38" name="AutoShape 90"/>
              <p:cNvSpPr>
                <a:spLocks noChangeArrowheads="1"/>
              </p:cNvSpPr>
              <p:nvPr/>
            </p:nvSpPr>
            <p:spPr bwMode="auto">
              <a:xfrm>
                <a:off x="672" y="3696"/>
                <a:ext cx="96" cy="96"/>
              </a:xfrm>
              <a:prstGeom prst="diamond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739" name="AutoShape 91"/>
              <p:cNvSpPr>
                <a:spLocks noChangeArrowheads="1"/>
              </p:cNvSpPr>
              <p:nvPr/>
            </p:nvSpPr>
            <p:spPr bwMode="auto">
              <a:xfrm>
                <a:off x="816" y="3696"/>
                <a:ext cx="96" cy="96"/>
              </a:xfrm>
              <a:prstGeom prst="diamond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740" name="AutoShape 92"/>
              <p:cNvSpPr>
                <a:spLocks noChangeArrowheads="1"/>
              </p:cNvSpPr>
              <p:nvPr/>
            </p:nvSpPr>
            <p:spPr bwMode="auto">
              <a:xfrm>
                <a:off x="960" y="3696"/>
                <a:ext cx="96" cy="96"/>
              </a:xfrm>
              <a:prstGeom prst="diamond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741" name="AutoShape 93"/>
              <p:cNvSpPr>
                <a:spLocks noChangeArrowheads="1"/>
              </p:cNvSpPr>
              <p:nvPr/>
            </p:nvSpPr>
            <p:spPr bwMode="auto">
              <a:xfrm>
                <a:off x="1104" y="3696"/>
                <a:ext cx="96" cy="96"/>
              </a:xfrm>
              <a:prstGeom prst="diamond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742" name="AutoShape 94"/>
              <p:cNvSpPr>
                <a:spLocks noChangeArrowheads="1"/>
              </p:cNvSpPr>
              <p:nvPr/>
            </p:nvSpPr>
            <p:spPr bwMode="auto">
              <a:xfrm>
                <a:off x="1248" y="3696"/>
                <a:ext cx="96" cy="96"/>
              </a:xfrm>
              <a:prstGeom prst="diamond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743" name="AutoShape 95"/>
              <p:cNvSpPr>
                <a:spLocks noChangeArrowheads="1"/>
              </p:cNvSpPr>
              <p:nvPr/>
            </p:nvSpPr>
            <p:spPr bwMode="auto">
              <a:xfrm>
                <a:off x="1248" y="3600"/>
                <a:ext cx="96" cy="96"/>
              </a:xfrm>
              <a:prstGeom prst="diamond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744" name="AutoShape 96"/>
              <p:cNvSpPr>
                <a:spLocks noChangeArrowheads="1"/>
              </p:cNvSpPr>
              <p:nvPr/>
            </p:nvSpPr>
            <p:spPr bwMode="auto">
              <a:xfrm>
                <a:off x="1392" y="3552"/>
                <a:ext cx="96" cy="96"/>
              </a:xfrm>
              <a:prstGeom prst="diamond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745" name="AutoShape 97"/>
              <p:cNvSpPr>
                <a:spLocks noChangeArrowheads="1"/>
              </p:cNvSpPr>
              <p:nvPr/>
            </p:nvSpPr>
            <p:spPr bwMode="auto">
              <a:xfrm>
                <a:off x="1536" y="3552"/>
                <a:ext cx="96" cy="96"/>
              </a:xfrm>
              <a:prstGeom prst="diamond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746" name="AutoShape 98"/>
              <p:cNvSpPr>
                <a:spLocks noChangeArrowheads="1"/>
              </p:cNvSpPr>
              <p:nvPr/>
            </p:nvSpPr>
            <p:spPr bwMode="auto">
              <a:xfrm>
                <a:off x="1536" y="3696"/>
                <a:ext cx="96" cy="96"/>
              </a:xfrm>
              <a:prstGeom prst="diamond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747" name="AutoShape 99"/>
              <p:cNvSpPr>
                <a:spLocks noChangeArrowheads="1"/>
              </p:cNvSpPr>
              <p:nvPr/>
            </p:nvSpPr>
            <p:spPr bwMode="auto">
              <a:xfrm>
                <a:off x="960" y="3456"/>
                <a:ext cx="96" cy="96"/>
              </a:xfrm>
              <a:prstGeom prst="diamond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748" name="AutoShape 100"/>
              <p:cNvSpPr>
                <a:spLocks noChangeArrowheads="1"/>
              </p:cNvSpPr>
              <p:nvPr/>
            </p:nvSpPr>
            <p:spPr bwMode="auto">
              <a:xfrm>
                <a:off x="1392" y="3696"/>
                <a:ext cx="96" cy="96"/>
              </a:xfrm>
              <a:prstGeom prst="diamond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749" name="AutoShape 101"/>
              <p:cNvSpPr>
                <a:spLocks noChangeArrowheads="1"/>
              </p:cNvSpPr>
              <p:nvPr/>
            </p:nvSpPr>
            <p:spPr bwMode="auto">
              <a:xfrm>
                <a:off x="1680" y="3408"/>
                <a:ext cx="96" cy="96"/>
              </a:xfrm>
              <a:prstGeom prst="diamond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750" name="AutoShape 102"/>
              <p:cNvSpPr>
                <a:spLocks noChangeArrowheads="1"/>
              </p:cNvSpPr>
              <p:nvPr/>
            </p:nvSpPr>
            <p:spPr bwMode="auto">
              <a:xfrm>
                <a:off x="1680" y="3552"/>
                <a:ext cx="96" cy="96"/>
              </a:xfrm>
              <a:prstGeom prst="diamond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751" name="AutoShape 103"/>
              <p:cNvSpPr>
                <a:spLocks noChangeArrowheads="1"/>
              </p:cNvSpPr>
              <p:nvPr/>
            </p:nvSpPr>
            <p:spPr bwMode="auto">
              <a:xfrm>
                <a:off x="1680" y="3696"/>
                <a:ext cx="96" cy="96"/>
              </a:xfrm>
              <a:prstGeom prst="diamond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752" name="AutoShape 104"/>
              <p:cNvSpPr>
                <a:spLocks noChangeArrowheads="1"/>
              </p:cNvSpPr>
              <p:nvPr/>
            </p:nvSpPr>
            <p:spPr bwMode="auto">
              <a:xfrm>
                <a:off x="1104" y="3552"/>
                <a:ext cx="96" cy="96"/>
              </a:xfrm>
              <a:prstGeom prst="diamond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753" name="AutoShape 105"/>
              <p:cNvSpPr>
                <a:spLocks noChangeArrowheads="1"/>
              </p:cNvSpPr>
              <p:nvPr/>
            </p:nvSpPr>
            <p:spPr bwMode="auto">
              <a:xfrm>
                <a:off x="1104" y="3264"/>
                <a:ext cx="96" cy="96"/>
              </a:xfrm>
              <a:prstGeom prst="diamond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754" name="AutoShape 106"/>
              <p:cNvSpPr>
                <a:spLocks noChangeArrowheads="1"/>
              </p:cNvSpPr>
              <p:nvPr/>
            </p:nvSpPr>
            <p:spPr bwMode="auto">
              <a:xfrm>
                <a:off x="1872" y="3552"/>
                <a:ext cx="96" cy="96"/>
              </a:xfrm>
              <a:prstGeom prst="diamond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755" name="AutoShape 107"/>
              <p:cNvSpPr>
                <a:spLocks noChangeArrowheads="1"/>
              </p:cNvSpPr>
              <p:nvPr/>
            </p:nvSpPr>
            <p:spPr bwMode="auto">
              <a:xfrm>
                <a:off x="1872" y="3696"/>
                <a:ext cx="96" cy="96"/>
              </a:xfrm>
              <a:prstGeom prst="diamond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756" name="AutoShape 108"/>
              <p:cNvSpPr>
                <a:spLocks noChangeArrowheads="1"/>
              </p:cNvSpPr>
              <p:nvPr/>
            </p:nvSpPr>
            <p:spPr bwMode="auto">
              <a:xfrm>
                <a:off x="1104" y="3408"/>
                <a:ext cx="96" cy="96"/>
              </a:xfrm>
              <a:prstGeom prst="diamond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757" name="AutoShape 109"/>
              <p:cNvSpPr>
                <a:spLocks noChangeArrowheads="1"/>
              </p:cNvSpPr>
              <p:nvPr/>
            </p:nvSpPr>
            <p:spPr bwMode="auto">
              <a:xfrm>
                <a:off x="1680" y="3264"/>
                <a:ext cx="96" cy="96"/>
              </a:xfrm>
              <a:prstGeom prst="diamond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758" name="AutoShape 110"/>
              <p:cNvSpPr>
                <a:spLocks noChangeArrowheads="1"/>
              </p:cNvSpPr>
              <p:nvPr/>
            </p:nvSpPr>
            <p:spPr bwMode="auto">
              <a:xfrm>
                <a:off x="2016" y="3552"/>
                <a:ext cx="96" cy="96"/>
              </a:xfrm>
              <a:prstGeom prst="diamond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759" name="AutoShape 111"/>
              <p:cNvSpPr>
                <a:spLocks noChangeArrowheads="1"/>
              </p:cNvSpPr>
              <p:nvPr/>
            </p:nvSpPr>
            <p:spPr bwMode="auto">
              <a:xfrm>
                <a:off x="2016" y="3696"/>
                <a:ext cx="96" cy="96"/>
              </a:xfrm>
              <a:prstGeom prst="diamond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760" name="AutoShape 112"/>
              <p:cNvSpPr>
                <a:spLocks noChangeArrowheads="1"/>
              </p:cNvSpPr>
              <p:nvPr/>
            </p:nvSpPr>
            <p:spPr bwMode="auto">
              <a:xfrm>
                <a:off x="2160" y="3696"/>
                <a:ext cx="96" cy="96"/>
              </a:xfrm>
              <a:prstGeom prst="diamond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761" name="AutoShape 113"/>
              <p:cNvSpPr>
                <a:spLocks noChangeArrowheads="1"/>
              </p:cNvSpPr>
              <p:nvPr/>
            </p:nvSpPr>
            <p:spPr bwMode="auto">
              <a:xfrm>
                <a:off x="960" y="3600"/>
                <a:ext cx="96" cy="96"/>
              </a:xfrm>
              <a:prstGeom prst="diamond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762" name="AutoShape 114"/>
              <p:cNvSpPr>
                <a:spLocks noChangeArrowheads="1"/>
              </p:cNvSpPr>
              <p:nvPr/>
            </p:nvSpPr>
            <p:spPr bwMode="auto">
              <a:xfrm>
                <a:off x="1872" y="3408"/>
                <a:ext cx="96" cy="96"/>
              </a:xfrm>
              <a:prstGeom prst="diamond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763" name="AutoShape 115"/>
              <p:cNvSpPr>
                <a:spLocks noChangeArrowheads="1"/>
              </p:cNvSpPr>
              <p:nvPr/>
            </p:nvSpPr>
            <p:spPr bwMode="auto">
              <a:xfrm>
                <a:off x="1536" y="3408"/>
                <a:ext cx="96" cy="96"/>
              </a:xfrm>
              <a:prstGeom prst="diamond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764" name="AutoShape 116"/>
              <p:cNvSpPr>
                <a:spLocks noChangeArrowheads="1"/>
              </p:cNvSpPr>
              <p:nvPr/>
            </p:nvSpPr>
            <p:spPr bwMode="auto">
              <a:xfrm>
                <a:off x="1872" y="3264"/>
                <a:ext cx="96" cy="96"/>
              </a:xfrm>
              <a:prstGeom prst="diamond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765" name="AutoShape 117"/>
              <p:cNvSpPr>
                <a:spLocks noChangeArrowheads="1"/>
              </p:cNvSpPr>
              <p:nvPr/>
            </p:nvSpPr>
            <p:spPr bwMode="auto">
              <a:xfrm>
                <a:off x="1248" y="3456"/>
                <a:ext cx="96" cy="96"/>
              </a:xfrm>
              <a:prstGeom prst="diamond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7766" name="Text Box 118"/>
            <p:cNvSpPr txBox="1">
              <a:spLocks noChangeArrowheads="1"/>
            </p:cNvSpPr>
            <p:nvPr/>
          </p:nvSpPr>
          <p:spPr bwMode="auto">
            <a:xfrm>
              <a:off x="2832" y="3312"/>
              <a:ext cx="29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 b="1">
                  <a:solidFill>
                    <a:srgbClr val="333333"/>
                  </a:solidFill>
                  <a:latin typeface="AGaramond" pitchFamily="18" charset="0"/>
                </a:rPr>
                <a:t>Bimodal: two local peaks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7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7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7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3048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sz="4800"/>
              <a:t>Interpreting Graphs: Outliers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4114800"/>
            <a:ext cx="7086600" cy="1828800"/>
          </a:xfrm>
        </p:spPr>
        <p:txBody>
          <a:bodyPr/>
          <a:lstStyle/>
          <a:p>
            <a:r>
              <a:rPr lang="en-US" b="1">
                <a:solidFill>
                  <a:srgbClr val="333333"/>
                </a:solidFill>
              </a:rPr>
              <a:t>Are there any strange or unusual measurements that stand out in the data set?</a:t>
            </a:r>
          </a:p>
        </p:txBody>
      </p:sp>
      <p:grpSp>
        <p:nvGrpSpPr>
          <p:cNvPr id="28677" name="Group 5"/>
          <p:cNvGrpSpPr>
            <a:grpSpLocks/>
          </p:cNvGrpSpPr>
          <p:nvPr/>
        </p:nvGrpSpPr>
        <p:grpSpPr bwMode="auto">
          <a:xfrm>
            <a:off x="4648200" y="2082800"/>
            <a:ext cx="3429000" cy="1651000"/>
            <a:chOff x="2928" y="1312"/>
            <a:chExt cx="2160" cy="1040"/>
          </a:xfrm>
        </p:grpSpPr>
        <p:sp>
          <p:nvSpPr>
            <p:cNvPr id="28678" name="Line 6"/>
            <p:cNvSpPr>
              <a:spLocks noChangeShapeType="1"/>
            </p:cNvSpPr>
            <p:nvPr/>
          </p:nvSpPr>
          <p:spPr bwMode="auto">
            <a:xfrm>
              <a:off x="2928" y="1872"/>
              <a:ext cx="2160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679" name="AutoShape 7"/>
            <p:cNvSpPr>
              <a:spLocks noChangeArrowheads="1"/>
            </p:cNvSpPr>
            <p:nvPr/>
          </p:nvSpPr>
          <p:spPr bwMode="auto">
            <a:xfrm>
              <a:off x="3264" y="1759"/>
              <a:ext cx="96" cy="112"/>
            </a:xfrm>
            <a:prstGeom prst="diamond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0" name="AutoShape 8"/>
            <p:cNvSpPr>
              <a:spLocks noChangeArrowheads="1"/>
            </p:cNvSpPr>
            <p:nvPr/>
          </p:nvSpPr>
          <p:spPr bwMode="auto">
            <a:xfrm>
              <a:off x="3264" y="1647"/>
              <a:ext cx="96" cy="112"/>
            </a:xfrm>
            <a:prstGeom prst="diamond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1" name="AutoShape 9"/>
            <p:cNvSpPr>
              <a:spLocks noChangeArrowheads="1"/>
            </p:cNvSpPr>
            <p:nvPr/>
          </p:nvSpPr>
          <p:spPr bwMode="auto">
            <a:xfrm>
              <a:off x="3408" y="1759"/>
              <a:ext cx="96" cy="112"/>
            </a:xfrm>
            <a:prstGeom prst="diamond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2" name="AutoShape 10"/>
            <p:cNvSpPr>
              <a:spLocks noChangeArrowheads="1"/>
            </p:cNvSpPr>
            <p:nvPr/>
          </p:nvSpPr>
          <p:spPr bwMode="auto">
            <a:xfrm>
              <a:off x="3408" y="1647"/>
              <a:ext cx="96" cy="112"/>
            </a:xfrm>
            <a:prstGeom prst="diamond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3" name="AutoShape 11"/>
            <p:cNvSpPr>
              <a:spLocks noChangeArrowheads="1"/>
            </p:cNvSpPr>
            <p:nvPr/>
          </p:nvSpPr>
          <p:spPr bwMode="auto">
            <a:xfrm>
              <a:off x="3408" y="1535"/>
              <a:ext cx="96" cy="112"/>
            </a:xfrm>
            <a:prstGeom prst="diamond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4" name="AutoShape 12"/>
            <p:cNvSpPr>
              <a:spLocks noChangeArrowheads="1"/>
            </p:cNvSpPr>
            <p:nvPr/>
          </p:nvSpPr>
          <p:spPr bwMode="auto">
            <a:xfrm>
              <a:off x="3408" y="1424"/>
              <a:ext cx="96" cy="111"/>
            </a:xfrm>
            <a:prstGeom prst="diamond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5" name="AutoShape 13"/>
            <p:cNvSpPr>
              <a:spLocks noChangeArrowheads="1"/>
            </p:cNvSpPr>
            <p:nvPr/>
          </p:nvSpPr>
          <p:spPr bwMode="auto">
            <a:xfrm>
              <a:off x="4080" y="1776"/>
              <a:ext cx="96" cy="112"/>
            </a:xfrm>
            <a:prstGeom prst="diamond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6" name="AutoShape 14"/>
            <p:cNvSpPr>
              <a:spLocks noChangeArrowheads="1"/>
            </p:cNvSpPr>
            <p:nvPr/>
          </p:nvSpPr>
          <p:spPr bwMode="auto">
            <a:xfrm>
              <a:off x="2976" y="1776"/>
              <a:ext cx="96" cy="112"/>
            </a:xfrm>
            <a:prstGeom prst="diamond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7" name="AutoShape 15"/>
            <p:cNvSpPr>
              <a:spLocks noChangeArrowheads="1"/>
            </p:cNvSpPr>
            <p:nvPr/>
          </p:nvSpPr>
          <p:spPr bwMode="auto">
            <a:xfrm>
              <a:off x="3888" y="1776"/>
              <a:ext cx="96" cy="112"/>
            </a:xfrm>
            <a:prstGeom prst="diamond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8" name="AutoShape 16"/>
            <p:cNvSpPr>
              <a:spLocks noChangeArrowheads="1"/>
            </p:cNvSpPr>
            <p:nvPr/>
          </p:nvSpPr>
          <p:spPr bwMode="auto">
            <a:xfrm>
              <a:off x="3744" y="1759"/>
              <a:ext cx="96" cy="112"/>
            </a:xfrm>
            <a:prstGeom prst="diamond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9" name="AutoShape 17"/>
            <p:cNvSpPr>
              <a:spLocks noChangeArrowheads="1"/>
            </p:cNvSpPr>
            <p:nvPr/>
          </p:nvSpPr>
          <p:spPr bwMode="auto">
            <a:xfrm>
              <a:off x="3552" y="1759"/>
              <a:ext cx="96" cy="112"/>
            </a:xfrm>
            <a:prstGeom prst="diamond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90" name="AutoShape 18"/>
            <p:cNvSpPr>
              <a:spLocks noChangeArrowheads="1"/>
            </p:cNvSpPr>
            <p:nvPr/>
          </p:nvSpPr>
          <p:spPr bwMode="auto">
            <a:xfrm>
              <a:off x="3744" y="1647"/>
              <a:ext cx="96" cy="112"/>
            </a:xfrm>
            <a:prstGeom prst="diamond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91" name="AutoShape 19"/>
            <p:cNvSpPr>
              <a:spLocks noChangeArrowheads="1"/>
            </p:cNvSpPr>
            <p:nvPr/>
          </p:nvSpPr>
          <p:spPr bwMode="auto">
            <a:xfrm>
              <a:off x="3552" y="1535"/>
              <a:ext cx="96" cy="112"/>
            </a:xfrm>
            <a:prstGeom prst="diamond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92" name="AutoShape 20"/>
            <p:cNvSpPr>
              <a:spLocks noChangeArrowheads="1"/>
            </p:cNvSpPr>
            <p:nvPr/>
          </p:nvSpPr>
          <p:spPr bwMode="auto">
            <a:xfrm>
              <a:off x="3552" y="1647"/>
              <a:ext cx="96" cy="112"/>
            </a:xfrm>
            <a:prstGeom prst="diamond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93" name="AutoShape 21"/>
            <p:cNvSpPr>
              <a:spLocks noChangeArrowheads="1"/>
            </p:cNvSpPr>
            <p:nvPr/>
          </p:nvSpPr>
          <p:spPr bwMode="auto">
            <a:xfrm>
              <a:off x="3408" y="1312"/>
              <a:ext cx="96" cy="112"/>
            </a:xfrm>
            <a:prstGeom prst="diamond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94" name="AutoShape 22"/>
            <p:cNvSpPr>
              <a:spLocks noChangeArrowheads="1"/>
            </p:cNvSpPr>
            <p:nvPr/>
          </p:nvSpPr>
          <p:spPr bwMode="auto">
            <a:xfrm>
              <a:off x="3552" y="1424"/>
              <a:ext cx="96" cy="111"/>
            </a:xfrm>
            <a:prstGeom prst="diamond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95" name="AutoShape 23"/>
            <p:cNvSpPr>
              <a:spLocks noChangeArrowheads="1"/>
            </p:cNvSpPr>
            <p:nvPr/>
          </p:nvSpPr>
          <p:spPr bwMode="auto">
            <a:xfrm>
              <a:off x="4800" y="1728"/>
              <a:ext cx="96" cy="112"/>
            </a:xfrm>
            <a:prstGeom prst="diamond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96" name="AutoShape 24"/>
            <p:cNvSpPr>
              <a:spLocks noChangeArrowheads="1"/>
            </p:cNvSpPr>
            <p:nvPr/>
          </p:nvSpPr>
          <p:spPr bwMode="auto">
            <a:xfrm>
              <a:off x="3264" y="1535"/>
              <a:ext cx="96" cy="112"/>
            </a:xfrm>
            <a:prstGeom prst="diamond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97" name="AutoShape 25"/>
            <p:cNvSpPr>
              <a:spLocks noChangeArrowheads="1"/>
            </p:cNvSpPr>
            <p:nvPr/>
          </p:nvSpPr>
          <p:spPr bwMode="auto">
            <a:xfrm>
              <a:off x="3120" y="1647"/>
              <a:ext cx="96" cy="112"/>
            </a:xfrm>
            <a:prstGeom prst="diamond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98" name="AutoShape 26"/>
            <p:cNvSpPr>
              <a:spLocks noChangeArrowheads="1"/>
            </p:cNvSpPr>
            <p:nvPr/>
          </p:nvSpPr>
          <p:spPr bwMode="auto">
            <a:xfrm>
              <a:off x="3120" y="1759"/>
              <a:ext cx="96" cy="112"/>
            </a:xfrm>
            <a:prstGeom prst="diamond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99" name="AutoShape 27"/>
            <p:cNvSpPr>
              <a:spLocks noChangeArrowheads="1"/>
            </p:cNvSpPr>
            <p:nvPr/>
          </p:nvSpPr>
          <p:spPr bwMode="auto">
            <a:xfrm>
              <a:off x="3264" y="1424"/>
              <a:ext cx="96" cy="111"/>
            </a:xfrm>
            <a:prstGeom prst="diamond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0" name="Text Box 28"/>
            <p:cNvSpPr txBox="1">
              <a:spLocks noChangeArrowheads="1"/>
            </p:cNvSpPr>
            <p:nvPr/>
          </p:nvSpPr>
          <p:spPr bwMode="auto">
            <a:xfrm>
              <a:off x="4080" y="2064"/>
              <a:ext cx="67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Garamond" pitchFamily="18" charset="0"/>
                </a:rPr>
                <a:t>Outlier</a:t>
              </a:r>
            </a:p>
          </p:txBody>
        </p:sp>
        <p:sp>
          <p:nvSpPr>
            <p:cNvPr id="28701" name="Line 29"/>
            <p:cNvSpPr>
              <a:spLocks noChangeShapeType="1"/>
            </p:cNvSpPr>
            <p:nvPr/>
          </p:nvSpPr>
          <p:spPr bwMode="auto">
            <a:xfrm flipV="1">
              <a:off x="4656" y="1920"/>
              <a:ext cx="144" cy="192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8702" name="Group 30"/>
          <p:cNvGrpSpPr>
            <a:grpSpLocks/>
          </p:cNvGrpSpPr>
          <p:nvPr/>
        </p:nvGrpSpPr>
        <p:grpSpPr bwMode="auto">
          <a:xfrm>
            <a:off x="1066800" y="2057400"/>
            <a:ext cx="3200400" cy="1676400"/>
            <a:chOff x="672" y="1296"/>
            <a:chExt cx="2016" cy="1056"/>
          </a:xfrm>
        </p:grpSpPr>
        <p:grpSp>
          <p:nvGrpSpPr>
            <p:cNvPr id="28703" name="Group 31"/>
            <p:cNvGrpSpPr>
              <a:grpSpLocks/>
            </p:cNvGrpSpPr>
            <p:nvPr/>
          </p:nvGrpSpPr>
          <p:grpSpPr bwMode="auto">
            <a:xfrm>
              <a:off x="672" y="1296"/>
              <a:ext cx="2016" cy="577"/>
              <a:chOff x="3120" y="1248"/>
              <a:chExt cx="2016" cy="577"/>
            </a:xfrm>
          </p:grpSpPr>
          <p:sp>
            <p:nvSpPr>
              <p:cNvPr id="28704" name="Line 32"/>
              <p:cNvSpPr>
                <a:spLocks noChangeShapeType="1"/>
              </p:cNvSpPr>
              <p:nvPr/>
            </p:nvSpPr>
            <p:spPr bwMode="auto">
              <a:xfrm>
                <a:off x="3120" y="1824"/>
                <a:ext cx="2016" cy="1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05" name="AutoShape 33"/>
              <p:cNvSpPr>
                <a:spLocks noChangeArrowheads="1"/>
              </p:cNvSpPr>
              <p:nvPr/>
            </p:nvSpPr>
            <p:spPr bwMode="auto">
              <a:xfrm>
                <a:off x="3312" y="1728"/>
                <a:ext cx="96" cy="96"/>
              </a:xfrm>
              <a:prstGeom prst="diamond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06" name="AutoShape 34"/>
              <p:cNvSpPr>
                <a:spLocks noChangeArrowheads="1"/>
              </p:cNvSpPr>
              <p:nvPr/>
            </p:nvSpPr>
            <p:spPr bwMode="auto">
              <a:xfrm>
                <a:off x="3312" y="1632"/>
                <a:ext cx="96" cy="96"/>
              </a:xfrm>
              <a:prstGeom prst="diamond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07" name="AutoShape 35"/>
              <p:cNvSpPr>
                <a:spLocks noChangeArrowheads="1"/>
              </p:cNvSpPr>
              <p:nvPr/>
            </p:nvSpPr>
            <p:spPr bwMode="auto">
              <a:xfrm>
                <a:off x="3456" y="1728"/>
                <a:ext cx="96" cy="96"/>
              </a:xfrm>
              <a:prstGeom prst="diamond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08" name="AutoShape 36"/>
              <p:cNvSpPr>
                <a:spLocks noChangeArrowheads="1"/>
              </p:cNvSpPr>
              <p:nvPr/>
            </p:nvSpPr>
            <p:spPr bwMode="auto">
              <a:xfrm>
                <a:off x="3456" y="1632"/>
                <a:ext cx="96" cy="96"/>
              </a:xfrm>
              <a:prstGeom prst="diamond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09" name="AutoShape 37"/>
              <p:cNvSpPr>
                <a:spLocks noChangeArrowheads="1"/>
              </p:cNvSpPr>
              <p:nvPr/>
            </p:nvSpPr>
            <p:spPr bwMode="auto">
              <a:xfrm>
                <a:off x="3456" y="1536"/>
                <a:ext cx="96" cy="96"/>
              </a:xfrm>
              <a:prstGeom prst="diamond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10" name="AutoShape 38"/>
              <p:cNvSpPr>
                <a:spLocks noChangeArrowheads="1"/>
              </p:cNvSpPr>
              <p:nvPr/>
            </p:nvSpPr>
            <p:spPr bwMode="auto">
              <a:xfrm>
                <a:off x="3456" y="1440"/>
                <a:ext cx="96" cy="96"/>
              </a:xfrm>
              <a:prstGeom prst="diamond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11" name="AutoShape 39"/>
              <p:cNvSpPr>
                <a:spLocks noChangeArrowheads="1"/>
              </p:cNvSpPr>
              <p:nvPr/>
            </p:nvSpPr>
            <p:spPr bwMode="auto">
              <a:xfrm>
                <a:off x="4320" y="1728"/>
                <a:ext cx="96" cy="96"/>
              </a:xfrm>
              <a:prstGeom prst="diamond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12" name="AutoShape 40"/>
              <p:cNvSpPr>
                <a:spLocks noChangeArrowheads="1"/>
              </p:cNvSpPr>
              <p:nvPr/>
            </p:nvSpPr>
            <p:spPr bwMode="auto">
              <a:xfrm>
                <a:off x="4176" y="1728"/>
                <a:ext cx="96" cy="96"/>
              </a:xfrm>
              <a:prstGeom prst="diamond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13" name="AutoShape 41"/>
              <p:cNvSpPr>
                <a:spLocks noChangeArrowheads="1"/>
              </p:cNvSpPr>
              <p:nvPr/>
            </p:nvSpPr>
            <p:spPr bwMode="auto">
              <a:xfrm>
                <a:off x="3984" y="1728"/>
                <a:ext cx="96" cy="96"/>
              </a:xfrm>
              <a:prstGeom prst="diamond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14" name="AutoShape 42"/>
              <p:cNvSpPr>
                <a:spLocks noChangeArrowheads="1"/>
              </p:cNvSpPr>
              <p:nvPr/>
            </p:nvSpPr>
            <p:spPr bwMode="auto">
              <a:xfrm>
                <a:off x="3792" y="1728"/>
                <a:ext cx="96" cy="96"/>
              </a:xfrm>
              <a:prstGeom prst="diamond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15" name="AutoShape 43"/>
              <p:cNvSpPr>
                <a:spLocks noChangeArrowheads="1"/>
              </p:cNvSpPr>
              <p:nvPr/>
            </p:nvSpPr>
            <p:spPr bwMode="auto">
              <a:xfrm>
                <a:off x="3600" y="1728"/>
                <a:ext cx="96" cy="96"/>
              </a:xfrm>
              <a:prstGeom prst="diamond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16" name="AutoShape 44"/>
              <p:cNvSpPr>
                <a:spLocks noChangeArrowheads="1"/>
              </p:cNvSpPr>
              <p:nvPr/>
            </p:nvSpPr>
            <p:spPr bwMode="auto">
              <a:xfrm>
                <a:off x="3984" y="1632"/>
                <a:ext cx="96" cy="96"/>
              </a:xfrm>
              <a:prstGeom prst="diamond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17" name="AutoShape 45"/>
              <p:cNvSpPr>
                <a:spLocks noChangeArrowheads="1"/>
              </p:cNvSpPr>
              <p:nvPr/>
            </p:nvSpPr>
            <p:spPr bwMode="auto">
              <a:xfrm>
                <a:off x="3792" y="1632"/>
                <a:ext cx="96" cy="96"/>
              </a:xfrm>
              <a:prstGeom prst="diamond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18" name="AutoShape 46"/>
              <p:cNvSpPr>
                <a:spLocks noChangeArrowheads="1"/>
              </p:cNvSpPr>
              <p:nvPr/>
            </p:nvSpPr>
            <p:spPr bwMode="auto">
              <a:xfrm>
                <a:off x="3600" y="1536"/>
                <a:ext cx="96" cy="96"/>
              </a:xfrm>
              <a:prstGeom prst="diamond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19" name="AutoShape 47"/>
              <p:cNvSpPr>
                <a:spLocks noChangeArrowheads="1"/>
              </p:cNvSpPr>
              <p:nvPr/>
            </p:nvSpPr>
            <p:spPr bwMode="auto">
              <a:xfrm>
                <a:off x="3600" y="1632"/>
                <a:ext cx="96" cy="96"/>
              </a:xfrm>
              <a:prstGeom prst="diamond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20" name="AutoShape 48"/>
              <p:cNvSpPr>
                <a:spLocks noChangeArrowheads="1"/>
              </p:cNvSpPr>
              <p:nvPr/>
            </p:nvSpPr>
            <p:spPr bwMode="auto">
              <a:xfrm>
                <a:off x="3456" y="1344"/>
                <a:ext cx="96" cy="96"/>
              </a:xfrm>
              <a:prstGeom prst="diamond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21" name="AutoShape 49"/>
              <p:cNvSpPr>
                <a:spLocks noChangeArrowheads="1"/>
              </p:cNvSpPr>
              <p:nvPr/>
            </p:nvSpPr>
            <p:spPr bwMode="auto">
              <a:xfrm>
                <a:off x="3456" y="1248"/>
                <a:ext cx="96" cy="96"/>
              </a:xfrm>
              <a:prstGeom prst="diamond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22" name="AutoShape 50"/>
              <p:cNvSpPr>
                <a:spLocks noChangeArrowheads="1"/>
              </p:cNvSpPr>
              <p:nvPr/>
            </p:nvSpPr>
            <p:spPr bwMode="auto">
              <a:xfrm>
                <a:off x="3600" y="1440"/>
                <a:ext cx="96" cy="96"/>
              </a:xfrm>
              <a:prstGeom prst="diamond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23" name="AutoShape 51"/>
              <p:cNvSpPr>
                <a:spLocks noChangeArrowheads="1"/>
              </p:cNvSpPr>
              <p:nvPr/>
            </p:nvSpPr>
            <p:spPr bwMode="auto">
              <a:xfrm>
                <a:off x="3792" y="1536"/>
                <a:ext cx="96" cy="96"/>
              </a:xfrm>
              <a:prstGeom prst="diamond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24" name="AutoShape 52"/>
              <p:cNvSpPr>
                <a:spLocks noChangeArrowheads="1"/>
              </p:cNvSpPr>
              <p:nvPr/>
            </p:nvSpPr>
            <p:spPr bwMode="auto">
              <a:xfrm>
                <a:off x="4464" y="1728"/>
                <a:ext cx="96" cy="96"/>
              </a:xfrm>
              <a:prstGeom prst="diamond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25" name="AutoShape 53"/>
              <p:cNvSpPr>
                <a:spLocks noChangeArrowheads="1"/>
              </p:cNvSpPr>
              <p:nvPr/>
            </p:nvSpPr>
            <p:spPr bwMode="auto">
              <a:xfrm>
                <a:off x="4608" y="1728"/>
                <a:ext cx="96" cy="96"/>
              </a:xfrm>
              <a:prstGeom prst="diamond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26" name="AutoShape 54"/>
              <p:cNvSpPr>
                <a:spLocks noChangeArrowheads="1"/>
              </p:cNvSpPr>
              <p:nvPr/>
            </p:nvSpPr>
            <p:spPr bwMode="auto">
              <a:xfrm>
                <a:off x="3312" y="1536"/>
                <a:ext cx="96" cy="96"/>
              </a:xfrm>
              <a:prstGeom prst="diamond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27" name="AutoShape 55"/>
              <p:cNvSpPr>
                <a:spLocks noChangeArrowheads="1"/>
              </p:cNvSpPr>
              <p:nvPr/>
            </p:nvSpPr>
            <p:spPr bwMode="auto">
              <a:xfrm>
                <a:off x="3168" y="1632"/>
                <a:ext cx="96" cy="96"/>
              </a:xfrm>
              <a:prstGeom prst="diamond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28" name="AutoShape 56"/>
              <p:cNvSpPr>
                <a:spLocks noChangeArrowheads="1"/>
              </p:cNvSpPr>
              <p:nvPr/>
            </p:nvSpPr>
            <p:spPr bwMode="auto">
              <a:xfrm>
                <a:off x="3168" y="1728"/>
                <a:ext cx="96" cy="96"/>
              </a:xfrm>
              <a:prstGeom prst="diamond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29" name="AutoShape 57"/>
              <p:cNvSpPr>
                <a:spLocks noChangeArrowheads="1"/>
              </p:cNvSpPr>
              <p:nvPr/>
            </p:nvSpPr>
            <p:spPr bwMode="auto">
              <a:xfrm>
                <a:off x="3312" y="1440"/>
                <a:ext cx="96" cy="96"/>
              </a:xfrm>
              <a:prstGeom prst="diamond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8730" name="Text Box 58"/>
            <p:cNvSpPr txBox="1">
              <a:spLocks noChangeArrowheads="1"/>
            </p:cNvSpPr>
            <p:nvPr/>
          </p:nvSpPr>
          <p:spPr bwMode="auto">
            <a:xfrm>
              <a:off x="1056" y="2064"/>
              <a:ext cx="110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Garamond" pitchFamily="18" charset="0"/>
                </a:rPr>
                <a:t>No Outliers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8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8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304800"/>
            <a:ext cx="7772400" cy="1143000"/>
          </a:xfrm>
        </p:spPr>
        <p:txBody>
          <a:bodyPr/>
          <a:lstStyle/>
          <a:p>
            <a:r>
              <a:rPr lang="en-US" sz="4800"/>
              <a:t>Example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447800"/>
            <a:ext cx="8382000" cy="1828800"/>
          </a:xfrm>
        </p:spPr>
        <p:txBody>
          <a:bodyPr>
            <a:normAutofit fontScale="92500"/>
          </a:bodyPr>
          <a:lstStyle/>
          <a:p>
            <a:r>
              <a:rPr lang="en-US" sz="2800"/>
              <a:t>A quality control process measures the diameter of a gear being made by a machine (cm). The technician records 15 diameters, but inadvertently makes a typing mistake on the second entry.</a:t>
            </a:r>
          </a:p>
        </p:txBody>
      </p:sp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1143000" y="3200400"/>
            <a:ext cx="7315200" cy="1004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latin typeface="Garamond" pitchFamily="18" charset="0"/>
              </a:rPr>
              <a:t>1.991	</a:t>
            </a:r>
            <a:r>
              <a:rPr lang="en-US" b="1">
                <a:solidFill>
                  <a:srgbClr val="CC0000"/>
                </a:solidFill>
                <a:latin typeface="Garamond" pitchFamily="18" charset="0"/>
              </a:rPr>
              <a:t>1.891</a:t>
            </a:r>
            <a:r>
              <a:rPr lang="en-US" b="1">
                <a:latin typeface="Garamond" pitchFamily="18" charset="0"/>
              </a:rPr>
              <a:t>	1.991	1.988	1.993	 1.989	1.990	1.988</a:t>
            </a:r>
          </a:p>
          <a:p>
            <a:pPr>
              <a:spcBef>
                <a:spcPct val="50000"/>
              </a:spcBef>
            </a:pPr>
            <a:r>
              <a:rPr lang="en-US" b="1">
                <a:latin typeface="Garamond" pitchFamily="18" charset="0"/>
              </a:rPr>
              <a:t>1.988	1.993	1.991	1.989	1.989	1.993	1.990	1.994</a:t>
            </a:r>
          </a:p>
        </p:txBody>
      </p:sp>
      <p:sp>
        <p:nvSpPr>
          <p:cNvPr id="29703" name="Rectangle 7"/>
          <p:cNvSpPr>
            <a:spLocks noChangeArrowheads="1"/>
          </p:cNvSpPr>
          <p:nvPr/>
        </p:nvSpPr>
        <p:spPr bwMode="auto">
          <a:xfrm>
            <a:off x="1905000" y="4419600"/>
            <a:ext cx="5791200" cy="13716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pic>
        <p:nvPicPr>
          <p:cNvPr id="29704" name="Picture 8" descr="diameter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7400" y="4572000"/>
            <a:ext cx="5473700" cy="1028700"/>
          </a:xfrm>
          <a:prstGeom prst="rect">
            <a:avLst/>
          </a:prstGeom>
          <a:noFill/>
          <a:ln w="19050">
            <a:solidFill>
              <a:srgbClr val="666699"/>
            </a:solidFill>
            <a:miter lim="800000"/>
            <a:headEnd/>
            <a:tailEnd/>
          </a:ln>
          <a:effectLst/>
        </p:spPr>
      </p:pic>
      <p:sp>
        <p:nvSpPr>
          <p:cNvPr id="29712" name="Line 16"/>
          <p:cNvSpPr>
            <a:spLocks noChangeShapeType="1"/>
          </p:cNvSpPr>
          <p:nvPr/>
        </p:nvSpPr>
        <p:spPr bwMode="auto">
          <a:xfrm flipH="1">
            <a:off x="2286000" y="3581400"/>
            <a:ext cx="228600" cy="121920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9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1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305800" cy="1143000"/>
          </a:xfrm>
        </p:spPr>
        <p:txBody>
          <a:bodyPr>
            <a:normAutofit fontScale="90000"/>
          </a:bodyPr>
          <a:lstStyle/>
          <a:p>
            <a:r>
              <a:rPr lang="en-US" sz="4800"/>
              <a:t>Relative Frequency Histograms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371600"/>
            <a:ext cx="8534400" cy="25908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3200"/>
              <a:t>A </a:t>
            </a:r>
            <a:r>
              <a:rPr lang="en-US" sz="3200" b="1">
                <a:solidFill>
                  <a:srgbClr val="3333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relative frequency histogram</a:t>
            </a:r>
            <a:r>
              <a:rPr lang="en-US" sz="3200" b="1">
                <a:solidFill>
                  <a:schemeClr val="bg1"/>
                </a:solidFill>
              </a:rPr>
              <a:t> </a:t>
            </a:r>
            <a:r>
              <a:rPr lang="en-US" sz="3200"/>
              <a:t>for a quantitative data set is a bar graph in which the height of the bar shows “how often” (measured as a proportion or relative frequency) measurements fall in a particular class or subinterval.</a:t>
            </a:r>
          </a:p>
        </p:txBody>
      </p:sp>
      <p:grpSp>
        <p:nvGrpSpPr>
          <p:cNvPr id="30725" name="Group 5"/>
          <p:cNvGrpSpPr>
            <a:grpSpLocks/>
          </p:cNvGrpSpPr>
          <p:nvPr/>
        </p:nvGrpSpPr>
        <p:grpSpPr bwMode="auto">
          <a:xfrm>
            <a:off x="533400" y="4572000"/>
            <a:ext cx="3886200" cy="1143000"/>
            <a:chOff x="432" y="2880"/>
            <a:chExt cx="2448" cy="720"/>
          </a:xfrm>
        </p:grpSpPr>
        <p:sp>
          <p:nvSpPr>
            <p:cNvPr id="30726" name="AutoShape 6"/>
            <p:cNvSpPr>
              <a:spLocks noChangeArrowheads="1"/>
            </p:cNvSpPr>
            <p:nvPr/>
          </p:nvSpPr>
          <p:spPr bwMode="auto">
            <a:xfrm>
              <a:off x="1440" y="2976"/>
              <a:ext cx="96" cy="96"/>
            </a:xfrm>
            <a:prstGeom prst="diamond">
              <a:avLst/>
            </a:prstGeom>
            <a:solidFill>
              <a:schemeClr val="accent1"/>
            </a:solidFill>
            <a:ln w="9525">
              <a:solidFill>
                <a:srgbClr val="6666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0727" name="Group 7"/>
            <p:cNvGrpSpPr>
              <a:grpSpLocks/>
            </p:cNvGrpSpPr>
            <p:nvPr/>
          </p:nvGrpSpPr>
          <p:grpSpPr bwMode="auto">
            <a:xfrm>
              <a:off x="432" y="2880"/>
              <a:ext cx="2448" cy="720"/>
              <a:chOff x="432" y="2880"/>
              <a:chExt cx="2448" cy="720"/>
            </a:xfrm>
          </p:grpSpPr>
          <p:sp>
            <p:nvSpPr>
              <p:cNvPr id="30728" name="AutoShape 8"/>
              <p:cNvSpPr>
                <a:spLocks noChangeArrowheads="1"/>
              </p:cNvSpPr>
              <p:nvPr/>
            </p:nvSpPr>
            <p:spPr bwMode="auto">
              <a:xfrm>
                <a:off x="1200" y="2976"/>
                <a:ext cx="96" cy="96"/>
              </a:xfrm>
              <a:prstGeom prst="diamond">
                <a:avLst/>
              </a:prstGeom>
              <a:solidFill>
                <a:srgbClr val="CC0000"/>
              </a:solidFill>
              <a:ln w="9525">
                <a:solidFill>
                  <a:srgbClr val="666699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0729" name="Group 9"/>
              <p:cNvGrpSpPr>
                <a:grpSpLocks/>
              </p:cNvGrpSpPr>
              <p:nvPr/>
            </p:nvGrpSpPr>
            <p:grpSpPr bwMode="auto">
              <a:xfrm>
                <a:off x="432" y="2880"/>
                <a:ext cx="2448" cy="720"/>
                <a:chOff x="432" y="2880"/>
                <a:chExt cx="2448" cy="720"/>
              </a:xfrm>
            </p:grpSpPr>
            <p:sp>
              <p:nvSpPr>
                <p:cNvPr id="30730" name="AutoShape 10"/>
                <p:cNvSpPr>
                  <a:spLocks noChangeArrowheads="1"/>
                </p:cNvSpPr>
                <p:nvPr/>
              </p:nvSpPr>
              <p:spPr bwMode="auto">
                <a:xfrm>
                  <a:off x="1536" y="2976"/>
                  <a:ext cx="96" cy="96"/>
                </a:xfrm>
                <a:prstGeom prst="diamond">
                  <a:avLst/>
                </a:prstGeom>
                <a:solidFill>
                  <a:srgbClr val="CC0000"/>
                </a:solidFill>
                <a:ln w="9525">
                  <a:solidFill>
                    <a:srgbClr val="666699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30731" name="Group 11"/>
                <p:cNvGrpSpPr>
                  <a:grpSpLocks/>
                </p:cNvGrpSpPr>
                <p:nvPr/>
              </p:nvGrpSpPr>
              <p:grpSpPr bwMode="auto">
                <a:xfrm>
                  <a:off x="432" y="2880"/>
                  <a:ext cx="2448" cy="720"/>
                  <a:chOff x="432" y="2880"/>
                  <a:chExt cx="2448" cy="720"/>
                </a:xfrm>
              </p:grpSpPr>
              <p:grpSp>
                <p:nvGrpSpPr>
                  <p:cNvPr id="30732" name="Group 12"/>
                  <p:cNvGrpSpPr>
                    <a:grpSpLocks/>
                  </p:cNvGrpSpPr>
                  <p:nvPr/>
                </p:nvGrpSpPr>
                <p:grpSpPr bwMode="auto">
                  <a:xfrm>
                    <a:off x="1104" y="2976"/>
                    <a:ext cx="576" cy="96"/>
                    <a:chOff x="1104" y="2976"/>
                    <a:chExt cx="576" cy="96"/>
                  </a:xfrm>
                </p:grpSpPr>
                <p:sp>
                  <p:nvSpPr>
                    <p:cNvPr id="30733" name="AutoShape 1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48" y="2976"/>
                      <a:ext cx="96" cy="96"/>
                    </a:xfrm>
                    <a:prstGeom prst="diamond">
                      <a:avLst/>
                    </a:prstGeom>
                    <a:solidFill>
                      <a:srgbClr val="CC0000"/>
                    </a:solidFill>
                    <a:ln w="9525">
                      <a:solidFill>
                        <a:srgbClr val="666699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0734" name="AutoShape 1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04" y="2976"/>
                      <a:ext cx="96" cy="96"/>
                    </a:xfrm>
                    <a:prstGeom prst="diamond">
                      <a:avLst/>
                    </a:prstGeom>
                    <a:solidFill>
                      <a:srgbClr val="CC0000"/>
                    </a:solidFill>
                    <a:ln w="9525">
                      <a:solidFill>
                        <a:srgbClr val="666699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0735" name="AutoShape 1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84" y="2976"/>
                      <a:ext cx="96" cy="96"/>
                    </a:xfrm>
                    <a:prstGeom prst="diamond">
                      <a:avLst/>
                    </a:prstGeom>
                    <a:solidFill>
                      <a:srgbClr val="CC0000"/>
                    </a:solidFill>
                    <a:ln w="9525">
                      <a:solidFill>
                        <a:srgbClr val="666699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30736" name="Group 16"/>
                  <p:cNvGrpSpPr>
                    <a:grpSpLocks/>
                  </p:cNvGrpSpPr>
                  <p:nvPr/>
                </p:nvGrpSpPr>
                <p:grpSpPr bwMode="auto">
                  <a:xfrm>
                    <a:off x="432" y="2880"/>
                    <a:ext cx="2448" cy="720"/>
                    <a:chOff x="432" y="2880"/>
                    <a:chExt cx="2448" cy="720"/>
                  </a:xfrm>
                </p:grpSpPr>
                <p:sp>
                  <p:nvSpPr>
                    <p:cNvPr id="30737" name="AutoShape 1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16" y="2976"/>
                      <a:ext cx="96" cy="96"/>
                    </a:xfrm>
                    <a:prstGeom prst="diamond">
                      <a:avLst/>
                    </a:prstGeom>
                    <a:solidFill>
                      <a:srgbClr val="CC0000"/>
                    </a:solidFill>
                    <a:ln w="9525">
                      <a:solidFill>
                        <a:srgbClr val="666699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0738" name="AutoShape 1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60" y="2976"/>
                      <a:ext cx="96" cy="96"/>
                    </a:xfrm>
                    <a:prstGeom prst="diamond">
                      <a:avLst/>
                    </a:prstGeom>
                    <a:solidFill>
                      <a:srgbClr val="CC0000"/>
                    </a:solidFill>
                    <a:ln w="9525">
                      <a:solidFill>
                        <a:srgbClr val="666699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30739" name="Group 1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32" y="2880"/>
                      <a:ext cx="2448" cy="720"/>
                      <a:chOff x="432" y="2880"/>
                      <a:chExt cx="2448" cy="720"/>
                    </a:xfrm>
                  </p:grpSpPr>
                  <p:sp>
                    <p:nvSpPr>
                      <p:cNvPr id="30740" name="AutoShape 2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16" y="2880"/>
                        <a:ext cx="96" cy="96"/>
                      </a:xfrm>
                      <a:prstGeom prst="diamond">
                        <a:avLst/>
                      </a:prstGeom>
                      <a:solidFill>
                        <a:srgbClr val="CC0000"/>
                      </a:solidFill>
                      <a:ln w="9525">
                        <a:solidFill>
                          <a:srgbClr val="666699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30741" name="AutoShape 2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960" y="2880"/>
                        <a:ext cx="96" cy="96"/>
                      </a:xfrm>
                      <a:prstGeom prst="diamond">
                        <a:avLst/>
                      </a:prstGeom>
                      <a:solidFill>
                        <a:srgbClr val="CC0000"/>
                      </a:solidFill>
                      <a:ln w="9525">
                        <a:solidFill>
                          <a:srgbClr val="666699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30742" name="AutoShape 2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912" y="2976"/>
                        <a:ext cx="96" cy="96"/>
                      </a:xfrm>
                      <a:prstGeom prst="diamond">
                        <a:avLst/>
                      </a:prstGeom>
                      <a:solidFill>
                        <a:srgbClr val="CC0000"/>
                      </a:solidFill>
                      <a:ln w="9525">
                        <a:solidFill>
                          <a:srgbClr val="666699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30743" name="AutoShape 2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112" y="2976"/>
                        <a:ext cx="96" cy="96"/>
                      </a:xfrm>
                      <a:prstGeom prst="diamond">
                        <a:avLst/>
                      </a:prstGeom>
                      <a:solidFill>
                        <a:srgbClr val="CC0000"/>
                      </a:solidFill>
                      <a:ln w="9525">
                        <a:solidFill>
                          <a:srgbClr val="666699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30744" name="AutoShape 2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112" y="2880"/>
                        <a:ext cx="96" cy="96"/>
                      </a:xfrm>
                      <a:prstGeom prst="diamond">
                        <a:avLst/>
                      </a:prstGeom>
                      <a:solidFill>
                        <a:srgbClr val="CC0000"/>
                      </a:solidFill>
                      <a:ln w="9525">
                        <a:solidFill>
                          <a:srgbClr val="666699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30745" name="AutoShape 2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680" y="2976"/>
                        <a:ext cx="96" cy="96"/>
                      </a:xfrm>
                      <a:prstGeom prst="diamond">
                        <a:avLst/>
                      </a:prstGeom>
                      <a:solidFill>
                        <a:srgbClr val="CC0000"/>
                      </a:solidFill>
                      <a:ln w="9525">
                        <a:solidFill>
                          <a:srgbClr val="666699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30746" name="AutoShape 2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296" y="2976"/>
                        <a:ext cx="96" cy="96"/>
                      </a:xfrm>
                      <a:prstGeom prst="diamond">
                        <a:avLst/>
                      </a:prstGeom>
                      <a:solidFill>
                        <a:srgbClr val="CC0000"/>
                      </a:solidFill>
                      <a:ln w="9525">
                        <a:solidFill>
                          <a:srgbClr val="666699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30747" name="AutoShape 2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296" y="2880"/>
                        <a:ext cx="96" cy="96"/>
                      </a:xfrm>
                      <a:prstGeom prst="diamond">
                        <a:avLst/>
                      </a:prstGeom>
                      <a:solidFill>
                        <a:srgbClr val="CC0000"/>
                      </a:solidFill>
                      <a:ln w="9525">
                        <a:solidFill>
                          <a:srgbClr val="666699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30748" name="AutoShape 2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68" y="2976"/>
                        <a:ext cx="96" cy="96"/>
                      </a:xfrm>
                      <a:prstGeom prst="diamond">
                        <a:avLst/>
                      </a:prstGeom>
                      <a:solidFill>
                        <a:srgbClr val="CC0000"/>
                      </a:solidFill>
                      <a:ln w="9525">
                        <a:solidFill>
                          <a:srgbClr val="666699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30749" name="AutoShape 2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056" y="2976"/>
                        <a:ext cx="96" cy="96"/>
                      </a:xfrm>
                      <a:prstGeom prst="diamond">
                        <a:avLst/>
                      </a:prstGeom>
                      <a:solidFill>
                        <a:srgbClr val="CC0000"/>
                      </a:solidFill>
                      <a:ln w="9525">
                        <a:solidFill>
                          <a:srgbClr val="666699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30750" name="AutoShape 3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496" y="2976"/>
                        <a:ext cx="96" cy="96"/>
                      </a:xfrm>
                      <a:prstGeom prst="diamond">
                        <a:avLst/>
                      </a:prstGeom>
                      <a:solidFill>
                        <a:srgbClr val="CC0000"/>
                      </a:solidFill>
                      <a:ln w="9525">
                        <a:solidFill>
                          <a:srgbClr val="666699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30751" name="AutoShape 3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824" y="2976"/>
                        <a:ext cx="96" cy="96"/>
                      </a:xfrm>
                      <a:prstGeom prst="diamond">
                        <a:avLst/>
                      </a:prstGeom>
                      <a:solidFill>
                        <a:srgbClr val="CC0000"/>
                      </a:solidFill>
                      <a:ln w="9525">
                        <a:solidFill>
                          <a:srgbClr val="666699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30752" name="AutoShape 3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256" y="2976"/>
                        <a:ext cx="96" cy="96"/>
                      </a:xfrm>
                      <a:prstGeom prst="diamond">
                        <a:avLst/>
                      </a:prstGeom>
                      <a:solidFill>
                        <a:srgbClr val="CC0000"/>
                      </a:solidFill>
                      <a:ln w="9525">
                        <a:solidFill>
                          <a:srgbClr val="666699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30753" name="AutoShape 3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400" y="2976"/>
                        <a:ext cx="96" cy="96"/>
                      </a:xfrm>
                      <a:prstGeom prst="diamond">
                        <a:avLst/>
                      </a:prstGeom>
                      <a:solidFill>
                        <a:srgbClr val="CC0000"/>
                      </a:solidFill>
                      <a:ln w="9525">
                        <a:solidFill>
                          <a:srgbClr val="666699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30754" name="AutoShape 3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24" y="2976"/>
                        <a:ext cx="96" cy="96"/>
                      </a:xfrm>
                      <a:prstGeom prst="diamond">
                        <a:avLst/>
                      </a:prstGeom>
                      <a:solidFill>
                        <a:srgbClr val="CC0000"/>
                      </a:solidFill>
                      <a:ln w="9525">
                        <a:solidFill>
                          <a:srgbClr val="666699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30755" name="AutoShape 3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72" y="2976"/>
                        <a:ext cx="96" cy="96"/>
                      </a:xfrm>
                      <a:prstGeom prst="diamond">
                        <a:avLst/>
                      </a:prstGeom>
                      <a:solidFill>
                        <a:srgbClr val="CC0000"/>
                      </a:solidFill>
                      <a:ln w="9525">
                        <a:solidFill>
                          <a:srgbClr val="666699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30756" name="AutoShape 3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440" y="2976"/>
                        <a:ext cx="96" cy="96"/>
                      </a:xfrm>
                      <a:prstGeom prst="diamond">
                        <a:avLst/>
                      </a:prstGeom>
                      <a:solidFill>
                        <a:srgbClr val="CC0000"/>
                      </a:solidFill>
                      <a:ln w="9525">
                        <a:solidFill>
                          <a:srgbClr val="666699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30757" name="Text Box 37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960" y="3312"/>
                        <a:ext cx="1536" cy="28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>
                        <a:spAutoFit/>
                      </a:bodyPr>
                      <a:lstStyle/>
                      <a:p>
                        <a:pPr>
                          <a:spcBef>
                            <a:spcPct val="50000"/>
                          </a:spcBef>
                        </a:pPr>
                        <a:r>
                          <a:rPr lang="en-US" b="1">
                            <a:latin typeface="Garamond" pitchFamily="18" charset="0"/>
                          </a:rPr>
                          <a:t>Create intervals</a:t>
                        </a:r>
                      </a:p>
                    </p:txBody>
                  </p:sp>
                  <p:grpSp>
                    <p:nvGrpSpPr>
                      <p:cNvPr id="30758" name="Group 38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32" y="3024"/>
                        <a:ext cx="2448" cy="192"/>
                        <a:chOff x="2832" y="3024"/>
                        <a:chExt cx="2448" cy="192"/>
                      </a:xfrm>
                    </p:grpSpPr>
                    <p:sp>
                      <p:nvSpPr>
                        <p:cNvPr id="30759" name="Line 39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2832" y="3072"/>
                          <a:ext cx="2448" cy="0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666699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30760" name="Line 40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3312" y="3024"/>
                          <a:ext cx="0" cy="192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666699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30761" name="Line 41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3696" y="3024"/>
                          <a:ext cx="0" cy="192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666699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30762" name="Line 42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080" y="3024"/>
                          <a:ext cx="0" cy="192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666699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30763" name="Line 43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464" y="3024"/>
                          <a:ext cx="0" cy="192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666699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30764" name="Line 44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896" y="3024"/>
                          <a:ext cx="0" cy="192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666699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30765" name="Line 45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2880" y="3024"/>
                          <a:ext cx="0" cy="192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666699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30766" name="Line 46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5280" y="3024"/>
                          <a:ext cx="0" cy="192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666699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</p:grpSp>
                </p:grpSp>
              </p:grpSp>
            </p:grpSp>
          </p:grpSp>
        </p:grpSp>
      </p:grpSp>
      <p:grpSp>
        <p:nvGrpSpPr>
          <p:cNvPr id="30767" name="Group 47"/>
          <p:cNvGrpSpPr>
            <a:grpSpLocks/>
          </p:cNvGrpSpPr>
          <p:nvPr/>
        </p:nvGrpSpPr>
        <p:grpSpPr bwMode="auto">
          <a:xfrm>
            <a:off x="4876800" y="3810000"/>
            <a:ext cx="3886200" cy="1981200"/>
            <a:chOff x="2880" y="2400"/>
            <a:chExt cx="2448" cy="1248"/>
          </a:xfrm>
        </p:grpSpPr>
        <p:grpSp>
          <p:nvGrpSpPr>
            <p:cNvPr id="30768" name="Group 48"/>
            <p:cNvGrpSpPr>
              <a:grpSpLocks/>
            </p:cNvGrpSpPr>
            <p:nvPr/>
          </p:nvGrpSpPr>
          <p:grpSpPr bwMode="auto">
            <a:xfrm>
              <a:off x="3120" y="2400"/>
              <a:ext cx="2064" cy="1248"/>
              <a:chOff x="3120" y="2400"/>
              <a:chExt cx="2064" cy="1248"/>
            </a:xfrm>
          </p:grpSpPr>
          <p:sp>
            <p:nvSpPr>
              <p:cNvPr id="30769" name="AutoShape 49"/>
              <p:cNvSpPr>
                <a:spLocks noChangeArrowheads="1"/>
              </p:cNvSpPr>
              <p:nvPr/>
            </p:nvSpPr>
            <p:spPr bwMode="auto">
              <a:xfrm>
                <a:off x="4608" y="2880"/>
                <a:ext cx="96" cy="96"/>
              </a:xfrm>
              <a:prstGeom prst="diamond">
                <a:avLst/>
              </a:prstGeom>
              <a:solidFill>
                <a:srgbClr val="CC0000"/>
              </a:solidFill>
              <a:ln w="9525">
                <a:solidFill>
                  <a:srgbClr val="666699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0770" name="Group 50"/>
              <p:cNvGrpSpPr>
                <a:grpSpLocks/>
              </p:cNvGrpSpPr>
              <p:nvPr/>
            </p:nvGrpSpPr>
            <p:grpSpPr bwMode="auto">
              <a:xfrm>
                <a:off x="3120" y="2400"/>
                <a:ext cx="2064" cy="1248"/>
                <a:chOff x="3120" y="2400"/>
                <a:chExt cx="2064" cy="1248"/>
              </a:xfrm>
            </p:grpSpPr>
            <p:sp>
              <p:nvSpPr>
                <p:cNvPr id="30771" name="Text Box 51"/>
                <p:cNvSpPr txBox="1">
                  <a:spLocks noChangeArrowheads="1"/>
                </p:cNvSpPr>
                <p:nvPr/>
              </p:nvSpPr>
              <p:spPr bwMode="auto">
                <a:xfrm>
                  <a:off x="3120" y="3360"/>
                  <a:ext cx="2064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b="1">
                      <a:latin typeface="Garamond" pitchFamily="18" charset="0"/>
                    </a:rPr>
                    <a:t>Stack and draw bars</a:t>
                  </a:r>
                </a:p>
              </p:txBody>
            </p:sp>
            <p:grpSp>
              <p:nvGrpSpPr>
                <p:cNvPr id="30772" name="Group 52"/>
                <p:cNvGrpSpPr>
                  <a:grpSpLocks/>
                </p:cNvGrpSpPr>
                <p:nvPr/>
              </p:nvGrpSpPr>
              <p:grpSpPr bwMode="auto">
                <a:xfrm>
                  <a:off x="3120" y="2592"/>
                  <a:ext cx="96" cy="480"/>
                  <a:chOff x="3120" y="2592"/>
                  <a:chExt cx="96" cy="480"/>
                </a:xfrm>
              </p:grpSpPr>
              <p:sp>
                <p:nvSpPr>
                  <p:cNvPr id="30773" name="AutoShape 53"/>
                  <p:cNvSpPr>
                    <a:spLocks noChangeArrowheads="1"/>
                  </p:cNvSpPr>
                  <p:nvPr/>
                </p:nvSpPr>
                <p:spPr bwMode="auto">
                  <a:xfrm>
                    <a:off x="3120" y="2880"/>
                    <a:ext cx="96" cy="96"/>
                  </a:xfrm>
                  <a:prstGeom prst="diamond">
                    <a:avLst/>
                  </a:prstGeom>
                  <a:solidFill>
                    <a:srgbClr val="CC0000"/>
                  </a:solidFill>
                  <a:ln w="9525">
                    <a:solidFill>
                      <a:srgbClr val="666699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0774" name="AutoShape 54"/>
                  <p:cNvSpPr>
                    <a:spLocks noChangeArrowheads="1"/>
                  </p:cNvSpPr>
                  <p:nvPr/>
                </p:nvSpPr>
                <p:spPr bwMode="auto">
                  <a:xfrm>
                    <a:off x="3120" y="2976"/>
                    <a:ext cx="96" cy="96"/>
                  </a:xfrm>
                  <a:prstGeom prst="diamond">
                    <a:avLst/>
                  </a:prstGeom>
                  <a:solidFill>
                    <a:srgbClr val="CC0000"/>
                  </a:solidFill>
                  <a:ln w="9525">
                    <a:solidFill>
                      <a:srgbClr val="666699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0775" name="AutoShape 55"/>
                  <p:cNvSpPr>
                    <a:spLocks noChangeArrowheads="1"/>
                  </p:cNvSpPr>
                  <p:nvPr/>
                </p:nvSpPr>
                <p:spPr bwMode="auto">
                  <a:xfrm>
                    <a:off x="3120" y="2784"/>
                    <a:ext cx="96" cy="96"/>
                  </a:xfrm>
                  <a:prstGeom prst="diamond">
                    <a:avLst/>
                  </a:prstGeom>
                  <a:solidFill>
                    <a:srgbClr val="CC0000"/>
                  </a:solidFill>
                  <a:ln w="9525">
                    <a:solidFill>
                      <a:srgbClr val="666699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0776" name="AutoShape 56"/>
                  <p:cNvSpPr>
                    <a:spLocks noChangeArrowheads="1"/>
                  </p:cNvSpPr>
                  <p:nvPr/>
                </p:nvSpPr>
                <p:spPr bwMode="auto">
                  <a:xfrm>
                    <a:off x="3120" y="2688"/>
                    <a:ext cx="96" cy="96"/>
                  </a:xfrm>
                  <a:prstGeom prst="diamond">
                    <a:avLst/>
                  </a:prstGeom>
                  <a:solidFill>
                    <a:srgbClr val="CC0000"/>
                  </a:solidFill>
                  <a:ln w="9525">
                    <a:solidFill>
                      <a:srgbClr val="666699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0777" name="AutoShape 57"/>
                  <p:cNvSpPr>
                    <a:spLocks noChangeArrowheads="1"/>
                  </p:cNvSpPr>
                  <p:nvPr/>
                </p:nvSpPr>
                <p:spPr bwMode="auto">
                  <a:xfrm>
                    <a:off x="3120" y="2592"/>
                    <a:ext cx="96" cy="96"/>
                  </a:xfrm>
                  <a:prstGeom prst="diamond">
                    <a:avLst/>
                  </a:prstGeom>
                  <a:solidFill>
                    <a:srgbClr val="CC0000"/>
                  </a:solidFill>
                  <a:ln w="9525">
                    <a:solidFill>
                      <a:srgbClr val="666699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0778" name="AutoShape 58"/>
                <p:cNvSpPr>
                  <a:spLocks noChangeArrowheads="1"/>
                </p:cNvSpPr>
                <p:nvPr/>
              </p:nvSpPr>
              <p:spPr bwMode="auto">
                <a:xfrm>
                  <a:off x="3456" y="2976"/>
                  <a:ext cx="96" cy="96"/>
                </a:xfrm>
                <a:prstGeom prst="diamond">
                  <a:avLst/>
                </a:prstGeom>
                <a:solidFill>
                  <a:srgbClr val="CC0000"/>
                </a:solidFill>
                <a:ln w="9525">
                  <a:solidFill>
                    <a:srgbClr val="666699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779" name="AutoShape 59"/>
                <p:cNvSpPr>
                  <a:spLocks noChangeArrowheads="1"/>
                </p:cNvSpPr>
                <p:nvPr/>
              </p:nvSpPr>
              <p:spPr bwMode="auto">
                <a:xfrm>
                  <a:off x="3456" y="2880"/>
                  <a:ext cx="96" cy="96"/>
                </a:xfrm>
                <a:prstGeom prst="diamond">
                  <a:avLst/>
                </a:prstGeom>
                <a:solidFill>
                  <a:srgbClr val="CC0000"/>
                </a:solidFill>
                <a:ln w="9525">
                  <a:solidFill>
                    <a:srgbClr val="666699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780" name="AutoShape 60"/>
                <p:cNvSpPr>
                  <a:spLocks noChangeArrowheads="1"/>
                </p:cNvSpPr>
                <p:nvPr/>
              </p:nvSpPr>
              <p:spPr bwMode="auto">
                <a:xfrm>
                  <a:off x="3456" y="2784"/>
                  <a:ext cx="96" cy="96"/>
                </a:xfrm>
                <a:prstGeom prst="diamond">
                  <a:avLst/>
                </a:prstGeom>
                <a:solidFill>
                  <a:srgbClr val="CC0000"/>
                </a:solidFill>
                <a:ln w="9525">
                  <a:solidFill>
                    <a:srgbClr val="666699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781" name="AutoShape 61"/>
                <p:cNvSpPr>
                  <a:spLocks noChangeArrowheads="1"/>
                </p:cNvSpPr>
                <p:nvPr/>
              </p:nvSpPr>
              <p:spPr bwMode="auto">
                <a:xfrm>
                  <a:off x="3456" y="2688"/>
                  <a:ext cx="96" cy="96"/>
                </a:xfrm>
                <a:prstGeom prst="diamond">
                  <a:avLst/>
                </a:prstGeom>
                <a:solidFill>
                  <a:srgbClr val="CC0000"/>
                </a:solidFill>
                <a:ln w="9525">
                  <a:solidFill>
                    <a:srgbClr val="666699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782" name="AutoShape 62"/>
                <p:cNvSpPr>
                  <a:spLocks noChangeArrowheads="1"/>
                </p:cNvSpPr>
                <p:nvPr/>
              </p:nvSpPr>
              <p:spPr bwMode="auto">
                <a:xfrm>
                  <a:off x="3456" y="2496"/>
                  <a:ext cx="96" cy="96"/>
                </a:xfrm>
                <a:prstGeom prst="diamond">
                  <a:avLst/>
                </a:prstGeom>
                <a:solidFill>
                  <a:srgbClr val="CC0000"/>
                </a:solidFill>
                <a:ln w="9525">
                  <a:solidFill>
                    <a:srgbClr val="666699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783" name="AutoShape 63"/>
                <p:cNvSpPr>
                  <a:spLocks noChangeArrowheads="1"/>
                </p:cNvSpPr>
                <p:nvPr/>
              </p:nvSpPr>
              <p:spPr bwMode="auto">
                <a:xfrm>
                  <a:off x="3456" y="2592"/>
                  <a:ext cx="96" cy="96"/>
                </a:xfrm>
                <a:prstGeom prst="diamond">
                  <a:avLst/>
                </a:prstGeom>
                <a:solidFill>
                  <a:srgbClr val="CC0000"/>
                </a:solidFill>
                <a:ln w="9525">
                  <a:solidFill>
                    <a:srgbClr val="666699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784" name="AutoShape 64"/>
                <p:cNvSpPr>
                  <a:spLocks noChangeArrowheads="1"/>
                </p:cNvSpPr>
                <p:nvPr/>
              </p:nvSpPr>
              <p:spPr bwMode="auto">
                <a:xfrm>
                  <a:off x="3456" y="2400"/>
                  <a:ext cx="96" cy="96"/>
                </a:xfrm>
                <a:prstGeom prst="diamond">
                  <a:avLst/>
                </a:prstGeom>
                <a:solidFill>
                  <a:srgbClr val="CC0000"/>
                </a:solidFill>
                <a:ln w="9525">
                  <a:solidFill>
                    <a:srgbClr val="666699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30785" name="Group 65"/>
                <p:cNvGrpSpPr>
                  <a:grpSpLocks/>
                </p:cNvGrpSpPr>
                <p:nvPr/>
              </p:nvGrpSpPr>
              <p:grpSpPr bwMode="auto">
                <a:xfrm>
                  <a:off x="3840" y="2592"/>
                  <a:ext cx="96" cy="480"/>
                  <a:chOff x="3120" y="2592"/>
                  <a:chExt cx="96" cy="480"/>
                </a:xfrm>
              </p:grpSpPr>
              <p:sp>
                <p:nvSpPr>
                  <p:cNvPr id="30786" name="AutoShape 66"/>
                  <p:cNvSpPr>
                    <a:spLocks noChangeArrowheads="1"/>
                  </p:cNvSpPr>
                  <p:nvPr/>
                </p:nvSpPr>
                <p:spPr bwMode="auto">
                  <a:xfrm>
                    <a:off x="3120" y="2880"/>
                    <a:ext cx="96" cy="96"/>
                  </a:xfrm>
                  <a:prstGeom prst="diamond">
                    <a:avLst/>
                  </a:prstGeom>
                  <a:solidFill>
                    <a:srgbClr val="CC0000"/>
                  </a:solidFill>
                  <a:ln w="9525">
                    <a:solidFill>
                      <a:srgbClr val="666699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0787" name="AutoShape 67"/>
                  <p:cNvSpPr>
                    <a:spLocks noChangeArrowheads="1"/>
                  </p:cNvSpPr>
                  <p:nvPr/>
                </p:nvSpPr>
                <p:spPr bwMode="auto">
                  <a:xfrm>
                    <a:off x="3120" y="2976"/>
                    <a:ext cx="96" cy="96"/>
                  </a:xfrm>
                  <a:prstGeom prst="diamond">
                    <a:avLst/>
                  </a:prstGeom>
                  <a:solidFill>
                    <a:srgbClr val="CC0000"/>
                  </a:solidFill>
                  <a:ln w="9525">
                    <a:solidFill>
                      <a:srgbClr val="666699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0788" name="AutoShape 68"/>
                  <p:cNvSpPr>
                    <a:spLocks noChangeArrowheads="1"/>
                  </p:cNvSpPr>
                  <p:nvPr/>
                </p:nvSpPr>
                <p:spPr bwMode="auto">
                  <a:xfrm>
                    <a:off x="3120" y="2784"/>
                    <a:ext cx="96" cy="96"/>
                  </a:xfrm>
                  <a:prstGeom prst="diamond">
                    <a:avLst/>
                  </a:prstGeom>
                  <a:solidFill>
                    <a:srgbClr val="CC0000"/>
                  </a:solidFill>
                  <a:ln w="9525">
                    <a:solidFill>
                      <a:srgbClr val="666699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0789" name="AutoShape 69"/>
                  <p:cNvSpPr>
                    <a:spLocks noChangeArrowheads="1"/>
                  </p:cNvSpPr>
                  <p:nvPr/>
                </p:nvSpPr>
                <p:spPr bwMode="auto">
                  <a:xfrm>
                    <a:off x="3120" y="2688"/>
                    <a:ext cx="96" cy="96"/>
                  </a:xfrm>
                  <a:prstGeom prst="diamond">
                    <a:avLst/>
                  </a:prstGeom>
                  <a:solidFill>
                    <a:srgbClr val="CC0000"/>
                  </a:solidFill>
                  <a:ln w="9525">
                    <a:solidFill>
                      <a:srgbClr val="666699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0790" name="AutoShape 70"/>
                  <p:cNvSpPr>
                    <a:spLocks noChangeArrowheads="1"/>
                  </p:cNvSpPr>
                  <p:nvPr/>
                </p:nvSpPr>
                <p:spPr bwMode="auto">
                  <a:xfrm>
                    <a:off x="3120" y="2592"/>
                    <a:ext cx="96" cy="96"/>
                  </a:xfrm>
                  <a:prstGeom prst="diamond">
                    <a:avLst/>
                  </a:prstGeom>
                  <a:solidFill>
                    <a:srgbClr val="CC0000"/>
                  </a:solidFill>
                  <a:ln w="9525">
                    <a:solidFill>
                      <a:srgbClr val="666699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0791" name="AutoShape 71"/>
                <p:cNvSpPr>
                  <a:spLocks noChangeArrowheads="1"/>
                </p:cNvSpPr>
                <p:nvPr/>
              </p:nvSpPr>
              <p:spPr bwMode="auto">
                <a:xfrm>
                  <a:off x="4224" y="2976"/>
                  <a:ext cx="96" cy="96"/>
                </a:xfrm>
                <a:prstGeom prst="diamond">
                  <a:avLst/>
                </a:prstGeom>
                <a:solidFill>
                  <a:srgbClr val="CC0000"/>
                </a:solidFill>
                <a:ln w="9525">
                  <a:solidFill>
                    <a:srgbClr val="666699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792" name="AutoShape 72"/>
                <p:cNvSpPr>
                  <a:spLocks noChangeArrowheads="1"/>
                </p:cNvSpPr>
                <p:nvPr/>
              </p:nvSpPr>
              <p:spPr bwMode="auto">
                <a:xfrm>
                  <a:off x="4224" y="2880"/>
                  <a:ext cx="96" cy="96"/>
                </a:xfrm>
                <a:prstGeom prst="diamond">
                  <a:avLst/>
                </a:prstGeom>
                <a:solidFill>
                  <a:srgbClr val="CC0000"/>
                </a:solidFill>
                <a:ln w="9525">
                  <a:solidFill>
                    <a:srgbClr val="666699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793" name="AutoShape 73"/>
                <p:cNvSpPr>
                  <a:spLocks noChangeArrowheads="1"/>
                </p:cNvSpPr>
                <p:nvPr/>
              </p:nvSpPr>
              <p:spPr bwMode="auto">
                <a:xfrm>
                  <a:off x="4608" y="2784"/>
                  <a:ext cx="96" cy="96"/>
                </a:xfrm>
                <a:prstGeom prst="diamond">
                  <a:avLst/>
                </a:prstGeom>
                <a:solidFill>
                  <a:srgbClr val="CC0000"/>
                </a:solidFill>
                <a:ln w="9525">
                  <a:solidFill>
                    <a:srgbClr val="666699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794" name="AutoShape 74"/>
                <p:cNvSpPr>
                  <a:spLocks noChangeArrowheads="1"/>
                </p:cNvSpPr>
                <p:nvPr/>
              </p:nvSpPr>
              <p:spPr bwMode="auto">
                <a:xfrm>
                  <a:off x="4608" y="2976"/>
                  <a:ext cx="96" cy="96"/>
                </a:xfrm>
                <a:prstGeom prst="diamond">
                  <a:avLst/>
                </a:prstGeom>
                <a:solidFill>
                  <a:srgbClr val="CC0000"/>
                </a:solidFill>
                <a:ln w="9525">
                  <a:solidFill>
                    <a:srgbClr val="666699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795" name="AutoShape 75"/>
                <p:cNvSpPr>
                  <a:spLocks noChangeArrowheads="1"/>
                </p:cNvSpPr>
                <p:nvPr/>
              </p:nvSpPr>
              <p:spPr bwMode="auto">
                <a:xfrm>
                  <a:off x="4608" y="2688"/>
                  <a:ext cx="96" cy="96"/>
                </a:xfrm>
                <a:prstGeom prst="diamond">
                  <a:avLst/>
                </a:prstGeom>
                <a:solidFill>
                  <a:srgbClr val="CC0000"/>
                </a:solidFill>
                <a:ln w="9525">
                  <a:solidFill>
                    <a:srgbClr val="666699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796" name="AutoShape 76"/>
                <p:cNvSpPr>
                  <a:spLocks noChangeArrowheads="1"/>
                </p:cNvSpPr>
                <p:nvPr/>
              </p:nvSpPr>
              <p:spPr bwMode="auto">
                <a:xfrm>
                  <a:off x="5040" y="2976"/>
                  <a:ext cx="96" cy="96"/>
                </a:xfrm>
                <a:prstGeom prst="diamond">
                  <a:avLst/>
                </a:prstGeom>
                <a:solidFill>
                  <a:srgbClr val="CC0000"/>
                </a:solidFill>
                <a:ln w="9525">
                  <a:solidFill>
                    <a:srgbClr val="666699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30797" name="Group 77"/>
            <p:cNvGrpSpPr>
              <a:grpSpLocks/>
            </p:cNvGrpSpPr>
            <p:nvPr/>
          </p:nvGrpSpPr>
          <p:grpSpPr bwMode="auto">
            <a:xfrm>
              <a:off x="2880" y="3024"/>
              <a:ext cx="2448" cy="192"/>
              <a:chOff x="2832" y="3024"/>
              <a:chExt cx="2448" cy="192"/>
            </a:xfrm>
          </p:grpSpPr>
          <p:sp>
            <p:nvSpPr>
              <p:cNvPr id="30798" name="Line 78"/>
              <p:cNvSpPr>
                <a:spLocks noChangeShapeType="1"/>
              </p:cNvSpPr>
              <p:nvPr/>
            </p:nvSpPr>
            <p:spPr bwMode="auto">
              <a:xfrm>
                <a:off x="2832" y="3072"/>
                <a:ext cx="2448" cy="0"/>
              </a:xfrm>
              <a:prstGeom prst="line">
                <a:avLst/>
              </a:prstGeom>
              <a:noFill/>
              <a:ln w="28575">
                <a:solidFill>
                  <a:srgbClr val="6666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99" name="Line 79"/>
              <p:cNvSpPr>
                <a:spLocks noChangeShapeType="1"/>
              </p:cNvSpPr>
              <p:nvPr/>
            </p:nvSpPr>
            <p:spPr bwMode="auto">
              <a:xfrm>
                <a:off x="3312" y="3024"/>
                <a:ext cx="0" cy="192"/>
              </a:xfrm>
              <a:prstGeom prst="line">
                <a:avLst/>
              </a:prstGeom>
              <a:noFill/>
              <a:ln w="9525">
                <a:solidFill>
                  <a:srgbClr val="6666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00" name="Line 80"/>
              <p:cNvSpPr>
                <a:spLocks noChangeShapeType="1"/>
              </p:cNvSpPr>
              <p:nvPr/>
            </p:nvSpPr>
            <p:spPr bwMode="auto">
              <a:xfrm>
                <a:off x="3696" y="3024"/>
                <a:ext cx="0" cy="192"/>
              </a:xfrm>
              <a:prstGeom prst="line">
                <a:avLst/>
              </a:prstGeom>
              <a:noFill/>
              <a:ln w="9525">
                <a:solidFill>
                  <a:srgbClr val="6666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01" name="Line 81"/>
              <p:cNvSpPr>
                <a:spLocks noChangeShapeType="1"/>
              </p:cNvSpPr>
              <p:nvPr/>
            </p:nvSpPr>
            <p:spPr bwMode="auto">
              <a:xfrm>
                <a:off x="4080" y="3024"/>
                <a:ext cx="0" cy="192"/>
              </a:xfrm>
              <a:prstGeom prst="line">
                <a:avLst/>
              </a:prstGeom>
              <a:noFill/>
              <a:ln w="9525">
                <a:solidFill>
                  <a:srgbClr val="6666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02" name="Line 82"/>
              <p:cNvSpPr>
                <a:spLocks noChangeShapeType="1"/>
              </p:cNvSpPr>
              <p:nvPr/>
            </p:nvSpPr>
            <p:spPr bwMode="auto">
              <a:xfrm>
                <a:off x="4464" y="3024"/>
                <a:ext cx="0" cy="192"/>
              </a:xfrm>
              <a:prstGeom prst="line">
                <a:avLst/>
              </a:prstGeom>
              <a:noFill/>
              <a:ln w="9525">
                <a:solidFill>
                  <a:srgbClr val="6666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03" name="Line 83"/>
              <p:cNvSpPr>
                <a:spLocks noChangeShapeType="1"/>
              </p:cNvSpPr>
              <p:nvPr/>
            </p:nvSpPr>
            <p:spPr bwMode="auto">
              <a:xfrm>
                <a:off x="4896" y="3024"/>
                <a:ext cx="0" cy="192"/>
              </a:xfrm>
              <a:prstGeom prst="line">
                <a:avLst/>
              </a:prstGeom>
              <a:noFill/>
              <a:ln w="9525">
                <a:solidFill>
                  <a:srgbClr val="6666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04" name="Line 84"/>
              <p:cNvSpPr>
                <a:spLocks noChangeShapeType="1"/>
              </p:cNvSpPr>
              <p:nvPr/>
            </p:nvSpPr>
            <p:spPr bwMode="auto">
              <a:xfrm>
                <a:off x="2880" y="3024"/>
                <a:ext cx="0" cy="192"/>
              </a:xfrm>
              <a:prstGeom prst="line">
                <a:avLst/>
              </a:prstGeom>
              <a:noFill/>
              <a:ln w="9525">
                <a:solidFill>
                  <a:srgbClr val="6666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05" name="Line 85"/>
              <p:cNvSpPr>
                <a:spLocks noChangeShapeType="1"/>
              </p:cNvSpPr>
              <p:nvPr/>
            </p:nvSpPr>
            <p:spPr bwMode="auto">
              <a:xfrm>
                <a:off x="5280" y="3024"/>
                <a:ext cx="0" cy="192"/>
              </a:xfrm>
              <a:prstGeom prst="line">
                <a:avLst/>
              </a:prstGeom>
              <a:noFill/>
              <a:ln w="9525">
                <a:solidFill>
                  <a:srgbClr val="6666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0806" name="Group 86"/>
          <p:cNvGrpSpPr>
            <a:grpSpLocks/>
          </p:cNvGrpSpPr>
          <p:nvPr/>
        </p:nvGrpSpPr>
        <p:grpSpPr bwMode="auto">
          <a:xfrm>
            <a:off x="4953000" y="3810000"/>
            <a:ext cx="3657600" cy="1066800"/>
            <a:chOff x="3168" y="2400"/>
            <a:chExt cx="2304" cy="672"/>
          </a:xfrm>
        </p:grpSpPr>
        <p:sp>
          <p:nvSpPr>
            <p:cNvPr id="30807" name="Rectangle 87"/>
            <p:cNvSpPr>
              <a:spLocks noChangeArrowheads="1"/>
            </p:cNvSpPr>
            <p:nvPr/>
          </p:nvSpPr>
          <p:spPr bwMode="auto">
            <a:xfrm>
              <a:off x="3168" y="2592"/>
              <a:ext cx="384" cy="480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08" name="Rectangle 88"/>
            <p:cNvSpPr>
              <a:spLocks noChangeArrowheads="1"/>
            </p:cNvSpPr>
            <p:nvPr/>
          </p:nvSpPr>
          <p:spPr bwMode="auto">
            <a:xfrm>
              <a:off x="3552" y="2400"/>
              <a:ext cx="384" cy="672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09" name="Rectangle 89"/>
            <p:cNvSpPr>
              <a:spLocks noChangeArrowheads="1"/>
            </p:cNvSpPr>
            <p:nvPr/>
          </p:nvSpPr>
          <p:spPr bwMode="auto">
            <a:xfrm>
              <a:off x="3936" y="2592"/>
              <a:ext cx="384" cy="480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10" name="Rectangle 90"/>
            <p:cNvSpPr>
              <a:spLocks noChangeArrowheads="1"/>
            </p:cNvSpPr>
            <p:nvPr/>
          </p:nvSpPr>
          <p:spPr bwMode="auto">
            <a:xfrm>
              <a:off x="4320" y="2880"/>
              <a:ext cx="384" cy="192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11" name="Rectangle 91"/>
            <p:cNvSpPr>
              <a:spLocks noChangeArrowheads="1"/>
            </p:cNvSpPr>
            <p:nvPr/>
          </p:nvSpPr>
          <p:spPr bwMode="auto">
            <a:xfrm>
              <a:off x="4704" y="2688"/>
              <a:ext cx="384" cy="384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12" name="Rectangle 92"/>
            <p:cNvSpPr>
              <a:spLocks noChangeArrowheads="1"/>
            </p:cNvSpPr>
            <p:nvPr/>
          </p:nvSpPr>
          <p:spPr bwMode="auto">
            <a:xfrm>
              <a:off x="5088" y="2928"/>
              <a:ext cx="384" cy="144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0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04800"/>
            <a:ext cx="8077200" cy="1143000"/>
          </a:xfrm>
        </p:spPr>
        <p:txBody>
          <a:bodyPr>
            <a:normAutofit fontScale="90000"/>
          </a:bodyPr>
          <a:lstStyle/>
          <a:p>
            <a:r>
              <a:rPr lang="en-US" sz="4800" dirty="0"/>
              <a:t>Relative Frequency Histograms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828800"/>
            <a:ext cx="8534400" cy="5334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Divide the range of the data into</a:t>
            </a:r>
            <a:r>
              <a:rPr lang="en-US" sz="2800" dirty="0">
                <a:solidFill>
                  <a:srgbClr val="FFFF99"/>
                </a:solidFill>
              </a:rPr>
              <a:t> </a:t>
            </a:r>
            <a:r>
              <a:rPr lang="en-US" sz="2800" b="1" dirty="0">
                <a:solidFill>
                  <a:srgbClr val="3333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5-12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b="1" dirty="0">
                <a:solidFill>
                  <a:srgbClr val="3333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subintervals</a:t>
            </a:r>
            <a:r>
              <a:rPr lang="en-US" sz="2800" dirty="0">
                <a:solidFill>
                  <a:srgbClr val="FFFF99"/>
                </a:solidFill>
              </a:rPr>
              <a:t> </a:t>
            </a:r>
            <a:r>
              <a:rPr lang="en-US" sz="2800" dirty="0"/>
              <a:t>of equal length. 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Calculate the</a:t>
            </a:r>
            <a:r>
              <a:rPr lang="en-US" sz="2800" dirty="0">
                <a:solidFill>
                  <a:srgbClr val="FFFF99"/>
                </a:solidFill>
              </a:rPr>
              <a:t> </a:t>
            </a:r>
            <a:r>
              <a:rPr lang="en-US" sz="2800" b="1" dirty="0">
                <a:solidFill>
                  <a:srgbClr val="3333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approximate width</a:t>
            </a:r>
            <a:r>
              <a:rPr lang="en-US" sz="2800" dirty="0">
                <a:solidFill>
                  <a:srgbClr val="FFFF99"/>
                </a:solidFill>
              </a:rPr>
              <a:t> </a:t>
            </a:r>
            <a:r>
              <a:rPr lang="en-US" sz="2800" dirty="0"/>
              <a:t>of the subinterval as Range/number of subintervals.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Round the approximate width up to a convenient value.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Use the method of</a:t>
            </a:r>
            <a:r>
              <a:rPr lang="en-US" sz="2800" dirty="0">
                <a:solidFill>
                  <a:srgbClr val="FFFF99"/>
                </a:solidFill>
              </a:rPr>
              <a:t> </a:t>
            </a:r>
            <a:r>
              <a:rPr lang="en-US" sz="2800" b="1" dirty="0">
                <a:solidFill>
                  <a:srgbClr val="3333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left inclusion</a:t>
            </a:r>
            <a:r>
              <a:rPr lang="en-US" sz="2800" dirty="0">
                <a:solidFill>
                  <a:schemeClr val="bg1"/>
                </a:solidFill>
              </a:rPr>
              <a:t>,</a:t>
            </a:r>
            <a:r>
              <a:rPr lang="en-US" sz="2800" dirty="0">
                <a:solidFill>
                  <a:srgbClr val="FFFF99"/>
                </a:solidFill>
              </a:rPr>
              <a:t> </a:t>
            </a:r>
            <a:r>
              <a:rPr lang="en-US" sz="2800" dirty="0"/>
              <a:t>including the left endpoint, but not the right in your tally.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Create a</a:t>
            </a:r>
            <a:r>
              <a:rPr lang="en-US" sz="2800" dirty="0">
                <a:solidFill>
                  <a:srgbClr val="FFFF99"/>
                </a:solidFill>
              </a:rPr>
              <a:t> </a:t>
            </a:r>
            <a:r>
              <a:rPr lang="en-US" sz="2800" b="1" dirty="0">
                <a:solidFill>
                  <a:srgbClr val="3333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statistical table</a:t>
            </a:r>
            <a:r>
              <a:rPr lang="en-US" sz="2800" dirty="0">
                <a:solidFill>
                  <a:srgbClr val="FFFF99"/>
                </a:solidFill>
              </a:rPr>
              <a:t> </a:t>
            </a:r>
            <a:r>
              <a:rPr lang="en-US" sz="2800" dirty="0"/>
              <a:t>including the subintervals, their frequencies and relative frequencies.</a:t>
            </a:r>
          </a:p>
          <a:p>
            <a:pPr>
              <a:lnSpc>
                <a:spcPct val="90000"/>
              </a:lnSpc>
            </a:pP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04800"/>
            <a:ext cx="8305800" cy="1143000"/>
          </a:xfrm>
        </p:spPr>
        <p:txBody>
          <a:bodyPr>
            <a:normAutofit fontScale="90000"/>
          </a:bodyPr>
          <a:lstStyle/>
          <a:p>
            <a:r>
              <a:rPr lang="en-US" sz="4800" dirty="0"/>
              <a:t>Relative Frequency Histograms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209800"/>
            <a:ext cx="8458200" cy="5257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Draw the</a:t>
            </a:r>
            <a:r>
              <a:rPr lang="en-US" dirty="0">
                <a:solidFill>
                  <a:srgbClr val="FFFF99"/>
                </a:solidFill>
              </a:rPr>
              <a:t> </a:t>
            </a:r>
            <a:r>
              <a:rPr lang="en-US" b="1" dirty="0">
                <a:solidFill>
                  <a:srgbClr val="3333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relative frequency histogram</a:t>
            </a:r>
            <a:r>
              <a:rPr lang="en-US" dirty="0">
                <a:solidFill>
                  <a:schemeClr val="bg1"/>
                </a:solidFill>
              </a:rPr>
              <a:t>,</a:t>
            </a:r>
            <a:r>
              <a:rPr lang="en-US" dirty="0">
                <a:solidFill>
                  <a:srgbClr val="FFFF99"/>
                </a:solidFill>
              </a:rPr>
              <a:t> </a:t>
            </a:r>
            <a:r>
              <a:rPr lang="en-US" dirty="0"/>
              <a:t>plotting the subintervals on the horizontal axis and the relative frequencies on the vertical axis.</a:t>
            </a:r>
          </a:p>
          <a:p>
            <a:pPr>
              <a:lnSpc>
                <a:spcPct val="90000"/>
              </a:lnSpc>
            </a:pPr>
            <a:r>
              <a:rPr lang="en-US" dirty="0"/>
              <a:t>The height of the bar represents</a:t>
            </a:r>
          </a:p>
          <a:p>
            <a:pPr lvl="1">
              <a:lnSpc>
                <a:spcPct val="90000"/>
              </a:lnSpc>
            </a:pPr>
            <a:r>
              <a:rPr lang="en-US" sz="3200" dirty="0"/>
              <a:t>The</a:t>
            </a:r>
            <a:r>
              <a:rPr lang="en-US" sz="3200" dirty="0">
                <a:solidFill>
                  <a:srgbClr val="CC0066"/>
                </a:solidFill>
              </a:rPr>
              <a:t> </a:t>
            </a:r>
            <a:r>
              <a:rPr lang="en-US" sz="3200" b="1" dirty="0">
                <a:solidFill>
                  <a:srgbClr val="3333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proportion</a:t>
            </a:r>
            <a:r>
              <a:rPr lang="en-US" sz="3200" dirty="0">
                <a:solidFill>
                  <a:srgbClr val="3333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3200" dirty="0"/>
              <a:t>of measurements falling in that class or subinterval.</a:t>
            </a:r>
          </a:p>
          <a:p>
            <a:pPr lvl="1">
              <a:lnSpc>
                <a:spcPct val="90000"/>
              </a:lnSpc>
            </a:pPr>
            <a:r>
              <a:rPr lang="en-US" sz="3200" dirty="0"/>
              <a:t>The </a:t>
            </a:r>
            <a:r>
              <a:rPr lang="en-US" sz="3200" b="1" dirty="0">
                <a:solidFill>
                  <a:srgbClr val="3333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probability</a:t>
            </a:r>
            <a:r>
              <a:rPr lang="en-US" sz="3200" dirty="0">
                <a:solidFill>
                  <a:srgbClr val="CC0066"/>
                </a:solidFill>
              </a:rPr>
              <a:t>  </a:t>
            </a:r>
            <a:r>
              <a:rPr lang="en-US" sz="3200" dirty="0"/>
              <a:t>that a single measurement, drawn at random from the set, will belong to that class or subinterval.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build="p" bldLvl="2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7772400" cy="1143000"/>
          </a:xfrm>
        </p:spPr>
        <p:txBody>
          <a:bodyPr/>
          <a:lstStyle/>
          <a:p>
            <a:r>
              <a:rPr lang="en-US" sz="4800"/>
              <a:t>Example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914400"/>
            <a:ext cx="8001000" cy="3048000"/>
          </a:xfrm>
        </p:spPr>
        <p:txBody>
          <a:bodyPr>
            <a:normAutofit fontScale="92500" lnSpcReduction="10000"/>
          </a:bodyPr>
          <a:lstStyle/>
          <a:p>
            <a:pPr>
              <a:buFontTx/>
              <a:buNone/>
            </a:pPr>
            <a:r>
              <a:rPr lang="en-US" sz="3200"/>
              <a:t>The ages of 50 tenured faculty at a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3200"/>
              <a:t>state university.</a:t>
            </a:r>
          </a:p>
          <a:p>
            <a:r>
              <a:rPr lang="en-US" sz="2400">
                <a:solidFill>
                  <a:schemeClr val="tx1"/>
                </a:solidFill>
              </a:rPr>
              <a:t>34   48   </a:t>
            </a:r>
            <a:r>
              <a:rPr lang="en-US" sz="2400" b="1">
                <a:solidFill>
                  <a:srgbClr val="CC0000"/>
                </a:solidFill>
              </a:rPr>
              <a:t>70</a:t>
            </a:r>
            <a:r>
              <a:rPr lang="en-US" sz="2400">
                <a:solidFill>
                  <a:srgbClr val="CC0000"/>
                </a:solidFill>
              </a:rPr>
              <a:t> </a:t>
            </a:r>
            <a:r>
              <a:rPr lang="en-US" sz="2400">
                <a:solidFill>
                  <a:schemeClr val="tx1"/>
                </a:solidFill>
              </a:rPr>
              <a:t>  63   52   52   35   50   37   43   53   43   52   44  </a:t>
            </a:r>
          </a:p>
          <a:p>
            <a:r>
              <a:rPr lang="en-US" sz="2400">
                <a:solidFill>
                  <a:schemeClr val="tx1"/>
                </a:solidFill>
              </a:rPr>
              <a:t>42   31   36   48   43  </a:t>
            </a:r>
            <a:r>
              <a:rPr lang="en-US" sz="2400" b="1">
                <a:solidFill>
                  <a:schemeClr val="tx1"/>
                </a:solidFill>
              </a:rPr>
              <a:t> </a:t>
            </a:r>
            <a:r>
              <a:rPr lang="en-US" sz="2400" b="1">
                <a:solidFill>
                  <a:srgbClr val="CC0000"/>
                </a:solidFill>
              </a:rPr>
              <a:t>26 </a:t>
            </a:r>
            <a:r>
              <a:rPr lang="en-US" sz="2400">
                <a:solidFill>
                  <a:schemeClr val="tx1"/>
                </a:solidFill>
              </a:rPr>
              <a:t>  58   62   49   34   48   53   39	45</a:t>
            </a:r>
          </a:p>
          <a:p>
            <a:r>
              <a:rPr lang="en-US" sz="2400">
                <a:solidFill>
                  <a:schemeClr val="tx1"/>
                </a:solidFill>
              </a:rPr>
              <a:t>34   59   34   66   40   59   36   41   35   36   62   34   38   28</a:t>
            </a:r>
          </a:p>
          <a:p>
            <a:r>
              <a:rPr lang="en-US" sz="2400">
                <a:solidFill>
                  <a:schemeClr val="tx1"/>
                </a:solidFill>
              </a:rPr>
              <a:t>43   50   30   43   32   44   58   53</a:t>
            </a:r>
          </a:p>
          <a:p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990600" y="1905000"/>
            <a:ext cx="7772400" cy="1905000"/>
          </a:xfrm>
          <a:prstGeom prst="rect">
            <a:avLst/>
          </a:prstGeom>
          <a:noFill/>
          <a:ln w="9525">
            <a:solidFill>
              <a:srgbClr val="CC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798" name="Rectangle 6"/>
          <p:cNvSpPr>
            <a:spLocks noChangeArrowheads="1"/>
          </p:cNvSpPr>
          <p:nvPr/>
        </p:nvSpPr>
        <p:spPr bwMode="auto">
          <a:xfrm>
            <a:off x="838200" y="3352800"/>
            <a:ext cx="80010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>
              <a:solidFill>
                <a:schemeClr val="bg1"/>
              </a:solidFill>
              <a:latin typeface="AGaramond" pitchFamily="18" charset="0"/>
            </a:endParaRPr>
          </a:p>
        </p:txBody>
      </p:sp>
      <p:sp>
        <p:nvSpPr>
          <p:cNvPr id="33799" name="Rectangle 7"/>
          <p:cNvSpPr>
            <a:spLocks noChangeArrowheads="1"/>
          </p:cNvSpPr>
          <p:nvPr/>
        </p:nvSpPr>
        <p:spPr bwMode="auto">
          <a:xfrm>
            <a:off x="762000" y="3810000"/>
            <a:ext cx="80010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000" dirty="0">
                <a:solidFill>
                  <a:srgbClr val="4D4D4D"/>
                </a:solidFill>
                <a:latin typeface="AGaramond" pitchFamily="18" charset="0"/>
              </a:rPr>
              <a:t>We choose to use</a:t>
            </a:r>
            <a:r>
              <a:rPr lang="en-US" sz="3000" dirty="0">
                <a:solidFill>
                  <a:srgbClr val="CC0066"/>
                </a:solidFill>
                <a:latin typeface="AGaramond" pitchFamily="18" charset="0"/>
              </a:rPr>
              <a:t> </a:t>
            </a:r>
            <a:r>
              <a:rPr lang="en-US" sz="3000" b="1" dirty="0">
                <a:solidFill>
                  <a:srgbClr val="3333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Garamond" pitchFamily="18" charset="0"/>
              </a:rPr>
              <a:t>6 </a:t>
            </a:r>
            <a:r>
              <a:rPr lang="en-US" sz="3000" dirty="0">
                <a:solidFill>
                  <a:srgbClr val="4D4D4D"/>
                </a:solidFill>
                <a:latin typeface="AGaramond" pitchFamily="18" charset="0"/>
              </a:rPr>
              <a:t>intervals</a:t>
            </a:r>
            <a:r>
              <a:rPr lang="en-US" sz="3000" dirty="0">
                <a:solidFill>
                  <a:srgbClr val="666699"/>
                </a:solidFill>
                <a:latin typeface="AGaramond" pitchFamily="18" charset="0"/>
              </a:rPr>
              <a:t>.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000" dirty="0">
                <a:solidFill>
                  <a:srgbClr val="4D4D4D"/>
                </a:solidFill>
                <a:latin typeface="AGaramond" pitchFamily="18" charset="0"/>
              </a:rPr>
              <a:t>Minimum class width</a:t>
            </a:r>
            <a:r>
              <a:rPr lang="en-US" sz="3000" dirty="0">
                <a:solidFill>
                  <a:srgbClr val="339933"/>
                </a:solidFill>
                <a:latin typeface="AGaramond" pitchFamily="18" charset="0"/>
              </a:rPr>
              <a:t> </a:t>
            </a:r>
            <a:r>
              <a:rPr lang="en-US" sz="3000" b="1" dirty="0">
                <a:solidFill>
                  <a:srgbClr val="3333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Garamond" pitchFamily="18" charset="0"/>
              </a:rPr>
              <a:t>=</a:t>
            </a:r>
            <a:r>
              <a:rPr lang="en-US" sz="3000" dirty="0">
                <a:solidFill>
                  <a:srgbClr val="FFFF99"/>
                </a:solidFill>
                <a:latin typeface="AGaramond" pitchFamily="18" charset="0"/>
              </a:rPr>
              <a:t> </a:t>
            </a:r>
            <a:r>
              <a:rPr lang="en-US" sz="3000" b="1" dirty="0">
                <a:solidFill>
                  <a:srgbClr val="3333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Garamond" pitchFamily="18" charset="0"/>
              </a:rPr>
              <a:t>(70 – 26)/6 = 7.33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000" dirty="0">
                <a:solidFill>
                  <a:srgbClr val="4D4D4D"/>
                </a:solidFill>
                <a:latin typeface="AGaramond" pitchFamily="18" charset="0"/>
              </a:rPr>
              <a:t>Convenient class width</a:t>
            </a:r>
            <a:r>
              <a:rPr lang="en-US" sz="3000" dirty="0">
                <a:solidFill>
                  <a:srgbClr val="FFFF99"/>
                </a:solidFill>
                <a:latin typeface="AGaramond" pitchFamily="18" charset="0"/>
              </a:rPr>
              <a:t> </a:t>
            </a:r>
            <a:r>
              <a:rPr lang="en-US" sz="3000" b="1" dirty="0">
                <a:solidFill>
                  <a:srgbClr val="3333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Garamond" pitchFamily="18" charset="0"/>
              </a:rPr>
              <a:t>= 8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000" dirty="0">
                <a:solidFill>
                  <a:srgbClr val="4D4D4D"/>
                </a:solidFill>
                <a:latin typeface="AGaramond" pitchFamily="18" charset="0"/>
              </a:rPr>
              <a:t>Use</a:t>
            </a:r>
            <a:r>
              <a:rPr lang="en-US" sz="3000" dirty="0">
                <a:solidFill>
                  <a:srgbClr val="FFFF99"/>
                </a:solidFill>
                <a:latin typeface="AGaramond" pitchFamily="18" charset="0"/>
              </a:rPr>
              <a:t> </a:t>
            </a:r>
            <a:r>
              <a:rPr lang="en-US" sz="3000" b="1" dirty="0">
                <a:solidFill>
                  <a:srgbClr val="3333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Garamond" pitchFamily="18" charset="0"/>
              </a:rPr>
              <a:t>6</a:t>
            </a:r>
            <a:r>
              <a:rPr lang="en-US" sz="3000" dirty="0">
                <a:solidFill>
                  <a:srgbClr val="339933"/>
                </a:solidFill>
                <a:latin typeface="AGaramond" pitchFamily="18" charset="0"/>
              </a:rPr>
              <a:t> </a:t>
            </a:r>
            <a:r>
              <a:rPr lang="en-US" sz="3000" dirty="0">
                <a:solidFill>
                  <a:srgbClr val="4D4D4D"/>
                </a:solidFill>
                <a:latin typeface="AGaramond" pitchFamily="18" charset="0"/>
              </a:rPr>
              <a:t>classes of length</a:t>
            </a:r>
            <a:r>
              <a:rPr lang="en-US" sz="3000" dirty="0">
                <a:solidFill>
                  <a:srgbClr val="339933"/>
                </a:solidFill>
                <a:latin typeface="AGaramond" pitchFamily="18" charset="0"/>
              </a:rPr>
              <a:t> </a:t>
            </a:r>
            <a:r>
              <a:rPr lang="en-US" sz="3000" b="1" dirty="0">
                <a:solidFill>
                  <a:srgbClr val="3333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Garamond" pitchFamily="18" charset="0"/>
              </a:rPr>
              <a:t>8</a:t>
            </a:r>
            <a:r>
              <a:rPr lang="en-US" sz="3000" dirty="0">
                <a:solidFill>
                  <a:srgbClr val="4D4D4D"/>
                </a:solidFill>
                <a:latin typeface="AGaramond" pitchFamily="18" charset="0"/>
              </a:rPr>
              <a:t>, starting at</a:t>
            </a:r>
            <a:r>
              <a:rPr lang="en-US" sz="3000" dirty="0">
                <a:solidFill>
                  <a:srgbClr val="339933"/>
                </a:solidFill>
                <a:latin typeface="AGaramond" pitchFamily="18" charset="0"/>
              </a:rPr>
              <a:t> </a:t>
            </a:r>
            <a:r>
              <a:rPr lang="en-US" sz="3000" b="1" dirty="0">
                <a:solidFill>
                  <a:srgbClr val="3333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Garamond" pitchFamily="18" charset="0"/>
              </a:rPr>
              <a:t>25.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solidFill>
                <a:srgbClr val="339933"/>
              </a:solidFill>
              <a:latin typeface="AGaramond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9" grpId="0" build="p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316" name="Group 500"/>
          <p:cNvGraphicFramePr>
            <a:graphicFrameLocks noGrp="1"/>
          </p:cNvGraphicFramePr>
          <p:nvPr/>
        </p:nvGraphicFramePr>
        <p:xfrm>
          <a:off x="838200" y="228600"/>
          <a:ext cx="7637463" cy="3078480"/>
        </p:xfrm>
        <a:graphic>
          <a:graphicData uri="http://schemas.openxmlformats.org/drawingml/2006/table">
            <a:tbl>
              <a:tblPr/>
              <a:tblGrid>
                <a:gridCol w="1568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3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90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716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45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01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Garamond" pitchFamily="18" charset="0"/>
                        </a:rPr>
                        <a:t>Age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Garamond" pitchFamily="18" charset="0"/>
                        </a:rPr>
                        <a:t>Tally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Garamond" pitchFamily="18" charset="0"/>
                        </a:rPr>
                        <a:t>Frequency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Garamond" pitchFamily="18" charset="0"/>
                        </a:rPr>
                        <a:t>Relative Frequency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Garamond" pitchFamily="18" charset="0"/>
                        </a:rPr>
                        <a:t>Percent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3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Garamond" pitchFamily="18" charset="0"/>
                        </a:rPr>
                        <a:t>25 to &lt; 33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Garamond" pitchFamily="18" charset="0"/>
                        </a:rPr>
                        <a:t>1111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Garamond" pitchFamily="18" charset="0"/>
                        </a:rPr>
                        <a:t>5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Garamond" pitchFamily="18" charset="0"/>
                        </a:rPr>
                        <a:t>5/50 = .10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Garamond" pitchFamily="18" charset="0"/>
                        </a:rPr>
                        <a:t>10%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Garamond" pitchFamily="18" charset="0"/>
                        </a:rPr>
                        <a:t>33 to &lt; 41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Garamond" pitchFamily="18" charset="0"/>
                        </a:rPr>
                        <a:t>1111  1111  1111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Garamond" pitchFamily="18" charset="0"/>
                        </a:rPr>
                        <a:t>14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Garamond" pitchFamily="18" charset="0"/>
                        </a:rPr>
                        <a:t>14/50 = .28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Garamond" pitchFamily="18" charset="0"/>
                        </a:rPr>
                        <a:t>28%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Garamond" pitchFamily="18" charset="0"/>
                        </a:rPr>
                        <a:t>41 to &lt; 49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Garamond" pitchFamily="18" charset="0"/>
                        </a:rPr>
                        <a:t>1111  1111  111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Garamond" pitchFamily="18" charset="0"/>
                        </a:rPr>
                        <a:t>13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Garamond" pitchFamily="18" charset="0"/>
                        </a:rPr>
                        <a:t>13/50 = .26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Garamond" pitchFamily="18" charset="0"/>
                        </a:rPr>
                        <a:t>26%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3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Garamond" pitchFamily="18" charset="0"/>
                        </a:rPr>
                        <a:t>49 to &lt; 57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Garamond" pitchFamily="18" charset="0"/>
                        </a:rPr>
                        <a:t>1111  1111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Garamond" pitchFamily="18" charset="0"/>
                        </a:rPr>
                        <a:t>9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Garamond" pitchFamily="18" charset="0"/>
                        </a:rPr>
                        <a:t>9/50 = .18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Garamond" pitchFamily="18" charset="0"/>
                        </a:rPr>
                        <a:t>18%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3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Garamond" pitchFamily="18" charset="0"/>
                        </a:rPr>
                        <a:t>57 to &lt; 65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Garamond" pitchFamily="18" charset="0"/>
                        </a:rPr>
                        <a:t>1111  11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Garamond" pitchFamily="18" charset="0"/>
                        </a:rPr>
                        <a:t>7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Garamond" pitchFamily="18" charset="0"/>
                        </a:rPr>
                        <a:t>7/50 = .14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Garamond" pitchFamily="18" charset="0"/>
                        </a:rPr>
                        <a:t>14%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Garamond" pitchFamily="18" charset="0"/>
                        </a:rPr>
                        <a:t>65 to &lt; 73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Garamond" pitchFamily="18" charset="0"/>
                        </a:rPr>
                        <a:t>11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Garamond" pitchFamily="18" charset="0"/>
                        </a:rPr>
                        <a:t>2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Garamond" pitchFamily="18" charset="0"/>
                        </a:rPr>
                        <a:t>2/50 = .04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Garamond" pitchFamily="18" charset="0"/>
                        </a:rPr>
                        <a:t>4%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4872" name="Line 56"/>
          <p:cNvSpPr>
            <a:spLocks noChangeShapeType="1"/>
          </p:cNvSpPr>
          <p:nvPr/>
        </p:nvSpPr>
        <p:spPr bwMode="auto">
          <a:xfrm>
            <a:off x="2590800" y="1066800"/>
            <a:ext cx="381000" cy="1524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157" name="Line 341"/>
          <p:cNvSpPr>
            <a:spLocks noChangeShapeType="1"/>
          </p:cNvSpPr>
          <p:nvPr/>
        </p:nvSpPr>
        <p:spPr bwMode="auto">
          <a:xfrm>
            <a:off x="2514600" y="1828800"/>
            <a:ext cx="381000" cy="1524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158" name="Line 342"/>
          <p:cNvSpPr>
            <a:spLocks noChangeShapeType="1"/>
          </p:cNvSpPr>
          <p:nvPr/>
        </p:nvSpPr>
        <p:spPr bwMode="auto">
          <a:xfrm>
            <a:off x="2590800" y="2209800"/>
            <a:ext cx="381000" cy="1524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159" name="Line 343"/>
          <p:cNvSpPr>
            <a:spLocks noChangeShapeType="1"/>
          </p:cNvSpPr>
          <p:nvPr/>
        </p:nvSpPr>
        <p:spPr bwMode="auto">
          <a:xfrm>
            <a:off x="2514600" y="2590800"/>
            <a:ext cx="381000" cy="1524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160" name="Line 344"/>
          <p:cNvSpPr>
            <a:spLocks noChangeShapeType="1"/>
          </p:cNvSpPr>
          <p:nvPr/>
        </p:nvSpPr>
        <p:spPr bwMode="auto">
          <a:xfrm>
            <a:off x="2514600" y="1447800"/>
            <a:ext cx="381000" cy="1524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161" name="Line 345"/>
          <p:cNvSpPr>
            <a:spLocks noChangeShapeType="1"/>
          </p:cNvSpPr>
          <p:nvPr/>
        </p:nvSpPr>
        <p:spPr bwMode="auto">
          <a:xfrm>
            <a:off x="3200400" y="1828800"/>
            <a:ext cx="381000" cy="1524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162" name="Line 346"/>
          <p:cNvSpPr>
            <a:spLocks noChangeShapeType="1"/>
          </p:cNvSpPr>
          <p:nvPr/>
        </p:nvSpPr>
        <p:spPr bwMode="auto">
          <a:xfrm>
            <a:off x="3276600" y="1447800"/>
            <a:ext cx="381000" cy="1524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35177" name="Group 361"/>
          <p:cNvGrpSpPr>
            <a:grpSpLocks/>
          </p:cNvGrpSpPr>
          <p:nvPr/>
        </p:nvGrpSpPr>
        <p:grpSpPr bwMode="auto">
          <a:xfrm>
            <a:off x="3048000" y="4114800"/>
            <a:ext cx="4267200" cy="2438400"/>
            <a:chOff x="1488" y="2064"/>
            <a:chExt cx="3120" cy="2064"/>
          </a:xfrm>
        </p:grpSpPr>
        <p:sp>
          <p:nvSpPr>
            <p:cNvPr id="34870" name="Rectangle 54"/>
            <p:cNvSpPr>
              <a:spLocks noChangeArrowheads="1"/>
            </p:cNvSpPr>
            <p:nvPr/>
          </p:nvSpPr>
          <p:spPr bwMode="auto">
            <a:xfrm>
              <a:off x="1488" y="2064"/>
              <a:ext cx="3120" cy="2064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35171" name="Object 355"/>
            <p:cNvGraphicFramePr>
              <a:graphicFrameLocks noChangeAspect="1"/>
            </p:cNvGraphicFramePr>
            <p:nvPr/>
          </p:nvGraphicFramePr>
          <p:xfrm>
            <a:off x="1632" y="2142"/>
            <a:ext cx="2880" cy="19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Graph" r:id="rId3" imgW="5486400" imgH="3657600" progId="">
                    <p:embed/>
                  </p:oleObj>
                </mc:Choice>
                <mc:Fallback>
                  <p:oleObj name="Graph" r:id="rId3" imgW="5486400" imgH="3657600" progId="">
                    <p:embed/>
                    <p:pic>
                      <p:nvPicPr>
                        <p:cNvPr id="0" name="Picture 3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2" y="2142"/>
                          <a:ext cx="2880" cy="1920"/>
                        </a:xfrm>
                        <a:prstGeom prst="rect">
                          <a:avLst/>
                        </a:prstGeom>
                        <a:noFill/>
                        <a:ln w="381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6" name="Text Box 6"/>
          <p:cNvSpPr txBox="1">
            <a:spLocks noChangeArrowheads="1"/>
          </p:cNvSpPr>
          <p:nvPr/>
        </p:nvSpPr>
        <p:spPr bwMode="auto">
          <a:xfrm>
            <a:off x="838200" y="2819400"/>
            <a:ext cx="3810000" cy="356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4D4D4D"/>
                </a:solidFill>
                <a:latin typeface="AGaramond" pitchFamily="18" charset="0"/>
              </a:rPr>
              <a:t>Shape?</a:t>
            </a:r>
          </a:p>
          <a:p>
            <a:pPr>
              <a:spcBef>
                <a:spcPct val="50000"/>
              </a:spcBef>
            </a:pPr>
            <a:r>
              <a:rPr lang="en-US" dirty="0">
                <a:solidFill>
                  <a:srgbClr val="4D4D4D"/>
                </a:solidFill>
                <a:latin typeface="AGaramond" pitchFamily="18" charset="0"/>
              </a:rPr>
              <a:t>Outliers?</a:t>
            </a:r>
          </a:p>
          <a:p>
            <a:pPr>
              <a:spcBef>
                <a:spcPct val="50000"/>
              </a:spcBef>
            </a:pPr>
            <a:r>
              <a:rPr lang="en-US" dirty="0">
                <a:solidFill>
                  <a:srgbClr val="4D4D4D"/>
                </a:solidFill>
                <a:latin typeface="AGaramond" pitchFamily="18" charset="0"/>
              </a:rPr>
              <a:t>What proportion of the tenured faculty are younger than 41?</a:t>
            </a:r>
          </a:p>
          <a:p>
            <a:pPr>
              <a:spcBef>
                <a:spcPct val="50000"/>
              </a:spcBef>
            </a:pPr>
            <a:r>
              <a:rPr lang="en-US" dirty="0">
                <a:solidFill>
                  <a:srgbClr val="4D4D4D"/>
                </a:solidFill>
                <a:latin typeface="AGaramond" pitchFamily="18" charset="0"/>
              </a:rPr>
              <a:t>What is the probability that a randomly selected faculty member is 49 or older? </a:t>
            </a:r>
          </a:p>
        </p:txBody>
      </p:sp>
      <p:sp>
        <p:nvSpPr>
          <p:cNvPr id="35847" name="Text Box 7"/>
          <p:cNvSpPr txBox="1">
            <a:spLocks noChangeArrowheads="1"/>
          </p:cNvSpPr>
          <p:nvPr/>
        </p:nvSpPr>
        <p:spPr bwMode="auto">
          <a:xfrm>
            <a:off x="2362200" y="2819400"/>
            <a:ext cx="2209800" cy="1004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CC0000"/>
                </a:solidFill>
                <a:latin typeface="AGaramond" pitchFamily="18" charset="0"/>
              </a:rPr>
              <a:t>Skewed right</a:t>
            </a:r>
          </a:p>
          <a:p>
            <a:pPr>
              <a:spcBef>
                <a:spcPct val="50000"/>
              </a:spcBef>
            </a:pPr>
            <a:r>
              <a:rPr lang="en-US">
                <a:solidFill>
                  <a:srgbClr val="CC0000"/>
                </a:solidFill>
                <a:latin typeface="AGaramond" pitchFamily="18" charset="0"/>
              </a:rPr>
              <a:t>No.</a:t>
            </a:r>
          </a:p>
        </p:txBody>
      </p:sp>
      <p:sp>
        <p:nvSpPr>
          <p:cNvPr id="35848" name="Text Box 8"/>
          <p:cNvSpPr txBox="1">
            <a:spLocks noChangeArrowheads="1"/>
          </p:cNvSpPr>
          <p:nvPr/>
        </p:nvSpPr>
        <p:spPr bwMode="auto">
          <a:xfrm>
            <a:off x="4800600" y="4038600"/>
            <a:ext cx="40386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CC0000"/>
                </a:solidFill>
                <a:latin typeface="AGaramond" pitchFamily="18" charset="0"/>
              </a:rPr>
              <a:t>(14 + 5)/50 = 19/50 = .38</a:t>
            </a:r>
          </a:p>
          <a:p>
            <a:pPr>
              <a:spcBef>
                <a:spcPct val="50000"/>
              </a:spcBef>
            </a:pPr>
            <a:endParaRPr lang="en-US">
              <a:solidFill>
                <a:srgbClr val="CC0000"/>
              </a:solidFill>
              <a:latin typeface="AGaramond" pitchFamily="18" charset="0"/>
            </a:endParaRPr>
          </a:p>
          <a:p>
            <a:pPr>
              <a:spcBef>
                <a:spcPct val="50000"/>
              </a:spcBef>
            </a:pPr>
            <a:r>
              <a:rPr lang="en-US">
                <a:solidFill>
                  <a:srgbClr val="CC0000"/>
                </a:solidFill>
                <a:latin typeface="AGaramond" pitchFamily="18" charset="0"/>
              </a:rPr>
              <a:t>(8 + 7 + 2)/50 = 17/50 = .34</a:t>
            </a:r>
          </a:p>
        </p:txBody>
      </p:sp>
      <p:sp>
        <p:nvSpPr>
          <p:cNvPr id="35849" name="Text Box 9"/>
          <p:cNvSpPr txBox="1">
            <a:spLocks noChangeArrowheads="1"/>
          </p:cNvSpPr>
          <p:nvPr/>
        </p:nvSpPr>
        <p:spPr bwMode="auto">
          <a:xfrm>
            <a:off x="990600" y="457200"/>
            <a:ext cx="32766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000" b="1">
                <a:latin typeface="AGaramond" pitchFamily="18" charset="0"/>
              </a:rPr>
              <a:t>Describing the Distribution</a:t>
            </a:r>
          </a:p>
        </p:txBody>
      </p:sp>
      <p:grpSp>
        <p:nvGrpSpPr>
          <p:cNvPr id="35865" name="Group 25"/>
          <p:cNvGrpSpPr>
            <a:grpSpLocks/>
          </p:cNvGrpSpPr>
          <p:nvPr/>
        </p:nvGrpSpPr>
        <p:grpSpPr bwMode="auto">
          <a:xfrm>
            <a:off x="4648200" y="152400"/>
            <a:ext cx="4114800" cy="2590800"/>
            <a:chOff x="2736" y="96"/>
            <a:chExt cx="2784" cy="1872"/>
          </a:xfrm>
        </p:grpSpPr>
        <p:sp>
          <p:nvSpPr>
            <p:cNvPr id="35852" name="Rectangle 12"/>
            <p:cNvSpPr>
              <a:spLocks noChangeArrowheads="1"/>
            </p:cNvSpPr>
            <p:nvPr/>
          </p:nvSpPr>
          <p:spPr bwMode="auto">
            <a:xfrm>
              <a:off x="2736" y="96"/>
              <a:ext cx="2784" cy="1872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77824" name="Object 0"/>
            <p:cNvGraphicFramePr>
              <a:graphicFrameLocks noChangeAspect="1"/>
            </p:cNvGraphicFramePr>
            <p:nvPr/>
          </p:nvGraphicFramePr>
          <p:xfrm>
            <a:off x="2862" y="174"/>
            <a:ext cx="2592" cy="17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Graph" r:id="rId3" imgW="5486400" imgH="3657600" progId="">
                    <p:embed/>
                  </p:oleObj>
                </mc:Choice>
                <mc:Fallback>
                  <p:oleObj name="Graph" r:id="rId3" imgW="5486400" imgH="3657600" progId="">
                    <p:embed/>
                    <p:pic>
                      <p:nvPicPr>
                        <p:cNvPr id="0" name="Picture 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62" y="174"/>
                          <a:ext cx="2592" cy="1728"/>
                        </a:xfrm>
                        <a:prstGeom prst="rect">
                          <a:avLst/>
                        </a:prstGeom>
                        <a:noFill/>
                        <a:ln w="38100">
                          <a:solidFill>
                            <a:srgbClr val="4D4D4D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8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8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8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8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7" grpId="0" build="p" autoUpdateAnimBg="0"/>
      <p:bldP spid="35848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228600"/>
            <a:ext cx="7239000" cy="1143000"/>
          </a:xfrm>
          <a:noFill/>
          <a:ln/>
        </p:spPr>
        <p:txBody>
          <a:bodyPr/>
          <a:lstStyle/>
          <a:p>
            <a:r>
              <a:rPr lang="en-US" dirty="0"/>
              <a:t>Variables and Data</a:t>
            </a:r>
          </a:p>
        </p:txBody>
      </p:sp>
      <p:sp>
        <p:nvSpPr>
          <p:cNvPr id="9220" name="Rectangle 4"/>
          <p:cNvSpPr>
            <a:spLocks noGrp="1" noChangeArrowheads="1"/>
          </p:cNvSpPr>
          <p:nvPr>
            <p:ph idx="1"/>
          </p:nvPr>
        </p:nvSpPr>
        <p:spPr>
          <a:xfrm>
            <a:off x="914400" y="1447800"/>
            <a:ext cx="7772400" cy="4724400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variable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is a characteristic that changes or varies over time and/or for different individuals or objects under consideration.</a:t>
            </a:r>
          </a:p>
          <a:p>
            <a:r>
              <a:rPr lang="en-US" b="1" dirty="0">
                <a:solidFill>
                  <a:srgbClr val="3333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Examples:</a:t>
            </a:r>
            <a:r>
              <a:rPr lang="en-US" dirty="0">
                <a:solidFill>
                  <a:srgbClr val="CC0066"/>
                </a:solidFill>
              </a:rPr>
              <a:t> </a:t>
            </a:r>
            <a:r>
              <a:rPr lang="en-US" dirty="0"/>
              <a:t>Hair color, white blood cell count, time to failure of a computer component.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 build="p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7772400" cy="1143000"/>
          </a:xfrm>
        </p:spPr>
        <p:txBody>
          <a:bodyPr/>
          <a:lstStyle/>
          <a:p>
            <a:r>
              <a:rPr lang="en-US" sz="4800"/>
              <a:t>Key Concepts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447800"/>
            <a:ext cx="8229600" cy="52578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b="1" dirty="0">
                <a:solidFill>
                  <a:srgbClr val="3333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I. How Data Are Generated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	1. Experimental units, variables, measurements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	2. Samples and populations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	3. </a:t>
            </a:r>
            <a:r>
              <a:rPr lang="en-US" sz="2400" dirty="0" err="1"/>
              <a:t>Univariate</a:t>
            </a:r>
            <a:r>
              <a:rPr lang="en-US" sz="2400" dirty="0"/>
              <a:t>, </a:t>
            </a:r>
            <a:r>
              <a:rPr lang="en-US" sz="2400" dirty="0" err="1"/>
              <a:t>bivariate</a:t>
            </a:r>
            <a:r>
              <a:rPr lang="en-US" sz="2400" dirty="0"/>
              <a:t>, and multivariate data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>
                <a:solidFill>
                  <a:srgbClr val="3333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II. Types of Variables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	1. Qualitative or categorical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	2. Quantitative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		</a:t>
            </a:r>
            <a:r>
              <a:rPr lang="en-US" sz="2400" dirty="0">
                <a:solidFill>
                  <a:srgbClr val="CC0000"/>
                </a:solidFill>
              </a:rPr>
              <a:t>a. Discrete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rgbClr val="CC0000"/>
                </a:solidFill>
              </a:rPr>
              <a:t>		b. Continuous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>
                <a:solidFill>
                  <a:srgbClr val="3333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III. Graphs for </a:t>
            </a:r>
            <a:r>
              <a:rPr lang="en-US" sz="2400" b="1" dirty="0" err="1">
                <a:solidFill>
                  <a:srgbClr val="3333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Univariate</a:t>
            </a:r>
            <a:r>
              <a:rPr lang="en-US" sz="2400" b="1" dirty="0">
                <a:solidFill>
                  <a:srgbClr val="3333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Data Distributions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/>
              <a:t>	</a:t>
            </a:r>
            <a:r>
              <a:rPr lang="en-US" sz="2400" dirty="0"/>
              <a:t>1. Qualitative or categorical data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		</a:t>
            </a:r>
            <a:r>
              <a:rPr lang="en-US" sz="2400" dirty="0">
                <a:solidFill>
                  <a:srgbClr val="CC0000"/>
                </a:solidFill>
              </a:rPr>
              <a:t>a. Pie charts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rgbClr val="CC0000"/>
                </a:solidFill>
              </a:rPr>
              <a:t>		b. Bar charts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rgbClr val="CC0000"/>
                </a:solidFill>
              </a:rPr>
              <a:t>	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7772400" cy="1143000"/>
          </a:xfrm>
        </p:spPr>
        <p:txBody>
          <a:bodyPr/>
          <a:lstStyle/>
          <a:p>
            <a:r>
              <a:rPr lang="en-US" sz="4800"/>
              <a:t>Key Concepts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219200"/>
            <a:ext cx="8229600" cy="5257800"/>
          </a:xfrm>
        </p:spPr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en-US" sz="2400" dirty="0"/>
              <a:t>2. Quantitative data</a:t>
            </a:r>
          </a:p>
          <a:p>
            <a:pPr>
              <a:buFontTx/>
              <a:buNone/>
            </a:pPr>
            <a:r>
              <a:rPr lang="en-US" sz="2400" dirty="0"/>
              <a:t>		</a:t>
            </a:r>
            <a:r>
              <a:rPr lang="en-US" sz="2400" dirty="0">
                <a:solidFill>
                  <a:srgbClr val="CC0000"/>
                </a:solidFill>
              </a:rPr>
              <a:t>a. Pie and bar charts</a:t>
            </a:r>
          </a:p>
          <a:p>
            <a:pPr>
              <a:buFontTx/>
              <a:buNone/>
            </a:pPr>
            <a:r>
              <a:rPr lang="en-US" sz="2400" dirty="0">
                <a:solidFill>
                  <a:srgbClr val="CC0000"/>
                </a:solidFill>
              </a:rPr>
              <a:t>		b. Line charts</a:t>
            </a:r>
          </a:p>
          <a:p>
            <a:pPr>
              <a:buFontTx/>
              <a:buNone/>
            </a:pPr>
            <a:r>
              <a:rPr lang="en-US" sz="2400" dirty="0">
                <a:solidFill>
                  <a:srgbClr val="CC0000"/>
                </a:solidFill>
              </a:rPr>
              <a:t>		c. </a:t>
            </a:r>
            <a:r>
              <a:rPr lang="en-US" sz="2400" dirty="0" err="1">
                <a:solidFill>
                  <a:srgbClr val="CC0000"/>
                </a:solidFill>
              </a:rPr>
              <a:t>Dotplots</a:t>
            </a:r>
            <a:endParaRPr lang="en-US" sz="2400" dirty="0">
              <a:solidFill>
                <a:srgbClr val="CC0000"/>
              </a:solidFill>
            </a:endParaRPr>
          </a:p>
          <a:p>
            <a:pPr>
              <a:buFontTx/>
              <a:buNone/>
            </a:pPr>
            <a:r>
              <a:rPr lang="en-US" sz="2400" dirty="0">
                <a:solidFill>
                  <a:srgbClr val="CC0000"/>
                </a:solidFill>
              </a:rPr>
              <a:t>		d. Stem and leaf plots</a:t>
            </a:r>
          </a:p>
          <a:p>
            <a:pPr>
              <a:buFontTx/>
              <a:buNone/>
            </a:pPr>
            <a:r>
              <a:rPr lang="en-US" sz="2400" dirty="0">
                <a:solidFill>
                  <a:srgbClr val="CC0000"/>
                </a:solidFill>
              </a:rPr>
              <a:t>		e. Relative frequency histograms</a:t>
            </a:r>
          </a:p>
          <a:p>
            <a:pPr>
              <a:buFontTx/>
              <a:buNone/>
            </a:pPr>
            <a:r>
              <a:rPr lang="en-US" sz="2400" dirty="0"/>
              <a:t>	3. Describing data distributions</a:t>
            </a:r>
          </a:p>
          <a:p>
            <a:pPr>
              <a:buFontTx/>
              <a:buNone/>
            </a:pPr>
            <a:r>
              <a:rPr lang="en-US" sz="2400" dirty="0"/>
              <a:t>		</a:t>
            </a:r>
            <a:r>
              <a:rPr lang="en-US" sz="2400" dirty="0">
                <a:solidFill>
                  <a:srgbClr val="CC0000"/>
                </a:solidFill>
              </a:rPr>
              <a:t>a. Shapes—symmetric, skewed left, skewed right,</a:t>
            </a:r>
            <a:br>
              <a:rPr lang="en-US" sz="2400" dirty="0">
                <a:solidFill>
                  <a:srgbClr val="CC0000"/>
                </a:solidFill>
              </a:rPr>
            </a:br>
            <a:r>
              <a:rPr lang="en-US" sz="2400" dirty="0">
                <a:solidFill>
                  <a:srgbClr val="CC0000"/>
                </a:solidFill>
              </a:rPr>
              <a:t>	    </a:t>
            </a:r>
            <a:r>
              <a:rPr lang="en-US" sz="2400" dirty="0" err="1">
                <a:solidFill>
                  <a:srgbClr val="CC0000"/>
                </a:solidFill>
              </a:rPr>
              <a:t>unimodal</a:t>
            </a:r>
            <a:r>
              <a:rPr lang="en-US" sz="2400" dirty="0">
                <a:solidFill>
                  <a:srgbClr val="CC0000"/>
                </a:solidFill>
              </a:rPr>
              <a:t>, bimodal</a:t>
            </a:r>
          </a:p>
          <a:p>
            <a:pPr>
              <a:buFontTx/>
              <a:buNone/>
            </a:pPr>
            <a:r>
              <a:rPr lang="en-US" sz="2400" dirty="0">
                <a:solidFill>
                  <a:srgbClr val="CC0000"/>
                </a:solidFill>
              </a:rPr>
              <a:t>		b. Proportion of measurements in certain intervals</a:t>
            </a:r>
          </a:p>
          <a:p>
            <a:pPr>
              <a:buFontTx/>
              <a:buNone/>
            </a:pPr>
            <a:r>
              <a:rPr lang="en-US" sz="2400" dirty="0">
                <a:solidFill>
                  <a:srgbClr val="CC0000"/>
                </a:solidFill>
              </a:rPr>
              <a:t>		c. Outliers	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52400"/>
            <a:ext cx="7772400" cy="1143000"/>
          </a:xfrm>
        </p:spPr>
        <p:txBody>
          <a:bodyPr/>
          <a:lstStyle/>
          <a:p>
            <a:r>
              <a:rPr lang="en-US" b="1"/>
              <a:t>Definitions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371600"/>
            <a:ext cx="8077200" cy="4953000"/>
          </a:xfrm>
        </p:spPr>
        <p:txBody>
          <a:bodyPr/>
          <a:lstStyle/>
          <a:p>
            <a:r>
              <a:rPr lang="en-US"/>
              <a:t>An </a:t>
            </a:r>
            <a:r>
              <a:rPr lang="en-US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experimental unit</a:t>
            </a:r>
            <a:r>
              <a:rPr lang="en-US" b="1">
                <a:solidFill>
                  <a:schemeClr val="bg1"/>
                </a:solidFill>
              </a:rPr>
              <a:t> </a:t>
            </a:r>
            <a:r>
              <a:rPr lang="en-US"/>
              <a:t>is the individual or object on which a variable is measured. </a:t>
            </a:r>
          </a:p>
          <a:p>
            <a:r>
              <a:rPr lang="en-US"/>
              <a:t>A </a:t>
            </a:r>
            <a:r>
              <a:rPr lang="en-US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measurement</a:t>
            </a:r>
            <a:r>
              <a:rPr lang="en-US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/>
              <a:t>results when a variable is actually measured on an experimental unit.</a:t>
            </a:r>
          </a:p>
          <a:p>
            <a:r>
              <a:rPr lang="en-US"/>
              <a:t>A set of measurements, called </a:t>
            </a:r>
            <a:r>
              <a:rPr lang="en-US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data</a:t>
            </a:r>
            <a:r>
              <a:rPr lang="en-US" b="1">
                <a:solidFill>
                  <a:srgbClr val="3333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,</a:t>
            </a:r>
            <a:r>
              <a:rPr lang="en-US" b="1">
                <a:solidFill>
                  <a:schemeClr val="bg1"/>
                </a:solidFill>
              </a:rPr>
              <a:t> </a:t>
            </a:r>
            <a:r>
              <a:rPr lang="en-US"/>
              <a:t>can be either a </a:t>
            </a:r>
            <a:r>
              <a:rPr lang="en-US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sample</a:t>
            </a:r>
            <a:r>
              <a:rPr lang="en-US" b="1">
                <a:solidFill>
                  <a:schemeClr val="bg1"/>
                </a:solidFill>
              </a:rPr>
              <a:t> </a:t>
            </a:r>
            <a:r>
              <a:rPr lang="en-US"/>
              <a:t>or a </a:t>
            </a:r>
            <a:r>
              <a:rPr lang="en-US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population</a:t>
            </a:r>
            <a:r>
              <a:rPr lang="en-US" b="1">
                <a:solidFill>
                  <a:srgbClr val="3333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685800"/>
            <a:ext cx="7086600" cy="5029200"/>
          </a:xfrm>
        </p:spPr>
        <p:txBody>
          <a:bodyPr>
            <a:normAutofit lnSpcReduction="10000"/>
          </a:bodyPr>
          <a:lstStyle/>
          <a:p>
            <a:pPr algn="ctr">
              <a:lnSpc>
                <a:spcPct val="90000"/>
              </a:lnSpc>
              <a:buFontTx/>
              <a:buNone/>
            </a:pPr>
            <a:r>
              <a:rPr lang="en-US" sz="4800" b="1" dirty="0">
                <a:solidFill>
                  <a:schemeClr val="tx1"/>
                </a:solidFill>
              </a:rPr>
              <a:t>Example</a:t>
            </a:r>
          </a:p>
          <a:p>
            <a:pPr>
              <a:lnSpc>
                <a:spcPct val="90000"/>
              </a:lnSpc>
            </a:pPr>
            <a:r>
              <a:rPr lang="en-US" sz="4000" b="1" dirty="0"/>
              <a:t>Variable</a:t>
            </a:r>
            <a:r>
              <a:rPr lang="en-US" sz="4000" dirty="0"/>
              <a:t> </a:t>
            </a:r>
          </a:p>
          <a:p>
            <a:pPr lvl="1">
              <a:lnSpc>
                <a:spcPct val="90000"/>
              </a:lnSpc>
            </a:pPr>
            <a:r>
              <a:rPr lang="en-US" sz="4000" dirty="0">
                <a:solidFill>
                  <a:schemeClr val="tx1"/>
                </a:solidFill>
              </a:rPr>
              <a:t>Major</a:t>
            </a:r>
          </a:p>
          <a:p>
            <a:pPr>
              <a:lnSpc>
                <a:spcPct val="90000"/>
              </a:lnSpc>
            </a:pPr>
            <a:r>
              <a:rPr lang="en-US" sz="4000" b="1" dirty="0"/>
              <a:t>Experimental unit </a:t>
            </a:r>
          </a:p>
          <a:p>
            <a:pPr lvl="1">
              <a:lnSpc>
                <a:spcPct val="90000"/>
              </a:lnSpc>
            </a:pPr>
            <a:r>
              <a:rPr lang="en-US" sz="4000" dirty="0">
                <a:solidFill>
                  <a:schemeClr val="tx1"/>
                </a:solidFill>
              </a:rPr>
              <a:t>Student</a:t>
            </a:r>
          </a:p>
          <a:p>
            <a:pPr>
              <a:lnSpc>
                <a:spcPct val="90000"/>
              </a:lnSpc>
            </a:pPr>
            <a:r>
              <a:rPr lang="en-US" sz="4000" b="1" dirty="0"/>
              <a:t>Typical Measurements</a:t>
            </a:r>
            <a:r>
              <a:rPr lang="en-US" sz="4000" dirty="0"/>
              <a:t> </a:t>
            </a:r>
          </a:p>
          <a:p>
            <a:pPr lvl="1">
              <a:lnSpc>
                <a:spcPct val="90000"/>
              </a:lnSpc>
            </a:pPr>
            <a:r>
              <a:rPr lang="en-US" sz="4000" dirty="0">
                <a:solidFill>
                  <a:schemeClr val="tx1"/>
                </a:solidFill>
              </a:rPr>
              <a:t>Statistics, Economic, etc.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uiExpand="1" build="p" bldLvl="2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0"/>
            <a:ext cx="3124200" cy="1143000"/>
          </a:xfrm>
        </p:spPr>
        <p:txBody>
          <a:bodyPr/>
          <a:lstStyle/>
          <a:p>
            <a:r>
              <a:rPr lang="en-US" b="1"/>
              <a:t>Example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7086600" cy="50292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4000" b="1" dirty="0"/>
              <a:t>Variable</a:t>
            </a:r>
            <a:r>
              <a:rPr lang="en-US" sz="4000" dirty="0"/>
              <a:t> </a:t>
            </a:r>
          </a:p>
          <a:p>
            <a:pPr lvl="1">
              <a:lnSpc>
                <a:spcPct val="90000"/>
              </a:lnSpc>
              <a:buClr>
                <a:schemeClr val="accent2"/>
              </a:buClr>
            </a:pPr>
            <a:r>
              <a:rPr lang="en-US" sz="4000" dirty="0">
                <a:solidFill>
                  <a:schemeClr val="tx1"/>
                </a:solidFill>
              </a:rPr>
              <a:t>Time until a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4000" dirty="0">
                <a:solidFill>
                  <a:schemeClr val="tx1"/>
                </a:solidFill>
              </a:rPr>
              <a:t>light bulb burns out</a:t>
            </a:r>
          </a:p>
          <a:p>
            <a:pPr>
              <a:lnSpc>
                <a:spcPct val="90000"/>
              </a:lnSpc>
            </a:pPr>
            <a:r>
              <a:rPr lang="en-US" sz="4000" b="1" dirty="0"/>
              <a:t>Experimental unit </a:t>
            </a:r>
          </a:p>
          <a:p>
            <a:pPr lvl="1">
              <a:lnSpc>
                <a:spcPct val="90000"/>
              </a:lnSpc>
            </a:pPr>
            <a:r>
              <a:rPr lang="en-US" sz="4000" dirty="0">
                <a:solidFill>
                  <a:schemeClr val="tx1"/>
                </a:solidFill>
              </a:rPr>
              <a:t>Light bulb</a:t>
            </a:r>
          </a:p>
          <a:p>
            <a:pPr>
              <a:lnSpc>
                <a:spcPct val="90000"/>
              </a:lnSpc>
            </a:pPr>
            <a:r>
              <a:rPr lang="en-US" sz="4000" b="1" dirty="0"/>
              <a:t>Typical Measurements</a:t>
            </a:r>
            <a:r>
              <a:rPr lang="en-US" sz="4000" dirty="0"/>
              <a:t> </a:t>
            </a:r>
          </a:p>
          <a:p>
            <a:pPr lvl="1">
              <a:lnSpc>
                <a:spcPct val="90000"/>
              </a:lnSpc>
            </a:pPr>
            <a:r>
              <a:rPr lang="en-US" sz="4000" dirty="0">
                <a:solidFill>
                  <a:schemeClr val="tx1"/>
                </a:solidFill>
              </a:rPr>
              <a:t>1500 hours, 1535.5 hours, etc.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1143000"/>
          </a:xfrm>
        </p:spPr>
        <p:txBody>
          <a:bodyPr>
            <a:normAutofit/>
          </a:bodyPr>
          <a:lstStyle/>
          <a:p>
            <a:r>
              <a:rPr lang="en-US" b="1" dirty="0"/>
              <a:t>How many variables have you measured?</a:t>
            </a:r>
          </a:p>
        </p:txBody>
      </p:sp>
      <p:sp>
        <p:nvSpPr>
          <p:cNvPr id="13317" name="Rectangle 5"/>
          <p:cNvSpPr>
            <a:spLocks noGrp="1" noChangeArrowheads="1"/>
          </p:cNvSpPr>
          <p:nvPr>
            <p:ph idx="1"/>
          </p:nvPr>
        </p:nvSpPr>
        <p:spPr>
          <a:xfrm>
            <a:off x="685800" y="1752600"/>
            <a:ext cx="8077200" cy="4419600"/>
          </a:xfrm>
        </p:spPr>
        <p:txBody>
          <a:bodyPr/>
          <a:lstStyle/>
          <a:p>
            <a:r>
              <a:rPr lang="en-US" b="1" dirty="0" err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Univariate</a:t>
            </a:r>
            <a:r>
              <a:rPr lang="en-US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data</a:t>
            </a:r>
            <a:r>
              <a:rPr lang="en-US" b="1" dirty="0">
                <a:solidFill>
                  <a:srgbClr val="3333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: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One variable is measured on a single experimental unit.</a:t>
            </a:r>
          </a:p>
          <a:p>
            <a:r>
              <a:rPr lang="en-US" b="1" dirty="0" err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Bivariate</a:t>
            </a:r>
            <a:r>
              <a:rPr lang="en-US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data</a:t>
            </a:r>
            <a:r>
              <a:rPr lang="en-US" b="1" dirty="0">
                <a:solidFill>
                  <a:srgbClr val="3333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: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Two variables are measured on a single experimental unit.</a:t>
            </a:r>
          </a:p>
          <a:p>
            <a:r>
              <a:rPr lang="en-US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Multivariate data</a:t>
            </a:r>
            <a:r>
              <a:rPr lang="en-US" b="1" dirty="0">
                <a:solidFill>
                  <a:srgbClr val="3333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: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More than two variables are measured on a single experimental unit.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3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3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7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b="1"/>
              <a:t>Types of Variables</a:t>
            </a:r>
          </a:p>
        </p:txBody>
      </p:sp>
      <p:grpSp>
        <p:nvGrpSpPr>
          <p:cNvPr id="14370" name="Group 34"/>
          <p:cNvGrpSpPr>
            <a:grpSpLocks/>
          </p:cNvGrpSpPr>
          <p:nvPr/>
        </p:nvGrpSpPr>
        <p:grpSpPr bwMode="auto">
          <a:xfrm>
            <a:off x="1371600" y="1447800"/>
            <a:ext cx="2743200" cy="1752600"/>
            <a:chOff x="864" y="912"/>
            <a:chExt cx="1728" cy="1104"/>
          </a:xfrm>
        </p:grpSpPr>
        <p:sp>
          <p:nvSpPr>
            <p:cNvPr id="14340" name="Oval 4"/>
            <p:cNvSpPr>
              <a:spLocks noChangeArrowheads="1"/>
            </p:cNvSpPr>
            <p:nvPr/>
          </p:nvSpPr>
          <p:spPr bwMode="auto">
            <a:xfrm>
              <a:off x="864" y="912"/>
              <a:ext cx="1728" cy="1104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rgbClr val="666699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1" name="Text Box 5"/>
            <p:cNvSpPr txBox="1">
              <a:spLocks noChangeArrowheads="1"/>
            </p:cNvSpPr>
            <p:nvPr/>
          </p:nvSpPr>
          <p:spPr bwMode="auto">
            <a:xfrm>
              <a:off x="960" y="1296"/>
              <a:ext cx="1488" cy="365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3200" b="1" dirty="0">
                  <a:latin typeface="AGaramond" pitchFamily="18" charset="0"/>
                </a:rPr>
                <a:t>Qualitative</a:t>
              </a:r>
            </a:p>
          </p:txBody>
        </p:sp>
      </p:grpSp>
      <p:grpSp>
        <p:nvGrpSpPr>
          <p:cNvPr id="14376" name="Group 40"/>
          <p:cNvGrpSpPr>
            <a:grpSpLocks/>
          </p:cNvGrpSpPr>
          <p:nvPr/>
        </p:nvGrpSpPr>
        <p:grpSpPr bwMode="auto">
          <a:xfrm>
            <a:off x="5029200" y="1524000"/>
            <a:ext cx="2743200" cy="1752600"/>
            <a:chOff x="3168" y="960"/>
            <a:chExt cx="1728" cy="1104"/>
          </a:xfrm>
        </p:grpSpPr>
        <p:sp>
          <p:nvSpPr>
            <p:cNvPr id="14343" name="Oval 7"/>
            <p:cNvSpPr>
              <a:spLocks noChangeArrowheads="1"/>
            </p:cNvSpPr>
            <p:nvPr/>
          </p:nvSpPr>
          <p:spPr bwMode="auto">
            <a:xfrm>
              <a:off x="3168" y="960"/>
              <a:ext cx="1728" cy="1104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rgbClr val="666699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6" name="Text Box 10"/>
            <p:cNvSpPr txBox="1">
              <a:spLocks noChangeArrowheads="1"/>
            </p:cNvSpPr>
            <p:nvPr/>
          </p:nvSpPr>
          <p:spPr bwMode="auto">
            <a:xfrm>
              <a:off x="3264" y="1296"/>
              <a:ext cx="163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3200" b="1" dirty="0">
                  <a:latin typeface="AGaramond" pitchFamily="18" charset="0"/>
                </a:rPr>
                <a:t>Quantitative</a:t>
              </a:r>
            </a:p>
          </p:txBody>
        </p:sp>
      </p:grpSp>
      <p:grpSp>
        <p:nvGrpSpPr>
          <p:cNvPr id="14378" name="Group 42"/>
          <p:cNvGrpSpPr>
            <a:grpSpLocks/>
          </p:cNvGrpSpPr>
          <p:nvPr/>
        </p:nvGrpSpPr>
        <p:grpSpPr bwMode="auto">
          <a:xfrm>
            <a:off x="3779822" y="3276600"/>
            <a:ext cx="2590800" cy="2133600"/>
            <a:chOff x="2448" y="2016"/>
            <a:chExt cx="1632" cy="1344"/>
          </a:xfrm>
        </p:grpSpPr>
        <p:grpSp>
          <p:nvGrpSpPr>
            <p:cNvPr id="14369" name="Group 33"/>
            <p:cNvGrpSpPr>
              <a:grpSpLocks/>
            </p:cNvGrpSpPr>
            <p:nvPr/>
          </p:nvGrpSpPr>
          <p:grpSpPr bwMode="auto">
            <a:xfrm>
              <a:off x="2448" y="2544"/>
              <a:ext cx="1632" cy="816"/>
              <a:chOff x="2448" y="2544"/>
              <a:chExt cx="1632" cy="816"/>
            </a:xfrm>
          </p:grpSpPr>
          <p:sp>
            <p:nvSpPr>
              <p:cNvPr id="14344" name="Oval 8"/>
              <p:cNvSpPr>
                <a:spLocks noChangeArrowheads="1"/>
              </p:cNvSpPr>
              <p:nvPr/>
            </p:nvSpPr>
            <p:spPr bwMode="auto">
              <a:xfrm>
                <a:off x="2448" y="2544"/>
                <a:ext cx="1392" cy="816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rgbClr val="666699"/>
                </a:solidFill>
                <a:round/>
                <a:headEnd/>
                <a:tailEnd/>
              </a:ln>
              <a:effectLst>
                <a:outerShdw dist="107763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47" name="Text Box 11"/>
              <p:cNvSpPr txBox="1">
                <a:spLocks noChangeArrowheads="1"/>
              </p:cNvSpPr>
              <p:nvPr/>
            </p:nvSpPr>
            <p:spPr bwMode="auto">
              <a:xfrm>
                <a:off x="2688" y="2736"/>
                <a:ext cx="1392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3200" b="1" dirty="0">
                    <a:latin typeface="AGaramond" pitchFamily="18" charset="0"/>
                  </a:rPr>
                  <a:t>Discrete</a:t>
                </a:r>
              </a:p>
            </p:txBody>
          </p:sp>
        </p:grpSp>
        <p:sp>
          <p:nvSpPr>
            <p:cNvPr id="14349" name="Line 13"/>
            <p:cNvSpPr>
              <a:spLocks noChangeShapeType="1"/>
            </p:cNvSpPr>
            <p:nvPr/>
          </p:nvSpPr>
          <p:spPr bwMode="auto">
            <a:xfrm flipH="1">
              <a:off x="3120" y="2016"/>
              <a:ext cx="624" cy="528"/>
            </a:xfrm>
            <a:prstGeom prst="line">
              <a:avLst/>
            </a:prstGeom>
            <a:noFill/>
            <a:ln w="38100">
              <a:solidFill>
                <a:srgbClr val="6666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377" name="Group 41"/>
          <p:cNvGrpSpPr>
            <a:grpSpLocks/>
          </p:cNvGrpSpPr>
          <p:nvPr/>
        </p:nvGrpSpPr>
        <p:grpSpPr bwMode="auto">
          <a:xfrm>
            <a:off x="6591300" y="3276600"/>
            <a:ext cx="2362200" cy="2057400"/>
            <a:chOff x="4128" y="2016"/>
            <a:chExt cx="1488" cy="1296"/>
          </a:xfrm>
        </p:grpSpPr>
        <p:sp>
          <p:nvSpPr>
            <p:cNvPr id="14345" name="Oval 9"/>
            <p:cNvSpPr>
              <a:spLocks noChangeArrowheads="1"/>
            </p:cNvSpPr>
            <p:nvPr/>
          </p:nvSpPr>
          <p:spPr bwMode="auto">
            <a:xfrm>
              <a:off x="4176" y="2448"/>
              <a:ext cx="1392" cy="864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rgbClr val="666699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8" name="Text Box 12"/>
            <p:cNvSpPr txBox="1">
              <a:spLocks noChangeArrowheads="1"/>
            </p:cNvSpPr>
            <p:nvPr/>
          </p:nvSpPr>
          <p:spPr bwMode="auto">
            <a:xfrm>
              <a:off x="4128" y="2688"/>
              <a:ext cx="1488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3200" b="1" dirty="0">
                  <a:latin typeface="AGaramond" pitchFamily="18" charset="0"/>
                </a:rPr>
                <a:t>Continuous</a:t>
              </a:r>
            </a:p>
          </p:txBody>
        </p:sp>
        <p:sp>
          <p:nvSpPr>
            <p:cNvPr id="14350" name="Line 14"/>
            <p:cNvSpPr>
              <a:spLocks noChangeShapeType="1"/>
            </p:cNvSpPr>
            <p:nvPr/>
          </p:nvSpPr>
          <p:spPr bwMode="auto">
            <a:xfrm flipH="1" flipV="1">
              <a:off x="4368" y="2016"/>
              <a:ext cx="672" cy="432"/>
            </a:xfrm>
            <a:prstGeom prst="line">
              <a:avLst/>
            </a:prstGeom>
            <a:noFill/>
            <a:ln w="38100">
              <a:solidFill>
                <a:srgbClr val="6666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4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76200"/>
            <a:ext cx="7772400" cy="609600"/>
          </a:xfrm>
        </p:spPr>
        <p:txBody>
          <a:bodyPr/>
          <a:lstStyle/>
          <a:p>
            <a:r>
              <a:rPr lang="en-US" b="1" dirty="0"/>
              <a:t>Types of Variables</a:t>
            </a: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533400" y="893762"/>
            <a:ext cx="8610600" cy="52091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sz="35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Garamond" pitchFamily="18" charset="0"/>
              </a:rPr>
              <a:t>Qualitative variables</a:t>
            </a:r>
            <a:r>
              <a:rPr lang="en-US" sz="3500" b="1" dirty="0">
                <a:solidFill>
                  <a:schemeClr val="bg1"/>
                </a:solidFill>
                <a:latin typeface="AGaramond" pitchFamily="18" charset="0"/>
              </a:rPr>
              <a:t> </a:t>
            </a:r>
            <a:r>
              <a:rPr lang="en-US" sz="3500" dirty="0">
                <a:solidFill>
                  <a:srgbClr val="4D4D4D"/>
                </a:solidFill>
                <a:latin typeface="AGaramond" pitchFamily="18" charset="0"/>
              </a:rPr>
              <a:t>measure a quality or characteristic on each experimental unit.</a:t>
            </a:r>
            <a:r>
              <a:rPr lang="en-US" sz="3500" b="1" dirty="0">
                <a:solidFill>
                  <a:srgbClr val="339966"/>
                </a:solidFill>
                <a:latin typeface="AGaramond" pitchFamily="18" charset="0"/>
              </a:rPr>
              <a:t> 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3500" b="1" dirty="0">
                <a:solidFill>
                  <a:srgbClr val="3333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Garamond" pitchFamily="18" charset="0"/>
              </a:rPr>
              <a:t>Examples:</a:t>
            </a:r>
          </a:p>
          <a:p>
            <a:pPr lvl="1">
              <a:buFontTx/>
              <a:buChar char="•"/>
            </a:pPr>
            <a:r>
              <a:rPr lang="en-US" sz="3500" dirty="0">
                <a:solidFill>
                  <a:srgbClr val="4D4D4D"/>
                </a:solidFill>
                <a:latin typeface="AGaramond" pitchFamily="18" charset="0"/>
              </a:rPr>
              <a:t>Hair color (black, brown, blonde…)</a:t>
            </a:r>
          </a:p>
          <a:p>
            <a:pPr lvl="1">
              <a:buFontTx/>
              <a:buChar char="•"/>
            </a:pPr>
            <a:r>
              <a:rPr lang="en-US" sz="3500" dirty="0">
                <a:solidFill>
                  <a:srgbClr val="4D4D4D"/>
                </a:solidFill>
                <a:latin typeface="AGaramond" pitchFamily="18" charset="0"/>
              </a:rPr>
              <a:t>Make of car (Dodge, Honda, Ford…)</a:t>
            </a:r>
          </a:p>
          <a:p>
            <a:pPr lvl="1">
              <a:buFontTx/>
              <a:buChar char="•"/>
            </a:pPr>
            <a:r>
              <a:rPr lang="en-US" sz="3500" dirty="0">
                <a:solidFill>
                  <a:srgbClr val="4D4D4D"/>
                </a:solidFill>
                <a:latin typeface="AGaramond" pitchFamily="18" charset="0"/>
              </a:rPr>
              <a:t>Gender (male, female)</a:t>
            </a:r>
          </a:p>
          <a:p>
            <a:pPr lvl="1">
              <a:buFontTx/>
              <a:buChar char="•"/>
            </a:pPr>
            <a:r>
              <a:rPr lang="en-US" sz="3500" dirty="0">
                <a:solidFill>
                  <a:srgbClr val="4D4D4D"/>
                </a:solidFill>
                <a:latin typeface="AGaramond" pitchFamily="18" charset="0"/>
              </a:rPr>
              <a:t>State of birth (California, Arizona,….)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3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3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" grpId="0" build="p" bldLvl="2" autoUpdateAnimBg="0"/>
    </p:bldLst>
  </p:timing>
</p:sld>
</file>

<file path=ppt/theme/theme1.xml><?xml version="1.0" encoding="utf-8"?>
<a:theme xmlns:a="http://schemas.openxmlformats.org/drawingml/2006/main" name="슬라이스">
  <a:themeElements>
    <a:clrScheme name="슬라이스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슬라이스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슬라이스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4840</TotalTime>
  <Words>1522</Words>
  <Application>Microsoft Office PowerPoint</Application>
  <PresentationFormat>On-screen Show (4:3)</PresentationFormat>
  <Paragraphs>261</Paragraphs>
  <Slides>31</Slides>
  <Notes>30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AGaramond</vt:lpstr>
      <vt:lpstr>Century Gothic</vt:lpstr>
      <vt:lpstr>Garamond</vt:lpstr>
      <vt:lpstr>Times New Roman</vt:lpstr>
      <vt:lpstr>Wingdings</vt:lpstr>
      <vt:lpstr>Wingdings 3</vt:lpstr>
      <vt:lpstr>슬라이스</vt:lpstr>
      <vt:lpstr>Graph</vt:lpstr>
      <vt:lpstr>Chapter 1 Describing Data with Graphs</vt:lpstr>
      <vt:lpstr>Objectives  </vt:lpstr>
      <vt:lpstr>Variables and Data</vt:lpstr>
      <vt:lpstr>Definitions</vt:lpstr>
      <vt:lpstr>PowerPoint Presentation</vt:lpstr>
      <vt:lpstr>Example</vt:lpstr>
      <vt:lpstr>How many variables have you measured?</vt:lpstr>
      <vt:lpstr>Types of Variables</vt:lpstr>
      <vt:lpstr>Types of Variables</vt:lpstr>
      <vt:lpstr>Types of Variables</vt:lpstr>
      <vt:lpstr>Examples</vt:lpstr>
      <vt:lpstr>Graphing Qualitative Variables</vt:lpstr>
      <vt:lpstr>Example</vt:lpstr>
      <vt:lpstr>Graphs</vt:lpstr>
      <vt:lpstr>Graphing Quantitative Variables</vt:lpstr>
      <vt:lpstr>PowerPoint Presentation</vt:lpstr>
      <vt:lpstr>Dotplots</vt:lpstr>
      <vt:lpstr>Stem and Leaf Plots</vt:lpstr>
      <vt:lpstr>Example</vt:lpstr>
      <vt:lpstr>Interpreting Graphs: Location and Spread</vt:lpstr>
      <vt:lpstr>Interpreting Graphs: Shapes</vt:lpstr>
      <vt:lpstr>Interpreting Graphs: Outliers</vt:lpstr>
      <vt:lpstr>Example</vt:lpstr>
      <vt:lpstr>Relative Frequency Histograms</vt:lpstr>
      <vt:lpstr>Relative Frequency Histograms</vt:lpstr>
      <vt:lpstr>Relative Frequency Histograms</vt:lpstr>
      <vt:lpstr>Example</vt:lpstr>
      <vt:lpstr>PowerPoint Presentation</vt:lpstr>
      <vt:lpstr>PowerPoint Presentation</vt:lpstr>
      <vt:lpstr>Key Concepts</vt:lpstr>
      <vt:lpstr>Key Concepts</vt:lpstr>
    </vt:vector>
  </TitlesOfParts>
  <Company>University of California, Riverside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Probability  and Statistics Eleventh Edition</dc:title>
  <dc:creator>Valued Gateway Client</dc:creator>
  <cp:lastModifiedBy>Hagumuwumva David</cp:lastModifiedBy>
  <cp:revision>89</cp:revision>
  <dcterms:created xsi:type="dcterms:W3CDTF">2002-04-23T03:30:55Z</dcterms:created>
  <dcterms:modified xsi:type="dcterms:W3CDTF">2024-06-10T14:40:38Z</dcterms:modified>
</cp:coreProperties>
</file>