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8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637" y="1548502"/>
            <a:ext cx="9860725" cy="2387600"/>
          </a:xfrm>
        </p:spPr>
        <p:txBody>
          <a:bodyPr/>
          <a:lstStyle/>
          <a:p>
            <a:r>
              <a:rPr lang="en-US" dirty="0"/>
              <a:t>			ITV SETUP </a:t>
            </a:r>
            <a:br>
              <a:rPr lang="en-US" dirty="0"/>
            </a:br>
            <a:r>
              <a:rPr lang="en-US" dirty="0"/>
              <a:t>DATA SCIENCE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5785" y="4696547"/>
            <a:ext cx="5454980" cy="612951"/>
          </a:xfrm>
        </p:spPr>
        <p:txBody>
          <a:bodyPr/>
          <a:lstStyle/>
          <a:p>
            <a:r>
              <a:rPr lang="en-US" dirty="0"/>
              <a:t>BY: KAZEEM ENITAN BELLO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1C9159E-2468-119E-7458-07B65F746B8C}"/>
              </a:ext>
            </a:extLst>
          </p:cNvPr>
          <p:cNvSpPr txBox="1">
            <a:spLocks/>
          </p:cNvSpPr>
          <p:nvPr/>
        </p:nvSpPr>
        <p:spPr>
          <a:xfrm>
            <a:off x="2147456" y="5752820"/>
            <a:ext cx="5846617" cy="306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MSc. STUDENT, ARTIFICIAL INTELLIGENCE AND DATA SCIENCE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32D08BA-62F8-5164-01D4-74FBD31BAD6A}"/>
              </a:ext>
            </a:extLst>
          </p:cNvPr>
          <p:cNvSpPr txBox="1">
            <a:spLocks/>
          </p:cNvSpPr>
          <p:nvPr/>
        </p:nvSpPr>
        <p:spPr>
          <a:xfrm>
            <a:off x="2147455" y="6059296"/>
            <a:ext cx="5846617" cy="306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UNIVERSITY OF HULL, UK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99722AC-6FE6-4E12-9095-9C8B80A15E4C}"/>
              </a:ext>
            </a:extLst>
          </p:cNvPr>
          <p:cNvSpPr txBox="1">
            <a:spLocks/>
          </p:cNvSpPr>
          <p:nvPr/>
        </p:nvSpPr>
        <p:spPr>
          <a:xfrm>
            <a:off x="4085484" y="360650"/>
            <a:ext cx="3875536" cy="467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2E1DE-7E64-694A-37BD-D7A04625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99" y="1260235"/>
            <a:ext cx="6477000" cy="39057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2364C66-EB1F-42B3-8816-2DA31A3CE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5810578"/>
            <a:ext cx="7465720" cy="7283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XGBoost</a:t>
            </a:r>
            <a:r>
              <a:rPr lang="en-US" sz="2400" dirty="0"/>
              <a:t> Classifier performs best in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366500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99722AC-6FE6-4E12-9095-9C8B80A15E4C}"/>
              </a:ext>
            </a:extLst>
          </p:cNvPr>
          <p:cNvSpPr txBox="1">
            <a:spLocks/>
          </p:cNvSpPr>
          <p:nvPr/>
        </p:nvSpPr>
        <p:spPr>
          <a:xfrm>
            <a:off x="3844221" y="264855"/>
            <a:ext cx="3875536" cy="467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 Model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2364C66-EB1F-42B3-8816-2DA31A3CE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274" y="5696768"/>
            <a:ext cx="3311237" cy="410111"/>
          </a:xfrm>
        </p:spPr>
        <p:txBody>
          <a:bodyPr/>
          <a:lstStyle/>
          <a:p>
            <a:r>
              <a:rPr lang="en-US" sz="2400" dirty="0"/>
              <a:t>Decision Tree Classifier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A7B2C37-01EC-966B-A317-A63D1FD65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270030"/>
              </p:ext>
            </p:extLst>
          </p:nvPr>
        </p:nvGraphicFramePr>
        <p:xfrm>
          <a:off x="1848414" y="1375764"/>
          <a:ext cx="8847294" cy="4106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9098">
                  <a:extLst>
                    <a:ext uri="{9D8B030D-6E8A-4147-A177-3AD203B41FA5}">
                      <a16:colId xmlns:a16="http://schemas.microsoft.com/office/drawing/2014/main" val="2828771699"/>
                    </a:ext>
                  </a:extLst>
                </a:gridCol>
                <a:gridCol w="2949098">
                  <a:extLst>
                    <a:ext uri="{9D8B030D-6E8A-4147-A177-3AD203B41FA5}">
                      <a16:colId xmlns:a16="http://schemas.microsoft.com/office/drawing/2014/main" val="1983114652"/>
                    </a:ext>
                  </a:extLst>
                </a:gridCol>
                <a:gridCol w="2949098">
                  <a:extLst>
                    <a:ext uri="{9D8B030D-6E8A-4147-A177-3AD203B41FA5}">
                      <a16:colId xmlns:a16="http://schemas.microsoft.com/office/drawing/2014/main" val="277588700"/>
                    </a:ext>
                  </a:extLst>
                </a:gridCol>
              </a:tblGrid>
              <a:tr h="1368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333488"/>
                  </a:ext>
                </a:extLst>
              </a:tr>
              <a:tr h="1368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289390"/>
                  </a:ext>
                </a:extLst>
              </a:tr>
              <a:tr h="13688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27327"/>
                  </a:ext>
                </a:extLst>
              </a:tr>
            </a:tbl>
          </a:graphicData>
        </a:graphic>
      </p:graphicFrame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4CE1964B-167E-A9DE-EF54-46FDD8F3CF43}"/>
              </a:ext>
            </a:extLst>
          </p:cNvPr>
          <p:cNvSpPr txBox="1">
            <a:spLocks/>
          </p:cNvSpPr>
          <p:nvPr/>
        </p:nvSpPr>
        <p:spPr>
          <a:xfrm>
            <a:off x="6140536" y="875653"/>
            <a:ext cx="3036782" cy="728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Predicted Label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E67BB7AE-57EA-194C-A4EB-91C47C843FDF}"/>
              </a:ext>
            </a:extLst>
          </p:cNvPr>
          <p:cNvSpPr txBox="1">
            <a:spLocks/>
          </p:cNvSpPr>
          <p:nvPr/>
        </p:nvSpPr>
        <p:spPr>
          <a:xfrm>
            <a:off x="5719948" y="1886665"/>
            <a:ext cx="1090716" cy="462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BBD961-B145-E9CD-0B09-1CF15AE3E8CE}"/>
              </a:ext>
            </a:extLst>
          </p:cNvPr>
          <p:cNvSpPr txBox="1">
            <a:spLocks/>
          </p:cNvSpPr>
          <p:nvPr/>
        </p:nvSpPr>
        <p:spPr>
          <a:xfrm>
            <a:off x="8266297" y="1886665"/>
            <a:ext cx="1090716" cy="462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C926693-3688-71A7-5909-5B3288AD314F}"/>
              </a:ext>
            </a:extLst>
          </p:cNvPr>
          <p:cNvSpPr txBox="1">
            <a:spLocks/>
          </p:cNvSpPr>
          <p:nvPr/>
        </p:nvSpPr>
        <p:spPr>
          <a:xfrm>
            <a:off x="2697348" y="3165870"/>
            <a:ext cx="1090716" cy="462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094D98A0-3D2C-A534-D375-186D43C3BF6D}"/>
              </a:ext>
            </a:extLst>
          </p:cNvPr>
          <p:cNvSpPr txBox="1">
            <a:spLocks/>
          </p:cNvSpPr>
          <p:nvPr/>
        </p:nvSpPr>
        <p:spPr>
          <a:xfrm>
            <a:off x="2753505" y="4602587"/>
            <a:ext cx="1090716" cy="4624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D2668A2-700A-35CA-8558-070E86ABCAF1}"/>
              </a:ext>
            </a:extLst>
          </p:cNvPr>
          <p:cNvSpPr txBox="1">
            <a:spLocks/>
          </p:cNvSpPr>
          <p:nvPr/>
        </p:nvSpPr>
        <p:spPr>
          <a:xfrm rot="16200000">
            <a:off x="511080" y="3317374"/>
            <a:ext cx="2144722" cy="7283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True Label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9B71F7-4FC2-E4F2-8C5B-C4F785F4E2BF}"/>
              </a:ext>
            </a:extLst>
          </p:cNvPr>
          <p:cNvGrpSpPr/>
          <p:nvPr/>
        </p:nvGrpSpPr>
        <p:grpSpPr>
          <a:xfrm>
            <a:off x="8783389" y="4211136"/>
            <a:ext cx="814739" cy="1245378"/>
            <a:chOff x="5857443" y="3072195"/>
            <a:chExt cx="814739" cy="1245378"/>
          </a:xfrm>
        </p:grpSpPr>
        <p:sp>
          <p:nvSpPr>
            <p:cNvPr id="14" name="Content Placeholder 7">
              <a:extLst>
                <a:ext uri="{FF2B5EF4-FFF2-40B4-BE49-F238E27FC236}">
                  <a16:creationId xmlns:a16="http://schemas.microsoft.com/office/drawing/2014/main" id="{DC40CEEE-A41B-9CE5-6FA7-023CFB315DB6}"/>
                </a:ext>
              </a:extLst>
            </p:cNvPr>
            <p:cNvSpPr txBox="1">
              <a:spLocks/>
            </p:cNvSpPr>
            <p:nvPr/>
          </p:nvSpPr>
          <p:spPr>
            <a:xfrm>
              <a:off x="5857443" y="3072195"/>
              <a:ext cx="814739" cy="4624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203</a:t>
              </a:r>
            </a:p>
          </p:txBody>
        </p:sp>
        <p:sp>
          <p:nvSpPr>
            <p:cNvPr id="15" name="Content Placeholder 7">
              <a:extLst>
                <a:ext uri="{FF2B5EF4-FFF2-40B4-BE49-F238E27FC236}">
                  <a16:creationId xmlns:a16="http://schemas.microsoft.com/office/drawing/2014/main" id="{DCD00E0C-4DE1-0908-C27B-7386F381DE54}"/>
                </a:ext>
              </a:extLst>
            </p:cNvPr>
            <p:cNvSpPr txBox="1">
              <a:spLocks/>
            </p:cNvSpPr>
            <p:nvPr/>
          </p:nvSpPr>
          <p:spPr>
            <a:xfrm>
              <a:off x="5857443" y="3463646"/>
              <a:ext cx="814739" cy="4624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203</a:t>
              </a:r>
            </a:p>
          </p:txBody>
        </p:sp>
        <p:sp>
          <p:nvSpPr>
            <p:cNvPr id="16" name="Content Placeholder 7">
              <a:extLst>
                <a:ext uri="{FF2B5EF4-FFF2-40B4-BE49-F238E27FC236}">
                  <a16:creationId xmlns:a16="http://schemas.microsoft.com/office/drawing/2014/main" id="{394985B5-491F-8093-B00C-A5F65C0D9F33}"/>
                </a:ext>
              </a:extLst>
            </p:cNvPr>
            <p:cNvSpPr txBox="1">
              <a:spLocks/>
            </p:cNvSpPr>
            <p:nvPr/>
          </p:nvSpPr>
          <p:spPr>
            <a:xfrm>
              <a:off x="5857443" y="3855096"/>
              <a:ext cx="814739" cy="4624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209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2D543B-6A1A-8672-67BF-B038DD48BD72}"/>
              </a:ext>
            </a:extLst>
          </p:cNvPr>
          <p:cNvGrpSpPr/>
          <p:nvPr/>
        </p:nvGrpSpPr>
        <p:grpSpPr>
          <a:xfrm>
            <a:off x="5781989" y="4185269"/>
            <a:ext cx="814739" cy="1245378"/>
            <a:chOff x="5857443" y="3072195"/>
            <a:chExt cx="814739" cy="1245378"/>
          </a:xfrm>
        </p:grpSpPr>
        <p:sp>
          <p:nvSpPr>
            <p:cNvPr id="19" name="Content Placeholder 7">
              <a:extLst>
                <a:ext uri="{FF2B5EF4-FFF2-40B4-BE49-F238E27FC236}">
                  <a16:creationId xmlns:a16="http://schemas.microsoft.com/office/drawing/2014/main" id="{7745E4A9-2C32-CCE4-DBD0-B2AB914751C4}"/>
                </a:ext>
              </a:extLst>
            </p:cNvPr>
            <p:cNvSpPr txBox="1">
              <a:spLocks/>
            </p:cNvSpPr>
            <p:nvPr/>
          </p:nvSpPr>
          <p:spPr>
            <a:xfrm>
              <a:off x="5857443" y="3072195"/>
              <a:ext cx="814739" cy="4624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28</a:t>
              </a:r>
            </a:p>
          </p:txBody>
        </p:sp>
        <p:sp>
          <p:nvSpPr>
            <p:cNvPr id="20" name="Content Placeholder 7">
              <a:extLst>
                <a:ext uri="{FF2B5EF4-FFF2-40B4-BE49-F238E27FC236}">
                  <a16:creationId xmlns:a16="http://schemas.microsoft.com/office/drawing/2014/main" id="{432C01ED-5D2B-DD9D-AEFA-B46B659CA0DB}"/>
                </a:ext>
              </a:extLst>
            </p:cNvPr>
            <p:cNvSpPr txBox="1">
              <a:spLocks/>
            </p:cNvSpPr>
            <p:nvPr/>
          </p:nvSpPr>
          <p:spPr>
            <a:xfrm>
              <a:off x="5857443" y="3463646"/>
              <a:ext cx="814739" cy="4624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28</a:t>
              </a:r>
            </a:p>
          </p:txBody>
        </p:sp>
        <p:sp>
          <p:nvSpPr>
            <p:cNvPr id="21" name="Content Placeholder 7">
              <a:extLst>
                <a:ext uri="{FF2B5EF4-FFF2-40B4-BE49-F238E27FC236}">
                  <a16:creationId xmlns:a16="http://schemas.microsoft.com/office/drawing/2014/main" id="{11B49A2E-7CEF-4546-90B8-24478E60F87C}"/>
                </a:ext>
              </a:extLst>
            </p:cNvPr>
            <p:cNvSpPr txBox="1">
              <a:spLocks/>
            </p:cNvSpPr>
            <p:nvPr/>
          </p:nvSpPr>
          <p:spPr>
            <a:xfrm>
              <a:off x="5857443" y="3855096"/>
              <a:ext cx="814739" cy="4624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22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D1654E-C328-C84C-A5F0-32105D9C6BC8}"/>
              </a:ext>
            </a:extLst>
          </p:cNvPr>
          <p:cNvGrpSpPr/>
          <p:nvPr/>
        </p:nvGrpSpPr>
        <p:grpSpPr>
          <a:xfrm>
            <a:off x="8769948" y="2804293"/>
            <a:ext cx="814739" cy="1245378"/>
            <a:chOff x="5857443" y="3072195"/>
            <a:chExt cx="814739" cy="1245378"/>
          </a:xfrm>
        </p:grpSpPr>
        <p:sp>
          <p:nvSpPr>
            <p:cNvPr id="23" name="Content Placeholder 7">
              <a:extLst>
                <a:ext uri="{FF2B5EF4-FFF2-40B4-BE49-F238E27FC236}">
                  <a16:creationId xmlns:a16="http://schemas.microsoft.com/office/drawing/2014/main" id="{0F0FF6AE-D986-B65C-7CF1-33D2D803F8FE}"/>
                </a:ext>
              </a:extLst>
            </p:cNvPr>
            <p:cNvSpPr txBox="1">
              <a:spLocks/>
            </p:cNvSpPr>
            <p:nvPr/>
          </p:nvSpPr>
          <p:spPr>
            <a:xfrm>
              <a:off x="5857443" y="3072195"/>
              <a:ext cx="814739" cy="4624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37</a:t>
              </a:r>
            </a:p>
          </p:txBody>
        </p:sp>
        <p:sp>
          <p:nvSpPr>
            <p:cNvPr id="24" name="Content Placeholder 7">
              <a:extLst>
                <a:ext uri="{FF2B5EF4-FFF2-40B4-BE49-F238E27FC236}">
                  <a16:creationId xmlns:a16="http://schemas.microsoft.com/office/drawing/2014/main" id="{A88F245C-5DF1-CF54-803B-773A6BE00651}"/>
                </a:ext>
              </a:extLst>
            </p:cNvPr>
            <p:cNvSpPr txBox="1">
              <a:spLocks/>
            </p:cNvSpPr>
            <p:nvPr/>
          </p:nvSpPr>
          <p:spPr>
            <a:xfrm>
              <a:off x="5857443" y="3463646"/>
              <a:ext cx="814739" cy="4624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34</a:t>
              </a:r>
            </a:p>
          </p:txBody>
        </p:sp>
        <p:sp>
          <p:nvSpPr>
            <p:cNvPr id="25" name="Content Placeholder 7">
              <a:extLst>
                <a:ext uri="{FF2B5EF4-FFF2-40B4-BE49-F238E27FC236}">
                  <a16:creationId xmlns:a16="http://schemas.microsoft.com/office/drawing/2014/main" id="{5B909623-0C21-1871-1B85-F99809B09085}"/>
                </a:ext>
              </a:extLst>
            </p:cNvPr>
            <p:cNvSpPr txBox="1">
              <a:spLocks/>
            </p:cNvSpPr>
            <p:nvPr/>
          </p:nvSpPr>
          <p:spPr>
            <a:xfrm>
              <a:off x="5857443" y="3855096"/>
              <a:ext cx="814739" cy="4624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25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FCF47E-ABEF-7E90-8673-E82F40F11271}"/>
              </a:ext>
            </a:extLst>
          </p:cNvPr>
          <p:cNvGrpSpPr/>
          <p:nvPr/>
        </p:nvGrpSpPr>
        <p:grpSpPr>
          <a:xfrm>
            <a:off x="5688630" y="2849253"/>
            <a:ext cx="814739" cy="1245378"/>
            <a:chOff x="5857443" y="3072195"/>
            <a:chExt cx="814739" cy="1245378"/>
          </a:xfrm>
        </p:grpSpPr>
        <p:sp>
          <p:nvSpPr>
            <p:cNvPr id="27" name="Content Placeholder 7">
              <a:extLst>
                <a:ext uri="{FF2B5EF4-FFF2-40B4-BE49-F238E27FC236}">
                  <a16:creationId xmlns:a16="http://schemas.microsoft.com/office/drawing/2014/main" id="{BEA01EED-925E-0DE8-6253-2EA66443E8C2}"/>
                </a:ext>
              </a:extLst>
            </p:cNvPr>
            <p:cNvSpPr txBox="1">
              <a:spLocks/>
            </p:cNvSpPr>
            <p:nvPr/>
          </p:nvSpPr>
          <p:spPr>
            <a:xfrm>
              <a:off x="5857443" y="3072195"/>
              <a:ext cx="814739" cy="4624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264</a:t>
              </a:r>
            </a:p>
          </p:txBody>
        </p:sp>
        <p:sp>
          <p:nvSpPr>
            <p:cNvPr id="28" name="Content Placeholder 7">
              <a:extLst>
                <a:ext uri="{FF2B5EF4-FFF2-40B4-BE49-F238E27FC236}">
                  <a16:creationId xmlns:a16="http://schemas.microsoft.com/office/drawing/2014/main" id="{B6BA3C92-0CDA-5134-E199-628449477EB5}"/>
                </a:ext>
              </a:extLst>
            </p:cNvPr>
            <p:cNvSpPr txBox="1">
              <a:spLocks/>
            </p:cNvSpPr>
            <p:nvPr/>
          </p:nvSpPr>
          <p:spPr>
            <a:xfrm>
              <a:off x="5857443" y="3463646"/>
              <a:ext cx="814739" cy="4624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</a:rPr>
                <a:t>267</a:t>
              </a:r>
            </a:p>
          </p:txBody>
        </p:sp>
        <p:sp>
          <p:nvSpPr>
            <p:cNvPr id="29" name="Content Placeholder 7">
              <a:extLst>
                <a:ext uri="{FF2B5EF4-FFF2-40B4-BE49-F238E27FC236}">
                  <a16:creationId xmlns:a16="http://schemas.microsoft.com/office/drawing/2014/main" id="{96A0FF70-7582-1B6D-8B34-8C58E5F8C892}"/>
                </a:ext>
              </a:extLst>
            </p:cNvPr>
            <p:cNvSpPr txBox="1">
              <a:spLocks/>
            </p:cNvSpPr>
            <p:nvPr/>
          </p:nvSpPr>
          <p:spPr>
            <a:xfrm>
              <a:off x="5857443" y="3855096"/>
              <a:ext cx="814739" cy="4624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276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9A00031B-B64C-2830-22F5-CE6EB915363E}"/>
              </a:ext>
            </a:extLst>
          </p:cNvPr>
          <p:cNvSpPr/>
          <p:nvPr/>
        </p:nvSpPr>
        <p:spPr>
          <a:xfrm>
            <a:off x="193964" y="5791202"/>
            <a:ext cx="221672" cy="19396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D216214E-8601-D3B3-D6D2-88AF12A1ECE1}"/>
              </a:ext>
            </a:extLst>
          </p:cNvPr>
          <p:cNvSpPr txBox="1">
            <a:spLocks/>
          </p:cNvSpPr>
          <p:nvPr/>
        </p:nvSpPr>
        <p:spPr>
          <a:xfrm>
            <a:off x="505269" y="6084697"/>
            <a:ext cx="3775786" cy="410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Random Forest Classifier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11206E0-8211-B4A2-52B5-15097FDE1908}"/>
              </a:ext>
            </a:extLst>
          </p:cNvPr>
          <p:cNvSpPr/>
          <p:nvPr/>
        </p:nvSpPr>
        <p:spPr>
          <a:xfrm>
            <a:off x="193959" y="6179131"/>
            <a:ext cx="221672" cy="1939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7">
            <a:extLst>
              <a:ext uri="{FF2B5EF4-FFF2-40B4-BE49-F238E27FC236}">
                <a16:creationId xmlns:a16="http://schemas.microsoft.com/office/drawing/2014/main" id="{9BB71825-5449-5F08-BD31-0809B18830EA}"/>
              </a:ext>
            </a:extLst>
          </p:cNvPr>
          <p:cNvSpPr txBox="1">
            <a:spLocks/>
          </p:cNvSpPr>
          <p:nvPr/>
        </p:nvSpPr>
        <p:spPr>
          <a:xfrm>
            <a:off x="519119" y="6458775"/>
            <a:ext cx="3311237" cy="410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XGBoost</a:t>
            </a:r>
            <a:r>
              <a:rPr lang="en-US" sz="2400" dirty="0"/>
              <a:t> Classifier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9A5F16-ADF9-7E3A-3AB6-652298339571}"/>
              </a:ext>
            </a:extLst>
          </p:cNvPr>
          <p:cNvSpPr/>
          <p:nvPr/>
        </p:nvSpPr>
        <p:spPr>
          <a:xfrm>
            <a:off x="207809" y="6553209"/>
            <a:ext cx="221672" cy="193963"/>
          </a:xfrm>
          <a:prstGeom prst="ellipse">
            <a:avLst/>
          </a:prstGeom>
          <a:solidFill>
            <a:schemeClr val="accent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5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0875" y="401783"/>
            <a:ext cx="4928508" cy="930708"/>
          </a:xfrm>
        </p:spPr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110189"/>
            <a:ext cx="9779182" cy="93070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Create a model using the data to predict how likely it is that a user will watch the ITVX exclusive series “</a:t>
            </a:r>
            <a:r>
              <a:rPr lang="en-US" dirty="0">
                <a:solidFill>
                  <a:schemeClr val="accent1"/>
                </a:solidFill>
              </a:rPr>
              <a:t>A Spy Among Friends</a:t>
            </a:r>
            <a:r>
              <a:rPr lang="en-US" dirty="0"/>
              <a:t>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372845"/>
            <a:ext cx="9779183" cy="889145"/>
          </a:xfrm>
        </p:spPr>
        <p:txBody>
          <a:bodyPr/>
          <a:lstStyle/>
          <a:p>
            <a:r>
              <a:rPr lang="en-US" dirty="0"/>
              <a:t>Brief Introduction of The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2653168"/>
            <a:ext cx="11256818" cy="33874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dirty="0"/>
              <a:t>The series is about based on the events that occurred when the Russian infiltrated the British Army during the Nazi era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C71C45-CE9E-C0A3-67E9-290C0DD20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20" y="5945663"/>
            <a:ext cx="11086851" cy="365125"/>
          </a:xfrm>
        </p:spPr>
        <p:txBody>
          <a:bodyPr/>
          <a:lstStyle/>
          <a:p>
            <a:r>
              <a:rPr lang="en-US" dirty="0"/>
              <a:t>The data collected about each users contains</a:t>
            </a:r>
          </a:p>
          <a:p>
            <a:r>
              <a:rPr lang="en-US" dirty="0"/>
              <a:t> the above features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40F0A9-1DA1-90DB-C87D-9FFBC77F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1" y="956968"/>
            <a:ext cx="6490853" cy="4915424"/>
          </a:xfrm>
          <a:prstGeom prst="rect">
            <a:avLst/>
          </a:prstGeom>
        </p:spPr>
      </p:pic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99722AC-6FE6-4E12-9095-9C8B80A15E4C}"/>
              </a:ext>
            </a:extLst>
          </p:cNvPr>
          <p:cNvSpPr txBox="1">
            <a:spLocks/>
          </p:cNvSpPr>
          <p:nvPr/>
        </p:nvSpPr>
        <p:spPr>
          <a:xfrm>
            <a:off x="4085484" y="360650"/>
            <a:ext cx="3875536" cy="467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235264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C71C45-CE9E-C0A3-67E9-290C0DD20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9" y="1116342"/>
            <a:ext cx="11086851" cy="365125"/>
          </a:xfrm>
        </p:spPr>
        <p:txBody>
          <a:bodyPr/>
          <a:lstStyle/>
          <a:p>
            <a:r>
              <a:rPr lang="en-US" sz="2400" dirty="0"/>
              <a:t>After the analysis using python, the following insight can be drawn from the data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99722AC-6FE6-4E12-9095-9C8B80A15E4C}"/>
              </a:ext>
            </a:extLst>
          </p:cNvPr>
          <p:cNvSpPr txBox="1">
            <a:spLocks/>
          </p:cNvSpPr>
          <p:nvPr/>
        </p:nvSpPr>
        <p:spPr>
          <a:xfrm>
            <a:off x="4085484" y="360650"/>
            <a:ext cx="3875536" cy="467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 Analysis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2F65F5E-2393-CF7A-02FA-A48A4EC70B50}"/>
              </a:ext>
            </a:extLst>
          </p:cNvPr>
          <p:cNvSpPr txBox="1">
            <a:spLocks/>
          </p:cNvSpPr>
          <p:nvPr/>
        </p:nvSpPr>
        <p:spPr>
          <a:xfrm>
            <a:off x="258153" y="6173787"/>
            <a:ext cx="824853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Most of the users watched about 50 episodes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E6E66-7047-C5BA-0A5D-4CF256F2C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42" y="1668576"/>
            <a:ext cx="9664434" cy="413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9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C71C45-CE9E-C0A3-67E9-290C0DD20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9" y="1116342"/>
            <a:ext cx="11086851" cy="365125"/>
          </a:xfrm>
        </p:spPr>
        <p:txBody>
          <a:bodyPr/>
          <a:lstStyle/>
          <a:p>
            <a:r>
              <a:rPr lang="en-US" sz="2400" dirty="0"/>
              <a:t>After the analysis using python, the following insight can be drawn from the data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99722AC-6FE6-4E12-9095-9C8B80A15E4C}"/>
              </a:ext>
            </a:extLst>
          </p:cNvPr>
          <p:cNvSpPr txBox="1">
            <a:spLocks/>
          </p:cNvSpPr>
          <p:nvPr/>
        </p:nvSpPr>
        <p:spPr>
          <a:xfrm>
            <a:off x="4085484" y="360650"/>
            <a:ext cx="3875536" cy="467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 Analysis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2F65F5E-2393-CF7A-02FA-A48A4EC70B50}"/>
              </a:ext>
            </a:extLst>
          </p:cNvPr>
          <p:cNvSpPr txBox="1">
            <a:spLocks/>
          </p:cNvSpPr>
          <p:nvPr/>
        </p:nvSpPr>
        <p:spPr>
          <a:xfrm>
            <a:off x="258153" y="5989778"/>
            <a:ext cx="77028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Most of the users watched about 20 different </a:t>
            </a:r>
            <a:r>
              <a:rPr lang="en-US" dirty="0" err="1"/>
              <a:t>programmes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20AA5-F7EB-5945-8AE4-AD5F93124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42" y="1617199"/>
            <a:ext cx="10496987" cy="427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9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C71C45-CE9E-C0A3-67E9-290C0DD20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9" y="1116342"/>
            <a:ext cx="11086851" cy="365125"/>
          </a:xfrm>
        </p:spPr>
        <p:txBody>
          <a:bodyPr/>
          <a:lstStyle/>
          <a:p>
            <a:r>
              <a:rPr lang="en-US" sz="2400" dirty="0"/>
              <a:t>After the analysis using python, the following insight can be drawn from the data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99722AC-6FE6-4E12-9095-9C8B80A15E4C}"/>
              </a:ext>
            </a:extLst>
          </p:cNvPr>
          <p:cNvSpPr txBox="1">
            <a:spLocks/>
          </p:cNvSpPr>
          <p:nvPr/>
        </p:nvSpPr>
        <p:spPr>
          <a:xfrm>
            <a:off x="4085484" y="360650"/>
            <a:ext cx="3875536" cy="467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 Analysis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2F65F5E-2393-CF7A-02FA-A48A4EC70B50}"/>
              </a:ext>
            </a:extLst>
          </p:cNvPr>
          <p:cNvSpPr txBox="1">
            <a:spLocks/>
          </p:cNvSpPr>
          <p:nvPr/>
        </p:nvSpPr>
        <p:spPr>
          <a:xfrm>
            <a:off x="258153" y="6132225"/>
            <a:ext cx="77028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ITV channel is the most watched channel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C1A9F-9027-D389-ADA7-EF5559748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88" y="1584249"/>
            <a:ext cx="8698511" cy="430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0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C71C45-CE9E-C0A3-67E9-290C0DD20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9" y="1116342"/>
            <a:ext cx="11086851" cy="365125"/>
          </a:xfrm>
        </p:spPr>
        <p:txBody>
          <a:bodyPr/>
          <a:lstStyle/>
          <a:p>
            <a:r>
              <a:rPr lang="en-US" sz="2400" dirty="0"/>
              <a:t>After the analysis using python, the following insight can be drawn from the data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99722AC-6FE6-4E12-9095-9C8B80A15E4C}"/>
              </a:ext>
            </a:extLst>
          </p:cNvPr>
          <p:cNvSpPr txBox="1">
            <a:spLocks/>
          </p:cNvSpPr>
          <p:nvPr/>
        </p:nvSpPr>
        <p:spPr>
          <a:xfrm>
            <a:off x="4085484" y="360650"/>
            <a:ext cx="3875536" cy="467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 Analysis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E2F65F5E-2393-CF7A-02FA-A48A4EC70B50}"/>
              </a:ext>
            </a:extLst>
          </p:cNvPr>
          <p:cNvSpPr txBox="1">
            <a:spLocks/>
          </p:cNvSpPr>
          <p:nvPr/>
        </p:nvSpPr>
        <p:spPr>
          <a:xfrm>
            <a:off x="258153" y="6132225"/>
            <a:ext cx="7702867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Drama genre is the most watched genre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17BF7-0678-7244-0CD2-6CAF4C2D5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73" y="1483932"/>
            <a:ext cx="9515703" cy="463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3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C71C45-CE9E-C0A3-67E9-290C0DD20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634621"/>
            <a:ext cx="5100080" cy="1995158"/>
          </a:xfrm>
        </p:spPr>
        <p:txBody>
          <a:bodyPr/>
          <a:lstStyle/>
          <a:p>
            <a:r>
              <a:rPr lang="en-US" sz="2400" dirty="0"/>
              <a:t>According to the feature importance of the model, the following features are the most important in the prediction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99722AC-6FE6-4E12-9095-9C8B80A15E4C}"/>
              </a:ext>
            </a:extLst>
          </p:cNvPr>
          <p:cNvSpPr txBox="1">
            <a:spLocks/>
          </p:cNvSpPr>
          <p:nvPr/>
        </p:nvSpPr>
        <p:spPr>
          <a:xfrm>
            <a:off x="4085484" y="360650"/>
            <a:ext cx="3875536" cy="467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BD6504-9AEE-3154-EA40-B269317CF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20" y="1066603"/>
            <a:ext cx="3969780" cy="547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3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{AB52115A-C772-48B3-BE59-C3FC5C0F90CF}tf45331398_win32</Template>
  <TotalTime>150</TotalTime>
  <Words>265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Office Theme</vt:lpstr>
      <vt:lpstr>   ITV SETUP  DATA SCIENCE CHALLENGE</vt:lpstr>
      <vt:lpstr>THE CHALLENGE</vt:lpstr>
      <vt:lpstr>Brief Introduction of The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ITV SETUP  DATA SCIENCE CHALLENGE</dc:title>
  <dc:creator>kazeem bello</dc:creator>
  <cp:lastModifiedBy>kazeem bello</cp:lastModifiedBy>
  <cp:revision>1</cp:revision>
  <dcterms:created xsi:type="dcterms:W3CDTF">2023-02-13T11:48:20Z</dcterms:created>
  <dcterms:modified xsi:type="dcterms:W3CDTF">2023-02-13T14:18:55Z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