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4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881D"/>
    <a:srgbClr val="DF9C20"/>
    <a:srgbClr val="701070"/>
    <a:srgbClr val="F0B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52" autoAdjust="0"/>
    <p:restoredTop sz="94660" autoAdjust="0"/>
  </p:normalViewPr>
  <p:slideViewPr>
    <p:cSldViewPr snapToGrid="0">
      <p:cViewPr>
        <p:scale>
          <a:sx n="100" d="100"/>
          <a:sy n="100" d="100"/>
        </p:scale>
        <p:origin x="123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8AD8CE8-AF25-4675-902E-70C399522A22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F82117C4-B2A5-437C-8483-7800FF25B5A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0" i="0" dirty="0"/>
            <a:t>A big challenge is the distribution of the target variable- (Churn)</a:t>
          </a:r>
          <a:endParaRPr lang="en-US" sz="1200" dirty="0"/>
        </a:p>
      </dgm:t>
    </dgm:pt>
    <dgm:pt modelId="{DB7A3006-3E8C-43FF-9C9F-ED8B80F10EB3}" type="parTrans" cxnId="{7819979C-7CE6-47D6-90BB-3B056916A3F8}">
      <dgm:prSet/>
      <dgm:spPr/>
      <dgm:t>
        <a:bodyPr/>
        <a:lstStyle/>
        <a:p>
          <a:endParaRPr lang="en-US"/>
        </a:p>
      </dgm:t>
    </dgm:pt>
    <dgm:pt modelId="{3AEB405E-A54C-43FD-B73F-A03BA2DBA43B}" type="sibTrans" cxnId="{7819979C-7CE6-47D6-90BB-3B056916A3F8}">
      <dgm:prSet/>
      <dgm:spPr/>
      <dgm:t>
        <a:bodyPr/>
        <a:lstStyle/>
        <a:p>
          <a:endParaRPr lang="en-US"/>
        </a:p>
      </dgm:t>
    </dgm:pt>
    <dgm:pt modelId="{7398B20F-B6DC-4973-9035-E817D983ED4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0" i="0" dirty="0"/>
            <a:t>Imbalance can lead to model bias towards the majority class</a:t>
          </a:r>
          <a:endParaRPr lang="en-US" sz="1200" dirty="0"/>
        </a:p>
      </dgm:t>
    </dgm:pt>
    <dgm:pt modelId="{A373C2F4-AC87-495A-8236-BEB48C75DECA}" type="parTrans" cxnId="{73B59EFA-26A7-4CC2-AF42-33423FA180E4}">
      <dgm:prSet/>
      <dgm:spPr/>
      <dgm:t>
        <a:bodyPr/>
        <a:lstStyle/>
        <a:p>
          <a:endParaRPr lang="en-US"/>
        </a:p>
      </dgm:t>
    </dgm:pt>
    <dgm:pt modelId="{F1A66853-5FC0-47F8-9F0E-ED1BE1CD4509}" type="sibTrans" cxnId="{73B59EFA-26A7-4CC2-AF42-33423FA180E4}">
      <dgm:prSet/>
      <dgm:spPr/>
      <dgm:t>
        <a:bodyPr/>
        <a:lstStyle/>
        <a:p>
          <a:endParaRPr lang="en-US"/>
        </a:p>
      </dgm:t>
    </dgm:pt>
    <dgm:pt modelId="{C750E5B8-098C-4271-B16B-2036398E3EC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200" b="0" i="0" dirty="0"/>
            <a:t>Synthetic Minority Over-sampling Technique (SMOTE) was used to balance the class distribution by generating synthetic samples for the minority class</a:t>
          </a:r>
          <a:endParaRPr lang="en-US" sz="1200" dirty="0"/>
        </a:p>
      </dgm:t>
    </dgm:pt>
    <dgm:pt modelId="{CB229B92-6DDF-4EE9-82E2-F08E16872D81}" type="parTrans" cxnId="{E83D7F60-C48D-425F-9A92-9D90B5B5D641}">
      <dgm:prSet/>
      <dgm:spPr/>
      <dgm:t>
        <a:bodyPr/>
        <a:lstStyle/>
        <a:p>
          <a:endParaRPr lang="en-US"/>
        </a:p>
      </dgm:t>
    </dgm:pt>
    <dgm:pt modelId="{69D3F403-709B-4FCA-B598-6BCFB8BBDA23}" type="sibTrans" cxnId="{E83D7F60-C48D-425F-9A92-9D90B5B5D641}">
      <dgm:prSet/>
      <dgm:spPr/>
      <dgm:t>
        <a:bodyPr/>
        <a:lstStyle/>
        <a:p>
          <a:endParaRPr lang="en-US"/>
        </a:p>
      </dgm:t>
    </dgm:pt>
    <dgm:pt modelId="{4027B4C3-8ABC-47C9-B24E-77C289FC6793}" type="pres">
      <dgm:prSet presAssocID="{08AD8CE8-AF25-4675-902E-70C399522A22}" presName="root" presStyleCnt="0">
        <dgm:presLayoutVars>
          <dgm:dir/>
          <dgm:resizeHandles val="exact"/>
        </dgm:presLayoutVars>
      </dgm:prSet>
      <dgm:spPr/>
    </dgm:pt>
    <dgm:pt modelId="{A9DB4F00-05CB-40DE-B73B-B5311E1ECD14}" type="pres">
      <dgm:prSet presAssocID="{F82117C4-B2A5-437C-8483-7800FF25B5A2}" presName="compNode" presStyleCnt="0"/>
      <dgm:spPr/>
    </dgm:pt>
    <dgm:pt modelId="{42B47A36-92C6-4EBD-8450-219736A0BE1E}" type="pres">
      <dgm:prSet presAssocID="{F82117C4-B2A5-437C-8483-7800FF25B5A2}" presName="bgRect" presStyleLbl="bgShp" presStyleIdx="0" presStyleCnt="3" custLinFactNeighborX="-22304" custLinFactNeighborY="-8973"/>
      <dgm:spPr/>
    </dgm:pt>
    <dgm:pt modelId="{A7C2712B-216E-474D-9FDA-946A6E0A337B}" type="pres">
      <dgm:prSet presAssocID="{F82117C4-B2A5-437C-8483-7800FF25B5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dney"/>
        </a:ext>
      </dgm:extLst>
    </dgm:pt>
    <dgm:pt modelId="{FC2D8791-86A7-4E02-A46E-BD800FF9AE79}" type="pres">
      <dgm:prSet presAssocID="{F82117C4-B2A5-437C-8483-7800FF25B5A2}" presName="spaceRect" presStyleCnt="0"/>
      <dgm:spPr/>
    </dgm:pt>
    <dgm:pt modelId="{FABB6F6C-A0D0-4290-82F6-34A6178E199A}" type="pres">
      <dgm:prSet presAssocID="{F82117C4-B2A5-437C-8483-7800FF25B5A2}" presName="parTx" presStyleLbl="revTx" presStyleIdx="0" presStyleCnt="3">
        <dgm:presLayoutVars>
          <dgm:chMax val="0"/>
          <dgm:chPref val="0"/>
        </dgm:presLayoutVars>
      </dgm:prSet>
      <dgm:spPr/>
    </dgm:pt>
    <dgm:pt modelId="{BF8ED0A8-9DCA-4FD4-9F31-A97632074B5B}" type="pres">
      <dgm:prSet presAssocID="{3AEB405E-A54C-43FD-B73F-A03BA2DBA43B}" presName="sibTrans" presStyleCnt="0"/>
      <dgm:spPr/>
    </dgm:pt>
    <dgm:pt modelId="{D776CE7C-9D01-41A7-9A55-45B815474C90}" type="pres">
      <dgm:prSet presAssocID="{7398B20F-B6DC-4973-9035-E817D983ED45}" presName="compNode" presStyleCnt="0"/>
      <dgm:spPr/>
    </dgm:pt>
    <dgm:pt modelId="{666B78F6-F821-423B-8681-0F1E1682DEAF}" type="pres">
      <dgm:prSet presAssocID="{7398B20F-B6DC-4973-9035-E817D983ED45}" presName="bgRect" presStyleLbl="bgShp" presStyleIdx="1" presStyleCnt="3"/>
      <dgm:spPr/>
    </dgm:pt>
    <dgm:pt modelId="{EAA5FFA9-EEB8-4E67-A096-428F1E11C4CB}" type="pres">
      <dgm:prSet presAssocID="{7398B20F-B6DC-4973-9035-E817D983ED4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E063362C-417A-4B48-941B-250C1793F60A}" type="pres">
      <dgm:prSet presAssocID="{7398B20F-B6DC-4973-9035-E817D983ED45}" presName="spaceRect" presStyleCnt="0"/>
      <dgm:spPr/>
    </dgm:pt>
    <dgm:pt modelId="{0DC1EBD5-1779-4C4D-8281-9CBCB8CEF731}" type="pres">
      <dgm:prSet presAssocID="{7398B20F-B6DC-4973-9035-E817D983ED45}" presName="parTx" presStyleLbl="revTx" presStyleIdx="1" presStyleCnt="3" custLinFactNeighborX="-2351" custLinFactNeighborY="2887">
        <dgm:presLayoutVars>
          <dgm:chMax val="0"/>
          <dgm:chPref val="0"/>
        </dgm:presLayoutVars>
      </dgm:prSet>
      <dgm:spPr/>
    </dgm:pt>
    <dgm:pt modelId="{4BA62AEF-0AF7-4922-8F10-0A93EAC95BF3}" type="pres">
      <dgm:prSet presAssocID="{F1A66853-5FC0-47F8-9F0E-ED1BE1CD4509}" presName="sibTrans" presStyleCnt="0"/>
      <dgm:spPr/>
    </dgm:pt>
    <dgm:pt modelId="{A677D864-6822-4D46-AA44-1430E8CCF69E}" type="pres">
      <dgm:prSet presAssocID="{C750E5B8-098C-4271-B16B-2036398E3EC1}" presName="compNode" presStyleCnt="0"/>
      <dgm:spPr/>
    </dgm:pt>
    <dgm:pt modelId="{FC9E9FAD-2179-4CF6-B9BD-238072CACD67}" type="pres">
      <dgm:prSet presAssocID="{C750E5B8-098C-4271-B16B-2036398E3EC1}" presName="bgRect" presStyleLbl="bgShp" presStyleIdx="2" presStyleCnt="3" custLinFactNeighborX="428" custLinFactNeighborY="-21918"/>
      <dgm:spPr/>
    </dgm:pt>
    <dgm:pt modelId="{33350400-92D9-4C04-B105-5F64BA8FBCD7}" type="pres">
      <dgm:prSet presAssocID="{C750E5B8-098C-4271-B16B-2036398E3EC1}" presName="iconRect" presStyleLbl="node1" presStyleIdx="2" presStyleCnt="3" custLinFactNeighborX="-7666" custLinFactNeighborY="-4003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ientist"/>
        </a:ext>
      </dgm:extLst>
    </dgm:pt>
    <dgm:pt modelId="{B4C97EE5-92A7-45A2-9622-E3DCF9539136}" type="pres">
      <dgm:prSet presAssocID="{C750E5B8-098C-4271-B16B-2036398E3EC1}" presName="spaceRect" presStyleCnt="0"/>
      <dgm:spPr/>
    </dgm:pt>
    <dgm:pt modelId="{805E169B-D637-4906-8985-BD7791EA5368}" type="pres">
      <dgm:prSet presAssocID="{C750E5B8-098C-4271-B16B-2036398E3EC1}" presName="parTx" presStyleLbl="revTx" presStyleIdx="2" presStyleCnt="3" custScaleX="111442" custScaleY="161252" custLinFactNeighborX="-824" custLinFactNeighborY="-19676">
        <dgm:presLayoutVars>
          <dgm:chMax val="0"/>
          <dgm:chPref val="0"/>
        </dgm:presLayoutVars>
      </dgm:prSet>
      <dgm:spPr/>
    </dgm:pt>
  </dgm:ptLst>
  <dgm:cxnLst>
    <dgm:cxn modelId="{4B1E3205-389D-41BC-A133-D3BFADC46CB2}" type="presOf" srcId="{F82117C4-B2A5-437C-8483-7800FF25B5A2}" destId="{FABB6F6C-A0D0-4290-82F6-34A6178E199A}" srcOrd="0" destOrd="0" presId="urn:microsoft.com/office/officeart/2018/2/layout/IconVerticalSolidList"/>
    <dgm:cxn modelId="{E83D7F60-C48D-425F-9A92-9D90B5B5D641}" srcId="{08AD8CE8-AF25-4675-902E-70C399522A22}" destId="{C750E5B8-098C-4271-B16B-2036398E3EC1}" srcOrd="2" destOrd="0" parTransId="{CB229B92-6DDF-4EE9-82E2-F08E16872D81}" sibTransId="{69D3F403-709B-4FCA-B598-6BCFB8BBDA23}"/>
    <dgm:cxn modelId="{7819979C-7CE6-47D6-90BB-3B056916A3F8}" srcId="{08AD8CE8-AF25-4675-902E-70C399522A22}" destId="{F82117C4-B2A5-437C-8483-7800FF25B5A2}" srcOrd="0" destOrd="0" parTransId="{DB7A3006-3E8C-43FF-9C9F-ED8B80F10EB3}" sibTransId="{3AEB405E-A54C-43FD-B73F-A03BA2DBA43B}"/>
    <dgm:cxn modelId="{C8EA22A1-A4D2-4BED-B24E-382B2F6B8000}" type="presOf" srcId="{C750E5B8-098C-4271-B16B-2036398E3EC1}" destId="{805E169B-D637-4906-8985-BD7791EA5368}" srcOrd="0" destOrd="0" presId="urn:microsoft.com/office/officeart/2018/2/layout/IconVerticalSolidList"/>
    <dgm:cxn modelId="{3C8F93DD-BB35-4460-81C4-5738BD08387E}" type="presOf" srcId="{08AD8CE8-AF25-4675-902E-70C399522A22}" destId="{4027B4C3-8ABC-47C9-B24E-77C289FC6793}" srcOrd="0" destOrd="0" presId="urn:microsoft.com/office/officeart/2018/2/layout/IconVerticalSolidList"/>
    <dgm:cxn modelId="{73B59EFA-26A7-4CC2-AF42-33423FA180E4}" srcId="{08AD8CE8-AF25-4675-902E-70C399522A22}" destId="{7398B20F-B6DC-4973-9035-E817D983ED45}" srcOrd="1" destOrd="0" parTransId="{A373C2F4-AC87-495A-8236-BEB48C75DECA}" sibTransId="{F1A66853-5FC0-47F8-9F0E-ED1BE1CD4509}"/>
    <dgm:cxn modelId="{47E612FE-F6B5-44DB-AE74-68016083B6CE}" type="presOf" srcId="{7398B20F-B6DC-4973-9035-E817D983ED45}" destId="{0DC1EBD5-1779-4C4D-8281-9CBCB8CEF731}" srcOrd="0" destOrd="0" presId="urn:microsoft.com/office/officeart/2018/2/layout/IconVerticalSolidList"/>
    <dgm:cxn modelId="{01AB4B79-1EC6-4DE8-B3F6-E83580D9A222}" type="presParOf" srcId="{4027B4C3-8ABC-47C9-B24E-77C289FC6793}" destId="{A9DB4F00-05CB-40DE-B73B-B5311E1ECD14}" srcOrd="0" destOrd="0" presId="urn:microsoft.com/office/officeart/2018/2/layout/IconVerticalSolidList"/>
    <dgm:cxn modelId="{26C1ECBD-085E-4129-9B71-385F3978D9CF}" type="presParOf" srcId="{A9DB4F00-05CB-40DE-B73B-B5311E1ECD14}" destId="{42B47A36-92C6-4EBD-8450-219736A0BE1E}" srcOrd="0" destOrd="0" presId="urn:microsoft.com/office/officeart/2018/2/layout/IconVerticalSolidList"/>
    <dgm:cxn modelId="{E752FC36-AFB5-4764-9C6F-B782D979A00E}" type="presParOf" srcId="{A9DB4F00-05CB-40DE-B73B-B5311E1ECD14}" destId="{A7C2712B-216E-474D-9FDA-946A6E0A337B}" srcOrd="1" destOrd="0" presId="urn:microsoft.com/office/officeart/2018/2/layout/IconVerticalSolidList"/>
    <dgm:cxn modelId="{336BA3ED-7CDA-48B8-A784-0D62322631C2}" type="presParOf" srcId="{A9DB4F00-05CB-40DE-B73B-B5311E1ECD14}" destId="{FC2D8791-86A7-4E02-A46E-BD800FF9AE79}" srcOrd="2" destOrd="0" presId="urn:microsoft.com/office/officeart/2018/2/layout/IconVerticalSolidList"/>
    <dgm:cxn modelId="{60826DDE-3D33-4B04-A689-4DE165587578}" type="presParOf" srcId="{A9DB4F00-05CB-40DE-B73B-B5311E1ECD14}" destId="{FABB6F6C-A0D0-4290-82F6-34A6178E199A}" srcOrd="3" destOrd="0" presId="urn:microsoft.com/office/officeart/2018/2/layout/IconVerticalSolidList"/>
    <dgm:cxn modelId="{10D732B1-5D04-4412-8CFF-6D745710C425}" type="presParOf" srcId="{4027B4C3-8ABC-47C9-B24E-77C289FC6793}" destId="{BF8ED0A8-9DCA-4FD4-9F31-A97632074B5B}" srcOrd="1" destOrd="0" presId="urn:microsoft.com/office/officeart/2018/2/layout/IconVerticalSolidList"/>
    <dgm:cxn modelId="{78DBB216-FBA1-443B-97F5-A564591F883E}" type="presParOf" srcId="{4027B4C3-8ABC-47C9-B24E-77C289FC6793}" destId="{D776CE7C-9D01-41A7-9A55-45B815474C90}" srcOrd="2" destOrd="0" presId="urn:microsoft.com/office/officeart/2018/2/layout/IconVerticalSolidList"/>
    <dgm:cxn modelId="{B6678B27-DE98-489F-A0C9-FDE2163E1B2E}" type="presParOf" srcId="{D776CE7C-9D01-41A7-9A55-45B815474C90}" destId="{666B78F6-F821-423B-8681-0F1E1682DEAF}" srcOrd="0" destOrd="0" presId="urn:microsoft.com/office/officeart/2018/2/layout/IconVerticalSolidList"/>
    <dgm:cxn modelId="{29249F59-9628-480A-B40D-CF7391A9A9FA}" type="presParOf" srcId="{D776CE7C-9D01-41A7-9A55-45B815474C90}" destId="{EAA5FFA9-EEB8-4E67-A096-428F1E11C4CB}" srcOrd="1" destOrd="0" presId="urn:microsoft.com/office/officeart/2018/2/layout/IconVerticalSolidList"/>
    <dgm:cxn modelId="{27A01DB6-870D-45B1-A4FB-5D0FA347B82F}" type="presParOf" srcId="{D776CE7C-9D01-41A7-9A55-45B815474C90}" destId="{E063362C-417A-4B48-941B-250C1793F60A}" srcOrd="2" destOrd="0" presId="urn:microsoft.com/office/officeart/2018/2/layout/IconVerticalSolidList"/>
    <dgm:cxn modelId="{83F9A2DC-2364-4590-A219-4D6096C474AA}" type="presParOf" srcId="{D776CE7C-9D01-41A7-9A55-45B815474C90}" destId="{0DC1EBD5-1779-4C4D-8281-9CBCB8CEF731}" srcOrd="3" destOrd="0" presId="urn:microsoft.com/office/officeart/2018/2/layout/IconVerticalSolidList"/>
    <dgm:cxn modelId="{06D7DEEB-7039-4123-A306-508FCED133C3}" type="presParOf" srcId="{4027B4C3-8ABC-47C9-B24E-77C289FC6793}" destId="{4BA62AEF-0AF7-4922-8F10-0A93EAC95BF3}" srcOrd="3" destOrd="0" presId="urn:microsoft.com/office/officeart/2018/2/layout/IconVerticalSolidList"/>
    <dgm:cxn modelId="{D28C32E0-730E-4737-A318-F4C4B8ECD740}" type="presParOf" srcId="{4027B4C3-8ABC-47C9-B24E-77C289FC6793}" destId="{A677D864-6822-4D46-AA44-1430E8CCF69E}" srcOrd="4" destOrd="0" presId="urn:microsoft.com/office/officeart/2018/2/layout/IconVerticalSolidList"/>
    <dgm:cxn modelId="{73E836B5-07B3-4CEC-8C47-5E5800011FB0}" type="presParOf" srcId="{A677D864-6822-4D46-AA44-1430E8CCF69E}" destId="{FC9E9FAD-2179-4CF6-B9BD-238072CACD67}" srcOrd="0" destOrd="0" presId="urn:microsoft.com/office/officeart/2018/2/layout/IconVerticalSolidList"/>
    <dgm:cxn modelId="{13B57C1D-CFF9-40AB-9A01-175FFBAB8014}" type="presParOf" srcId="{A677D864-6822-4D46-AA44-1430E8CCF69E}" destId="{33350400-92D9-4C04-B105-5F64BA8FBCD7}" srcOrd="1" destOrd="0" presId="urn:microsoft.com/office/officeart/2018/2/layout/IconVerticalSolidList"/>
    <dgm:cxn modelId="{9DCE8BE1-D893-4726-8EA0-E9C4F7538E26}" type="presParOf" srcId="{A677D864-6822-4D46-AA44-1430E8CCF69E}" destId="{B4C97EE5-92A7-45A2-9622-E3DCF9539136}" srcOrd="2" destOrd="0" presId="urn:microsoft.com/office/officeart/2018/2/layout/IconVerticalSolidList"/>
    <dgm:cxn modelId="{57E38FB5-C1FA-44FA-A3D5-D247142D3101}" type="presParOf" srcId="{A677D864-6822-4D46-AA44-1430E8CCF69E}" destId="{805E169B-D637-4906-8985-BD7791EA536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B47A36-92C6-4EBD-8450-219736A0BE1E}">
      <dsp:nvSpPr>
        <dsp:cNvPr id="0" name=""/>
        <dsp:cNvSpPr/>
      </dsp:nvSpPr>
      <dsp:spPr>
        <a:xfrm>
          <a:off x="-24653" y="0"/>
          <a:ext cx="3825560" cy="825709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C2712B-216E-474D-9FDA-946A6E0A337B}">
      <dsp:nvSpPr>
        <dsp:cNvPr id="0" name=""/>
        <dsp:cNvSpPr/>
      </dsp:nvSpPr>
      <dsp:spPr>
        <a:xfrm>
          <a:off x="225123" y="190115"/>
          <a:ext cx="454140" cy="4541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BB6F6C-A0D0-4290-82F6-34A6178E199A}">
      <dsp:nvSpPr>
        <dsp:cNvPr id="0" name=""/>
        <dsp:cNvSpPr/>
      </dsp:nvSpPr>
      <dsp:spPr>
        <a:xfrm>
          <a:off x="929041" y="4330"/>
          <a:ext cx="2763095" cy="770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17" tIns="81517" rIns="81517" bIns="81517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A big challenge is the distribution of the target variable- (Churn)</a:t>
          </a:r>
          <a:endParaRPr lang="en-US" sz="1200" kern="1200" dirty="0"/>
        </a:p>
      </dsp:txBody>
      <dsp:txXfrm>
        <a:off x="929041" y="4330"/>
        <a:ext cx="2763095" cy="770241"/>
      </dsp:txXfrm>
    </dsp:sp>
    <dsp:sp modelId="{666B78F6-F821-423B-8681-0F1E1682DEAF}">
      <dsp:nvSpPr>
        <dsp:cNvPr id="0" name=""/>
        <dsp:cNvSpPr/>
      </dsp:nvSpPr>
      <dsp:spPr>
        <a:xfrm>
          <a:off x="-24653" y="1030212"/>
          <a:ext cx="3825560" cy="825709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A5FFA9-EEB8-4E67-A096-428F1E11C4CB}">
      <dsp:nvSpPr>
        <dsp:cNvPr id="0" name=""/>
        <dsp:cNvSpPr/>
      </dsp:nvSpPr>
      <dsp:spPr>
        <a:xfrm>
          <a:off x="225123" y="1215996"/>
          <a:ext cx="454140" cy="4541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C1EBD5-1779-4C4D-8281-9CBCB8CEF731}">
      <dsp:nvSpPr>
        <dsp:cNvPr id="0" name=""/>
        <dsp:cNvSpPr/>
      </dsp:nvSpPr>
      <dsp:spPr>
        <a:xfrm>
          <a:off x="864080" y="1052449"/>
          <a:ext cx="2763095" cy="7702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17" tIns="81517" rIns="81517" bIns="81517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Imbalance can lead to model bias towards the majority class</a:t>
          </a:r>
          <a:endParaRPr lang="en-US" sz="1200" kern="1200" dirty="0"/>
        </a:p>
      </dsp:txBody>
      <dsp:txXfrm>
        <a:off x="864080" y="1052449"/>
        <a:ext cx="2763095" cy="770241"/>
      </dsp:txXfrm>
    </dsp:sp>
    <dsp:sp modelId="{FC9E9FAD-2179-4CF6-B9BD-238072CACD67}">
      <dsp:nvSpPr>
        <dsp:cNvPr id="0" name=""/>
        <dsp:cNvSpPr/>
      </dsp:nvSpPr>
      <dsp:spPr>
        <a:xfrm>
          <a:off x="-8279" y="2111009"/>
          <a:ext cx="3825560" cy="825709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350400-92D9-4C04-B105-5F64BA8FBCD7}">
      <dsp:nvSpPr>
        <dsp:cNvPr id="0" name=""/>
        <dsp:cNvSpPr/>
      </dsp:nvSpPr>
      <dsp:spPr>
        <a:xfrm>
          <a:off x="190309" y="2295971"/>
          <a:ext cx="454140" cy="4541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5E169B-D637-4906-8985-BD7791EA5368}">
      <dsp:nvSpPr>
        <dsp:cNvPr id="0" name=""/>
        <dsp:cNvSpPr/>
      </dsp:nvSpPr>
      <dsp:spPr>
        <a:xfrm>
          <a:off x="748196" y="1904540"/>
          <a:ext cx="3079248" cy="12420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517" tIns="81517" rIns="81517" bIns="81517" numCol="1" spcCol="1270" anchor="ctr" anchorCtr="0">
          <a:noAutofit/>
        </a:bodyPr>
        <a:lstStyle/>
        <a:p>
          <a:pPr marL="0" lvl="0" indent="0" algn="l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Synthetic Minority Over-sampling Technique (SMOTE) was used to balance the class distribution by generating synthetic samples for the minority class</a:t>
          </a:r>
          <a:endParaRPr lang="en-US" sz="1200" kern="1200" dirty="0"/>
        </a:p>
      </dsp:txBody>
      <dsp:txXfrm>
        <a:off x="748196" y="1904540"/>
        <a:ext cx="3079248" cy="12420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1FF179-BE0B-4630-BBE9-1659BFF4548F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3BFE88-EEA7-4C59-A9BC-474AE7EC3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342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BFE88-EEA7-4C59-A9BC-474AE7EC3D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373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2A95A-E317-89A6-4E99-E3E8A7673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5CF0AB-8600-0986-DAC6-8AC1C9F2ED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9EBAD9-52D2-5351-D3D2-4FD6DB124B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8733B-009A-C246-7A96-8D554297AA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BFE88-EEA7-4C59-A9BC-474AE7EC3D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0846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891FF-EA1A-5361-0707-87B74E90B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B9E600-13EC-9891-8C21-610D811628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1DA70E-DAB2-AFDA-C935-A5C3A0DFF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2931FE-71A7-3C26-FD08-17E296121B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BFE88-EEA7-4C59-A9BC-474AE7EC3D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4857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44876-C4DF-550E-CC35-1805A243C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E6C0C4-67CC-71A7-F48D-A479ED76E0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F42242-DBF9-F66B-75F5-D6893CBDD9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D909D5-DE5D-A2CC-ABA1-683D88CCE8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BFE88-EEA7-4C59-A9BC-474AE7EC3D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7703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BFE88-EEA7-4C59-A9BC-474AE7EC3DD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9859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083B5-367A-D90C-F942-D4E19E7FE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D11EFA-1F42-076B-46B5-8DFC9C6E38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BA4271-B2EE-0D46-AD83-C1B6414900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027588-3A8C-F886-F61A-784C92CC3A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BFE88-EEA7-4C59-A9BC-474AE7EC3D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025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6902D-5551-841F-838B-D95F1A96A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9FE1CA-4B65-6E54-2FE8-129279A8BA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9C5D71-4C74-7C03-2C17-45188D3E2C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FEA37-B08E-97C2-34E0-E7AA96D52C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BFE88-EEA7-4C59-A9BC-474AE7EC3D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230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2F7E8-F597-94C5-C16E-22B3ED438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A2E9AA-823F-ED84-34C9-481768AF7D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BA2BFC-E0B4-3108-488D-FC95E87E29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E1991-96C0-8076-F12B-EBFB3D50C0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BFE88-EEA7-4C59-A9BC-474AE7EC3D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32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D5CD9-7215-8B73-6788-BD22DC6AE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A5F45D-DD75-2F34-124A-32D0F9EEF9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011AF1-5EFD-140B-1E55-7BDCFB81BD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D6368-BEB0-E7E9-D315-F63A6CF098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BFE88-EEA7-4C59-A9BC-474AE7EC3D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826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ABE4DE-71DD-733B-A571-FC4FA08ADF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AE5551-E39B-6182-8823-44EBA705A1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135DAB-60BC-FA5D-B11C-20F24828C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F728B5-00ED-373F-8D7F-65939E9A0D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BFE88-EEA7-4C59-A9BC-474AE7EC3D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829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28166-D705-E3D5-91E6-6CD96FF44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E79274-8104-26CC-4036-1CA88BA04A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77F316-B3D1-64FB-8CDE-86B4E8EC4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863AAD-0F4B-E70A-0B9F-FF4BB16325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BFE88-EEA7-4C59-A9BC-474AE7EC3D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453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C9B39-42B2-8F56-5D9E-9FD6931FF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79CE1D-13D6-86B7-2DD6-8ACB864FA9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732696-4B71-A452-25DA-09F4F3BAEC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8E43F-CFB3-70CA-7BC7-A80BF8E3D1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3BFE88-EEA7-4C59-A9BC-474AE7EC3D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158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B3584-EFBF-8651-93CC-9D1B761AE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40C193-C459-D272-1A86-B7E207385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FB125-FD5B-D6DD-B01E-E800C2E35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EF59-AF86-4629-ADB7-9E319F209855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131819-A788-8481-CA44-8AE95167B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8067D-371B-1198-D0B9-190B214B4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07B5-D560-46EF-945E-EDECE065E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66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58109-1675-1267-90B2-6EA441125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F23BF9-2F46-771C-9E6D-A52A2816A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0EF0C-DB07-3F10-C0B7-E624FA996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EF59-AF86-4629-ADB7-9E319F209855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83057-A83D-C945-7A4C-8D5AF629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28FADB-442B-A392-5543-A30DB671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07B5-D560-46EF-945E-EDECE065E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0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1BE92D-8D00-5DA6-199D-C0D19291C8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1C556-E4D3-06B5-AF71-8542E0E209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C4B6CC-B69B-8855-70D9-F3598E9AF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EF59-AF86-4629-ADB7-9E319F209855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0AF7F-00A4-B0AB-86B9-4941DA16D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4D9BC-2112-0A61-23E9-3E7FB1D5D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07B5-D560-46EF-945E-EDECE065E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076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598856"/>
            <a:ext cx="12188825" cy="25914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538505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7460C9D-9781-3A43-9CF9-5A372883A80F}"/>
              </a:ext>
            </a:extLst>
          </p:cNvPr>
          <p:cNvGrpSpPr/>
          <p:nvPr userDrawn="1"/>
        </p:nvGrpSpPr>
        <p:grpSpPr>
          <a:xfrm>
            <a:off x="218983" y="491599"/>
            <a:ext cx="11754035" cy="5887035"/>
            <a:chOff x="447675" y="959675"/>
            <a:chExt cx="11285552" cy="52381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CFF3C95-A8E7-5924-28BF-A5EC3D9B762E}"/>
                </a:ext>
              </a:extLst>
            </p:cNvPr>
            <p:cNvSpPr/>
            <p:nvPr userDrawn="1"/>
          </p:nvSpPr>
          <p:spPr>
            <a:xfrm>
              <a:off x="447675" y="962025"/>
              <a:ext cx="11277600" cy="5235766"/>
            </a:xfrm>
            <a:prstGeom prst="rect">
              <a:avLst/>
            </a:prstGeom>
            <a:noFill/>
            <a:ln>
              <a:solidFill>
                <a:srgbClr val="F1881D"/>
              </a:solidFill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noFill/>
                </a:ln>
                <a:noFill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FB75970-29F9-409A-2A1F-9B5D9E8A9B4E}"/>
                </a:ext>
              </a:extLst>
            </p:cNvPr>
            <p:cNvSpPr/>
            <p:nvPr userDrawn="1"/>
          </p:nvSpPr>
          <p:spPr>
            <a:xfrm>
              <a:off x="455627" y="959675"/>
              <a:ext cx="11277600" cy="410733"/>
            </a:xfrm>
            <a:prstGeom prst="rect">
              <a:avLst/>
            </a:prstGeom>
            <a:solidFill>
              <a:srgbClr val="F1881D"/>
            </a:solidFill>
            <a:ln>
              <a:solidFill>
                <a:srgbClr val="F1881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3" name="Picture 2" descr="A purple letters on a white background&#10;&#10;AI-generated content may be incorrect.">
            <a:extLst>
              <a:ext uri="{FF2B5EF4-FFF2-40B4-BE49-F238E27FC236}">
                <a16:creationId xmlns:a16="http://schemas.microsoft.com/office/drawing/2014/main" id="{54D00B13-F20B-FFF3-157C-B431C5BED8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27" y="21776"/>
            <a:ext cx="868347" cy="4385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84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5CA32-15A6-B6CA-7B6C-7567CD519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CF9DA-7F06-B8CF-C0ED-1E5FD51D5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6A4A9-B7BD-0C2C-F3DB-7E2FD808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EF59-AF86-4629-ADB7-9E319F209855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D7F58-B1D7-797F-F14F-751D587FF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0EE3B1-2BEE-DA1D-E1A1-D158AA859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07B5-D560-46EF-945E-EDECE065E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31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31FC7-0835-E141-5ADC-EF1CAAC80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06A17-8DFC-8000-B05F-497CB6B42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7E8AB1-2075-079A-3A07-6D485D295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EF59-AF86-4629-ADB7-9E319F209855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212429-4C73-0210-02AB-5C0E32E2F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71FB5-F4B7-D66E-2872-5BBE4D0E2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07B5-D560-46EF-945E-EDECE065E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251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0FA83-E169-DB31-135E-18FBCCB25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9F7DC-57E5-A10F-C95C-D7946E6902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314C2C-4569-0723-471C-E2F34EEF0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F578C9-749A-6E00-9311-E2E97DF88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EF59-AF86-4629-ADB7-9E319F209855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48B697-1C0A-0D61-B6DA-FDD799A16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144DD5-EA78-3EC9-0376-59E617E53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07B5-D560-46EF-945E-EDECE065E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31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06D6-2E26-7A2B-5259-B0550264B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72102-848B-96C2-8D52-DE2B3D6BD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516EDD-E538-18E0-3886-8E47F7FE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2ABAA5-1692-7979-BD15-9151DBD6DE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E0424F-1362-3604-7DA1-768253BCD8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0D36D5-595D-E5BC-9D58-A52E34722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EF59-AF86-4629-ADB7-9E319F209855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C769D-AC0F-18B6-04FC-9698E1D9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C2722E-66E4-DDB7-001C-32F209227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07B5-D560-46EF-945E-EDECE065E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715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8D62-056F-5BEA-2AF1-6DF8B16B0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E44875-FC19-2A52-1E54-3084758D3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EF59-AF86-4629-ADB7-9E319F209855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A7563-F5EF-4612-F5AA-6270AF4C1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81BC48-67D2-506C-B371-0A2B5C841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07B5-D560-46EF-945E-EDECE065E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6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0E4ECB-5B5F-4AA0-77CD-9E0CE4CF3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EF59-AF86-4629-ADB7-9E319F209855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DF2337-B950-3A49-1349-548260FDC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C29D1-4A0F-1C6F-8AFE-0668055C5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07B5-D560-46EF-945E-EDECE065E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40FD6-F0A4-721B-0172-3428D5844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6B222-AC3B-8310-19C8-DF59910AEF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8B522F-0D77-2738-87CE-1FC0231268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824BD-1523-B849-AB8C-7657C9BA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EF59-AF86-4629-ADB7-9E319F209855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AA1740-D363-A56D-3511-F64EC18951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D0B04F-5556-4CC2-FD3F-0301F67D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07B5-D560-46EF-945E-EDECE065E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435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53E9E-A2D8-B5BF-A465-ABF8B418B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0B31C-CFCD-0D03-5E69-3B3FB525AA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AAF8F-9919-3F5E-1600-A2EB9E07D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9BFF1-7296-98ED-77B5-448D9E823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8EF59-AF86-4629-ADB7-9E319F209855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D50E1-0199-61B5-BB77-11FF1C659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9656CA-7798-59A4-5272-90976C7A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4507B5-D560-46EF-945E-EDECE065E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55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CB165-B2D1-4EF4-51E4-7039B0C6A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165C4D-079B-A7B0-E95D-4EF3AC883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575664-0575-B4B6-D630-D37804ED3A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C8EF59-AF86-4629-ADB7-9E319F209855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2554E-F87F-30C5-6856-8F6CF9A07B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16183-E31A-86B9-0A2C-5D3B371507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4507B5-D560-46EF-945E-EDECE065E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76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17.png"/><Relationship Id="rId7" Type="http://schemas.openxmlformats.org/officeDocument/2006/relationships/diagramLayout" Target="../diagrams/layou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diagramData" Target="../diagrams/data1.xml"/><Relationship Id="rId11" Type="http://schemas.openxmlformats.org/officeDocument/2006/relationships/image" Target="../media/image24.png"/><Relationship Id="rId5" Type="http://schemas.openxmlformats.org/officeDocument/2006/relationships/image" Target="../media/image3.svg"/><Relationship Id="rId10" Type="http://schemas.microsoft.com/office/2007/relationships/diagramDrawing" Target="../diagrams/drawing1.xml"/><Relationship Id="rId4" Type="http://schemas.openxmlformats.org/officeDocument/2006/relationships/image" Target="../media/image2.png"/><Relationship Id="rId9" Type="http://schemas.openxmlformats.org/officeDocument/2006/relationships/diagramColors" Target="../diagrams/colors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ED1613D-3C54-7954-A26E-6FF5EDCE85BB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4271964" y="3429000"/>
            <a:ext cx="3319462" cy="592138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b="1" dirty="0"/>
              <a:t>KAZEEM E. BELLO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4993F80-1C69-6AA1-A120-D87E177982E6}"/>
              </a:ext>
            </a:extLst>
          </p:cNvPr>
          <p:cNvSpPr txBox="1">
            <a:spLocks/>
          </p:cNvSpPr>
          <p:nvPr/>
        </p:nvSpPr>
        <p:spPr>
          <a:xfrm>
            <a:off x="1447799" y="1985565"/>
            <a:ext cx="9725025" cy="733425"/>
          </a:xfrm>
          <a:prstGeom prst="rect">
            <a:avLst/>
          </a:prstGeom>
          <a:ln w="19050" cap="flat" cmpd="sng" algn="ctr">
            <a:noFill/>
            <a:prstDash val="solid"/>
            <a:miter lim="800000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/>
          </a:p>
          <a:p>
            <a:r>
              <a:rPr lang="en-US" sz="3200" dirty="0"/>
              <a:t>Customer Churn Prediction: A Data-Driven Approach</a:t>
            </a:r>
          </a:p>
        </p:txBody>
      </p:sp>
    </p:spTree>
    <p:extLst>
      <p:ext uri="{BB962C8B-B14F-4D97-AF65-F5344CB8AC3E}">
        <p14:creationId xmlns:p14="http://schemas.microsoft.com/office/powerpoint/2010/main" val="4117136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520EE549-F756-2448-191B-BCFF12B73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633AFD9-4206-5D64-43AF-F96C79672EA9}"/>
              </a:ext>
            </a:extLst>
          </p:cNvPr>
          <p:cNvSpPr txBox="1"/>
          <p:nvPr/>
        </p:nvSpPr>
        <p:spPr>
          <a:xfrm>
            <a:off x="3880440" y="415626"/>
            <a:ext cx="4431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Model Comparison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D27E93E-3C0F-163B-5564-EC44CA53B966}"/>
              </a:ext>
            </a:extLst>
          </p:cNvPr>
          <p:cNvSpPr txBox="1"/>
          <p:nvPr/>
        </p:nvSpPr>
        <p:spPr>
          <a:xfrm>
            <a:off x="329710" y="1145666"/>
            <a:ext cx="23494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9184">
              <a:spcAft>
                <a:spcPts val="600"/>
              </a:spcAft>
            </a:pPr>
            <a:r>
              <a:rPr lang="en-US" sz="1400" b="1" kern="1200" dirty="0">
                <a:latin typeface="+mn-lt"/>
                <a:ea typeface="+mn-ea"/>
                <a:cs typeface="+mn-cs"/>
              </a:rPr>
              <a:t>Evaluation metrics of the Tuned models</a:t>
            </a:r>
            <a:endParaRPr lang="en-US" sz="14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5844465-5C0E-3909-BEC8-2C46030E6BC5}"/>
              </a:ext>
            </a:extLst>
          </p:cNvPr>
          <p:cNvSpPr txBox="1"/>
          <p:nvPr/>
        </p:nvSpPr>
        <p:spPr>
          <a:xfrm>
            <a:off x="375922" y="3643131"/>
            <a:ext cx="254190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329184">
              <a:spcAft>
                <a:spcPts val="600"/>
              </a:spcAft>
            </a:pPr>
            <a:r>
              <a:rPr lang="en-US" sz="1400" b="1" kern="1200" dirty="0">
                <a:latin typeface="+mn-lt"/>
                <a:ea typeface="+mn-ea"/>
                <a:cs typeface="+mn-cs"/>
              </a:rPr>
              <a:t>Evaluation metrics of the Tuned models After Feature Selection</a:t>
            </a:r>
            <a:endParaRPr lang="en-US" sz="1400" b="1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35CED21-A834-7931-E13C-C860BED970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3365" y="1360541"/>
            <a:ext cx="4098925" cy="459372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3BD2AEC6-DC54-A6BF-A2B0-03B9E7F6BC31}"/>
              </a:ext>
            </a:extLst>
          </p:cNvPr>
          <p:cNvSpPr txBox="1"/>
          <p:nvPr/>
        </p:nvSpPr>
        <p:spPr>
          <a:xfrm>
            <a:off x="8474070" y="1226372"/>
            <a:ext cx="2349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9184">
              <a:spcAft>
                <a:spcPts val="600"/>
              </a:spcAft>
            </a:pPr>
            <a:r>
              <a:rPr lang="en-US" sz="1600" b="1" kern="1200" dirty="0">
                <a:latin typeface="+mn-lt"/>
                <a:ea typeface="+mn-ea"/>
                <a:cs typeface="+mn-cs"/>
              </a:rPr>
              <a:t>Confusion Matrix of the Best Model (XGB)</a:t>
            </a:r>
            <a:endParaRPr lang="en-US" sz="16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AF24873-1935-C2E7-DFC5-47EF43DB57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1033523"/>
              </p:ext>
            </p:extLst>
          </p:nvPr>
        </p:nvGraphicFramePr>
        <p:xfrm>
          <a:off x="490614" y="1668886"/>
          <a:ext cx="1928736" cy="184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7480">
                  <a:extLst>
                    <a:ext uri="{9D8B030D-6E8A-4147-A177-3AD203B41FA5}">
                      <a16:colId xmlns:a16="http://schemas.microsoft.com/office/drawing/2014/main" val="3123014283"/>
                    </a:ext>
                  </a:extLst>
                </a:gridCol>
                <a:gridCol w="841256">
                  <a:extLst>
                    <a:ext uri="{9D8B030D-6E8A-4147-A177-3AD203B41FA5}">
                      <a16:colId xmlns:a16="http://schemas.microsoft.com/office/drawing/2014/main" val="4267143154"/>
                    </a:ext>
                  </a:extLst>
                </a:gridCol>
              </a:tblGrid>
              <a:tr h="643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Model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Accuracy (%)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0172817"/>
                  </a:ext>
                </a:extLst>
              </a:tr>
              <a:tr h="4007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XGBoost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97.9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2041182056"/>
                  </a:ext>
                </a:extLst>
              </a:tr>
              <a:tr h="4007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CatBoost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97.7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3837326114"/>
                  </a:ext>
                </a:extLst>
              </a:tr>
              <a:tr h="4007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RandomForest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97.6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176225430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6589DA2-118D-8469-97F0-E833FD3763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1587742"/>
              </p:ext>
            </p:extLst>
          </p:nvPr>
        </p:nvGraphicFramePr>
        <p:xfrm>
          <a:off x="540091" y="4348310"/>
          <a:ext cx="1928736" cy="1845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7480">
                  <a:extLst>
                    <a:ext uri="{9D8B030D-6E8A-4147-A177-3AD203B41FA5}">
                      <a16:colId xmlns:a16="http://schemas.microsoft.com/office/drawing/2014/main" val="3123014283"/>
                    </a:ext>
                  </a:extLst>
                </a:gridCol>
                <a:gridCol w="841256">
                  <a:extLst>
                    <a:ext uri="{9D8B030D-6E8A-4147-A177-3AD203B41FA5}">
                      <a16:colId xmlns:a16="http://schemas.microsoft.com/office/drawing/2014/main" val="4267143154"/>
                    </a:ext>
                  </a:extLst>
                </a:gridCol>
              </a:tblGrid>
              <a:tr h="64360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Model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Accuracy (%)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0172817"/>
                  </a:ext>
                </a:extLst>
              </a:tr>
              <a:tr h="4007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XGBoost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97.1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2041182056"/>
                  </a:ext>
                </a:extLst>
              </a:tr>
              <a:tr h="4007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CatBoost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97.1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3837326114"/>
                  </a:ext>
                </a:extLst>
              </a:tr>
              <a:tr h="4007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RandomForest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96.6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1762254307"/>
                  </a:ext>
                </a:extLst>
              </a:tr>
            </a:tbl>
          </a:graphicData>
        </a:graphic>
      </p:graphicFrame>
      <p:pic>
        <p:nvPicPr>
          <p:cNvPr id="18" name="Picture 17">
            <a:extLst>
              <a:ext uri="{FF2B5EF4-FFF2-40B4-BE49-F238E27FC236}">
                <a16:creationId xmlns:a16="http://schemas.microsoft.com/office/drawing/2014/main" id="{3F8E85AB-D756-BFE8-AF7B-756440DF8C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3594" y="1483276"/>
            <a:ext cx="4014613" cy="471087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A96004D-0CFE-56D4-5C4E-F7DBC113D454}"/>
              </a:ext>
            </a:extLst>
          </p:cNvPr>
          <p:cNvSpPr txBox="1"/>
          <p:nvPr/>
        </p:nvSpPr>
        <p:spPr>
          <a:xfrm>
            <a:off x="3883764" y="1226372"/>
            <a:ext cx="25741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9184">
              <a:spcAft>
                <a:spcPts val="600"/>
              </a:spcAft>
            </a:pPr>
            <a:r>
              <a:rPr lang="en-US" sz="1600" b="1" kern="1200" dirty="0">
                <a:latin typeface="+mn-lt"/>
                <a:ea typeface="+mn-ea"/>
                <a:cs typeface="+mn-cs"/>
              </a:rPr>
              <a:t>Confusion Matrix of the Best Model (XGB) After Feature Selection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6531280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D82CCC6C-FC1B-E142-B129-ECBADC405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EBA9B-46A1-B461-9ADA-9FBBC611737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473832" y="457707"/>
            <a:ext cx="5244337" cy="592137"/>
          </a:xfrm>
        </p:spPr>
        <p:txBody>
          <a:bodyPr>
            <a:normAutofit/>
          </a:bodyPr>
          <a:lstStyle/>
          <a:p>
            <a:r>
              <a:rPr lang="en-US" sz="3200" b="1" dirty="0"/>
              <a:t>Business Recommendation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0C6FA1D-7F84-E4BC-745C-0282640C82D4}"/>
              </a:ext>
            </a:extLst>
          </p:cNvPr>
          <p:cNvSpPr txBox="1">
            <a:spLocks/>
          </p:cNvSpPr>
          <p:nvPr/>
        </p:nvSpPr>
        <p:spPr>
          <a:xfrm>
            <a:off x="1133473" y="5610665"/>
            <a:ext cx="10201355" cy="44436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Detect early customer inactivity and implement targeted advertising strategies to re-engage them</a:t>
            </a:r>
          </a:p>
        </p:txBody>
      </p:sp>
      <p:pic>
        <p:nvPicPr>
          <p:cNvPr id="15" name="Graphic 14" descr="Arrow: Straight with solid fill">
            <a:extLst>
              <a:ext uri="{FF2B5EF4-FFF2-40B4-BE49-F238E27FC236}">
                <a16:creationId xmlns:a16="http://schemas.microsoft.com/office/drawing/2014/main" id="{37A6EACE-F8C4-55F1-AEFC-3FD427981E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647066" y="1313419"/>
            <a:ext cx="486407" cy="48640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F6EB268-B2F2-B5BA-91DC-4EB0BE809B37}"/>
              </a:ext>
            </a:extLst>
          </p:cNvPr>
          <p:cNvSpPr txBox="1">
            <a:spLocks/>
          </p:cNvSpPr>
          <p:nvPr/>
        </p:nvSpPr>
        <p:spPr>
          <a:xfrm>
            <a:off x="890269" y="1336082"/>
            <a:ext cx="6731037" cy="4001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Improve service quality to reduce complaints and failures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A28EF84-7E0E-92D6-A697-3EE8FEF0C391}"/>
              </a:ext>
            </a:extLst>
          </p:cNvPr>
          <p:cNvSpPr txBox="1">
            <a:spLocks/>
          </p:cNvSpPr>
          <p:nvPr/>
        </p:nvSpPr>
        <p:spPr>
          <a:xfrm>
            <a:off x="1228724" y="2190999"/>
            <a:ext cx="4349788" cy="4001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Offer incentives to new/short-term users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43D84A6-2B52-ECBC-63B7-F1A99159D1C6}"/>
              </a:ext>
            </a:extLst>
          </p:cNvPr>
          <p:cNvSpPr txBox="1">
            <a:spLocks/>
          </p:cNvSpPr>
          <p:nvPr/>
        </p:nvSpPr>
        <p:spPr>
          <a:xfrm>
            <a:off x="1133473" y="3045916"/>
            <a:ext cx="5120514" cy="4001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Personalize retention for high-value customers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31FC6D4-3194-2668-0E64-A4F43CE64C5F}"/>
              </a:ext>
            </a:extLst>
          </p:cNvPr>
          <p:cNvSpPr txBox="1">
            <a:spLocks/>
          </p:cNvSpPr>
          <p:nvPr/>
        </p:nvSpPr>
        <p:spPr>
          <a:xfrm>
            <a:off x="1133473" y="3900833"/>
            <a:ext cx="4873662" cy="4001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Promote usage through targeted engagement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51F2437-D628-A141-2D7B-D9195A346CAE}"/>
              </a:ext>
            </a:extLst>
          </p:cNvPr>
          <p:cNvSpPr txBox="1">
            <a:spLocks/>
          </p:cNvSpPr>
          <p:nvPr/>
        </p:nvSpPr>
        <p:spPr>
          <a:xfrm>
            <a:off x="1048952" y="4755750"/>
            <a:ext cx="5828097" cy="40011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Offer a reduced monthly plan for contract customers</a:t>
            </a:r>
          </a:p>
        </p:txBody>
      </p:sp>
      <p:pic>
        <p:nvPicPr>
          <p:cNvPr id="17" name="Graphic 16" descr="Arrow: Straight with solid fill">
            <a:extLst>
              <a:ext uri="{FF2B5EF4-FFF2-40B4-BE49-F238E27FC236}">
                <a16:creationId xmlns:a16="http://schemas.microsoft.com/office/drawing/2014/main" id="{4B4D1652-B0E5-5400-89E9-60333AFAA8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647065" y="2176833"/>
            <a:ext cx="486407" cy="486407"/>
          </a:xfrm>
          <a:prstGeom prst="rect">
            <a:avLst/>
          </a:prstGeom>
        </p:spPr>
      </p:pic>
      <p:pic>
        <p:nvPicPr>
          <p:cNvPr id="18" name="Graphic 17" descr="Arrow: Straight with solid fill">
            <a:extLst>
              <a:ext uri="{FF2B5EF4-FFF2-40B4-BE49-F238E27FC236}">
                <a16:creationId xmlns:a16="http://schemas.microsoft.com/office/drawing/2014/main" id="{7F5BEA57-0B7C-EFA4-2F96-C21C189AA1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647064" y="3040247"/>
            <a:ext cx="486407" cy="486407"/>
          </a:xfrm>
          <a:prstGeom prst="rect">
            <a:avLst/>
          </a:prstGeom>
        </p:spPr>
      </p:pic>
      <p:pic>
        <p:nvPicPr>
          <p:cNvPr id="19" name="Graphic 18" descr="Arrow: Straight with solid fill">
            <a:extLst>
              <a:ext uri="{FF2B5EF4-FFF2-40B4-BE49-F238E27FC236}">
                <a16:creationId xmlns:a16="http://schemas.microsoft.com/office/drawing/2014/main" id="{FEC80AFB-6FDD-9FE0-6316-AE9BFCF838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647063" y="3903661"/>
            <a:ext cx="486407" cy="486407"/>
          </a:xfrm>
          <a:prstGeom prst="rect">
            <a:avLst/>
          </a:prstGeom>
        </p:spPr>
      </p:pic>
      <p:pic>
        <p:nvPicPr>
          <p:cNvPr id="20" name="Graphic 19" descr="Arrow: Straight with solid fill">
            <a:extLst>
              <a:ext uri="{FF2B5EF4-FFF2-40B4-BE49-F238E27FC236}">
                <a16:creationId xmlns:a16="http://schemas.microsoft.com/office/drawing/2014/main" id="{BDE72B9A-BE9F-438F-A315-4053E45BE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647062" y="4767075"/>
            <a:ext cx="486407" cy="486407"/>
          </a:xfrm>
          <a:prstGeom prst="rect">
            <a:avLst/>
          </a:prstGeom>
        </p:spPr>
      </p:pic>
      <p:pic>
        <p:nvPicPr>
          <p:cNvPr id="21" name="Graphic 20" descr="Arrow: Straight with solid fill">
            <a:extLst>
              <a:ext uri="{FF2B5EF4-FFF2-40B4-BE49-F238E27FC236}">
                <a16:creationId xmlns:a16="http://schemas.microsoft.com/office/drawing/2014/main" id="{DCDF91C2-FB68-DF7B-D123-29211EECEF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647061" y="5630489"/>
            <a:ext cx="486407" cy="48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8678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17FFD8CC-6330-0215-2626-BB490523DE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416F8-EF3C-BEF2-FF1E-B8C4C9B42D5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473832" y="457707"/>
            <a:ext cx="5244337" cy="592137"/>
          </a:xfrm>
        </p:spPr>
        <p:txBody>
          <a:bodyPr>
            <a:normAutofit/>
          </a:bodyPr>
          <a:lstStyle/>
          <a:p>
            <a:r>
              <a:rPr lang="en-US" sz="3200" b="1" dirty="0"/>
              <a:t>Business Recommendation</a:t>
            </a:r>
          </a:p>
        </p:txBody>
      </p:sp>
      <p:pic>
        <p:nvPicPr>
          <p:cNvPr id="3" name="Graphic 98" descr="Handshake">
            <a:extLst>
              <a:ext uri="{FF2B5EF4-FFF2-40B4-BE49-F238E27FC236}">
                <a16:creationId xmlns:a16="http://schemas.microsoft.com/office/drawing/2014/main" id="{917169CE-AAF4-14F4-B3CE-F5973DA791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1194" y="721790"/>
            <a:ext cx="4645848" cy="46458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79399F8-8B2B-2BF9-9D1E-1E8DCE064C19}"/>
              </a:ext>
            </a:extLst>
          </p:cNvPr>
          <p:cNvSpPr txBox="1"/>
          <p:nvPr/>
        </p:nvSpPr>
        <p:spPr>
          <a:xfrm>
            <a:off x="1662334" y="4982917"/>
            <a:ext cx="29835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/>
              <a:t>Thank You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009EA79-039D-38A8-67E1-519045F9377C}"/>
              </a:ext>
            </a:extLst>
          </p:cNvPr>
          <p:cNvSpPr txBox="1"/>
          <p:nvPr/>
        </p:nvSpPr>
        <p:spPr>
          <a:xfrm>
            <a:off x="6287677" y="1703178"/>
            <a:ext cx="3075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Project Code and Slide: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02D710-71C0-07CD-F190-EE8FC3312164}"/>
              </a:ext>
            </a:extLst>
          </p:cNvPr>
          <p:cNvCxnSpPr>
            <a:cxnSpLocks/>
          </p:cNvCxnSpPr>
          <p:nvPr/>
        </p:nvCxnSpPr>
        <p:spPr>
          <a:xfrm>
            <a:off x="6137462" y="1281123"/>
            <a:ext cx="0" cy="4817636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E9A75F2-CC1E-B229-F145-7AF0555DDFB8}"/>
              </a:ext>
            </a:extLst>
          </p:cNvPr>
          <p:cNvSpPr txBox="1"/>
          <p:nvPr/>
        </p:nvSpPr>
        <p:spPr>
          <a:xfrm>
            <a:off x="6637523" y="2223162"/>
            <a:ext cx="50565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https://github.com/Kazeem-Bello/customer_chun/</a:t>
            </a:r>
          </a:p>
        </p:txBody>
      </p:sp>
    </p:spTree>
    <p:extLst>
      <p:ext uri="{BB962C8B-B14F-4D97-AF65-F5344CB8AC3E}">
        <p14:creationId xmlns:p14="http://schemas.microsoft.com/office/powerpoint/2010/main" val="13139037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76CE988D-9A39-DCDD-70CC-36BD10CE6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C450D-02F3-CED4-DF92-FC30141F2EC8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902994" y="457707"/>
            <a:ext cx="2386013" cy="592137"/>
          </a:xfrm>
        </p:spPr>
        <p:txBody>
          <a:bodyPr>
            <a:normAutofit/>
          </a:bodyPr>
          <a:lstStyle/>
          <a:p>
            <a:r>
              <a:rPr lang="en-US" sz="3200" b="1" dirty="0"/>
              <a:t>Introduction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E21885C-2D42-E4DE-2B82-F2B66936A61A}"/>
              </a:ext>
            </a:extLst>
          </p:cNvPr>
          <p:cNvSpPr txBox="1">
            <a:spLocks/>
          </p:cNvSpPr>
          <p:nvPr/>
        </p:nvSpPr>
        <p:spPr>
          <a:xfrm>
            <a:off x="1355665" y="2047683"/>
            <a:ext cx="10311726" cy="114863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/>
              <a:t> Customer churn refers to the rate at which customers stop using a company's service or product over a given period.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algn="just"/>
            <a:endParaRPr lang="en-US" sz="16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/>
              <a:t> In the telecommunications industry, churn directly impacts recurring revenue,  and business sustainability.</a:t>
            </a:r>
          </a:p>
          <a:p>
            <a:pPr algn="just"/>
            <a:endParaRPr lang="en-US" sz="1600" dirty="0"/>
          </a:p>
        </p:txBody>
      </p:sp>
      <p:pic>
        <p:nvPicPr>
          <p:cNvPr id="15" name="Graphic 14" descr="Arrow: Straight with solid fill">
            <a:extLst>
              <a:ext uri="{FF2B5EF4-FFF2-40B4-BE49-F238E27FC236}">
                <a16:creationId xmlns:a16="http://schemas.microsoft.com/office/drawing/2014/main" id="{D1BA9924-ABE0-D938-4907-773306660D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494666" y="3520476"/>
            <a:ext cx="486407" cy="4864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CD376CE-7403-3F25-0421-17380CE069E2}"/>
              </a:ext>
            </a:extLst>
          </p:cNvPr>
          <p:cNvSpPr txBox="1"/>
          <p:nvPr/>
        </p:nvSpPr>
        <p:spPr>
          <a:xfrm>
            <a:off x="1066515" y="1260614"/>
            <a:ext cx="4349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29184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Brief Overview of Customer Churn</a:t>
            </a:r>
            <a:endParaRPr lang="en-US" sz="3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35C783-33D7-9785-EF44-2427C84ECADB}"/>
              </a:ext>
            </a:extLst>
          </p:cNvPr>
          <p:cNvSpPr txBox="1"/>
          <p:nvPr/>
        </p:nvSpPr>
        <p:spPr>
          <a:xfrm>
            <a:off x="1355665" y="4213202"/>
            <a:ext cx="1031172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To identify patterns and behaviors that lead to customer attrition using historical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To shift from reactive churn management to a </a:t>
            </a:r>
            <a:r>
              <a:rPr lang="en-US" sz="1600" b="1" dirty="0"/>
              <a:t>predictive, preventative approach</a:t>
            </a:r>
            <a:r>
              <a:rPr lang="en-US" sz="1600" dirty="0"/>
              <a:t> powered by data.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To enable leadership to take </a:t>
            </a:r>
            <a:r>
              <a:rPr lang="en-US" sz="1600" b="1" dirty="0"/>
              <a:t>strategic actions</a:t>
            </a:r>
            <a:r>
              <a:rPr lang="en-US" sz="1600" dirty="0"/>
              <a:t> that directly impact revenue, customer satisfaction, and long-term value.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68ED92-5AAE-84E2-C870-792BBB98309E}"/>
              </a:ext>
            </a:extLst>
          </p:cNvPr>
          <p:cNvSpPr txBox="1"/>
          <p:nvPr/>
        </p:nvSpPr>
        <p:spPr>
          <a:xfrm>
            <a:off x="1066515" y="3568674"/>
            <a:ext cx="3057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/>
              <a:t>Why Does This Matters?</a:t>
            </a:r>
          </a:p>
        </p:txBody>
      </p:sp>
      <p:pic>
        <p:nvPicPr>
          <p:cNvPr id="12" name="Graphic 11" descr="Arrow: Straight with solid fill">
            <a:extLst>
              <a:ext uri="{FF2B5EF4-FFF2-40B4-BE49-F238E27FC236}">
                <a16:creationId xmlns:a16="http://schemas.microsoft.com/office/drawing/2014/main" id="{6EF08E01-3D2A-6E20-862C-C5B6FF21E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494665" y="1228325"/>
            <a:ext cx="486407" cy="486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279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EA5DD8E0-80B8-A265-6224-971CD61B3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9610F-C3E0-82F6-5154-41B991616DB6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159632" y="457707"/>
            <a:ext cx="3872737" cy="592137"/>
          </a:xfrm>
        </p:spPr>
        <p:txBody>
          <a:bodyPr>
            <a:normAutofit/>
          </a:bodyPr>
          <a:lstStyle/>
          <a:p>
            <a:r>
              <a:rPr lang="en-US" sz="3200" b="1" dirty="0"/>
              <a:t>Data Preprocessing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539DFC9-D087-3270-5061-24D5AF700846}"/>
              </a:ext>
            </a:extLst>
          </p:cNvPr>
          <p:cNvSpPr txBox="1">
            <a:spLocks/>
          </p:cNvSpPr>
          <p:nvPr/>
        </p:nvSpPr>
        <p:spPr>
          <a:xfrm>
            <a:off x="1377831" y="1592697"/>
            <a:ext cx="4913377" cy="141668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endParaRPr lang="en-US" sz="1600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600" dirty="0"/>
              <a:t>  3,150 customer records, 14 Columns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Customer Info: Age, TariffPlan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Usage Patterns: SecondsUse, FrequencyUse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Financials: CustomerValue (monetary)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Target Variable: Churn (1 = churned, 0 = not churned)</a:t>
            </a:r>
          </a:p>
          <a:p>
            <a:pPr algn="just"/>
            <a:endParaRPr lang="en-US" sz="1600" dirty="0"/>
          </a:p>
        </p:txBody>
      </p:sp>
      <p:pic>
        <p:nvPicPr>
          <p:cNvPr id="15" name="Graphic 14" descr="Arrow: Straight with solid fill">
            <a:extLst>
              <a:ext uri="{FF2B5EF4-FFF2-40B4-BE49-F238E27FC236}">
                <a16:creationId xmlns:a16="http://schemas.microsoft.com/office/drawing/2014/main" id="{988BD407-FE7D-FD81-F203-30004BA656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471903" y="2922248"/>
            <a:ext cx="486407" cy="48640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8349370-3CDE-7032-8D5C-19B180C7764D}"/>
              </a:ext>
            </a:extLst>
          </p:cNvPr>
          <p:cNvSpPr txBox="1"/>
          <p:nvPr/>
        </p:nvSpPr>
        <p:spPr>
          <a:xfrm>
            <a:off x="1066515" y="1155839"/>
            <a:ext cx="2248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29184"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Dataset Overview</a:t>
            </a:r>
            <a:endParaRPr lang="en-US" sz="32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DAB955-6088-3B1C-2F15-6559C8647238}"/>
              </a:ext>
            </a:extLst>
          </p:cNvPr>
          <p:cNvSpPr txBox="1"/>
          <p:nvPr/>
        </p:nvSpPr>
        <p:spPr>
          <a:xfrm>
            <a:off x="1322556" y="3422442"/>
            <a:ext cx="56035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The data is clean, no missing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Categorical columns that have been converted to numerical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/>
              <a:t> There are duplicate rows in the 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8476F8-1A6A-18A4-5CB3-C2632ECAFD59}"/>
              </a:ext>
            </a:extLst>
          </p:cNvPr>
          <p:cNvSpPr txBox="1"/>
          <p:nvPr/>
        </p:nvSpPr>
        <p:spPr>
          <a:xfrm>
            <a:off x="1066515" y="2965396"/>
            <a:ext cx="30578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/>
              <a:t>Data Cleaning</a:t>
            </a:r>
          </a:p>
        </p:txBody>
      </p:sp>
      <p:pic>
        <p:nvPicPr>
          <p:cNvPr id="12" name="Graphic 11" descr="Arrow: Straight with solid fill">
            <a:extLst>
              <a:ext uri="{FF2B5EF4-FFF2-40B4-BE49-F238E27FC236}">
                <a16:creationId xmlns:a16="http://schemas.microsoft.com/office/drawing/2014/main" id="{23FE7725-9AB1-4D9A-B616-80B2F42E8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494665" y="1123550"/>
            <a:ext cx="486407" cy="4864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DD9CA8-D0E7-3939-9AED-CA5D36420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7676" y="1049844"/>
            <a:ext cx="3494437" cy="32454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764B9DF-9006-B94F-EAC1-055E171A20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6436" y="5335257"/>
            <a:ext cx="3766398" cy="10071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AEB4A8B-1BC1-987E-A75A-18D4AA5682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13156" y="4326425"/>
            <a:ext cx="9718977" cy="101974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23400FB-5E6C-2147-CAC5-E57399D12F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3231" y="5274828"/>
            <a:ext cx="2214608" cy="1074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5783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FBFD4697-B744-7C83-3712-49867E824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63DB9-DAB2-8A21-7DBA-55EBD26EF3C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902994" y="457707"/>
            <a:ext cx="2386013" cy="592137"/>
          </a:xfrm>
        </p:spPr>
        <p:txBody>
          <a:bodyPr>
            <a:normAutofit/>
          </a:bodyPr>
          <a:lstStyle/>
          <a:p>
            <a:r>
              <a:rPr lang="en-US" sz="3200" b="1" dirty="0"/>
              <a:t>Key Insights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DA481D-AACD-C196-C3DB-6B776D6865AC}"/>
              </a:ext>
            </a:extLst>
          </p:cNvPr>
          <p:cNvSpPr txBox="1"/>
          <p:nvPr/>
        </p:nvSpPr>
        <p:spPr>
          <a:xfrm>
            <a:off x="737868" y="1471791"/>
            <a:ext cx="4349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29184">
              <a:spcAft>
                <a:spcPts val="600"/>
              </a:spcAft>
            </a:pPr>
            <a:r>
              <a:rPr lang="en-US" sz="1600" b="1" kern="1200" dirty="0">
                <a:latin typeface="+mn-lt"/>
                <a:ea typeface="+mn-ea"/>
                <a:cs typeface="+mn-cs"/>
              </a:rPr>
              <a:t>How does TariffPlan affect the rate of Churn</a:t>
            </a:r>
            <a:endParaRPr lang="en-US" sz="1600" b="1" dirty="0"/>
          </a:p>
        </p:txBody>
      </p:sp>
      <p:pic>
        <p:nvPicPr>
          <p:cNvPr id="12" name="Graphic 11" descr="Arrow: Straight with solid fill">
            <a:extLst>
              <a:ext uri="{FF2B5EF4-FFF2-40B4-BE49-F238E27FC236}">
                <a16:creationId xmlns:a16="http://schemas.microsoft.com/office/drawing/2014/main" id="{A98C02B0-85C0-0A63-82A2-04FB423A10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251461" y="1381579"/>
            <a:ext cx="486407" cy="4864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9CDED3-5889-1B39-14D8-BD57C414F4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896" y="2204268"/>
            <a:ext cx="4540202" cy="12247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5F073D-5857-0170-A66E-BFAD75BE54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4896" y="4251689"/>
            <a:ext cx="5055019" cy="122473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777FF81-24DD-DE73-4E58-AFA30AF9ED2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0263" y="1049844"/>
            <a:ext cx="6927660" cy="5173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90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750C49F3-3D13-02F4-4C72-06BFB875C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A8900-178C-6C1F-25CF-D9D94C196A3D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902994" y="457707"/>
            <a:ext cx="2386013" cy="592137"/>
          </a:xfrm>
        </p:spPr>
        <p:txBody>
          <a:bodyPr>
            <a:normAutofit/>
          </a:bodyPr>
          <a:lstStyle/>
          <a:p>
            <a:r>
              <a:rPr lang="en-US" sz="3200" b="1" dirty="0"/>
              <a:t>Key Insights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FD108-5C5F-FCC7-13EF-777208497F23}"/>
              </a:ext>
            </a:extLst>
          </p:cNvPr>
          <p:cNvSpPr txBox="1"/>
          <p:nvPr/>
        </p:nvSpPr>
        <p:spPr>
          <a:xfrm>
            <a:off x="737868" y="1471791"/>
            <a:ext cx="4349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29184">
              <a:spcAft>
                <a:spcPts val="600"/>
              </a:spcAft>
            </a:pPr>
            <a:r>
              <a:rPr lang="en-US" sz="1600" b="1" kern="1200" dirty="0">
                <a:latin typeface="+mn-lt"/>
                <a:ea typeface="+mn-ea"/>
                <a:cs typeface="+mn-cs"/>
              </a:rPr>
              <a:t>How does Complains affect the rate of Churn</a:t>
            </a:r>
            <a:endParaRPr lang="en-US" sz="1600" b="1" dirty="0"/>
          </a:p>
        </p:txBody>
      </p:sp>
      <p:pic>
        <p:nvPicPr>
          <p:cNvPr id="12" name="Graphic 11" descr="Arrow: Straight with solid fill">
            <a:extLst>
              <a:ext uri="{FF2B5EF4-FFF2-40B4-BE49-F238E27FC236}">
                <a16:creationId xmlns:a16="http://schemas.microsoft.com/office/drawing/2014/main" id="{AF9F63F1-7AB1-941D-9A9A-B9B61238E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251461" y="1381579"/>
            <a:ext cx="486407" cy="48640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C5519B-EFC6-5014-9207-C16C4AD63A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2879" y="1049844"/>
            <a:ext cx="6927660" cy="51738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27A935-68C4-A799-297C-A5D1FB6BF7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272" y="2116025"/>
            <a:ext cx="4213050" cy="14416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9474654-1E61-0196-FC71-36EEFBDB7A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272" y="4044355"/>
            <a:ext cx="4390758" cy="118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311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5EE53AAA-A737-5BDB-71F2-0E6F6801D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74E4D-52EB-2F1E-31BF-E5B1E4B427F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4902994" y="457707"/>
            <a:ext cx="2386013" cy="592137"/>
          </a:xfrm>
        </p:spPr>
        <p:txBody>
          <a:bodyPr>
            <a:normAutofit/>
          </a:bodyPr>
          <a:lstStyle/>
          <a:p>
            <a:r>
              <a:rPr lang="en-US" sz="3200" b="1" dirty="0"/>
              <a:t>Key Insights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7C130C-68A5-8A6B-90A1-4B940021B39F}"/>
              </a:ext>
            </a:extLst>
          </p:cNvPr>
          <p:cNvSpPr txBox="1"/>
          <p:nvPr/>
        </p:nvSpPr>
        <p:spPr>
          <a:xfrm>
            <a:off x="737868" y="1471791"/>
            <a:ext cx="43490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29184">
              <a:spcAft>
                <a:spcPts val="600"/>
              </a:spcAft>
            </a:pPr>
            <a:r>
              <a:rPr lang="en-US" sz="1600" b="1" kern="1200" dirty="0">
                <a:latin typeface="+mn-lt"/>
                <a:ea typeface="+mn-ea"/>
                <a:cs typeface="+mn-cs"/>
              </a:rPr>
              <a:t>How does Status affect the rate of Churn</a:t>
            </a:r>
            <a:endParaRPr lang="en-US" sz="1600" b="1" dirty="0"/>
          </a:p>
        </p:txBody>
      </p:sp>
      <p:pic>
        <p:nvPicPr>
          <p:cNvPr id="12" name="Graphic 11" descr="Arrow: Straight with solid fill">
            <a:extLst>
              <a:ext uri="{FF2B5EF4-FFF2-40B4-BE49-F238E27FC236}">
                <a16:creationId xmlns:a16="http://schemas.microsoft.com/office/drawing/2014/main" id="{978A1608-16F2-9F52-9D2A-5BB9686C7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251461" y="1381579"/>
            <a:ext cx="486407" cy="4864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BDB368-9B5F-3927-BFA1-000C9AC442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0030" y="1055599"/>
            <a:ext cx="7110509" cy="53103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73540A-5684-85E5-98DF-E48497C6EB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417" y="1958198"/>
            <a:ext cx="3971129" cy="146381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7FD0AF-5C2C-AEFE-76EB-A1BC022C3E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031" y="3996239"/>
            <a:ext cx="4191515" cy="121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626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AB576F58-97CA-B1DE-D2CF-7830C8B520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815E77C2-9BAB-C5C1-029D-07879418C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5315" y="2727449"/>
            <a:ext cx="4348259" cy="36525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2D560A-9C0C-227D-8947-7DA9257AD2B4}"/>
              </a:ext>
            </a:extLst>
          </p:cNvPr>
          <p:cNvSpPr txBox="1"/>
          <p:nvPr/>
        </p:nvSpPr>
        <p:spPr>
          <a:xfrm>
            <a:off x="737867" y="1455505"/>
            <a:ext cx="46628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29184">
              <a:spcAft>
                <a:spcPts val="600"/>
              </a:spcAft>
            </a:pPr>
            <a:r>
              <a:rPr lang="en-US" sz="1600" b="1" kern="1200" dirty="0">
                <a:latin typeface="+mn-lt"/>
                <a:ea typeface="+mn-ea"/>
                <a:cs typeface="+mn-cs"/>
              </a:rPr>
              <a:t>Does imbalanced data affect model accuracy?</a:t>
            </a:r>
            <a:endParaRPr lang="en-US" sz="1600" b="1" dirty="0"/>
          </a:p>
        </p:txBody>
      </p:sp>
      <p:pic>
        <p:nvPicPr>
          <p:cNvPr id="12" name="Graphic 11" descr="Arrow: Straight with solid fill">
            <a:extLst>
              <a:ext uri="{FF2B5EF4-FFF2-40B4-BE49-F238E27FC236}">
                <a16:creationId xmlns:a16="http://schemas.microsoft.com/office/drawing/2014/main" id="{5AB30CC9-6749-ABAE-7B63-A579302419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251461" y="1381579"/>
            <a:ext cx="486407" cy="4864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F9A9299-2632-438C-0E7C-BD01ABFA9394}"/>
              </a:ext>
            </a:extLst>
          </p:cNvPr>
          <p:cNvSpPr txBox="1"/>
          <p:nvPr/>
        </p:nvSpPr>
        <p:spPr>
          <a:xfrm>
            <a:off x="4217619" y="415626"/>
            <a:ext cx="34404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Imbalanced Data</a:t>
            </a:r>
          </a:p>
        </p:txBody>
      </p:sp>
      <p:graphicFrame>
        <p:nvGraphicFramePr>
          <p:cNvPr id="10" name="TextBox 6">
            <a:extLst>
              <a:ext uri="{FF2B5EF4-FFF2-40B4-BE49-F238E27FC236}">
                <a16:creationId xmlns:a16="http://schemas.microsoft.com/office/drawing/2014/main" id="{492F046E-CB2F-E855-8ED9-6C73CB86370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23770588"/>
              </p:ext>
            </p:extLst>
          </p:nvPr>
        </p:nvGraphicFramePr>
        <p:xfrm>
          <a:off x="287245" y="2276794"/>
          <a:ext cx="3825560" cy="3302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FC8BD466-9165-1721-6AF3-D4AAC33F49E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16665" y="1010244"/>
            <a:ext cx="3388798" cy="3543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435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861E7829-E98D-3B5F-5B75-DCE2301AEF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53C7AC5-8656-00F7-FA84-62CE120A66A8}"/>
              </a:ext>
            </a:extLst>
          </p:cNvPr>
          <p:cNvSpPr txBox="1"/>
          <p:nvPr/>
        </p:nvSpPr>
        <p:spPr>
          <a:xfrm>
            <a:off x="737868" y="1455505"/>
            <a:ext cx="2256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29184">
              <a:spcAft>
                <a:spcPts val="600"/>
              </a:spcAft>
            </a:pPr>
            <a:r>
              <a:rPr lang="en-US" sz="1600" b="1" kern="1200" dirty="0">
                <a:latin typeface="+mn-lt"/>
                <a:ea typeface="+mn-ea"/>
                <a:cs typeface="+mn-cs"/>
              </a:rPr>
              <a:t>Data Standardization</a:t>
            </a:r>
            <a:endParaRPr lang="en-US" sz="1600" b="1" dirty="0"/>
          </a:p>
        </p:txBody>
      </p:sp>
      <p:pic>
        <p:nvPicPr>
          <p:cNvPr id="12" name="Graphic 11" descr="Arrow: Straight with solid fill">
            <a:extLst>
              <a:ext uri="{FF2B5EF4-FFF2-40B4-BE49-F238E27FC236}">
                <a16:creationId xmlns:a16="http://schemas.microsoft.com/office/drawing/2014/main" id="{EE7E3B8C-320C-1A54-4F1C-907668C08E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251461" y="1381579"/>
            <a:ext cx="486407" cy="4864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7A323F-C831-6819-BA6C-7EB59FF1B153}"/>
              </a:ext>
            </a:extLst>
          </p:cNvPr>
          <p:cNvSpPr txBox="1"/>
          <p:nvPr/>
        </p:nvSpPr>
        <p:spPr>
          <a:xfrm>
            <a:off x="3880440" y="415626"/>
            <a:ext cx="4431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Model Implementation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0599667-C0A8-04CF-F27D-5D5B8B1C2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0800127"/>
              </p:ext>
            </p:extLst>
          </p:nvPr>
        </p:nvGraphicFramePr>
        <p:xfrm>
          <a:off x="3167061" y="1848658"/>
          <a:ext cx="2120900" cy="38004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96088">
                  <a:extLst>
                    <a:ext uri="{9D8B030D-6E8A-4147-A177-3AD203B41FA5}">
                      <a16:colId xmlns:a16="http://schemas.microsoft.com/office/drawing/2014/main" val="1191132858"/>
                    </a:ext>
                  </a:extLst>
                </a:gridCol>
                <a:gridCol w="924812">
                  <a:extLst>
                    <a:ext uri="{9D8B030D-6E8A-4147-A177-3AD203B41FA5}">
                      <a16:colId xmlns:a16="http://schemas.microsoft.com/office/drawing/2014/main" val="950992131"/>
                    </a:ext>
                  </a:extLst>
                </a:gridCol>
              </a:tblGrid>
              <a:tr h="71658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Model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Accuracy (%)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68419340"/>
                  </a:ext>
                </a:extLst>
              </a:tr>
              <a:tr h="440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XGBoost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97.9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65615256"/>
                  </a:ext>
                </a:extLst>
              </a:tr>
              <a:tr h="440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CatBoost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97.9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1954345914"/>
                  </a:ext>
                </a:extLst>
              </a:tr>
              <a:tr h="440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RandomForest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97.5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3705703142"/>
                  </a:ext>
                </a:extLst>
              </a:tr>
              <a:tr h="440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KN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96.1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1546516613"/>
                  </a:ext>
                </a:extLst>
              </a:tr>
              <a:tr h="440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Decision Tree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96.0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2512438574"/>
                  </a:ext>
                </a:extLst>
              </a:tr>
              <a:tr h="440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SVM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93.2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3047595572"/>
                  </a:ext>
                </a:extLst>
              </a:tr>
              <a:tr h="44055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>
                          <a:effectLst/>
                        </a:rPr>
                        <a:t>LR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84.8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202895170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910E83A-05FC-0044-B867-F93B35B0E596}"/>
              </a:ext>
            </a:extLst>
          </p:cNvPr>
          <p:cNvSpPr txBox="1"/>
          <p:nvPr/>
        </p:nvSpPr>
        <p:spPr>
          <a:xfrm>
            <a:off x="737868" y="2093680"/>
            <a:ext cx="2256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29184">
              <a:spcAft>
                <a:spcPts val="600"/>
              </a:spcAft>
            </a:pPr>
            <a:r>
              <a:rPr lang="en-US" sz="1600" b="1" kern="1200" dirty="0">
                <a:latin typeface="+mn-lt"/>
                <a:ea typeface="+mn-ea"/>
                <a:cs typeface="+mn-cs"/>
              </a:rPr>
              <a:t>Train-Test Split</a:t>
            </a:r>
            <a:endParaRPr lang="en-US" sz="1600" b="1" dirty="0"/>
          </a:p>
        </p:txBody>
      </p:sp>
      <p:pic>
        <p:nvPicPr>
          <p:cNvPr id="7" name="Graphic 6" descr="Arrow: Straight with solid fill">
            <a:extLst>
              <a:ext uri="{FF2B5EF4-FFF2-40B4-BE49-F238E27FC236}">
                <a16:creationId xmlns:a16="http://schemas.microsoft.com/office/drawing/2014/main" id="{D3C8B7AC-4063-1FA9-1652-0C57A90C08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251461" y="2019754"/>
            <a:ext cx="486407" cy="4864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1BF6713-59B7-40AA-6903-69D5DF2D421B}"/>
              </a:ext>
            </a:extLst>
          </p:cNvPr>
          <p:cNvSpPr txBox="1"/>
          <p:nvPr/>
        </p:nvSpPr>
        <p:spPr>
          <a:xfrm>
            <a:off x="737868" y="2731855"/>
            <a:ext cx="2256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29184">
              <a:spcAft>
                <a:spcPts val="600"/>
              </a:spcAft>
            </a:pPr>
            <a:r>
              <a:rPr lang="en-US" sz="1600" b="1" kern="1200" dirty="0">
                <a:latin typeface="+mn-lt"/>
                <a:ea typeface="+mn-ea"/>
                <a:cs typeface="+mn-cs"/>
              </a:rPr>
              <a:t>Model Training</a:t>
            </a:r>
            <a:endParaRPr lang="en-US" sz="1600" b="1" dirty="0"/>
          </a:p>
        </p:txBody>
      </p:sp>
      <p:pic>
        <p:nvPicPr>
          <p:cNvPr id="9" name="Graphic 8" descr="Arrow: Straight with solid fill">
            <a:extLst>
              <a:ext uri="{FF2B5EF4-FFF2-40B4-BE49-F238E27FC236}">
                <a16:creationId xmlns:a16="http://schemas.microsoft.com/office/drawing/2014/main" id="{B70E321A-9774-A39F-CE86-7E071DF0F8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251461" y="2657929"/>
            <a:ext cx="486407" cy="48640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689031D-A94B-945B-AEBC-1B6B568D450E}"/>
              </a:ext>
            </a:extLst>
          </p:cNvPr>
          <p:cNvSpPr txBox="1"/>
          <p:nvPr/>
        </p:nvSpPr>
        <p:spPr>
          <a:xfrm>
            <a:off x="737868" y="3370030"/>
            <a:ext cx="2256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29184">
              <a:spcAft>
                <a:spcPts val="600"/>
              </a:spcAft>
            </a:pPr>
            <a:r>
              <a:rPr lang="en-US" sz="1600" b="1" kern="1200" dirty="0">
                <a:latin typeface="+mn-lt"/>
                <a:ea typeface="+mn-ea"/>
                <a:cs typeface="+mn-cs"/>
              </a:rPr>
              <a:t>Model Evaluation</a:t>
            </a:r>
            <a:endParaRPr lang="en-US" sz="1600" b="1" dirty="0"/>
          </a:p>
        </p:txBody>
      </p:sp>
      <p:pic>
        <p:nvPicPr>
          <p:cNvPr id="13" name="Graphic 12" descr="Arrow: Straight with solid fill">
            <a:extLst>
              <a:ext uri="{FF2B5EF4-FFF2-40B4-BE49-F238E27FC236}">
                <a16:creationId xmlns:a16="http://schemas.microsoft.com/office/drawing/2014/main" id="{194490A9-77E6-F09A-EC18-99DBE7CE15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251461" y="3296104"/>
            <a:ext cx="486407" cy="48640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455DBCA-3624-012C-8702-6D8F19662BDC}"/>
              </a:ext>
            </a:extLst>
          </p:cNvPr>
          <p:cNvSpPr txBox="1"/>
          <p:nvPr/>
        </p:nvSpPr>
        <p:spPr>
          <a:xfrm>
            <a:off x="737867" y="4008205"/>
            <a:ext cx="27006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29184">
              <a:spcAft>
                <a:spcPts val="600"/>
              </a:spcAft>
            </a:pPr>
            <a:r>
              <a:rPr lang="en-US" sz="1600" b="1" kern="1200" dirty="0">
                <a:latin typeface="+mn-lt"/>
                <a:ea typeface="+mn-ea"/>
                <a:cs typeface="+mn-cs"/>
              </a:rPr>
              <a:t>Hyperparameter Tuning</a:t>
            </a:r>
            <a:endParaRPr lang="en-US" sz="1600" b="1" dirty="0"/>
          </a:p>
        </p:txBody>
      </p:sp>
      <p:pic>
        <p:nvPicPr>
          <p:cNvPr id="15" name="Graphic 14" descr="Arrow: Straight with solid fill">
            <a:extLst>
              <a:ext uri="{FF2B5EF4-FFF2-40B4-BE49-F238E27FC236}">
                <a16:creationId xmlns:a16="http://schemas.microsoft.com/office/drawing/2014/main" id="{E9F64631-B45E-039B-F4D9-09A239414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251461" y="3934279"/>
            <a:ext cx="486407" cy="48640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0A1E959-3FAF-1751-4940-3E61C99D7AF5}"/>
              </a:ext>
            </a:extLst>
          </p:cNvPr>
          <p:cNvSpPr txBox="1"/>
          <p:nvPr/>
        </p:nvSpPr>
        <p:spPr>
          <a:xfrm>
            <a:off x="3052761" y="1209284"/>
            <a:ext cx="2349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9184">
              <a:spcAft>
                <a:spcPts val="600"/>
              </a:spcAft>
            </a:pPr>
            <a:r>
              <a:rPr lang="en-US" sz="1600" b="1" kern="1200" dirty="0">
                <a:latin typeface="+mn-lt"/>
                <a:ea typeface="+mn-ea"/>
                <a:cs typeface="+mn-cs"/>
              </a:rPr>
              <a:t>Evaluation metrics of the base models</a:t>
            </a:r>
            <a:endParaRPr lang="en-US" sz="1600" b="1" dirty="0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44D15C1F-CFD2-C6DC-6DBA-C4C1C68908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8925477"/>
              </p:ext>
            </p:extLst>
          </p:nvPr>
        </p:nvGraphicFramePr>
        <p:xfrm>
          <a:off x="5581650" y="1848658"/>
          <a:ext cx="1962470" cy="20588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06500">
                  <a:extLst>
                    <a:ext uri="{9D8B030D-6E8A-4147-A177-3AD203B41FA5}">
                      <a16:colId xmlns:a16="http://schemas.microsoft.com/office/drawing/2014/main" val="3123014283"/>
                    </a:ext>
                  </a:extLst>
                </a:gridCol>
                <a:gridCol w="855970">
                  <a:extLst>
                    <a:ext uri="{9D8B030D-6E8A-4147-A177-3AD203B41FA5}">
                      <a16:colId xmlns:a16="http://schemas.microsoft.com/office/drawing/2014/main" val="4267143154"/>
                    </a:ext>
                  </a:extLst>
                </a:gridCol>
              </a:tblGrid>
              <a:tr h="71785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Model Name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effectLst/>
                        </a:rPr>
                        <a:t>Accuracy (%)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90172817"/>
                  </a:ext>
                </a:extLst>
              </a:tr>
              <a:tr h="4469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XGBoost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97.9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2041182056"/>
                  </a:ext>
                </a:extLst>
              </a:tr>
              <a:tr h="4469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CatBoost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97.7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3837326114"/>
                  </a:ext>
                </a:extLst>
              </a:tr>
              <a:tr h="44698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RandomForest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u="none" strike="noStrike" dirty="0">
                          <a:effectLst/>
                        </a:rPr>
                        <a:t>97.6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Segoe UI" panose="020B0502040204020203" pitchFamily="34" charset="0"/>
                      </a:endParaRPr>
                    </a:p>
                  </a:txBody>
                  <a:tcPr marL="9525" marR="9525" marT="38100" marB="38100" anchor="ctr"/>
                </a:tc>
                <a:extLst>
                  <a:ext uri="{0D108BD9-81ED-4DB2-BD59-A6C34878D82A}">
                    <a16:rowId xmlns:a16="http://schemas.microsoft.com/office/drawing/2014/main" val="1762254307"/>
                  </a:ext>
                </a:extLst>
              </a:tr>
            </a:tbl>
          </a:graphicData>
        </a:graphic>
      </p:graphicFrame>
      <p:sp>
        <p:nvSpPr>
          <p:cNvPr id="28" name="TextBox 27">
            <a:extLst>
              <a:ext uri="{FF2B5EF4-FFF2-40B4-BE49-F238E27FC236}">
                <a16:creationId xmlns:a16="http://schemas.microsoft.com/office/drawing/2014/main" id="{7DE8EBF5-3470-C935-FD3D-909A54BDD098}"/>
              </a:ext>
            </a:extLst>
          </p:cNvPr>
          <p:cNvSpPr txBox="1"/>
          <p:nvPr/>
        </p:nvSpPr>
        <p:spPr>
          <a:xfrm>
            <a:off x="5477032" y="1209284"/>
            <a:ext cx="2349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9184">
              <a:spcAft>
                <a:spcPts val="600"/>
              </a:spcAft>
            </a:pPr>
            <a:r>
              <a:rPr lang="en-US" sz="1600" b="1" kern="1200" dirty="0">
                <a:latin typeface="+mn-lt"/>
                <a:ea typeface="+mn-ea"/>
                <a:cs typeface="+mn-cs"/>
              </a:rPr>
              <a:t>Evaluation metrics of the Tuned models</a:t>
            </a:r>
            <a:endParaRPr lang="en-US" sz="1600" b="1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3F8C26A-F595-F035-1ADA-D486C61764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7153" y="1365888"/>
            <a:ext cx="4098925" cy="4593721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8F743E7-C5F8-5EAC-1687-68B6937843E1}"/>
              </a:ext>
            </a:extLst>
          </p:cNvPr>
          <p:cNvSpPr txBox="1"/>
          <p:nvPr/>
        </p:nvSpPr>
        <p:spPr>
          <a:xfrm>
            <a:off x="8474070" y="1226372"/>
            <a:ext cx="2349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29184">
              <a:spcAft>
                <a:spcPts val="600"/>
              </a:spcAft>
            </a:pPr>
            <a:r>
              <a:rPr lang="en-US" sz="1600" b="1" kern="1200" dirty="0">
                <a:latin typeface="+mn-lt"/>
                <a:ea typeface="+mn-ea"/>
                <a:cs typeface="+mn-cs"/>
              </a:rPr>
              <a:t>Confusion Matrix of the Best Model (XGB)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3685785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08D79068-2BB9-A119-26D1-22448C7911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04C33D-1DBC-D1E7-A116-20CCB362D496}"/>
              </a:ext>
            </a:extLst>
          </p:cNvPr>
          <p:cNvSpPr txBox="1"/>
          <p:nvPr/>
        </p:nvSpPr>
        <p:spPr>
          <a:xfrm>
            <a:off x="928368" y="5935933"/>
            <a:ext cx="22561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29184">
              <a:spcAft>
                <a:spcPts val="600"/>
              </a:spcAft>
            </a:pPr>
            <a:r>
              <a:rPr lang="en-US" sz="1600" b="1" kern="1200" dirty="0">
                <a:latin typeface="+mn-lt"/>
                <a:ea typeface="+mn-ea"/>
                <a:cs typeface="+mn-cs"/>
              </a:rPr>
              <a:t>TP, age, FU, FS</a:t>
            </a:r>
            <a:endParaRPr lang="en-US" sz="1600" b="1" dirty="0"/>
          </a:p>
        </p:txBody>
      </p:sp>
      <p:pic>
        <p:nvPicPr>
          <p:cNvPr id="12" name="Graphic 11" descr="Arrow: Straight with solid fill">
            <a:extLst>
              <a:ext uri="{FF2B5EF4-FFF2-40B4-BE49-F238E27FC236}">
                <a16:creationId xmlns:a16="http://schemas.microsoft.com/office/drawing/2014/main" id="{0E93E1E9-39D2-BDE1-0FEE-E71ACCA531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441961" y="5862007"/>
            <a:ext cx="486407" cy="48640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F7FE8D-242E-A131-EC24-F50B07FEE720}"/>
              </a:ext>
            </a:extLst>
          </p:cNvPr>
          <p:cNvSpPr txBox="1"/>
          <p:nvPr/>
        </p:nvSpPr>
        <p:spPr>
          <a:xfrm>
            <a:off x="4156665" y="415626"/>
            <a:ext cx="387867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Feature Importance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BA8E97-1899-ECF3-253B-7AD6A3F984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1461" y="1048835"/>
            <a:ext cx="6126486" cy="474233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228DA37-1150-1DDF-90E3-7211E5426B9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3770" y="1048834"/>
            <a:ext cx="5636769" cy="474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3795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Custom Design">
  <a:themeElements>
    <a:clrScheme name="Custom 10">
      <a:dk1>
        <a:srgbClr val="6600FF"/>
      </a:dk1>
      <a:lt1>
        <a:srgbClr val="FFFFFF"/>
      </a:lt1>
      <a:dk2>
        <a:srgbClr val="637052"/>
      </a:dk2>
      <a:lt2>
        <a:srgbClr val="FFFFFF"/>
      </a:lt2>
      <a:accent1>
        <a:srgbClr val="F1881D"/>
      </a:accent1>
      <a:accent2>
        <a:srgbClr val="6600FF"/>
      </a:accent2>
      <a:accent3>
        <a:srgbClr val="6600FF"/>
      </a:accent3>
      <a:accent4>
        <a:srgbClr val="6600FF"/>
      </a:accent4>
      <a:accent5>
        <a:srgbClr val="6600FF"/>
      </a:accent5>
      <a:accent6>
        <a:srgbClr val="6600FF"/>
      </a:accent6>
      <a:hlink>
        <a:srgbClr val="6600FF"/>
      </a:hlink>
      <a:folHlink>
        <a:srgbClr val="6600FF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6179</TotalTime>
  <Words>480</Words>
  <Application>Microsoft Office PowerPoint</Application>
  <PresentationFormat>Widescreen</PresentationFormat>
  <Paragraphs>117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Segoe UI</vt:lpstr>
      <vt:lpstr>Custom Design</vt:lpstr>
      <vt:lpstr>PowerPoint Presentation</vt:lpstr>
      <vt:lpstr>Introduction</vt:lpstr>
      <vt:lpstr>Data Preprocessing</vt:lpstr>
      <vt:lpstr>Key Insights</vt:lpstr>
      <vt:lpstr>Key Insights</vt:lpstr>
      <vt:lpstr>Key Insights</vt:lpstr>
      <vt:lpstr>PowerPoint Presentation</vt:lpstr>
      <vt:lpstr>PowerPoint Presentation</vt:lpstr>
      <vt:lpstr>PowerPoint Presentation</vt:lpstr>
      <vt:lpstr>PowerPoint Presentation</vt:lpstr>
      <vt:lpstr>Business Recommendation</vt:lpstr>
      <vt:lpstr>Business Recommendation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Kazeem</dc:creator>
  <cp:lastModifiedBy>Kazeem</cp:lastModifiedBy>
  <cp:revision>11</cp:revision>
  <dcterms:created xsi:type="dcterms:W3CDTF">2025-05-22T15:10:04Z</dcterms:created>
  <dcterms:modified xsi:type="dcterms:W3CDTF">2025-06-02T10:11:48Z</dcterms:modified>
</cp:coreProperties>
</file>