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81D"/>
    <a:srgbClr val="DF9C20"/>
    <a:srgbClr val="701070"/>
    <a:srgbClr val="F0B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D8CE8-AF25-4675-902E-70C399522A2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82117C4-B2A5-437C-8483-7800FF25B5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A big challenge is the distribution of the target variable- (Churn)</a:t>
          </a:r>
          <a:endParaRPr lang="en-US" sz="1200" dirty="0"/>
        </a:p>
      </dgm:t>
    </dgm:pt>
    <dgm:pt modelId="{DB7A3006-3E8C-43FF-9C9F-ED8B80F10EB3}" type="parTrans" cxnId="{7819979C-7CE6-47D6-90BB-3B056916A3F8}">
      <dgm:prSet/>
      <dgm:spPr/>
      <dgm:t>
        <a:bodyPr/>
        <a:lstStyle/>
        <a:p>
          <a:endParaRPr lang="en-US"/>
        </a:p>
      </dgm:t>
    </dgm:pt>
    <dgm:pt modelId="{3AEB405E-A54C-43FD-B73F-A03BA2DBA43B}" type="sibTrans" cxnId="{7819979C-7CE6-47D6-90BB-3B056916A3F8}">
      <dgm:prSet/>
      <dgm:spPr/>
      <dgm:t>
        <a:bodyPr/>
        <a:lstStyle/>
        <a:p>
          <a:endParaRPr lang="en-US"/>
        </a:p>
      </dgm:t>
    </dgm:pt>
    <dgm:pt modelId="{7398B20F-B6DC-4973-9035-E817D983ED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Imbalance can lead to model bias towards the majority class</a:t>
          </a:r>
          <a:endParaRPr lang="en-US" sz="1200" dirty="0"/>
        </a:p>
      </dgm:t>
    </dgm:pt>
    <dgm:pt modelId="{A373C2F4-AC87-495A-8236-BEB48C75DECA}" type="parTrans" cxnId="{73B59EFA-26A7-4CC2-AF42-33423FA180E4}">
      <dgm:prSet/>
      <dgm:spPr/>
      <dgm:t>
        <a:bodyPr/>
        <a:lstStyle/>
        <a:p>
          <a:endParaRPr lang="en-US"/>
        </a:p>
      </dgm:t>
    </dgm:pt>
    <dgm:pt modelId="{F1A66853-5FC0-47F8-9F0E-ED1BE1CD4509}" type="sibTrans" cxnId="{73B59EFA-26A7-4CC2-AF42-33423FA180E4}">
      <dgm:prSet/>
      <dgm:spPr/>
      <dgm:t>
        <a:bodyPr/>
        <a:lstStyle/>
        <a:p>
          <a:endParaRPr lang="en-US"/>
        </a:p>
      </dgm:t>
    </dgm:pt>
    <dgm:pt modelId="{C750E5B8-098C-4271-B16B-2036398E3E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Synthetic Minority Over-sampling Technique (SMOTE) was used to balance the class distribution by generating synthetic samples for the minority class</a:t>
          </a:r>
          <a:endParaRPr lang="en-US" sz="1200" dirty="0"/>
        </a:p>
      </dgm:t>
    </dgm:pt>
    <dgm:pt modelId="{CB229B92-6DDF-4EE9-82E2-F08E16872D81}" type="parTrans" cxnId="{E83D7F60-C48D-425F-9A92-9D90B5B5D641}">
      <dgm:prSet/>
      <dgm:spPr/>
      <dgm:t>
        <a:bodyPr/>
        <a:lstStyle/>
        <a:p>
          <a:endParaRPr lang="en-US"/>
        </a:p>
      </dgm:t>
    </dgm:pt>
    <dgm:pt modelId="{69D3F403-709B-4FCA-B598-6BCFB8BBDA23}" type="sibTrans" cxnId="{E83D7F60-C48D-425F-9A92-9D90B5B5D641}">
      <dgm:prSet/>
      <dgm:spPr/>
      <dgm:t>
        <a:bodyPr/>
        <a:lstStyle/>
        <a:p>
          <a:endParaRPr lang="en-US"/>
        </a:p>
      </dgm:t>
    </dgm:pt>
    <dgm:pt modelId="{4027B4C3-8ABC-47C9-B24E-77C289FC6793}" type="pres">
      <dgm:prSet presAssocID="{08AD8CE8-AF25-4675-902E-70C399522A22}" presName="root" presStyleCnt="0">
        <dgm:presLayoutVars>
          <dgm:dir/>
          <dgm:resizeHandles val="exact"/>
        </dgm:presLayoutVars>
      </dgm:prSet>
      <dgm:spPr/>
    </dgm:pt>
    <dgm:pt modelId="{A9DB4F00-05CB-40DE-B73B-B5311E1ECD14}" type="pres">
      <dgm:prSet presAssocID="{F82117C4-B2A5-437C-8483-7800FF25B5A2}" presName="compNode" presStyleCnt="0"/>
      <dgm:spPr/>
    </dgm:pt>
    <dgm:pt modelId="{42B47A36-92C6-4EBD-8450-219736A0BE1E}" type="pres">
      <dgm:prSet presAssocID="{F82117C4-B2A5-437C-8483-7800FF25B5A2}" presName="bgRect" presStyleLbl="bgShp" presStyleIdx="0" presStyleCnt="3" custLinFactNeighborX="-22304" custLinFactNeighborY="-8973"/>
      <dgm:spPr/>
    </dgm:pt>
    <dgm:pt modelId="{A7C2712B-216E-474D-9FDA-946A6E0A337B}" type="pres">
      <dgm:prSet presAssocID="{F82117C4-B2A5-437C-8483-7800FF25B5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FC2D8791-86A7-4E02-A46E-BD800FF9AE79}" type="pres">
      <dgm:prSet presAssocID="{F82117C4-B2A5-437C-8483-7800FF25B5A2}" presName="spaceRect" presStyleCnt="0"/>
      <dgm:spPr/>
    </dgm:pt>
    <dgm:pt modelId="{FABB6F6C-A0D0-4290-82F6-34A6178E199A}" type="pres">
      <dgm:prSet presAssocID="{F82117C4-B2A5-437C-8483-7800FF25B5A2}" presName="parTx" presStyleLbl="revTx" presStyleIdx="0" presStyleCnt="3">
        <dgm:presLayoutVars>
          <dgm:chMax val="0"/>
          <dgm:chPref val="0"/>
        </dgm:presLayoutVars>
      </dgm:prSet>
      <dgm:spPr/>
    </dgm:pt>
    <dgm:pt modelId="{BF8ED0A8-9DCA-4FD4-9F31-A97632074B5B}" type="pres">
      <dgm:prSet presAssocID="{3AEB405E-A54C-43FD-B73F-A03BA2DBA43B}" presName="sibTrans" presStyleCnt="0"/>
      <dgm:spPr/>
    </dgm:pt>
    <dgm:pt modelId="{D776CE7C-9D01-41A7-9A55-45B815474C90}" type="pres">
      <dgm:prSet presAssocID="{7398B20F-B6DC-4973-9035-E817D983ED45}" presName="compNode" presStyleCnt="0"/>
      <dgm:spPr/>
    </dgm:pt>
    <dgm:pt modelId="{666B78F6-F821-423B-8681-0F1E1682DEAF}" type="pres">
      <dgm:prSet presAssocID="{7398B20F-B6DC-4973-9035-E817D983ED45}" presName="bgRect" presStyleLbl="bgShp" presStyleIdx="1" presStyleCnt="3"/>
      <dgm:spPr/>
    </dgm:pt>
    <dgm:pt modelId="{EAA5FFA9-EEB8-4E67-A096-428F1E11C4CB}" type="pres">
      <dgm:prSet presAssocID="{7398B20F-B6DC-4973-9035-E817D983ED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E063362C-417A-4B48-941B-250C1793F60A}" type="pres">
      <dgm:prSet presAssocID="{7398B20F-B6DC-4973-9035-E817D983ED45}" presName="spaceRect" presStyleCnt="0"/>
      <dgm:spPr/>
    </dgm:pt>
    <dgm:pt modelId="{0DC1EBD5-1779-4C4D-8281-9CBCB8CEF731}" type="pres">
      <dgm:prSet presAssocID="{7398B20F-B6DC-4973-9035-E817D983ED45}" presName="parTx" presStyleLbl="revTx" presStyleIdx="1" presStyleCnt="3" custLinFactNeighborX="-2351" custLinFactNeighborY="2887">
        <dgm:presLayoutVars>
          <dgm:chMax val="0"/>
          <dgm:chPref val="0"/>
        </dgm:presLayoutVars>
      </dgm:prSet>
      <dgm:spPr/>
    </dgm:pt>
    <dgm:pt modelId="{4BA62AEF-0AF7-4922-8F10-0A93EAC95BF3}" type="pres">
      <dgm:prSet presAssocID="{F1A66853-5FC0-47F8-9F0E-ED1BE1CD4509}" presName="sibTrans" presStyleCnt="0"/>
      <dgm:spPr/>
    </dgm:pt>
    <dgm:pt modelId="{A677D864-6822-4D46-AA44-1430E8CCF69E}" type="pres">
      <dgm:prSet presAssocID="{C750E5B8-098C-4271-B16B-2036398E3EC1}" presName="compNode" presStyleCnt="0"/>
      <dgm:spPr/>
    </dgm:pt>
    <dgm:pt modelId="{FC9E9FAD-2179-4CF6-B9BD-238072CACD67}" type="pres">
      <dgm:prSet presAssocID="{C750E5B8-098C-4271-B16B-2036398E3EC1}" presName="bgRect" presStyleLbl="bgShp" presStyleIdx="2" presStyleCnt="3"/>
      <dgm:spPr/>
    </dgm:pt>
    <dgm:pt modelId="{33350400-92D9-4C04-B105-5F64BA8FBCD7}" type="pres">
      <dgm:prSet presAssocID="{C750E5B8-098C-4271-B16B-2036398E3E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B4C97EE5-92A7-45A2-9622-E3DCF9539136}" type="pres">
      <dgm:prSet presAssocID="{C750E5B8-098C-4271-B16B-2036398E3EC1}" presName="spaceRect" presStyleCnt="0"/>
      <dgm:spPr/>
    </dgm:pt>
    <dgm:pt modelId="{805E169B-D637-4906-8985-BD7791EA5368}" type="pres">
      <dgm:prSet presAssocID="{C750E5B8-098C-4271-B16B-2036398E3EC1}" presName="parTx" presStyleLbl="revTx" presStyleIdx="2" presStyleCnt="3" custScaleX="110344" custScaleY="161252" custLinFactNeighborX="-2812" custLinFactNeighborY="4084">
        <dgm:presLayoutVars>
          <dgm:chMax val="0"/>
          <dgm:chPref val="0"/>
        </dgm:presLayoutVars>
      </dgm:prSet>
      <dgm:spPr/>
    </dgm:pt>
  </dgm:ptLst>
  <dgm:cxnLst>
    <dgm:cxn modelId="{4B1E3205-389D-41BC-A133-D3BFADC46CB2}" type="presOf" srcId="{F82117C4-B2A5-437C-8483-7800FF25B5A2}" destId="{FABB6F6C-A0D0-4290-82F6-34A6178E199A}" srcOrd="0" destOrd="0" presId="urn:microsoft.com/office/officeart/2018/2/layout/IconVerticalSolidList"/>
    <dgm:cxn modelId="{E83D7F60-C48D-425F-9A92-9D90B5B5D641}" srcId="{08AD8CE8-AF25-4675-902E-70C399522A22}" destId="{C750E5B8-098C-4271-B16B-2036398E3EC1}" srcOrd="2" destOrd="0" parTransId="{CB229B92-6DDF-4EE9-82E2-F08E16872D81}" sibTransId="{69D3F403-709B-4FCA-B598-6BCFB8BBDA23}"/>
    <dgm:cxn modelId="{7819979C-7CE6-47D6-90BB-3B056916A3F8}" srcId="{08AD8CE8-AF25-4675-902E-70C399522A22}" destId="{F82117C4-B2A5-437C-8483-7800FF25B5A2}" srcOrd="0" destOrd="0" parTransId="{DB7A3006-3E8C-43FF-9C9F-ED8B80F10EB3}" sibTransId="{3AEB405E-A54C-43FD-B73F-A03BA2DBA43B}"/>
    <dgm:cxn modelId="{C8EA22A1-A4D2-4BED-B24E-382B2F6B8000}" type="presOf" srcId="{C750E5B8-098C-4271-B16B-2036398E3EC1}" destId="{805E169B-D637-4906-8985-BD7791EA5368}" srcOrd="0" destOrd="0" presId="urn:microsoft.com/office/officeart/2018/2/layout/IconVerticalSolidList"/>
    <dgm:cxn modelId="{3C8F93DD-BB35-4460-81C4-5738BD08387E}" type="presOf" srcId="{08AD8CE8-AF25-4675-902E-70C399522A22}" destId="{4027B4C3-8ABC-47C9-B24E-77C289FC6793}" srcOrd="0" destOrd="0" presId="urn:microsoft.com/office/officeart/2018/2/layout/IconVerticalSolidList"/>
    <dgm:cxn modelId="{73B59EFA-26A7-4CC2-AF42-33423FA180E4}" srcId="{08AD8CE8-AF25-4675-902E-70C399522A22}" destId="{7398B20F-B6DC-4973-9035-E817D983ED45}" srcOrd="1" destOrd="0" parTransId="{A373C2F4-AC87-495A-8236-BEB48C75DECA}" sibTransId="{F1A66853-5FC0-47F8-9F0E-ED1BE1CD4509}"/>
    <dgm:cxn modelId="{47E612FE-F6B5-44DB-AE74-68016083B6CE}" type="presOf" srcId="{7398B20F-B6DC-4973-9035-E817D983ED45}" destId="{0DC1EBD5-1779-4C4D-8281-9CBCB8CEF731}" srcOrd="0" destOrd="0" presId="urn:microsoft.com/office/officeart/2018/2/layout/IconVerticalSolidList"/>
    <dgm:cxn modelId="{01AB4B79-1EC6-4DE8-B3F6-E83580D9A222}" type="presParOf" srcId="{4027B4C3-8ABC-47C9-B24E-77C289FC6793}" destId="{A9DB4F00-05CB-40DE-B73B-B5311E1ECD14}" srcOrd="0" destOrd="0" presId="urn:microsoft.com/office/officeart/2018/2/layout/IconVerticalSolidList"/>
    <dgm:cxn modelId="{26C1ECBD-085E-4129-9B71-385F3978D9CF}" type="presParOf" srcId="{A9DB4F00-05CB-40DE-B73B-B5311E1ECD14}" destId="{42B47A36-92C6-4EBD-8450-219736A0BE1E}" srcOrd="0" destOrd="0" presId="urn:microsoft.com/office/officeart/2018/2/layout/IconVerticalSolidList"/>
    <dgm:cxn modelId="{E752FC36-AFB5-4764-9C6F-B782D979A00E}" type="presParOf" srcId="{A9DB4F00-05CB-40DE-B73B-B5311E1ECD14}" destId="{A7C2712B-216E-474D-9FDA-946A6E0A337B}" srcOrd="1" destOrd="0" presId="urn:microsoft.com/office/officeart/2018/2/layout/IconVerticalSolidList"/>
    <dgm:cxn modelId="{336BA3ED-7CDA-48B8-A784-0D62322631C2}" type="presParOf" srcId="{A9DB4F00-05CB-40DE-B73B-B5311E1ECD14}" destId="{FC2D8791-86A7-4E02-A46E-BD800FF9AE79}" srcOrd="2" destOrd="0" presId="urn:microsoft.com/office/officeart/2018/2/layout/IconVerticalSolidList"/>
    <dgm:cxn modelId="{60826DDE-3D33-4B04-A689-4DE165587578}" type="presParOf" srcId="{A9DB4F00-05CB-40DE-B73B-B5311E1ECD14}" destId="{FABB6F6C-A0D0-4290-82F6-34A6178E199A}" srcOrd="3" destOrd="0" presId="urn:microsoft.com/office/officeart/2018/2/layout/IconVerticalSolidList"/>
    <dgm:cxn modelId="{10D732B1-5D04-4412-8CFF-6D745710C425}" type="presParOf" srcId="{4027B4C3-8ABC-47C9-B24E-77C289FC6793}" destId="{BF8ED0A8-9DCA-4FD4-9F31-A97632074B5B}" srcOrd="1" destOrd="0" presId="urn:microsoft.com/office/officeart/2018/2/layout/IconVerticalSolidList"/>
    <dgm:cxn modelId="{78DBB216-FBA1-443B-97F5-A564591F883E}" type="presParOf" srcId="{4027B4C3-8ABC-47C9-B24E-77C289FC6793}" destId="{D776CE7C-9D01-41A7-9A55-45B815474C90}" srcOrd="2" destOrd="0" presId="urn:microsoft.com/office/officeart/2018/2/layout/IconVerticalSolidList"/>
    <dgm:cxn modelId="{B6678B27-DE98-489F-A0C9-FDE2163E1B2E}" type="presParOf" srcId="{D776CE7C-9D01-41A7-9A55-45B815474C90}" destId="{666B78F6-F821-423B-8681-0F1E1682DEAF}" srcOrd="0" destOrd="0" presId="urn:microsoft.com/office/officeart/2018/2/layout/IconVerticalSolidList"/>
    <dgm:cxn modelId="{29249F59-9628-480A-B40D-CF7391A9A9FA}" type="presParOf" srcId="{D776CE7C-9D01-41A7-9A55-45B815474C90}" destId="{EAA5FFA9-EEB8-4E67-A096-428F1E11C4CB}" srcOrd="1" destOrd="0" presId="urn:microsoft.com/office/officeart/2018/2/layout/IconVerticalSolidList"/>
    <dgm:cxn modelId="{27A01DB6-870D-45B1-A4FB-5D0FA347B82F}" type="presParOf" srcId="{D776CE7C-9D01-41A7-9A55-45B815474C90}" destId="{E063362C-417A-4B48-941B-250C1793F60A}" srcOrd="2" destOrd="0" presId="urn:microsoft.com/office/officeart/2018/2/layout/IconVerticalSolidList"/>
    <dgm:cxn modelId="{83F9A2DC-2364-4590-A219-4D6096C474AA}" type="presParOf" srcId="{D776CE7C-9D01-41A7-9A55-45B815474C90}" destId="{0DC1EBD5-1779-4C4D-8281-9CBCB8CEF731}" srcOrd="3" destOrd="0" presId="urn:microsoft.com/office/officeart/2018/2/layout/IconVerticalSolidList"/>
    <dgm:cxn modelId="{06D7DEEB-7039-4123-A306-508FCED133C3}" type="presParOf" srcId="{4027B4C3-8ABC-47C9-B24E-77C289FC6793}" destId="{4BA62AEF-0AF7-4922-8F10-0A93EAC95BF3}" srcOrd="3" destOrd="0" presId="urn:microsoft.com/office/officeart/2018/2/layout/IconVerticalSolidList"/>
    <dgm:cxn modelId="{D28C32E0-730E-4737-A318-F4C4B8ECD740}" type="presParOf" srcId="{4027B4C3-8ABC-47C9-B24E-77C289FC6793}" destId="{A677D864-6822-4D46-AA44-1430E8CCF69E}" srcOrd="4" destOrd="0" presId="urn:microsoft.com/office/officeart/2018/2/layout/IconVerticalSolidList"/>
    <dgm:cxn modelId="{73E836B5-07B3-4CEC-8C47-5E5800011FB0}" type="presParOf" srcId="{A677D864-6822-4D46-AA44-1430E8CCF69E}" destId="{FC9E9FAD-2179-4CF6-B9BD-238072CACD67}" srcOrd="0" destOrd="0" presId="urn:microsoft.com/office/officeart/2018/2/layout/IconVerticalSolidList"/>
    <dgm:cxn modelId="{13B57C1D-CFF9-40AB-9A01-175FFBAB8014}" type="presParOf" srcId="{A677D864-6822-4D46-AA44-1430E8CCF69E}" destId="{33350400-92D9-4C04-B105-5F64BA8FBCD7}" srcOrd="1" destOrd="0" presId="urn:microsoft.com/office/officeart/2018/2/layout/IconVerticalSolidList"/>
    <dgm:cxn modelId="{9DCE8BE1-D893-4726-8EA0-E9C4F7538E26}" type="presParOf" srcId="{A677D864-6822-4D46-AA44-1430E8CCF69E}" destId="{B4C97EE5-92A7-45A2-9622-E3DCF9539136}" srcOrd="2" destOrd="0" presId="urn:microsoft.com/office/officeart/2018/2/layout/IconVerticalSolidList"/>
    <dgm:cxn modelId="{57E38FB5-C1FA-44FA-A3D5-D247142D3101}" type="presParOf" srcId="{A677D864-6822-4D46-AA44-1430E8CCF69E}" destId="{805E169B-D637-4906-8985-BD7791EA53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47A36-92C6-4EBD-8450-219736A0BE1E}">
      <dsp:nvSpPr>
        <dsp:cNvPr id="0" name=""/>
        <dsp:cNvSpPr/>
      </dsp:nvSpPr>
      <dsp:spPr>
        <a:xfrm>
          <a:off x="-17068" y="0"/>
          <a:ext cx="3825560" cy="82570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2712B-216E-474D-9FDA-946A6E0A337B}">
      <dsp:nvSpPr>
        <dsp:cNvPr id="0" name=""/>
        <dsp:cNvSpPr/>
      </dsp:nvSpPr>
      <dsp:spPr>
        <a:xfrm>
          <a:off x="232708" y="190115"/>
          <a:ext cx="454140" cy="4541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B6F6C-A0D0-4290-82F6-34A6178E199A}">
      <dsp:nvSpPr>
        <dsp:cNvPr id="0" name=""/>
        <dsp:cNvSpPr/>
      </dsp:nvSpPr>
      <dsp:spPr>
        <a:xfrm>
          <a:off x="936625" y="4330"/>
          <a:ext cx="2763095" cy="77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7" tIns="81517" rIns="81517" bIns="8151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 big challenge is the distribution of the target variable- (Churn)</a:t>
          </a:r>
          <a:endParaRPr lang="en-US" sz="1200" kern="1200" dirty="0"/>
        </a:p>
      </dsp:txBody>
      <dsp:txXfrm>
        <a:off x="936625" y="4330"/>
        <a:ext cx="2763095" cy="770241"/>
      </dsp:txXfrm>
    </dsp:sp>
    <dsp:sp modelId="{666B78F6-F821-423B-8681-0F1E1682DEAF}">
      <dsp:nvSpPr>
        <dsp:cNvPr id="0" name=""/>
        <dsp:cNvSpPr/>
      </dsp:nvSpPr>
      <dsp:spPr>
        <a:xfrm>
          <a:off x="-17068" y="1030212"/>
          <a:ext cx="3825560" cy="82570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5FFA9-EEB8-4E67-A096-428F1E11C4CB}">
      <dsp:nvSpPr>
        <dsp:cNvPr id="0" name=""/>
        <dsp:cNvSpPr/>
      </dsp:nvSpPr>
      <dsp:spPr>
        <a:xfrm>
          <a:off x="232708" y="1215996"/>
          <a:ext cx="454140" cy="4541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1EBD5-1779-4C4D-8281-9CBCB8CEF731}">
      <dsp:nvSpPr>
        <dsp:cNvPr id="0" name=""/>
        <dsp:cNvSpPr/>
      </dsp:nvSpPr>
      <dsp:spPr>
        <a:xfrm>
          <a:off x="871665" y="1052449"/>
          <a:ext cx="2763095" cy="77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7" tIns="81517" rIns="81517" bIns="8151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Imbalance can lead to model bias towards the majority class</a:t>
          </a:r>
          <a:endParaRPr lang="en-US" sz="1200" kern="1200" dirty="0"/>
        </a:p>
      </dsp:txBody>
      <dsp:txXfrm>
        <a:off x="871665" y="1052449"/>
        <a:ext cx="2763095" cy="770241"/>
      </dsp:txXfrm>
    </dsp:sp>
    <dsp:sp modelId="{FC9E9FAD-2179-4CF6-B9BD-238072CACD67}">
      <dsp:nvSpPr>
        <dsp:cNvPr id="0" name=""/>
        <dsp:cNvSpPr/>
      </dsp:nvSpPr>
      <dsp:spPr>
        <a:xfrm>
          <a:off x="-17068" y="2291988"/>
          <a:ext cx="3825560" cy="82570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50400-92D9-4C04-B105-5F64BA8FBCD7}">
      <dsp:nvSpPr>
        <dsp:cNvPr id="0" name=""/>
        <dsp:cNvSpPr/>
      </dsp:nvSpPr>
      <dsp:spPr>
        <a:xfrm>
          <a:off x="232708" y="2477772"/>
          <a:ext cx="454140" cy="4541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E169B-D637-4906-8985-BD7791EA5368}">
      <dsp:nvSpPr>
        <dsp:cNvPr id="0" name=""/>
        <dsp:cNvSpPr/>
      </dsp:nvSpPr>
      <dsp:spPr>
        <a:xfrm>
          <a:off x="716020" y="2060424"/>
          <a:ext cx="3048909" cy="1242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7" tIns="81517" rIns="81517" bIns="8151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Synthetic Minority Over-sampling Technique (SMOTE) was used to balance the class distribution by generating synthetic samples for the minority class</a:t>
          </a:r>
          <a:endParaRPr lang="en-US" sz="1200" kern="1200" dirty="0"/>
        </a:p>
      </dsp:txBody>
      <dsp:txXfrm>
        <a:off x="716020" y="2060424"/>
        <a:ext cx="3048909" cy="1242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FF179-BE0B-4630-BBE9-1659BFF4548F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BFE88-EEA7-4C59-A9BC-474AE7EC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4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73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A6A83-5557-8F7A-2579-CC5424639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0176C2-17C5-9BFA-2CC1-F3AD8927EA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0946D2-5BBC-8E15-7BCA-EF34C3FAC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59EF0-9C1C-A196-C408-92F877A46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33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70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53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6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85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083B5-367A-D90C-F942-D4E19E7FE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D11EFA-1F42-076B-46B5-8DFC9C6E3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BA4271-B2EE-0D46-AD83-C1B641490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27588-3A8C-F886-F61A-784C92CC3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2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6902D-5551-841F-838B-D95F1A96A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9FE1CA-4B65-6E54-2FE8-129279A8B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9C5D71-4C74-7C03-2C17-45188D3E2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FEA37-B08E-97C2-34E0-E7AA96D52C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30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2F7E8-F597-94C5-C16E-22B3ED438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A2E9AA-823F-ED84-34C9-481768AF7D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BA2BFC-E0B4-3108-488D-FC95E87E2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1991-96C0-8076-F12B-EBFB3D50C0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5CD9-7215-8B73-6788-BD22DC6AE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A5F45D-DD75-2F34-124A-32D0F9EEF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011AF1-5EFD-140B-1E55-7BDCFB81B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D6368-BEB0-E7E9-D315-F63A6CF09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2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BE4DE-71DD-733B-A571-FC4FA08AD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AE5551-E39B-6182-8823-44EBA705A1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135DAB-60BC-FA5D-B11C-20F24828C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728B5-00ED-373F-8D7F-65939E9A0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9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28166-D705-E3D5-91E6-6CD96FF44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E79274-8104-26CC-4036-1CA88BA04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7F316-B3D1-64FB-8CDE-86B4E8EC4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63AAD-0F4B-E70A-0B9F-FF4BB1632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45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C9B39-42B2-8F56-5D9E-9FD6931FF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79CE1D-13D6-86B7-2DD6-8ACB864FA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32696-4B71-A452-25DA-09F4F3BAE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8E43F-CFB3-70CA-7BC7-A80BF8E3D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5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3584-EFBF-8651-93CC-9D1B761AE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0C193-C459-D272-1A86-B7E207385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FB125-FD5B-D6DD-B01E-E800C2E3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31819-A788-8481-CA44-8AE95167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067D-371B-1198-D0B9-190B214B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6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8109-1675-1267-90B2-6EA44112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23BF9-2F46-771C-9E6D-A52A2816A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0EF0C-DB07-3F10-C0B7-E624FA99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83057-A83D-C945-7A4C-8D5AF62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8FADB-442B-A392-5543-A30DB671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BE92D-8D00-5DA6-199D-C0D19291C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1C556-E4D3-06B5-AF71-8542E0E20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4B6CC-B69B-8855-70D9-F3598E9A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0AF7F-00A4-B0AB-86B9-4941DA16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4D9BC-2112-0A61-23E9-3E7FB1D5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07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98856"/>
            <a:ext cx="12188825" cy="259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538505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460C9D-9781-3A43-9CF9-5A372883A80F}"/>
              </a:ext>
            </a:extLst>
          </p:cNvPr>
          <p:cNvGrpSpPr/>
          <p:nvPr userDrawn="1"/>
        </p:nvGrpSpPr>
        <p:grpSpPr>
          <a:xfrm>
            <a:off x="218983" y="491599"/>
            <a:ext cx="11754035" cy="5887035"/>
            <a:chOff x="447675" y="959675"/>
            <a:chExt cx="11285552" cy="52381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FF3C95-A8E7-5924-28BF-A5EC3D9B762E}"/>
                </a:ext>
              </a:extLst>
            </p:cNvPr>
            <p:cNvSpPr/>
            <p:nvPr userDrawn="1"/>
          </p:nvSpPr>
          <p:spPr>
            <a:xfrm>
              <a:off x="447675" y="962025"/>
              <a:ext cx="11277600" cy="5235766"/>
            </a:xfrm>
            <a:prstGeom prst="rect">
              <a:avLst/>
            </a:prstGeom>
            <a:noFill/>
            <a:ln>
              <a:solidFill>
                <a:srgbClr val="F1881D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noFill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B75970-29F9-409A-2A1F-9B5D9E8A9B4E}"/>
                </a:ext>
              </a:extLst>
            </p:cNvPr>
            <p:cNvSpPr/>
            <p:nvPr userDrawn="1"/>
          </p:nvSpPr>
          <p:spPr>
            <a:xfrm>
              <a:off x="455627" y="959675"/>
              <a:ext cx="11277600" cy="410733"/>
            </a:xfrm>
            <a:prstGeom prst="rect">
              <a:avLst/>
            </a:prstGeom>
            <a:solidFill>
              <a:srgbClr val="F1881D"/>
            </a:solidFill>
            <a:ln>
              <a:solidFill>
                <a:srgbClr val="F188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A purple letters on a white background&#10;&#10;AI-generated content may be incorrect.">
            <a:extLst>
              <a:ext uri="{FF2B5EF4-FFF2-40B4-BE49-F238E27FC236}">
                <a16:creationId xmlns:a16="http://schemas.microsoft.com/office/drawing/2014/main" id="{54D00B13-F20B-FFF3-157C-B431C5BED8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7" y="9277"/>
            <a:ext cx="954997" cy="4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4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CA32-15A6-B6CA-7B6C-7567CD51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CF9DA-7F06-B8CF-C0ED-1E5FD51D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6A4A9-B7BD-0C2C-F3DB-7E2FD808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D7F58-B1D7-797F-F14F-751D587F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EE3B1-2BEE-DA1D-E1A1-D158AA85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1FC7-0835-E141-5ADC-EF1CAAC8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06A17-8DFC-8000-B05F-497CB6B4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8AB1-2075-079A-3A07-6D485D29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2429-4C73-0210-02AB-5C0E32E2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1FB5-F4B7-D66E-2872-5BBE4D0E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FA83-E169-DB31-135E-18FBCCB2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F7DC-57E5-A10F-C95C-D7946E690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14C2C-4569-0723-471C-E2F34EEF0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578C9-749A-6E00-9311-E2E97DF8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8B697-1C0A-0D61-B6DA-FDD799A1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44DD5-EA78-3EC9-0376-59E617E5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06D6-2E26-7A2B-5259-B0550264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72102-848B-96C2-8D52-DE2B3D6BD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16EDD-E538-18E0-3886-8E47F7FE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ABAA5-1692-7979-BD15-9151DBD6D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0424F-1362-3604-7DA1-768253BCD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D36D5-595D-E5BC-9D58-A52E3472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C769D-AC0F-18B6-04FC-9698E1D9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2722E-66E4-DDB7-001C-32F20922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8D62-056F-5BEA-2AF1-6DF8B16B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44875-FC19-2A52-1E54-3084758D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A7563-F5EF-4612-F5AA-6270AF4C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1BC48-67D2-506C-B371-0A2B5C84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6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E4ECB-5B5F-4AA0-77CD-9E0CE4CF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F2337-B950-3A49-1349-548260FD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C29D1-4A0F-1C6F-8AFE-0668055C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0FD6-F0A4-721B-0172-3428D584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B222-AC3B-8310-19C8-DF59910A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B522F-0D77-2738-87CE-1FC023126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824BD-1523-B849-AB8C-7657C9BA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A1740-D363-A56D-3511-F64EC189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0B04F-5556-4CC2-FD3F-0301F67D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3E9E-A2D8-B5BF-A465-ABF8B418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0B31C-CFCD-0D03-5E69-3B3FB525A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AAF8F-9919-3F5E-1600-A2EB9E07D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9BFF1-7296-98ED-77B5-448D9E82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D50E1-0199-61B5-BB77-11FF1C65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656CA-7798-59A4-5272-90976C7A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5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CB165-B2D1-4EF4-51E4-7039B0C6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65C4D-079B-A7B0-E95D-4EF3AC883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75664-0575-B4B6-D630-D37804ED3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8EF59-AF86-4629-ADB7-9E319F20985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2554E-F87F-30C5-6856-8F6CF9A07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6183-E31A-86B9-0A2C-5D3B37150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7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1.xml"/><Relationship Id="rId11" Type="http://schemas.openxmlformats.org/officeDocument/2006/relationships/image" Target="../media/image24.png"/><Relationship Id="rId5" Type="http://schemas.openxmlformats.org/officeDocument/2006/relationships/image" Target="../media/image3.sv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D1613D-3C54-7954-A26E-6FF5EDCE85B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71964" y="3429000"/>
            <a:ext cx="3319462" cy="5921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KAZEEM E. BELLO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74963B-0D04-5FB9-6B1D-DC4F7C3C11CF}"/>
              </a:ext>
            </a:extLst>
          </p:cNvPr>
          <p:cNvSpPr txBox="1">
            <a:spLocks/>
          </p:cNvSpPr>
          <p:nvPr/>
        </p:nvSpPr>
        <p:spPr>
          <a:xfrm>
            <a:off x="3328988" y="286543"/>
            <a:ext cx="6243637" cy="989013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Combine Facility Management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993F80-1C69-6AA1-A120-D87E177982E6}"/>
              </a:ext>
            </a:extLst>
          </p:cNvPr>
          <p:cNvSpPr txBox="1">
            <a:spLocks/>
          </p:cNvSpPr>
          <p:nvPr/>
        </p:nvSpPr>
        <p:spPr>
          <a:xfrm>
            <a:off x="1438274" y="1639490"/>
            <a:ext cx="9725025" cy="733425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r>
              <a:rPr lang="en-US" sz="3200" dirty="0"/>
              <a:t>Customer Churn Prediction: A Data-Driven Approach</a:t>
            </a:r>
          </a:p>
        </p:txBody>
      </p:sp>
    </p:spTree>
    <p:extLst>
      <p:ext uri="{BB962C8B-B14F-4D97-AF65-F5344CB8AC3E}">
        <p14:creationId xmlns:p14="http://schemas.microsoft.com/office/powerpoint/2010/main" val="4117136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A30C162-C958-B723-B154-C1C4A77A2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6714F1-C628-B4F9-F3CB-EC924A78B71E}"/>
              </a:ext>
            </a:extLst>
          </p:cNvPr>
          <p:cNvSpPr txBox="1"/>
          <p:nvPr/>
        </p:nvSpPr>
        <p:spPr>
          <a:xfrm>
            <a:off x="928368" y="5935933"/>
            <a:ext cx="2256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TP, age, FU, FS</a:t>
            </a:r>
            <a:endParaRPr lang="en-US" sz="1600" b="1" dirty="0"/>
          </a:p>
        </p:txBody>
      </p:sp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9E3C9E44-668B-3896-F79B-BEDCB4A56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41961" y="5862007"/>
            <a:ext cx="486407" cy="486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A33B37-3C79-EEFD-459C-051A303E74DE}"/>
              </a:ext>
            </a:extLst>
          </p:cNvPr>
          <p:cNvSpPr txBox="1"/>
          <p:nvPr/>
        </p:nvSpPr>
        <p:spPr>
          <a:xfrm>
            <a:off x="4112805" y="415626"/>
            <a:ext cx="443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Feature Importance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AD7384-E3D7-89CF-C550-B5E08FD91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1" y="1048835"/>
            <a:ext cx="6126486" cy="47423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37775B-D5E0-6544-4D3D-2A544BABD0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770" y="1048834"/>
            <a:ext cx="5636769" cy="47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19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5BFB7E2-3ED9-F812-C28D-04766C185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C675-7E5A-D193-3EB4-65FD359FAE4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24263" y="944441"/>
            <a:ext cx="6181725" cy="592137"/>
          </a:xfrm>
        </p:spPr>
        <p:txBody>
          <a:bodyPr>
            <a:normAutofit/>
          </a:bodyPr>
          <a:lstStyle/>
          <a:p>
            <a:r>
              <a:rPr lang="en-US" sz="3200" dirty="0"/>
              <a:t>Why Digital Twin for </a:t>
            </a:r>
            <a:r>
              <a:rPr lang="en-US" sz="3200" dirty="0" err="1"/>
              <a:t>Kiverco</a:t>
            </a:r>
            <a:r>
              <a:rPr lang="en-US" sz="3200" dirty="0"/>
              <a:t> 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616489-A287-75AF-6594-B78F883A7D7D}"/>
              </a:ext>
            </a:extLst>
          </p:cNvPr>
          <p:cNvSpPr txBox="1">
            <a:spLocks/>
          </p:cNvSpPr>
          <p:nvPr/>
        </p:nvSpPr>
        <p:spPr>
          <a:xfrm>
            <a:off x="896720" y="1920698"/>
            <a:ext cx="3562351" cy="4058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Performance Monitoring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41655A-466C-B516-04C3-EEE32DD43E88}"/>
              </a:ext>
            </a:extLst>
          </p:cNvPr>
          <p:cNvSpPr txBox="1">
            <a:spLocks/>
          </p:cNvSpPr>
          <p:nvPr/>
        </p:nvSpPr>
        <p:spPr>
          <a:xfrm>
            <a:off x="1038223" y="3023139"/>
            <a:ext cx="3257551" cy="4058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Predictive Maintenance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7A924C-A7A7-8041-B31E-E4C69CB38730}"/>
              </a:ext>
            </a:extLst>
          </p:cNvPr>
          <p:cNvSpPr txBox="1">
            <a:spLocks/>
          </p:cNvSpPr>
          <p:nvPr/>
        </p:nvSpPr>
        <p:spPr>
          <a:xfrm>
            <a:off x="733423" y="4077129"/>
            <a:ext cx="3562351" cy="3704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Process </a:t>
            </a:r>
            <a:r>
              <a:rPr lang="en-US" sz="2000" dirty="0" err="1"/>
              <a:t>Optimisation</a:t>
            </a:r>
            <a:endParaRPr lang="en-US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0DC79C-0237-11CD-495F-70395F1179E0}"/>
              </a:ext>
            </a:extLst>
          </p:cNvPr>
          <p:cNvSpPr txBox="1">
            <a:spLocks/>
          </p:cNvSpPr>
          <p:nvPr/>
        </p:nvSpPr>
        <p:spPr>
          <a:xfrm>
            <a:off x="896720" y="5161816"/>
            <a:ext cx="7632472" cy="3704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Case Study- Construction and Demolition Waste Recycling Plant</a:t>
            </a:r>
          </a:p>
        </p:txBody>
      </p:sp>
      <p:pic>
        <p:nvPicPr>
          <p:cNvPr id="7" name="Picture 6" descr="A large industrial building with machinery&#10;&#10;AI-generated content may be incorrect.">
            <a:extLst>
              <a:ext uri="{FF2B5EF4-FFF2-40B4-BE49-F238E27FC236}">
                <a16:creationId xmlns:a16="http://schemas.microsoft.com/office/drawing/2014/main" id="{9877A6DA-B763-B2B8-AFB1-C9E6043F3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4385"/>
            <a:ext cx="5474218" cy="3347877"/>
          </a:xfrm>
          <a:prstGeom prst="rect">
            <a:avLst/>
          </a:prstGeom>
        </p:spPr>
      </p:pic>
      <p:pic>
        <p:nvPicPr>
          <p:cNvPr id="9" name="Graphic 8" descr="Arrow: Straight with solid fill">
            <a:extLst>
              <a:ext uri="{FF2B5EF4-FFF2-40B4-BE49-F238E27FC236}">
                <a16:creationId xmlns:a16="http://schemas.microsoft.com/office/drawing/2014/main" id="{388D9AD9-06D2-E7F0-AE09-5E0A187D6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86532" y="1847444"/>
            <a:ext cx="620383" cy="620383"/>
          </a:xfrm>
          <a:prstGeom prst="rect">
            <a:avLst/>
          </a:prstGeom>
        </p:spPr>
      </p:pic>
      <p:pic>
        <p:nvPicPr>
          <p:cNvPr id="10" name="Graphic 9" descr="Arrow: Straight with solid fill">
            <a:extLst>
              <a:ext uri="{FF2B5EF4-FFF2-40B4-BE49-F238E27FC236}">
                <a16:creationId xmlns:a16="http://schemas.microsoft.com/office/drawing/2014/main" id="{F79F78F4-7EFC-1312-B778-C9D9B198B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86531" y="2901434"/>
            <a:ext cx="620383" cy="620383"/>
          </a:xfrm>
          <a:prstGeom prst="rect">
            <a:avLst/>
          </a:prstGeom>
        </p:spPr>
      </p:pic>
      <p:pic>
        <p:nvPicPr>
          <p:cNvPr id="11" name="Graphic 10" descr="Arrow: Straight with solid fill">
            <a:extLst>
              <a:ext uri="{FF2B5EF4-FFF2-40B4-BE49-F238E27FC236}">
                <a16:creationId xmlns:a16="http://schemas.microsoft.com/office/drawing/2014/main" id="{BF832828-B110-0157-E1C9-0FF9715F1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86530" y="3955424"/>
            <a:ext cx="620383" cy="620383"/>
          </a:xfrm>
          <a:prstGeom prst="rect">
            <a:avLst/>
          </a:prstGeom>
        </p:spPr>
      </p:pic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4B6CF351-E866-45AD-0A57-CCB5063BA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86529" y="5009414"/>
            <a:ext cx="620383" cy="6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21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3BFA597C-71C8-7576-F0FC-26D70DCBA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B81C-B682-67B9-3F14-C478A7EF992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48075" y="914627"/>
            <a:ext cx="6181725" cy="592137"/>
          </a:xfrm>
        </p:spPr>
        <p:txBody>
          <a:bodyPr>
            <a:normAutofit/>
          </a:bodyPr>
          <a:lstStyle/>
          <a:p>
            <a:r>
              <a:rPr lang="en-US" sz="3200" dirty="0"/>
              <a:t>Implementation Challenges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2CE138-86C6-137F-D699-394B397AE2F2}"/>
              </a:ext>
            </a:extLst>
          </p:cNvPr>
          <p:cNvSpPr txBox="1">
            <a:spLocks/>
          </p:cNvSpPr>
          <p:nvPr/>
        </p:nvSpPr>
        <p:spPr>
          <a:xfrm>
            <a:off x="1198678" y="1608357"/>
            <a:ext cx="4171950" cy="591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Integration with existing system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1C4763-F01B-B3FA-A12B-A82BD2EAE96B}"/>
              </a:ext>
            </a:extLst>
          </p:cNvPr>
          <p:cNvSpPr txBox="1">
            <a:spLocks/>
          </p:cNvSpPr>
          <p:nvPr/>
        </p:nvSpPr>
        <p:spPr>
          <a:xfrm>
            <a:off x="933449" y="2861602"/>
            <a:ext cx="4171950" cy="591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Data Collection and Quality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41A0B6-CC9F-C226-0DED-8AC4AD3FD500}"/>
              </a:ext>
            </a:extLst>
          </p:cNvPr>
          <p:cNvSpPr txBox="1">
            <a:spLocks/>
          </p:cNvSpPr>
          <p:nvPr/>
        </p:nvSpPr>
        <p:spPr>
          <a:xfrm>
            <a:off x="1619248" y="2540371"/>
            <a:ext cx="8115301" cy="591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Custom-built machinery and third-party equipment  are heterogenous system</a:t>
            </a:r>
          </a:p>
          <a:p>
            <a:r>
              <a:rPr lang="en-US" sz="2000" dirty="0"/>
              <a:t>Integrating into heterogenous system is complex</a:t>
            </a:r>
          </a:p>
          <a:p>
            <a:r>
              <a:rPr lang="en-US" sz="2000" dirty="0"/>
              <a:t>Different data format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7893FC-860B-8085-4328-201C9DFC5A8B}"/>
              </a:ext>
            </a:extLst>
          </p:cNvPr>
          <p:cNvSpPr txBox="1">
            <a:spLocks/>
          </p:cNvSpPr>
          <p:nvPr/>
        </p:nvSpPr>
        <p:spPr>
          <a:xfrm>
            <a:off x="782522" y="5249643"/>
            <a:ext cx="6494578" cy="4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DT relies on high quality real-time data</a:t>
            </a:r>
          </a:p>
          <a:p>
            <a:r>
              <a:rPr lang="en-US" sz="1800" dirty="0"/>
              <a:t>Dust. Vibration and temperature affect sensor reliability</a:t>
            </a:r>
          </a:p>
        </p:txBody>
      </p:sp>
    </p:spTree>
    <p:extLst>
      <p:ext uri="{BB962C8B-B14F-4D97-AF65-F5344CB8AC3E}">
        <p14:creationId xmlns:p14="http://schemas.microsoft.com/office/powerpoint/2010/main" val="2247747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D53537D8-3888-0ED3-F5D8-53B160591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C606-C078-0516-9D70-04207B635E7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40130" y="919308"/>
            <a:ext cx="9643947" cy="590550"/>
          </a:xfrm>
        </p:spPr>
        <p:txBody>
          <a:bodyPr>
            <a:noAutofit/>
          </a:bodyPr>
          <a:lstStyle/>
          <a:p>
            <a:r>
              <a:rPr lang="en-US" sz="3200" dirty="0"/>
              <a:t>Addressing the Challenges using AI and Data Science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92114F-622B-27F0-5CDD-6A6327A01E90}"/>
              </a:ext>
            </a:extLst>
          </p:cNvPr>
          <p:cNvSpPr txBox="1">
            <a:spLocks/>
          </p:cNvSpPr>
          <p:nvPr/>
        </p:nvSpPr>
        <p:spPr>
          <a:xfrm>
            <a:off x="1428749" y="1526564"/>
            <a:ext cx="4171950" cy="591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Integration with existing system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628298-4256-E739-708A-AB27ADA2EB69}"/>
              </a:ext>
            </a:extLst>
          </p:cNvPr>
          <p:cNvSpPr txBox="1">
            <a:spLocks/>
          </p:cNvSpPr>
          <p:nvPr/>
        </p:nvSpPr>
        <p:spPr>
          <a:xfrm>
            <a:off x="1428749" y="3429000"/>
            <a:ext cx="4171950" cy="591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Data Collection and Quality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08C05D-13B0-5351-42FF-559E0A4FC3F5}"/>
              </a:ext>
            </a:extLst>
          </p:cNvPr>
          <p:cNvSpPr txBox="1">
            <a:spLocks/>
          </p:cNvSpPr>
          <p:nvPr/>
        </p:nvSpPr>
        <p:spPr>
          <a:xfrm>
            <a:off x="1997306" y="4231213"/>
            <a:ext cx="6937144" cy="425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Use advanced analytics and AI to clean and structure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FBF90D-0D11-677B-E63D-09A397415F07}"/>
              </a:ext>
            </a:extLst>
          </p:cNvPr>
          <p:cNvSpPr txBox="1">
            <a:spLocks/>
          </p:cNvSpPr>
          <p:nvPr/>
        </p:nvSpPr>
        <p:spPr>
          <a:xfrm>
            <a:off x="1787756" y="2135003"/>
            <a:ext cx="9223144" cy="425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extract, transform, and load data into a unified format suitable for the digital twin model</a:t>
            </a:r>
          </a:p>
        </p:txBody>
      </p:sp>
    </p:spTree>
    <p:extLst>
      <p:ext uri="{BB962C8B-B14F-4D97-AF65-F5344CB8AC3E}">
        <p14:creationId xmlns:p14="http://schemas.microsoft.com/office/powerpoint/2010/main" val="3186575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6CE988D-9A39-DCDD-70CC-36BD10CE6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450D-02F3-CED4-DF92-FC30141F2EC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0263" y="457707"/>
            <a:ext cx="2386013" cy="592137"/>
          </a:xfrm>
        </p:spPr>
        <p:txBody>
          <a:bodyPr>
            <a:normAutofit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1885C-2D42-E4DE-2B82-F2B66936A61A}"/>
              </a:ext>
            </a:extLst>
          </p:cNvPr>
          <p:cNvSpPr txBox="1">
            <a:spLocks/>
          </p:cNvSpPr>
          <p:nvPr/>
        </p:nvSpPr>
        <p:spPr>
          <a:xfrm>
            <a:off x="1355665" y="2047683"/>
            <a:ext cx="10311726" cy="11486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 Customer churn refers to the rate at which customers stop using a company's service or product over a given period.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/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 In the telecommunications industry, churn directly impacts recurring revenue,  and business sustainability.</a:t>
            </a:r>
          </a:p>
          <a:p>
            <a:pPr algn="just"/>
            <a:endParaRPr lang="en-US" sz="1600" dirty="0"/>
          </a:p>
        </p:txBody>
      </p:sp>
      <p:pic>
        <p:nvPicPr>
          <p:cNvPr id="15" name="Graphic 14" descr="Arrow: Straight with solid fill">
            <a:extLst>
              <a:ext uri="{FF2B5EF4-FFF2-40B4-BE49-F238E27FC236}">
                <a16:creationId xmlns:a16="http://schemas.microsoft.com/office/drawing/2014/main" id="{D1BA9924-ABE0-D938-4907-773306660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94666" y="3520476"/>
            <a:ext cx="486407" cy="4864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D376CE-7403-3F25-0421-17380CE069E2}"/>
              </a:ext>
            </a:extLst>
          </p:cNvPr>
          <p:cNvSpPr txBox="1"/>
          <p:nvPr/>
        </p:nvSpPr>
        <p:spPr>
          <a:xfrm>
            <a:off x="1066515" y="1260614"/>
            <a:ext cx="434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 Overview of Customer Churn</a:t>
            </a:r>
            <a:endParaRPr 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5C783-33D7-9785-EF44-2427C84ECADB}"/>
              </a:ext>
            </a:extLst>
          </p:cNvPr>
          <p:cNvSpPr txBox="1"/>
          <p:nvPr/>
        </p:nvSpPr>
        <p:spPr>
          <a:xfrm>
            <a:off x="1355665" y="4213202"/>
            <a:ext cx="103117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To identify patterns and behaviors that lead to customer attrition using historical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To shift from reactive churn management to a </a:t>
            </a:r>
            <a:r>
              <a:rPr lang="en-US" sz="1600" b="1" dirty="0"/>
              <a:t>predictive, preventative approach</a:t>
            </a:r>
            <a:r>
              <a:rPr lang="en-US" sz="1600" dirty="0"/>
              <a:t> powered by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To enable leadership to take </a:t>
            </a:r>
            <a:r>
              <a:rPr lang="en-US" sz="1600" b="1" dirty="0"/>
              <a:t>strategic actions</a:t>
            </a:r>
            <a:r>
              <a:rPr lang="en-US" sz="1600" dirty="0"/>
              <a:t> that directly impact revenue, customer satisfaction, and long-term value.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8ED92-5AAE-84E2-C870-792BBB98309E}"/>
              </a:ext>
            </a:extLst>
          </p:cNvPr>
          <p:cNvSpPr txBox="1"/>
          <p:nvPr/>
        </p:nvSpPr>
        <p:spPr>
          <a:xfrm>
            <a:off x="1066515" y="3568674"/>
            <a:ext cx="3057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/>
              <a:t>Why Does This Matters?</a:t>
            </a:r>
          </a:p>
        </p:txBody>
      </p:sp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6EF08E01-3D2A-6E20-862C-C5B6FF21E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94665" y="1228325"/>
            <a:ext cx="486407" cy="48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2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A5DD8E0-80B8-A265-6224-971CD61B3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610F-C3E0-82F6-5154-41B991616DB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584166" y="457707"/>
            <a:ext cx="3872737" cy="592137"/>
          </a:xfrm>
        </p:spPr>
        <p:txBody>
          <a:bodyPr>
            <a:normAutofit/>
          </a:bodyPr>
          <a:lstStyle/>
          <a:p>
            <a:r>
              <a:rPr lang="en-US" sz="3200" b="1" dirty="0"/>
              <a:t>Data Preprocessing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39DFC9-D087-3270-5061-24D5AF700846}"/>
              </a:ext>
            </a:extLst>
          </p:cNvPr>
          <p:cNvSpPr txBox="1">
            <a:spLocks/>
          </p:cNvSpPr>
          <p:nvPr/>
        </p:nvSpPr>
        <p:spPr>
          <a:xfrm>
            <a:off x="1377831" y="1592697"/>
            <a:ext cx="4913377" cy="14166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  3,150 customer records, 14 Columns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Customer Info: Age, TariffPlan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Usage Patterns: SecondsUse, FrequencyUse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Financials: CustomerValue (monetary)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Target Variable: Churn (1 = churned, 0 = not churned)</a:t>
            </a:r>
          </a:p>
          <a:p>
            <a:pPr algn="just"/>
            <a:endParaRPr lang="en-US" sz="1600" dirty="0"/>
          </a:p>
        </p:txBody>
      </p:sp>
      <p:pic>
        <p:nvPicPr>
          <p:cNvPr id="15" name="Graphic 14" descr="Arrow: Straight with solid fill">
            <a:extLst>
              <a:ext uri="{FF2B5EF4-FFF2-40B4-BE49-F238E27FC236}">
                <a16:creationId xmlns:a16="http://schemas.microsoft.com/office/drawing/2014/main" id="{988BD407-FE7D-FD81-F203-30004BA65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71903" y="2922248"/>
            <a:ext cx="486407" cy="4864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349370-3CDE-7032-8D5C-19B180C7764D}"/>
              </a:ext>
            </a:extLst>
          </p:cNvPr>
          <p:cNvSpPr txBox="1"/>
          <p:nvPr/>
        </p:nvSpPr>
        <p:spPr>
          <a:xfrm>
            <a:off x="1066515" y="1155839"/>
            <a:ext cx="224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 Overview</a:t>
            </a:r>
            <a:endParaRPr 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AB955-6088-3B1C-2F15-6559C8647238}"/>
              </a:ext>
            </a:extLst>
          </p:cNvPr>
          <p:cNvSpPr txBox="1"/>
          <p:nvPr/>
        </p:nvSpPr>
        <p:spPr>
          <a:xfrm>
            <a:off x="1322556" y="3422442"/>
            <a:ext cx="56035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The data is clean, no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Categorical columns that have been converted to numerical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There are duplicate rows in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476F8-1A6A-18A4-5CB3-C2632ECAFD59}"/>
              </a:ext>
            </a:extLst>
          </p:cNvPr>
          <p:cNvSpPr txBox="1"/>
          <p:nvPr/>
        </p:nvSpPr>
        <p:spPr>
          <a:xfrm>
            <a:off x="1066515" y="2965396"/>
            <a:ext cx="3057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/>
              <a:t>Data Cleaning</a:t>
            </a:r>
          </a:p>
        </p:txBody>
      </p:sp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23FE7725-9AB1-4D9A-B616-80B2F42E8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94665" y="1123550"/>
            <a:ext cx="486407" cy="486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DD9CA8-D0E7-3939-9AED-CA5D36420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676" y="1049844"/>
            <a:ext cx="3494437" cy="32454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64B9DF-9006-B94F-EAC1-055E171A20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436" y="5335257"/>
            <a:ext cx="3766398" cy="10071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EB4A8B-1BC1-987E-A75A-18D4AA568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156" y="4326425"/>
            <a:ext cx="9718977" cy="10197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3400FB-5E6C-2147-CAC5-E57399D12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3231" y="5274828"/>
            <a:ext cx="2214608" cy="107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78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BFD4697-B744-7C83-3712-49867E824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3DB9-DAB2-8A21-7DBA-55EBD26EF3C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0263" y="457707"/>
            <a:ext cx="2386013" cy="592137"/>
          </a:xfrm>
        </p:spPr>
        <p:txBody>
          <a:bodyPr>
            <a:normAutofit/>
          </a:bodyPr>
          <a:lstStyle/>
          <a:p>
            <a:r>
              <a:rPr lang="en-US" sz="3200" b="1" dirty="0"/>
              <a:t>Key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A481D-AACD-C196-C3DB-6B776D6865AC}"/>
              </a:ext>
            </a:extLst>
          </p:cNvPr>
          <p:cNvSpPr txBox="1"/>
          <p:nvPr/>
        </p:nvSpPr>
        <p:spPr>
          <a:xfrm>
            <a:off x="737868" y="1471791"/>
            <a:ext cx="4349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How does TariffPlan affect the rate of Churn</a:t>
            </a:r>
            <a:endParaRPr lang="en-US" sz="1600" b="1" dirty="0"/>
          </a:p>
        </p:txBody>
      </p:sp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A98C02B0-85C0-0A63-82A2-04FB423A1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1461" y="1381579"/>
            <a:ext cx="486407" cy="486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9CDED3-5889-1B39-14D8-BD57C414F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96" y="2204268"/>
            <a:ext cx="4540202" cy="1224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5F073D-5857-0170-A66E-BFAD75BE5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896" y="4251689"/>
            <a:ext cx="5055019" cy="12247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777FF81-24DD-DE73-4E58-AFA30AF9ED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0263" y="1049844"/>
            <a:ext cx="6927660" cy="51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90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50C49F3-3D13-02F4-4C72-06BFB875C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8900-178C-6C1F-25CF-D9D94C196A3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0263" y="457707"/>
            <a:ext cx="2386013" cy="592137"/>
          </a:xfrm>
        </p:spPr>
        <p:txBody>
          <a:bodyPr>
            <a:normAutofit/>
          </a:bodyPr>
          <a:lstStyle/>
          <a:p>
            <a:r>
              <a:rPr lang="en-US" sz="3200" b="1" dirty="0"/>
              <a:t>Key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FD108-5C5F-FCC7-13EF-777208497F23}"/>
              </a:ext>
            </a:extLst>
          </p:cNvPr>
          <p:cNvSpPr txBox="1"/>
          <p:nvPr/>
        </p:nvSpPr>
        <p:spPr>
          <a:xfrm>
            <a:off x="737868" y="1471791"/>
            <a:ext cx="4349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How does Complains affect the rate of Churn</a:t>
            </a:r>
            <a:endParaRPr lang="en-US" sz="1600" b="1" dirty="0"/>
          </a:p>
        </p:txBody>
      </p:sp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AF9F63F1-7AB1-941D-9A9A-B9B61238E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1461" y="1381579"/>
            <a:ext cx="486407" cy="486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C5519B-EFC6-5014-9207-C16C4AD63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879" y="1049844"/>
            <a:ext cx="6927660" cy="5173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7A935-68C4-A799-297C-A5D1FB6BF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72" y="2116025"/>
            <a:ext cx="4213050" cy="1441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474654-1E61-0196-FC71-36EEFBDB7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272" y="4044355"/>
            <a:ext cx="4390758" cy="11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31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EE53AAA-A737-5BDB-71F2-0E6F6801D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4E4D-52EB-2F1E-31BF-E5B1E4B427F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0263" y="457707"/>
            <a:ext cx="2386013" cy="592137"/>
          </a:xfrm>
        </p:spPr>
        <p:txBody>
          <a:bodyPr>
            <a:normAutofit/>
          </a:bodyPr>
          <a:lstStyle/>
          <a:p>
            <a:r>
              <a:rPr lang="en-US" sz="3200" b="1" dirty="0"/>
              <a:t>Key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130C-68A5-8A6B-90A1-4B940021B39F}"/>
              </a:ext>
            </a:extLst>
          </p:cNvPr>
          <p:cNvSpPr txBox="1"/>
          <p:nvPr/>
        </p:nvSpPr>
        <p:spPr>
          <a:xfrm>
            <a:off x="737868" y="1471791"/>
            <a:ext cx="4349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How does Status affect the rate of Churn</a:t>
            </a:r>
            <a:endParaRPr lang="en-US" sz="1600" b="1" dirty="0"/>
          </a:p>
        </p:txBody>
      </p:sp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978A1608-16F2-9F52-9D2A-5BB9686C7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1461" y="1381579"/>
            <a:ext cx="486407" cy="486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BDB368-9B5F-3927-BFA1-000C9AC44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030" y="1055599"/>
            <a:ext cx="7110509" cy="5310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73540A-5684-85E5-98DF-E48497C6E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417" y="1958198"/>
            <a:ext cx="3971129" cy="14638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7FD0AF-5C2C-AEFE-76EB-A1BC022C3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031" y="3996239"/>
            <a:ext cx="4191515" cy="121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2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B576F58-97CA-B1DE-D2CF-7830C8B52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15E77C2-9BAB-C5C1-029D-07879418C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315" y="2727449"/>
            <a:ext cx="4348259" cy="36525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2D560A-9C0C-227D-8947-7DA9257AD2B4}"/>
              </a:ext>
            </a:extLst>
          </p:cNvPr>
          <p:cNvSpPr txBox="1"/>
          <p:nvPr/>
        </p:nvSpPr>
        <p:spPr>
          <a:xfrm>
            <a:off x="737867" y="1455505"/>
            <a:ext cx="466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Does imbalanced data affect model accuracy?</a:t>
            </a:r>
            <a:endParaRPr lang="en-US" sz="1600" b="1" dirty="0"/>
          </a:p>
        </p:txBody>
      </p:sp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5AB30CC9-6749-ABAE-7B63-A57930241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51461" y="1381579"/>
            <a:ext cx="486407" cy="486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9A9299-2632-438C-0E7C-BD01ABFA9394}"/>
              </a:ext>
            </a:extLst>
          </p:cNvPr>
          <p:cNvSpPr txBox="1"/>
          <p:nvPr/>
        </p:nvSpPr>
        <p:spPr>
          <a:xfrm>
            <a:off x="4112805" y="415626"/>
            <a:ext cx="375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Imbalanced Data</a:t>
            </a:r>
          </a:p>
        </p:txBody>
      </p:sp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id="{492F046E-CB2F-E855-8ED9-6C73CB863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550609"/>
              </p:ext>
            </p:extLst>
          </p:nvPr>
        </p:nvGraphicFramePr>
        <p:xfrm>
          <a:off x="287245" y="2276794"/>
          <a:ext cx="3825560" cy="3302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FC8BD466-9165-1721-6AF3-D4AAC33F49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16665" y="1010244"/>
            <a:ext cx="3388798" cy="35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35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861E7829-E98D-3B5F-5B75-DCE2301AE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3C7AC5-8656-00F7-FA84-62CE120A66A8}"/>
              </a:ext>
            </a:extLst>
          </p:cNvPr>
          <p:cNvSpPr txBox="1"/>
          <p:nvPr/>
        </p:nvSpPr>
        <p:spPr>
          <a:xfrm>
            <a:off x="737868" y="1455505"/>
            <a:ext cx="2256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Data Standardization</a:t>
            </a:r>
            <a:endParaRPr lang="en-US" sz="1600" b="1" dirty="0"/>
          </a:p>
        </p:txBody>
      </p:sp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EE7E3B8C-320C-1A54-4F1C-907668C0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1461" y="1381579"/>
            <a:ext cx="486407" cy="486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7A323F-C831-6819-BA6C-7EB59FF1B153}"/>
              </a:ext>
            </a:extLst>
          </p:cNvPr>
          <p:cNvSpPr txBox="1"/>
          <p:nvPr/>
        </p:nvSpPr>
        <p:spPr>
          <a:xfrm>
            <a:off x="4112805" y="415626"/>
            <a:ext cx="443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Model Implementation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599667-C0A8-04CF-F27D-5D5B8B1C2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00127"/>
              </p:ext>
            </p:extLst>
          </p:nvPr>
        </p:nvGraphicFramePr>
        <p:xfrm>
          <a:off x="3167061" y="1848658"/>
          <a:ext cx="2120900" cy="3800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6088">
                  <a:extLst>
                    <a:ext uri="{9D8B030D-6E8A-4147-A177-3AD203B41FA5}">
                      <a16:colId xmlns:a16="http://schemas.microsoft.com/office/drawing/2014/main" val="1191132858"/>
                    </a:ext>
                  </a:extLst>
                </a:gridCol>
                <a:gridCol w="924812">
                  <a:extLst>
                    <a:ext uri="{9D8B030D-6E8A-4147-A177-3AD203B41FA5}">
                      <a16:colId xmlns:a16="http://schemas.microsoft.com/office/drawing/2014/main" val="950992131"/>
                    </a:ext>
                  </a:extLst>
                </a:gridCol>
              </a:tblGrid>
              <a:tr h="716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Model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 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8419340"/>
                  </a:ext>
                </a:extLst>
              </a:tr>
              <a:tr h="440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XGBoost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97.9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65615256"/>
                  </a:ext>
                </a:extLst>
              </a:tr>
              <a:tr h="440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CatBoost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97.9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1954345914"/>
                  </a:ext>
                </a:extLst>
              </a:tr>
              <a:tr h="440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RandomForest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97.5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705703142"/>
                  </a:ext>
                </a:extLst>
              </a:tr>
              <a:tr h="440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96.1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1546516613"/>
                  </a:ext>
                </a:extLst>
              </a:tr>
              <a:tr h="440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Decision Tree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96.0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2512438574"/>
                  </a:ext>
                </a:extLst>
              </a:tr>
              <a:tr h="440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93.2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047595572"/>
                  </a:ext>
                </a:extLst>
              </a:tr>
              <a:tr h="440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84.8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20289517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10E83A-05FC-0044-B867-F93B35B0E596}"/>
              </a:ext>
            </a:extLst>
          </p:cNvPr>
          <p:cNvSpPr txBox="1"/>
          <p:nvPr/>
        </p:nvSpPr>
        <p:spPr>
          <a:xfrm>
            <a:off x="737868" y="2093680"/>
            <a:ext cx="2256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Train-Test Split</a:t>
            </a:r>
            <a:endParaRPr lang="en-US" sz="1600" b="1" dirty="0"/>
          </a:p>
        </p:txBody>
      </p:sp>
      <p:pic>
        <p:nvPicPr>
          <p:cNvPr id="7" name="Graphic 6" descr="Arrow: Straight with solid fill">
            <a:extLst>
              <a:ext uri="{FF2B5EF4-FFF2-40B4-BE49-F238E27FC236}">
                <a16:creationId xmlns:a16="http://schemas.microsoft.com/office/drawing/2014/main" id="{D3C8B7AC-4063-1FA9-1652-0C57A90C0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1461" y="2019754"/>
            <a:ext cx="486407" cy="4864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F6713-59B7-40AA-6903-69D5DF2D421B}"/>
              </a:ext>
            </a:extLst>
          </p:cNvPr>
          <p:cNvSpPr txBox="1"/>
          <p:nvPr/>
        </p:nvSpPr>
        <p:spPr>
          <a:xfrm>
            <a:off x="737868" y="2731855"/>
            <a:ext cx="2256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Model Training</a:t>
            </a:r>
            <a:endParaRPr lang="en-US" sz="1600" b="1" dirty="0"/>
          </a:p>
        </p:txBody>
      </p:sp>
      <p:pic>
        <p:nvPicPr>
          <p:cNvPr id="9" name="Graphic 8" descr="Arrow: Straight with solid fill">
            <a:extLst>
              <a:ext uri="{FF2B5EF4-FFF2-40B4-BE49-F238E27FC236}">
                <a16:creationId xmlns:a16="http://schemas.microsoft.com/office/drawing/2014/main" id="{B70E321A-9774-A39F-CE86-7E071DF0F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1461" y="2657929"/>
            <a:ext cx="486407" cy="4864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89031D-A94B-945B-AEBC-1B6B568D450E}"/>
              </a:ext>
            </a:extLst>
          </p:cNvPr>
          <p:cNvSpPr txBox="1"/>
          <p:nvPr/>
        </p:nvSpPr>
        <p:spPr>
          <a:xfrm>
            <a:off x="737868" y="3370030"/>
            <a:ext cx="2256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Model Evaluation</a:t>
            </a:r>
            <a:endParaRPr lang="en-US" sz="1600" b="1" dirty="0"/>
          </a:p>
        </p:txBody>
      </p:sp>
      <p:pic>
        <p:nvPicPr>
          <p:cNvPr id="13" name="Graphic 12" descr="Arrow: Straight with solid fill">
            <a:extLst>
              <a:ext uri="{FF2B5EF4-FFF2-40B4-BE49-F238E27FC236}">
                <a16:creationId xmlns:a16="http://schemas.microsoft.com/office/drawing/2014/main" id="{194490A9-77E6-F09A-EC18-99DBE7CE1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1461" y="3296104"/>
            <a:ext cx="486407" cy="4864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55DBCA-3624-012C-8702-6D8F19662BDC}"/>
              </a:ext>
            </a:extLst>
          </p:cNvPr>
          <p:cNvSpPr txBox="1"/>
          <p:nvPr/>
        </p:nvSpPr>
        <p:spPr>
          <a:xfrm>
            <a:off x="737867" y="4008205"/>
            <a:ext cx="270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Hyperparameter Tuning</a:t>
            </a:r>
            <a:endParaRPr lang="en-US" sz="1600" b="1" dirty="0"/>
          </a:p>
        </p:txBody>
      </p:sp>
      <p:pic>
        <p:nvPicPr>
          <p:cNvPr id="15" name="Graphic 14" descr="Arrow: Straight with solid fill">
            <a:extLst>
              <a:ext uri="{FF2B5EF4-FFF2-40B4-BE49-F238E27FC236}">
                <a16:creationId xmlns:a16="http://schemas.microsoft.com/office/drawing/2014/main" id="{E9F64631-B45E-039B-F4D9-09A239414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1461" y="3934279"/>
            <a:ext cx="486407" cy="4864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A1E959-3FAF-1751-4940-3E61C99D7AF5}"/>
              </a:ext>
            </a:extLst>
          </p:cNvPr>
          <p:cNvSpPr txBox="1"/>
          <p:nvPr/>
        </p:nvSpPr>
        <p:spPr>
          <a:xfrm>
            <a:off x="3052761" y="1209284"/>
            <a:ext cx="2349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Evaluation metrics of the base models</a:t>
            </a:r>
            <a:endParaRPr lang="en-US" sz="1600" b="1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4D15C1F-CFD2-C6DC-6DBA-C4C1C6890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35412"/>
              </p:ext>
            </p:extLst>
          </p:nvPr>
        </p:nvGraphicFramePr>
        <p:xfrm>
          <a:off x="5645146" y="1848658"/>
          <a:ext cx="1898974" cy="2058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699">
                  <a:extLst>
                    <a:ext uri="{9D8B030D-6E8A-4147-A177-3AD203B41FA5}">
                      <a16:colId xmlns:a16="http://schemas.microsoft.com/office/drawing/2014/main" val="3123014283"/>
                    </a:ext>
                  </a:extLst>
                </a:gridCol>
                <a:gridCol w="828275">
                  <a:extLst>
                    <a:ext uri="{9D8B030D-6E8A-4147-A177-3AD203B41FA5}">
                      <a16:colId xmlns:a16="http://schemas.microsoft.com/office/drawing/2014/main" val="4267143154"/>
                    </a:ext>
                  </a:extLst>
                </a:gridCol>
              </a:tblGrid>
              <a:tr h="717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Model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 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0172817"/>
                  </a:ext>
                </a:extLst>
              </a:tr>
              <a:tr h="446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XGBoost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97.9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2041182056"/>
                  </a:ext>
                </a:extLst>
              </a:tr>
              <a:tr h="446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CatBoost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97.7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837326114"/>
                  </a:ext>
                </a:extLst>
              </a:tr>
              <a:tr h="446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RandomForest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97.6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176225430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DE8EBF5-3470-C935-FD3D-909A54BDD098}"/>
              </a:ext>
            </a:extLst>
          </p:cNvPr>
          <p:cNvSpPr txBox="1"/>
          <p:nvPr/>
        </p:nvSpPr>
        <p:spPr>
          <a:xfrm>
            <a:off x="5477032" y="1209284"/>
            <a:ext cx="2349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Evaluation metrics of the Tuned models</a:t>
            </a:r>
            <a:endParaRPr lang="en-US" sz="1600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3F8C26A-F595-F035-1ADA-D486C6176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7153" y="1365888"/>
            <a:ext cx="4098925" cy="459372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8F743E7-C5F8-5EAC-1687-68B6937843E1}"/>
              </a:ext>
            </a:extLst>
          </p:cNvPr>
          <p:cNvSpPr txBox="1"/>
          <p:nvPr/>
        </p:nvSpPr>
        <p:spPr>
          <a:xfrm>
            <a:off x="8474070" y="1226372"/>
            <a:ext cx="2349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Confusion Matrix of the Best Model (XGB)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8578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08D79068-2BB9-A119-26D1-22448C791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04C33D-1DBC-D1E7-A116-20CCB362D496}"/>
              </a:ext>
            </a:extLst>
          </p:cNvPr>
          <p:cNvSpPr txBox="1"/>
          <p:nvPr/>
        </p:nvSpPr>
        <p:spPr>
          <a:xfrm>
            <a:off x="928368" y="5935933"/>
            <a:ext cx="2256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TP, age, FU, FS</a:t>
            </a:r>
            <a:endParaRPr lang="en-US" sz="1600" b="1" dirty="0"/>
          </a:p>
        </p:txBody>
      </p:sp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0E93E1E9-39D2-BDE1-0FEE-E71ACCA53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41961" y="5862007"/>
            <a:ext cx="486407" cy="486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F7FE8D-242E-A131-EC24-F50B07FEE720}"/>
              </a:ext>
            </a:extLst>
          </p:cNvPr>
          <p:cNvSpPr txBox="1"/>
          <p:nvPr/>
        </p:nvSpPr>
        <p:spPr>
          <a:xfrm>
            <a:off x="4112805" y="415626"/>
            <a:ext cx="443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Feature Importance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BA8E97-1899-ECF3-253B-7AD6A3F98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1" y="1048835"/>
            <a:ext cx="6126486" cy="47423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28DA37-1150-1DDF-90E3-7211E5426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770" y="1048834"/>
            <a:ext cx="5636769" cy="47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79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ustom Design">
  <a:themeElements>
    <a:clrScheme name="Custom 10">
      <a:dk1>
        <a:srgbClr val="6600FF"/>
      </a:dk1>
      <a:lt1>
        <a:srgbClr val="FFFFFF"/>
      </a:lt1>
      <a:dk2>
        <a:srgbClr val="637052"/>
      </a:dk2>
      <a:lt2>
        <a:srgbClr val="FFFFFF"/>
      </a:lt2>
      <a:accent1>
        <a:srgbClr val="F1881D"/>
      </a:accent1>
      <a:accent2>
        <a:srgbClr val="6600FF"/>
      </a:accent2>
      <a:accent3>
        <a:srgbClr val="6600FF"/>
      </a:accent3>
      <a:accent4>
        <a:srgbClr val="6600FF"/>
      </a:accent4>
      <a:accent5>
        <a:srgbClr val="6600FF"/>
      </a:accent5>
      <a:accent6>
        <a:srgbClr val="6600FF"/>
      </a:accent6>
      <a:hlink>
        <a:srgbClr val="6600FF"/>
      </a:hlink>
      <a:folHlink>
        <a:srgbClr val="6600F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6064</TotalTime>
  <Words>472</Words>
  <Application>Microsoft Office PowerPoint</Application>
  <PresentationFormat>Widescreen</PresentationFormat>
  <Paragraphs>107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Segoe UI</vt:lpstr>
      <vt:lpstr>Custom Design</vt:lpstr>
      <vt:lpstr>PowerPoint Presentation</vt:lpstr>
      <vt:lpstr>Introduction</vt:lpstr>
      <vt:lpstr>Data Preprocessing</vt:lpstr>
      <vt:lpstr>Key Insights</vt:lpstr>
      <vt:lpstr>Key Insights</vt:lpstr>
      <vt:lpstr>Key Insights</vt:lpstr>
      <vt:lpstr>PowerPoint Presentation</vt:lpstr>
      <vt:lpstr>PowerPoint Presentation</vt:lpstr>
      <vt:lpstr>PowerPoint Presentation</vt:lpstr>
      <vt:lpstr>PowerPoint Presentation</vt:lpstr>
      <vt:lpstr>Why Digital Twin for Kiverco ?</vt:lpstr>
      <vt:lpstr>Implementation Challenges</vt:lpstr>
      <vt:lpstr>Addressing the Challenges using AI and Data Science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Kazeem</dc:creator>
  <cp:lastModifiedBy>Kazeem</cp:lastModifiedBy>
  <cp:revision>9</cp:revision>
  <dcterms:created xsi:type="dcterms:W3CDTF">2025-05-22T15:10:04Z</dcterms:created>
  <dcterms:modified xsi:type="dcterms:W3CDTF">2025-06-02T08:00:16Z</dcterms:modified>
</cp:coreProperties>
</file>