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baseline="0"/>
              <a:t>Гистограмма 1. Зависимость скорости построения кадра от количества атомов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Заполняющее пространство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Лист1!$A$2:$A$6</c:f>
              <c:numCache>
                <c:formatCode>General</c:formatCode>
                <c:ptCount val="5"/>
                <c:pt idx="0">
                  <c:v>66</c:v>
                </c:pt>
                <c:pt idx="1">
                  <c:v>557</c:v>
                </c:pt>
                <c:pt idx="2">
                  <c:v>1376</c:v>
                </c:pt>
                <c:pt idx="3">
                  <c:v>1904</c:v>
                </c:pt>
                <c:pt idx="4">
                  <c:v>4159</c:v>
                </c:pt>
              </c:numCache>
            </c:num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136</c:v>
                </c:pt>
                <c:pt idx="1">
                  <c:v>202</c:v>
                </c:pt>
                <c:pt idx="2">
                  <c:v>221</c:v>
                </c:pt>
                <c:pt idx="3">
                  <c:v>254</c:v>
                </c:pt>
                <c:pt idx="4">
                  <c:v>556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3E-4B88-99D1-8D9C5230B465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Шаростержневое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Лист1!$A$2:$A$6</c:f>
              <c:numCache>
                <c:formatCode>General</c:formatCode>
                <c:ptCount val="5"/>
                <c:pt idx="0">
                  <c:v>66</c:v>
                </c:pt>
                <c:pt idx="1">
                  <c:v>557</c:v>
                </c:pt>
                <c:pt idx="2">
                  <c:v>1376</c:v>
                </c:pt>
                <c:pt idx="3">
                  <c:v>1904</c:v>
                </c:pt>
                <c:pt idx="4">
                  <c:v>4159</c:v>
                </c:pt>
              </c:numCache>
            </c:num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90</c:v>
                </c:pt>
                <c:pt idx="1">
                  <c:v>227</c:v>
                </c:pt>
                <c:pt idx="2">
                  <c:v>400</c:v>
                </c:pt>
                <c:pt idx="3">
                  <c:v>587</c:v>
                </c:pt>
                <c:pt idx="4">
                  <c:v>341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3E-4B88-99D1-8D9C5230B4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3849872"/>
        <c:axId val="393848232"/>
      </c:barChart>
      <c:catAx>
        <c:axId val="393849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атомов, шт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93848232"/>
        <c:crosses val="autoZero"/>
        <c:auto val="1"/>
        <c:lblAlgn val="ctr"/>
        <c:lblOffset val="100"/>
        <c:noMultiLvlLbl val="0"/>
      </c:catAx>
      <c:valAx>
        <c:axId val="393848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Время,</a:t>
                </a:r>
                <a:r>
                  <a:rPr lang="ru-RU" baseline="0"/>
                  <a:t> мс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93849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Гистограмма</a:t>
            </a:r>
            <a:r>
              <a:rPr lang="ru-RU" baseline="0"/>
              <a:t> 2. Сравнение временных характеристик основной программы и программы с использованием </a:t>
            </a:r>
            <a:r>
              <a:rPr lang="en-US" baseline="0"/>
              <a:t>OpenGL</a:t>
            </a:r>
          </a:p>
        </c:rich>
      </c:tx>
      <c:layout>
        <c:manualLayout>
          <c:xMode val="edge"/>
          <c:yMode val="edge"/>
          <c:x val="0.10406037138910858"/>
          <c:y val="2.63157894736842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Заполняющее пространство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Лист1!$A$2:$A$5</c:f>
              <c:numCache>
                <c:formatCode>General</c:formatCode>
                <c:ptCount val="4"/>
                <c:pt idx="0">
                  <c:v>66</c:v>
                </c:pt>
                <c:pt idx="1">
                  <c:v>1376</c:v>
                </c:pt>
                <c:pt idx="2">
                  <c:v>4159</c:v>
                </c:pt>
              </c:numCache>
            </c:num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</c:v>
                </c:pt>
                <c:pt idx="1">
                  <c:v>325</c:v>
                </c:pt>
                <c:pt idx="2">
                  <c:v>1674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44-489E-8696-9F9B0EFCCF3C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Шаростержневое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Лист1!$A$2:$A$5</c:f>
              <c:numCache>
                <c:formatCode>General</c:formatCode>
                <c:ptCount val="4"/>
                <c:pt idx="0">
                  <c:v>66</c:v>
                </c:pt>
                <c:pt idx="1">
                  <c:v>1376</c:v>
                </c:pt>
                <c:pt idx="2">
                  <c:v>4159</c:v>
                </c:pt>
              </c:numCache>
            </c:num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1</c:v>
                </c:pt>
                <c:pt idx="1">
                  <c:v>514</c:v>
                </c:pt>
                <c:pt idx="2">
                  <c:v>2023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44-489E-8696-9F9B0EFCCF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6667184"/>
        <c:axId val="726668496"/>
      </c:barChart>
      <c:catAx>
        <c:axId val="7266671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</a:t>
                </a:r>
                <a:r>
                  <a:rPr lang="ru-RU" baseline="0"/>
                  <a:t> атомов, шт</a:t>
                </a:r>
              </a:p>
              <a:p>
                <a:pPr>
                  <a:defRPr/>
                </a:pP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26668496"/>
        <c:crosses val="autoZero"/>
        <c:auto val="1"/>
        <c:lblAlgn val="ctr"/>
        <c:lblOffset val="100"/>
        <c:noMultiLvlLbl val="0"/>
      </c:catAx>
      <c:valAx>
        <c:axId val="726668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Время,мс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26667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Диаграмма 1. Сравнение временных характеристик</a:t>
            </a:r>
            <a:r>
              <a:rPr lang="ru-RU" baseline="0"/>
              <a:t> визуализации с использованием нового шейдера и без</a:t>
            </a:r>
          </a:p>
        </c:rich>
      </c:tx>
      <c:layout>
        <c:manualLayout>
          <c:xMode val="edge"/>
          <c:yMode val="edge"/>
          <c:x val="0.14424480184657767"/>
          <c:y val="1.3586956521739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 использованием нового шейдера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Лист1!$A$2:$A$4</c:f>
              <c:numCache>
                <c:formatCode>General</c:formatCode>
                <c:ptCount val="3"/>
                <c:pt idx="0">
                  <c:v>66</c:v>
                </c:pt>
                <c:pt idx="1">
                  <c:v>1376</c:v>
                </c:pt>
                <c:pt idx="2">
                  <c:v>4159</c:v>
                </c:pt>
              </c:numCache>
            </c:num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8</c:v>
                </c:pt>
                <c:pt idx="1">
                  <c:v>120</c:v>
                </c:pt>
                <c:pt idx="2">
                  <c:v>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960-4A9A-AA3E-A7554E2AD423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Без использования нового шейдера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Лист1!$A$2:$A$4</c:f>
              <c:numCache>
                <c:formatCode>General</c:formatCode>
                <c:ptCount val="3"/>
                <c:pt idx="0">
                  <c:v>66</c:v>
                </c:pt>
                <c:pt idx="1">
                  <c:v>1376</c:v>
                </c:pt>
                <c:pt idx="2">
                  <c:v>4159</c:v>
                </c:pt>
              </c:numCache>
            </c:num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1</c:v>
                </c:pt>
                <c:pt idx="1">
                  <c:v>325</c:v>
                </c:pt>
                <c:pt idx="2">
                  <c:v>1674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960-4A9A-AA3E-A7554E2AD4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6509752"/>
        <c:axId val="496513360"/>
      </c:lineChart>
      <c:catAx>
        <c:axId val="4965097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</a:t>
                </a:r>
                <a:r>
                  <a:rPr lang="ru-RU" baseline="0"/>
                  <a:t> атомов, шт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96513360"/>
        <c:crosses val="autoZero"/>
        <c:auto val="1"/>
        <c:lblAlgn val="ctr"/>
        <c:lblOffset val="100"/>
        <c:noMultiLvlLbl val="0"/>
      </c:catAx>
      <c:valAx>
        <c:axId val="496513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Время, мс</a:t>
                </a:r>
              </a:p>
              <a:p>
                <a:pPr>
                  <a:defRPr/>
                </a:pP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96509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4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36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253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97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52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21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35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483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393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10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09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18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8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027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2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37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71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097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F92D0-43A3-4ACF-8DBA-AFD8A84F9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230992"/>
            <a:ext cx="8791575" cy="3098134"/>
          </a:xfrm>
        </p:spPr>
        <p:txBody>
          <a:bodyPr>
            <a:normAutofit/>
          </a:bodyPr>
          <a:lstStyle/>
          <a:p>
            <a:r>
              <a:rPr lang="ru-RU" sz="4000" dirty="0"/>
              <a:t>Курсовой проект по курсу «Компьютерная графика» на тему:</a:t>
            </a:r>
            <a:br>
              <a:rPr lang="ru-RU" dirty="0"/>
            </a:br>
            <a:r>
              <a:rPr lang="ru-RU" dirty="0"/>
              <a:t>«Программа визуализации молекул»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A3A434-6783-432C-989E-EE363C03F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635988"/>
            <a:ext cx="8791575" cy="1655762"/>
          </a:xfrm>
        </p:spPr>
        <p:txBody>
          <a:bodyPr/>
          <a:lstStyle/>
          <a:p>
            <a:r>
              <a:rPr lang="ru-RU" dirty="0"/>
              <a:t>Студент: Жарова Наталия Александровна</a:t>
            </a:r>
          </a:p>
          <a:p>
            <a:r>
              <a:rPr lang="ru-RU" dirty="0"/>
              <a:t>Руководитель: </a:t>
            </a:r>
            <a:r>
              <a:rPr lang="ru-RU" dirty="0" err="1"/>
              <a:t>Русакова</a:t>
            </a:r>
            <a:r>
              <a:rPr lang="ru-RU" dirty="0"/>
              <a:t> Зинаида Николаевна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82F9E3-7B82-40AB-9C2B-CB2F86AE2E02}"/>
              </a:ext>
            </a:extLst>
          </p:cNvPr>
          <p:cNvSpPr txBox="1"/>
          <p:nvPr/>
        </p:nvSpPr>
        <p:spPr>
          <a:xfrm>
            <a:off x="2138516" y="372286"/>
            <a:ext cx="8177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Московский государственный технический университет имени Н.Э. Баумана</a:t>
            </a:r>
          </a:p>
        </p:txBody>
      </p:sp>
    </p:spTree>
    <p:extLst>
      <p:ext uri="{BB962C8B-B14F-4D97-AF65-F5344CB8AC3E}">
        <p14:creationId xmlns:p14="http://schemas.microsoft.com/office/powerpoint/2010/main" val="4281985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40781E-9998-467A-B598-B99295160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Пользователя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C19BD2F-12E6-4792-942C-3ED8F4AD42C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10" y="2065867"/>
            <a:ext cx="3484754" cy="3649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888201-2880-45B7-A2C1-11B8C1705C0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690" y="2135187"/>
            <a:ext cx="2674620" cy="258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E248494-77FE-4BB9-92E5-A0D79E45A3A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891" y="2135187"/>
            <a:ext cx="2680335" cy="2590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0798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0D72EB-CF66-46CA-85C4-7F57B6E8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диаграммы классов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19897FC-9B93-4E26-B5B8-9C628E261AA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1" y="2227811"/>
            <a:ext cx="6819899" cy="3553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76F0BC-9948-4B5A-B6AE-8103CC82063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0" y="2227811"/>
            <a:ext cx="5478780" cy="35538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6900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41BAFF-4706-4FFC-9EEF-B3E1677CA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работы программы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0D9E025-2DFD-4AA9-BCAA-43454708170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11" y="2065867"/>
            <a:ext cx="3670252" cy="3649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837003-01A5-4B70-92ED-4A468690C02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940" y="2042795"/>
            <a:ext cx="4442460" cy="36727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4710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595A06-4407-466E-885D-BAC3467C4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Экспериментально – исследовательский раздел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F2162A7A-2CC1-4B35-8697-140E4DD66AD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2141538"/>
          <a:ext cx="10131425" cy="3649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7498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3CDB2-7805-4442-A232-6140C8D51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 визуализации молекулярных структур с использованием </a:t>
            </a:r>
            <a:r>
              <a:rPr lang="en-US" dirty="0"/>
              <a:t>OpenGL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3B3860-D760-49EE-9E64-B9B20A9F0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CA0244-E596-4F2C-A48C-DE9836CBB4F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2393315"/>
            <a:ext cx="2621280" cy="266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998B66-CA88-48AD-BDFD-786FA98B5DA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555" y="2065867"/>
            <a:ext cx="2644140" cy="266001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17143A70-11BF-4C40-A4D5-2B2C27AFDA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2190034"/>
              </p:ext>
            </p:extLst>
          </p:nvPr>
        </p:nvGraphicFramePr>
        <p:xfrm>
          <a:off x="5560695" y="2766391"/>
          <a:ext cx="508254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72945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BC1326-82F4-42BA-A5B7-42BB0B02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Программа визуализации молекулярных структур с использованием </a:t>
            </a:r>
            <a:r>
              <a:rPr lang="en-US" dirty="0"/>
              <a:t>OpenGL</a:t>
            </a:r>
            <a:r>
              <a:rPr lang="ru-RU" dirty="0"/>
              <a:t> и шейдера сфер.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54F081-E186-4E03-B607-83A28BC05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6D35695-9092-421E-81CA-259240C3EF4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2405932"/>
            <a:ext cx="3017520" cy="268224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F7374AFB-15B4-40BB-84F9-802E579283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8736074"/>
              </p:ext>
            </p:extLst>
          </p:nvPr>
        </p:nvGraphicFramePr>
        <p:xfrm>
          <a:off x="4404360" y="2564553"/>
          <a:ext cx="4297680" cy="2804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6876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5E3F1-C980-4CF6-B34E-50E957AB6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62CF9D-87EF-4011-9BD7-A6CFF96EA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Разработана программа визуализации молекулярных и кристаллических структур.</a:t>
            </a:r>
          </a:p>
          <a:p>
            <a:r>
              <a:rPr lang="ru-RU" dirty="0"/>
              <a:t>Проведен анализ существующих программных систем и методов визуализации, на их основе разработаны алгоритмы построения сфер и цилиндров.</a:t>
            </a:r>
          </a:p>
          <a:p>
            <a:r>
              <a:rPr lang="ru-RU" dirty="0"/>
              <a:t>Разработан пользовательский интерфейс, для работы с загруженной молекулой.</a:t>
            </a:r>
          </a:p>
          <a:p>
            <a:r>
              <a:rPr lang="ru-RU" dirty="0"/>
              <a:t>Проведено исследование методов визуализации трехмерных сцен с использованием </a:t>
            </a:r>
            <a:r>
              <a:rPr lang="en-US" dirty="0" err="1"/>
              <a:t>OpenGl</a:t>
            </a:r>
            <a:r>
              <a:rPr lang="ru-RU" dirty="0"/>
              <a:t>. </a:t>
            </a:r>
          </a:p>
          <a:p>
            <a:r>
              <a:rPr lang="ru-RU" dirty="0"/>
              <a:t>В результате проведённых экспериментов, получены временные характеристики разработанных программ и их сравнение. 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Данная программа может использоваться в качестве средства визуализации и простого редактирования молекулярных и кристаллических структур.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772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0C66B7-4AF9-4143-B4AF-203BFFAC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7B997E-3E28-42BB-9156-F20DC77E6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Целью данной работы является разработка эффективного алгоритма визуализации молекулярных и кристаллических структур, а также программы, использующей этот алгоритм.</a:t>
            </a:r>
          </a:p>
        </p:txBody>
      </p:sp>
    </p:spTree>
    <p:extLst>
      <p:ext uri="{BB962C8B-B14F-4D97-AF65-F5344CB8AC3E}">
        <p14:creationId xmlns:p14="http://schemas.microsoft.com/office/powerpoint/2010/main" val="1343199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FCA2E7-A380-4C99-A605-CAA44F44F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Область применения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626F94-6F3B-4ABD-861C-E6D1B11F7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Программа разрабатывалась для визуализации результатов квантово-химических экспериментов, которые записываются в большие текстовые файлы формата </a:t>
            </a:r>
            <a:r>
              <a:rPr lang="en-US" dirty="0"/>
              <a:t>PDB</a:t>
            </a:r>
            <a:r>
              <a:rPr lang="ru-RU" dirty="0"/>
              <a:t>. Визуализация этих данных в значительной мере упрощает восприятие информации человеком и дальнейшее изучение полученных результатов.</a:t>
            </a:r>
          </a:p>
        </p:txBody>
      </p:sp>
    </p:spTree>
    <p:extLst>
      <p:ext uri="{BB962C8B-B14F-4D97-AF65-F5344CB8AC3E}">
        <p14:creationId xmlns:p14="http://schemas.microsoft.com/office/powerpoint/2010/main" val="2968541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4DFBCF-D445-4D15-9358-49555B3CB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визуализации молекулярной структуры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FCB2D3-0834-4805-B947-7EC2C763E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Считывание молекулы из файла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Нахождение ковалентных связей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Инициализация </a:t>
            </a:r>
            <a:r>
              <a:rPr lang="en-US" dirty="0"/>
              <a:t>Z-</a:t>
            </a:r>
            <a:r>
              <a:rPr lang="ru-RU" dirty="0"/>
              <a:t>буфера и буфера кадра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Отрисовка ковалентных связей (цилиндров)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Отрисовка атомов (сфер)</a:t>
            </a:r>
          </a:p>
        </p:txBody>
      </p:sp>
    </p:spTree>
    <p:extLst>
      <p:ext uri="{BB962C8B-B14F-4D97-AF65-F5344CB8AC3E}">
        <p14:creationId xmlns:p14="http://schemas.microsoft.com/office/powerpoint/2010/main" val="588934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F80F45-055A-4EF7-9A23-E9A4E74F1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Существующие подходы к визуализации сфер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488C36-F3EA-46AE-B50B-34E0126A0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Построение сфер на основе правильных полиэдров и последующая визуализация всех аппроксимирующих полигонов:</a:t>
            </a:r>
          </a:p>
          <a:p>
            <a:pPr marL="0" indent="0">
              <a:buNone/>
            </a:pPr>
            <a:r>
              <a:rPr lang="ru-RU" dirty="0"/>
              <a:t>	Достоинства: эффективное нахождение аппроксимирующих многоугольников.</a:t>
            </a:r>
          </a:p>
          <a:p>
            <a:pPr marL="0" indent="0">
              <a:buNone/>
            </a:pPr>
            <a:r>
              <a:rPr lang="ru-RU" dirty="0"/>
              <a:t>	Недостатки: низкая скорость визуализации</a:t>
            </a:r>
          </a:p>
          <a:p>
            <a:r>
              <a:rPr lang="ru-RU" dirty="0"/>
              <a:t>Построение и расчёт цвета каждой точки сферы на основе уравнения поверхности.</a:t>
            </a:r>
          </a:p>
          <a:p>
            <a:pPr marL="457200" lvl="1" indent="0">
              <a:buNone/>
            </a:pPr>
            <a:r>
              <a:rPr lang="ru-RU" sz="1800" dirty="0"/>
              <a:t>Достоинства: высокое качество визуализации, при выборе хорошего шага</a:t>
            </a:r>
          </a:p>
          <a:p>
            <a:pPr marL="457200" lvl="1" indent="0">
              <a:buNone/>
            </a:pPr>
            <a:r>
              <a:rPr lang="ru-RU" sz="1800" dirty="0"/>
              <a:t>Недостатки: сложность подбора шага для аргументов уравнения поверхности,  высокая трудоёмкость</a:t>
            </a:r>
          </a:p>
          <a:p>
            <a:r>
              <a:rPr lang="ru-RU" dirty="0"/>
              <a:t>Визуализация сфер в пространстве изображения с использованием модифицированного алгоритма генерации окружности </a:t>
            </a:r>
            <a:r>
              <a:rPr lang="ru-RU" dirty="0" err="1"/>
              <a:t>Брезенхема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3160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B43F7B-FAB0-4F96-97E4-C98271A80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63" y="582227"/>
            <a:ext cx="3717523" cy="5693546"/>
          </a:xfrm>
        </p:spPr>
        <p:txBody>
          <a:bodyPr>
            <a:normAutofit fontScale="90000"/>
          </a:bodyPr>
          <a:lstStyle/>
          <a:p>
            <a:r>
              <a:rPr lang="ru-RU" dirty="0"/>
              <a:t>Визуализация сфер в пространстве изображения с использованием модифицированного алгоритма генерации окружности </a:t>
            </a:r>
            <a:r>
              <a:rPr lang="ru-RU" dirty="0" err="1"/>
              <a:t>Брезенхема</a:t>
            </a:r>
            <a:r>
              <a:rPr lang="ru-RU" dirty="0"/>
              <a:t>.</a:t>
            </a:r>
            <a:br>
              <a:rPr lang="ru-RU" dirty="0"/>
            </a:b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41CC8E1-C524-47F2-B770-CB57D6F9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0" y="0"/>
            <a:ext cx="85534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643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1CC00A-4A76-4EC0-AD79-F1B7AD5DB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Визуализация цилиндров с использованием модифицированного алгоритма </a:t>
            </a:r>
            <a:r>
              <a:rPr lang="ru-RU" dirty="0" err="1"/>
              <a:t>брезенхема</a:t>
            </a:r>
            <a:r>
              <a:rPr lang="ru-RU" dirty="0"/>
              <a:t> построения отрезка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FA35CE-B017-44F8-973F-954C5CDBA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Ввод координат концов оси цилиндра</a:t>
            </a:r>
            <a:r>
              <a:rPr lang="en-US" dirty="0"/>
              <a:t> </a:t>
            </a:r>
            <a:r>
              <a:rPr lang="en-US" dirty="0" err="1"/>
              <a:t>Xn</a:t>
            </a:r>
            <a:r>
              <a:rPr lang="en-US" dirty="0"/>
              <a:t>, </a:t>
            </a:r>
            <a:r>
              <a:rPr lang="en-US" dirty="0" err="1"/>
              <a:t>Yn</a:t>
            </a:r>
            <a:r>
              <a:rPr lang="en-US" dirty="0"/>
              <a:t>, </a:t>
            </a:r>
            <a:r>
              <a:rPr lang="en-US" dirty="0" err="1"/>
              <a:t>Xk</a:t>
            </a:r>
            <a:r>
              <a:rPr lang="en-US" dirty="0"/>
              <a:t>, </a:t>
            </a:r>
            <a:r>
              <a:rPr lang="en-US" dirty="0" err="1"/>
              <a:t>Yk</a:t>
            </a:r>
            <a:r>
              <a:rPr lang="en-US" dirty="0"/>
              <a:t> </a:t>
            </a:r>
            <a:r>
              <a:rPr lang="ru-RU" dirty="0"/>
              <a:t>и радиуса цилиндра </a:t>
            </a:r>
            <a:r>
              <a:rPr lang="en-US" dirty="0"/>
              <a:t>R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Вычисление координат конца отрезка </a:t>
            </a:r>
            <a:r>
              <a:rPr lang="en-US" dirty="0"/>
              <a:t>X1, Y1, </a:t>
            </a:r>
            <a:r>
              <a:rPr lang="ru-RU" dirty="0"/>
              <a:t> перпендикулярного оси цилиндра</a:t>
            </a:r>
            <a:r>
              <a:rPr lang="en-US" dirty="0"/>
              <a:t>,</a:t>
            </a:r>
            <a:r>
              <a:rPr lang="ru-RU" dirty="0"/>
              <a:t> проходящего через </a:t>
            </a:r>
            <a:r>
              <a:rPr lang="en-US" dirty="0" err="1"/>
              <a:t>Xn</a:t>
            </a:r>
            <a:r>
              <a:rPr lang="en-US" dirty="0"/>
              <a:t>, </a:t>
            </a:r>
            <a:r>
              <a:rPr lang="en-US" dirty="0" err="1"/>
              <a:t>Yn</a:t>
            </a:r>
            <a:r>
              <a:rPr lang="en-US" dirty="0"/>
              <a:t> </a:t>
            </a:r>
            <a:r>
              <a:rPr lang="ru-RU" dirty="0"/>
              <a:t>и длиной равной </a:t>
            </a:r>
            <a:r>
              <a:rPr lang="en-US" dirty="0"/>
              <a:t>R.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Построение отрезка </a:t>
            </a:r>
            <a:r>
              <a:rPr lang="en-US" dirty="0" err="1"/>
              <a:t>Xn</a:t>
            </a:r>
            <a:r>
              <a:rPr lang="en-US" dirty="0"/>
              <a:t>, </a:t>
            </a:r>
            <a:r>
              <a:rPr lang="en-US" dirty="0" err="1"/>
              <a:t>Yn</a:t>
            </a:r>
            <a:r>
              <a:rPr lang="en-US" dirty="0"/>
              <a:t>, X1, Y1 </a:t>
            </a:r>
            <a:r>
              <a:rPr lang="ru-RU" dirty="0"/>
              <a:t>алгоритмом </a:t>
            </a:r>
            <a:r>
              <a:rPr lang="ru-RU" dirty="0" err="1"/>
              <a:t>Брезенхема</a:t>
            </a:r>
            <a:r>
              <a:rPr lang="ru-RU" dirty="0"/>
              <a:t> одновременно в двух направления (с шагами </a:t>
            </a:r>
            <a:r>
              <a:rPr lang="en-US" dirty="0" err="1"/>
              <a:t>sx</a:t>
            </a:r>
            <a:r>
              <a:rPr lang="en-US" dirty="0"/>
              <a:t>, </a:t>
            </a:r>
            <a:r>
              <a:rPr lang="en-US" dirty="0" err="1"/>
              <a:t>sy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–</a:t>
            </a:r>
            <a:r>
              <a:rPr lang="en-US" dirty="0" err="1"/>
              <a:t>sx</a:t>
            </a:r>
            <a:r>
              <a:rPr lang="en-US" dirty="0"/>
              <a:t>, -</a:t>
            </a:r>
            <a:r>
              <a:rPr lang="en-US" dirty="0" err="1"/>
              <a:t>sy</a:t>
            </a:r>
            <a:r>
              <a:rPr lang="en-US" dirty="0"/>
              <a:t>. </a:t>
            </a:r>
            <a:r>
              <a:rPr lang="ru-RU" dirty="0"/>
              <a:t> Для каждого шага алгоритма: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Запомнить координаты текущего пикселя в массив </a:t>
            </a:r>
            <a:r>
              <a:rPr lang="en-US" dirty="0"/>
              <a:t>positions</a:t>
            </a:r>
            <a:r>
              <a:rPr lang="ru-RU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Вычислить глубину пикселя (</a:t>
            </a:r>
            <a:r>
              <a:rPr lang="en-US" dirty="0"/>
              <a:t>Z = sqrt(R*R – TX*TX –TY*TY))</a:t>
            </a:r>
            <a:r>
              <a:rPr lang="ru-RU" dirty="0"/>
              <a:t>, где </a:t>
            </a:r>
            <a:r>
              <a:rPr lang="en-US" dirty="0"/>
              <a:t>TX </a:t>
            </a:r>
            <a:r>
              <a:rPr lang="ru-RU" dirty="0"/>
              <a:t>и </a:t>
            </a:r>
            <a:r>
              <a:rPr lang="en-US" dirty="0"/>
              <a:t>TY –</a:t>
            </a:r>
            <a:r>
              <a:rPr lang="ru-RU" dirty="0"/>
              <a:t> текущее значение смещения относительно </a:t>
            </a:r>
            <a:r>
              <a:rPr lang="en-US" dirty="0" err="1"/>
              <a:t>Xn</a:t>
            </a:r>
            <a:r>
              <a:rPr lang="en-US" dirty="0"/>
              <a:t>, </a:t>
            </a:r>
            <a:r>
              <a:rPr lang="en-US" dirty="0" err="1"/>
              <a:t>Yn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Вычислить цвет пикселя и запомнить в массив</a:t>
            </a:r>
            <a:r>
              <a:rPr lang="en-US" dirty="0"/>
              <a:t> colors</a:t>
            </a:r>
            <a:r>
              <a:rPr lang="ru-RU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Высветить текущий пиксель вычисленным цветом.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Построение отрезка </a:t>
            </a:r>
            <a:r>
              <a:rPr lang="en-US" dirty="0" err="1"/>
              <a:t>Xn</a:t>
            </a:r>
            <a:r>
              <a:rPr lang="en-US" dirty="0"/>
              <a:t>, </a:t>
            </a:r>
            <a:r>
              <a:rPr lang="en-US" dirty="0" err="1"/>
              <a:t>Yn</a:t>
            </a:r>
            <a:r>
              <a:rPr lang="en-US" dirty="0"/>
              <a:t>, </a:t>
            </a:r>
            <a:r>
              <a:rPr lang="en-US" dirty="0" err="1"/>
              <a:t>Xk</a:t>
            </a:r>
            <a:r>
              <a:rPr lang="en-US" dirty="0"/>
              <a:t>, </a:t>
            </a:r>
            <a:r>
              <a:rPr lang="en-US" dirty="0" err="1"/>
              <a:t>Yk</a:t>
            </a:r>
            <a:r>
              <a:rPr lang="en-US" dirty="0"/>
              <a:t> </a:t>
            </a:r>
            <a:r>
              <a:rPr lang="ru-RU" dirty="0"/>
              <a:t>алгоритмом </a:t>
            </a:r>
            <a:r>
              <a:rPr lang="ru-RU" dirty="0" err="1"/>
              <a:t>Брезенхема</a:t>
            </a:r>
            <a:r>
              <a:rPr lang="ru-RU" dirty="0"/>
              <a:t>. Для каждого шага алгоритма: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Скорректировать все координаты в массиве </a:t>
            </a:r>
            <a:r>
              <a:rPr lang="en-US" dirty="0"/>
              <a:t>positions </a:t>
            </a:r>
            <a:r>
              <a:rPr lang="ru-RU" dirty="0"/>
              <a:t>в соответствии с текущей итерацией алгоритма </a:t>
            </a:r>
            <a:r>
              <a:rPr lang="ru-RU" dirty="0" err="1"/>
              <a:t>Брезенхема</a:t>
            </a:r>
            <a:r>
              <a:rPr lang="ru-RU" dirty="0"/>
              <a:t> ( при выполнении соответствующих условий: </a:t>
            </a:r>
            <a:r>
              <a:rPr lang="en-US" dirty="0"/>
              <a:t>X += </a:t>
            </a:r>
            <a:r>
              <a:rPr lang="en-US" dirty="0" err="1"/>
              <a:t>sx</a:t>
            </a:r>
            <a:r>
              <a:rPr lang="en-US" dirty="0"/>
              <a:t>; Y += </a:t>
            </a:r>
            <a:r>
              <a:rPr lang="en-US" dirty="0" err="1"/>
              <a:t>sy</a:t>
            </a:r>
            <a:r>
              <a:rPr lang="en-US" dirty="0"/>
              <a:t>)</a:t>
            </a:r>
            <a:endParaRPr lang="ru-RU" dirty="0"/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Высветить все пиксели из массива </a:t>
            </a:r>
            <a:r>
              <a:rPr lang="en-US" dirty="0"/>
              <a:t>positions </a:t>
            </a:r>
            <a:r>
              <a:rPr lang="ru-RU" dirty="0"/>
              <a:t>соответствующим цветом из массива </a:t>
            </a:r>
            <a:r>
              <a:rPr lang="en-US" dirty="0"/>
              <a:t>colors.</a:t>
            </a:r>
            <a:endParaRPr lang="ru-RU" dirty="0"/>
          </a:p>
          <a:p>
            <a:pPr marL="800100" lvl="1" indent="-3429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883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2D975E-6E29-4018-8FC9-89FF110B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Z-</a:t>
            </a:r>
            <a:r>
              <a:rPr lang="ru-RU" dirty="0"/>
              <a:t>буфера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F44097-F264-4F24-B371-EE4FD561C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Заполнить </a:t>
            </a:r>
            <a:r>
              <a:rPr lang="en-US" dirty="0"/>
              <a:t>Z-</a:t>
            </a:r>
            <a:r>
              <a:rPr lang="ru-RU" dirty="0"/>
              <a:t>буфер минимальным значением глубины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Заполнить буфер кадра фоновым значением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Для каждого визуализируемого пиксела: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Если глубина текущего пикселя больше соответствующего значения в </a:t>
            </a:r>
            <a:r>
              <a:rPr lang="en-US" dirty="0"/>
              <a:t>Z-</a:t>
            </a:r>
            <a:r>
              <a:rPr lang="ru-RU" dirty="0"/>
              <a:t>буфере, обновить значение в  </a:t>
            </a:r>
            <a:r>
              <a:rPr lang="en-US" dirty="0"/>
              <a:t>Z-</a:t>
            </a:r>
            <a:r>
              <a:rPr lang="ru-RU" dirty="0"/>
              <a:t>буфере и в буфере кадра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0977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D7772E-7521-4D2C-A7A8-3311A5282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освещения </a:t>
            </a:r>
            <a:r>
              <a:rPr lang="ru-RU" dirty="0" err="1"/>
              <a:t>Фонга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64AE071-D8A9-416D-89A4-B7C2BFB811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Расчет освещения по </a:t>
                </a:r>
                <a:r>
                  <a:rPr lang="ru-RU" dirty="0" err="1"/>
                  <a:t>Фонгу</a:t>
                </a:r>
                <a:r>
                  <a:rPr lang="ru-RU" dirty="0"/>
                  <a:t> требует вычисления цветовой интенсивности трех компонент освещения: фоновой, рассеянной и глянцевых бликов.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/>
                        <m:t>𝐼</m:t>
                      </m:r>
                      <m:r>
                        <a:rPr lang="ru-RU" i="1"/>
                        <m:t>=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𝐼</m:t>
                          </m:r>
                        </m:e>
                        <m:sub>
                          <m:r>
                            <a:rPr lang="ru-RU" i="1"/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𝑘</m:t>
                          </m:r>
                        </m:e>
                        <m:sub>
                          <m:r>
                            <a:rPr lang="ru-RU" i="1"/>
                            <m:t>𝑎</m:t>
                          </m:r>
                        </m:sub>
                      </m:sSub>
                      <m:r>
                        <a:rPr lang="ru-RU" i="1"/>
                        <m:t> </m:t>
                      </m:r>
                      <m:f>
                        <m:fPr>
                          <m:ctrlPr>
                            <a:rPr lang="ru-RU" i="1"/>
                          </m:ctrlPr>
                        </m:fPr>
                        <m:num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𝐼</m:t>
                              </m:r>
                            </m:e>
                            <m:sub>
                              <m:r>
                                <a:rPr lang="ru-RU" i="1"/>
                                <m:t>𝑙</m:t>
                              </m:r>
                            </m:sub>
                          </m:sSub>
                        </m:num>
                        <m:den>
                          <m:r>
                            <a:rPr lang="ru-RU" i="1"/>
                            <m:t>𝑑</m:t>
                          </m:r>
                          <m:r>
                            <a:rPr lang="ru-RU" i="1"/>
                            <m:t>+</m:t>
                          </m:r>
                          <m:r>
                            <a:rPr lang="ru-RU" i="1"/>
                            <m:t>𝐾</m:t>
                          </m:r>
                        </m:den>
                      </m:f>
                      <m:r>
                        <a:rPr lang="ru-RU" i="1"/>
                        <m:t>(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𝑘</m:t>
                          </m:r>
                        </m:e>
                        <m:sub>
                          <m:r>
                            <a:rPr lang="ru-RU" i="1"/>
                            <m:t>𝑑</m:t>
                          </m:r>
                        </m:sub>
                      </m:sSub>
                      <m:func>
                        <m:funcPr>
                          <m:ctrlPr>
                            <a:rPr lang="ru-RU" i="1"/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/>
                            <m:t>cos</m:t>
                          </m:r>
                        </m:fName>
                        <m:e>
                          <m:r>
                            <a:rPr lang="ru-RU" i="1"/>
                            <m:t>𝛳</m:t>
                          </m:r>
                        </m:e>
                      </m:func>
                      <m:r>
                        <a:rPr lang="ru-RU" i="1"/>
                        <m:t>+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𝑘</m:t>
                          </m:r>
                        </m:e>
                        <m:sub>
                          <m:r>
                            <a:rPr lang="ru-RU" i="1"/>
                            <m:t>𝑠</m:t>
                          </m:r>
                        </m:sub>
                      </m:sSub>
                      <m:func>
                        <m:funcPr>
                          <m:ctrlPr>
                            <a:rPr lang="ru-RU" i="1"/>
                          </m:ctrlPr>
                        </m:funcPr>
                        <m:fName>
                          <m:sSup>
                            <m:sSupPr>
                              <m:ctrlPr>
                                <a:rPr lang="ru-RU" i="1"/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ru-RU"/>
                                <m:t>cos</m:t>
                              </m:r>
                            </m:e>
                            <m:sup>
                              <m:r>
                                <a:rPr lang="ru-RU" i="1"/>
                                <m:t>𝑛</m:t>
                              </m:r>
                            </m:sup>
                          </m:sSup>
                        </m:fName>
                        <m:e>
                          <m:r>
                            <a:rPr lang="ru-RU" i="1"/>
                            <m:t>𝛼</m:t>
                          </m:r>
                        </m:e>
                      </m:func>
                      <m:r>
                        <a:rPr lang="ru-RU" i="1"/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64AE071-D8A9-416D-89A4-B7C2BFB811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5417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186</TotalTime>
  <Words>581</Words>
  <Application>Microsoft Office PowerPoint</Application>
  <PresentationFormat>Широкоэкранный</PresentationFormat>
  <Paragraphs>66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Небесная</vt:lpstr>
      <vt:lpstr>Курсовой проект по курсу «Компьютерная графика» на тему: «Программа визуализации молекул»</vt:lpstr>
      <vt:lpstr>Цель работы</vt:lpstr>
      <vt:lpstr>Область применения программы</vt:lpstr>
      <vt:lpstr>Этапы визуализации молекулярной структуры</vt:lpstr>
      <vt:lpstr>Существующие подходы к визуализации сфер</vt:lpstr>
      <vt:lpstr>Визуализация сфер в пространстве изображения с использованием модифицированного алгоритма генерации окружности Брезенхема. </vt:lpstr>
      <vt:lpstr>Визуализация цилиндров с использованием модифицированного алгоритма брезенхема построения отрезка</vt:lpstr>
      <vt:lpstr>Алгоритм Z-буфера</vt:lpstr>
      <vt:lpstr>Метод освещения Фонга</vt:lpstr>
      <vt:lpstr>Интерфейс Пользователя</vt:lpstr>
      <vt:lpstr>Основные диаграммы классов</vt:lpstr>
      <vt:lpstr>Результаты работы программы</vt:lpstr>
      <vt:lpstr>Экспериментально – исследовательский раздел</vt:lpstr>
      <vt:lpstr>Программа визуализации молекулярных структур с использованием OpenGL</vt:lpstr>
      <vt:lpstr>Программа визуализации молекулярных структур с использованием OpenGL и шейдера сфер.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курсу «Компьютерная графика» на тему: «Программа визуализации молекул»</dc:title>
  <dc:creator>Наталия Жарова</dc:creator>
  <cp:lastModifiedBy>Наталия Жарова</cp:lastModifiedBy>
  <cp:revision>12</cp:revision>
  <dcterms:created xsi:type="dcterms:W3CDTF">2017-12-13T08:21:34Z</dcterms:created>
  <dcterms:modified xsi:type="dcterms:W3CDTF">2017-12-13T11:28:20Z</dcterms:modified>
</cp:coreProperties>
</file>