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5DE2B3A-C5E1-4DFD-9992-80C9404AB413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96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CC476E0-0E47-49EF-9823-47FBC1F618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4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3DDD97-54E1-40A5-84F7-DE617F7C06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7" name="Номер слайда 3_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F1C2161-1B00-429E-94DF-EC8C9A9C58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20" name="Номер слайда 3_5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6FD8EED-30CB-4AD6-B0DF-C7A81569DB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Как уже говорилось выше, </a:t>
            </a:r>
            <a:r>
              <a:rPr b="0" lang="ru-RU" sz="2500" spc="-1" strike="noStrike">
                <a:latin typeface="Arial"/>
              </a:rPr>
              <a:t>аннотация – это фиксация события коммуникативного поведения с указанием в частности</a:t>
            </a:r>
            <a:endParaRPr b="0" lang="ru-RU" sz="2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500" spc="-1" strike="noStrike">
                <a:latin typeface="Arial"/>
              </a:rPr>
              <a:t>отметок времени начала и конца (временных слотов). Суть метода заключается в том, что всё время, (?)представленное(?) в файле, разбивается на отрезки – временные интервалы.  И дальше  необходимо определить... Стоит заметить, что рассматривать одновременно все слои разметки может быть не удобно, поэтому вводится понятие активных слоёв. Активные те слои, аннотации с которых будут учитываться при анализе.</a:t>
            </a:r>
            <a:endParaRPr b="0" lang="ru-RU" sz="2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</p:txBody>
      </p:sp>
      <p:sp>
        <p:nvSpPr>
          <p:cNvPr id="223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6C44EF5-E68F-42D9-99D3-E60CA7B71F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Проводить разбиение можно по-разному, разработано три алгоритма: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26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AB1AD38-BC12-4338-B0A4-7A6ECA417E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Проводить разбиение можно по-разному, разработано три алгоритма: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29" name="Номер слайда 3_8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E40FC4-CAD0-4241-82FD-92AF677176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Проводить разбиение можно по-разному, разработано три алгоритма: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32" name="Номер слайда 3_10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B5F1879-6F58-4B74-8971-B8FD470D3C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Проводить разбиение можно по-разному, разработано три алгоритма: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35" name="Номер слайда 3_1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32FB3E-6424-44A5-8B72-13CEF04A84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Проводить разбиение можно по-разному, разработано три алгоритма: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38" name="Номер слайда 3_1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B916CB9-9CCF-47C5-89C0-E08C920F2F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Проводить разбиение можно по-разному, разработано три алгоритма: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41" name="Номер слайда 3_16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6C5984-9AA2-46CC-9EE8-55A02F71DB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Проводить разбиение можно по-разному, разработано три алгоритма: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44" name="Номер слайда 3_18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08F4C21-3319-4547-8245-689EDE0BC8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Проводить разбиение можно по-разному, разработано три алгоритма: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47" name="Номер слайда 3_20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B52E69-142F-45E6-AD9C-1E30825654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50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281302F-8ADA-4275-80EE-D326414248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!!не будем читать 3й тезис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99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8D30880-376C-458A-B0FA-E30209BD73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02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2B6554F-E5EE-44DA-A41B-8435E46679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Номера страниц сделать чёрными и крупнее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05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52D8A7-89EC-4FF3-9B43-F1F408F4BE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Пример стоит скорректировать по итогам экспериментов, чтобы указать то, что будет сделано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Было </a:t>
            </a:r>
            <a:r>
              <a:rPr b="0" lang="ru-RU" sz="1200" spc="-1" strike="noStrike">
                <a:latin typeface="Arial"/>
              </a:rPr>
              <a:t>набор – это совместно встречающееся множество аннотаций</a:t>
            </a:r>
            <a:endParaRPr b="0" lang="ru-RU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latin typeface="Arial"/>
              </a:rPr>
              <a:t>Шаблон коммуникативного поведения – это группа аннотаций (событий коммуникативного поведения), которые часто совместно встречаются в разметке.</a:t>
            </a:r>
            <a:endParaRPr b="0" lang="ru-RU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находить </a:t>
            </a:r>
            <a:r>
              <a:rPr b="0" lang="ru-RU" sz="2000" spc="-1" strike="noStrike">
                <a:latin typeface="+mn-lt"/>
              </a:rPr>
              <a:t>шаблоны мультимодальной коммуникации необходимо определить, какие аннотации будут считаться совместно встречающимися, т.е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+mn-lt"/>
              </a:rPr>
              <a:t> </a:t>
            </a:r>
            <a:r>
              <a:rPr b="0" lang="ru-RU" sz="2000" spc="-1" strike="noStrike">
                <a:latin typeface="+mn-lt"/>
              </a:rPr>
              <a:t>разработать метод группировки аннотаций, при котором 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+mn-lt"/>
              </a:rPr>
              <a:t> </a:t>
            </a:r>
            <a:r>
              <a:rPr b="0" lang="ru-RU" sz="2000" spc="-1" strike="noStrike">
                <a:latin typeface="+mn-lt"/>
              </a:rPr>
              <a:t>Аннотации, входящие в одну группуони будут считаться совместно встречающимися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08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7ADF41A-A608-4909-BC0F-D7E52B7D77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Или наоборот, попытаться выявить случаи, в которых отсутствие элемента  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ru-RU" sz="2000" spc="-1" strike="noStrike">
                <a:latin typeface="Arial"/>
              </a:rPr>
              <a:t>в наборе принципиально меняет шаблон.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выделять </a:t>
            </a:r>
            <a:r>
              <a:rPr b="0" lang="ru-RU" sz="2000" spc="-1" strike="noStrike">
                <a:latin typeface="+mn-lt"/>
              </a:rPr>
              <a:t>шаблоны мультимодальной коммуникации необходимо разработать метод группировки аннотаций разметки, при котором аннотации одной группы будут считаться совместно встречающимися.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+mn-lt"/>
              </a:rPr>
              <a:t>А кроме того подобрать характеристики, 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+mn-lt"/>
              </a:rPr>
              <a:t>с помощью которых можно будет определять: достаточно ли часто встречается конкретная группа аннотаций, чтобы считаться шаблоном.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1" name="Номер слайда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DAED677-554A-4A3C-8948-1F92119D72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Заголовок 1"/>
          <p:cNvSpPr/>
          <p:nvPr/>
        </p:nvSpPr>
        <p:spPr>
          <a:xfrm>
            <a:off x="973800" y="685800"/>
            <a:ext cx="1028664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"/>
              </a:rPr>
              <a:t>Метод анализа шаблонов мультимодальной коммуникации в корпусе REC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83" name="Подзаголовок 2"/>
          <p:cNvSpPr/>
          <p:nvPr/>
        </p:nvSpPr>
        <p:spPr>
          <a:xfrm>
            <a:off x="685800" y="4745520"/>
            <a:ext cx="8790840" cy="16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Студент: Жарова Наталия Александровна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Руководитель: Градов Владимир Михайлович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Заголовок 1"/>
          <p:cNvSpPr/>
          <p:nvPr/>
        </p:nvSpPr>
        <p:spPr>
          <a:xfrm>
            <a:off x="838080" y="19872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Характеристики ШМК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0" name="Объект 2"/>
          <p:cNvSpPr/>
          <p:nvPr/>
        </p:nvSpPr>
        <p:spPr>
          <a:xfrm>
            <a:off x="838080" y="1523880"/>
            <a:ext cx="109605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Анализируются частоты совместного употребления аннотаций в корпусе, разбитом на транзакции.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ru-RU" sz="2500" spc="-1" strike="noStrike">
                <a:solidFill>
                  <a:srgbClr val="000000"/>
                </a:solidFill>
                <a:latin typeface="Calibri"/>
              </a:rPr>
              <a:t>Поддержка набора </a:t>
            </a:r>
            <a:r>
              <a:rPr b="0" i="1" lang="ru-RU" sz="2500" spc="-1" strike="noStrike">
                <a:solidFill>
                  <a:srgbClr val="000000"/>
                </a:solidFill>
                <a:latin typeface="Calibri"/>
              </a:rPr>
              <a:t>supp(X) —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 это число транзакций, которые содержат набор</a:t>
            </a:r>
            <a:r>
              <a:rPr b="0" i="1" lang="ru-RU" sz="25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Поддержка правила</a:t>
            </a:r>
            <a:r>
              <a:rPr b="0" i="1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supp(X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Tinos"/>
                <a:ea typeface="Tinos"/>
              </a:rPr>
              <a:t>→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y</a:t>
            </a:r>
            <a:r>
              <a:rPr b="0" i="1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) —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это число транзакций, которые содержат правило.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Достоверность правила</a:t>
            </a:r>
            <a:r>
              <a:rPr b="0" i="1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conf(X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Tinos"/>
                <a:ea typeface="Tinos"/>
              </a:rPr>
              <a:t>→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y</a:t>
            </a:r>
            <a:r>
              <a:rPr b="0" i="1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)—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это отношение поддержки правила к поддержке тела правила.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</p:txBody>
      </p:sp>
      <p:sp>
        <p:nvSpPr>
          <p:cNvPr id="111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ru-RU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2" name=""/>
              <p:cNvSpPr txBox="1"/>
              <p:nvPr/>
            </p:nvSpPr>
            <p:spPr>
              <a:xfrm>
                <a:off x="4114800" y="5065200"/>
                <a:ext cx="3609000" cy="80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conf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→</m:t>
                        </m:r>
                        <m:r>
                          <m:t xml:space="preserve">y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supp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  <m:r>
                              <m:t xml:space="preserve">→</m:t>
                            </m:r>
                            <m:r>
                              <m:t xml:space="preserve">y</m:t>
                            </m:r>
                          </m:e>
                        </m:d>
                      </m:num>
                      <m:den>
                        <m:r>
                          <m:t xml:space="preserve">supp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1_0"/>
          <p:cNvSpPr/>
          <p:nvPr/>
        </p:nvSpPr>
        <p:spPr>
          <a:xfrm>
            <a:off x="1054080" y="720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Интеллектуальное извлечение данных</a:t>
            </a:r>
            <a:endParaRPr b="0" lang="ru-RU" sz="4400" spc="-1" strike="noStrike">
              <a:latin typeface="Arial"/>
            </a:endParaRPr>
          </a:p>
        </p:txBody>
      </p:sp>
      <p:graphicFrame>
        <p:nvGraphicFramePr>
          <p:cNvPr id="114" name="Объект 4_0"/>
          <p:cNvGraphicFramePr/>
          <p:nvPr/>
        </p:nvGraphicFramePr>
        <p:xfrm>
          <a:off x="1287000" y="1219320"/>
          <a:ext cx="9632880" cy="4995360"/>
        </p:xfrm>
        <a:graphic>
          <a:graphicData uri="http://schemas.openxmlformats.org/drawingml/2006/table">
            <a:tbl>
              <a:tblPr/>
              <a:tblGrid>
                <a:gridCol w="3759480"/>
                <a:gridCol w="5873760"/>
              </a:tblGrid>
              <a:tr h="78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Задачи извлечения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Описание 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8984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Классификация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разбиение исходного множества объектов на заранее определённые классы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8984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Кластеризация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разбиение исходного множества объектов на группы, которые заранее не определены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2860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Поиск ассоциативных правил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поиск закономерностей внутри транзакций – групп событий, связанных между собой каким-либо образом (например, происходящих одновременно)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8984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Поиск последовательностей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(последовательных ассоциаций)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поиск закономерностей внутри транзакций с учётом их порядка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776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Составление прогнозов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оценка пропущенных или предсказание новых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5" name="Номер слайда 3_0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457200" y="2971800"/>
            <a:ext cx="685440" cy="456840"/>
          </a:xfrm>
          <a:custGeom>
            <a:avLst/>
            <a:gdLst/>
            <a:ahLst/>
            <a:rect l="l" t="t" r="r" b="b"/>
            <a:pathLst>
              <a:path w="1907" h="1272">
                <a:moveTo>
                  <a:pt x="0" y="317"/>
                </a:moveTo>
                <a:lnTo>
                  <a:pt x="1429" y="317"/>
                </a:lnTo>
                <a:lnTo>
                  <a:pt x="1429" y="0"/>
                </a:lnTo>
                <a:lnTo>
                  <a:pt x="1906" y="635"/>
                </a:lnTo>
                <a:lnTo>
                  <a:pt x="1429" y="1271"/>
                </a:lnTo>
                <a:lnTo>
                  <a:pt x="1429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_2"/>
          <p:cNvSpPr/>
          <p:nvPr/>
        </p:nvSpPr>
        <p:spPr>
          <a:xfrm>
            <a:off x="838080" y="19872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Кластеризация ШМК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Номер слайда 3_2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9" name="Объект 2_0"/>
          <p:cNvSpPr/>
          <p:nvPr/>
        </p:nvSpPr>
        <p:spPr>
          <a:xfrm>
            <a:off x="838440" y="1509480"/>
            <a:ext cx="10514880" cy="49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60000"/>
              <a:buFont typeface="UbuntuCondensed Nerd Font Mono"/>
              <a:buChar char="●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&lt;A1, A2, …, AN&gt; — кортеж уникальных аннотаций.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60000"/>
              <a:buFont typeface="UbuntuCondensed Nerd Font Mono"/>
              <a:buChar char="●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&lt;a1, a2, …, aN&gt;  — ШМК, где:</a:t>
            </a:r>
            <a:endParaRPr b="0" lang="ru-RU" sz="2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ai = 1, если аннотация An представлена в шаблоне;</a:t>
            </a:r>
            <a:endParaRPr b="0" lang="ru-RU" sz="2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ai = 0, в противном случае.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60000"/>
              <a:buFont typeface="UbuntuCondensed Nerd Font Mono"/>
              <a:buChar char="●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Мера схожести — евклидово расстояние: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5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0" name=""/>
              <p:cNvSpPr txBox="1"/>
              <p:nvPr/>
            </p:nvSpPr>
            <p:spPr>
              <a:xfrm>
                <a:off x="4342680" y="4572000"/>
                <a:ext cx="2286360" cy="850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</m:t>
                    </m:r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a</m:t>
                                    </m:r>
                                  </m:e>
                                  <m:sub>
                                    <m:r>
                                      <m:t xml:space="preserve">1</m:t>
                                    </m:r>
                                    <m:r>
                                      <m:t xml:space="preserve">i</m:t>
                                    </m:r>
                                  </m:sub>
                                </m:sSub>
                                <m:r>
                                  <m:t xml:space="preserve">−</m:t>
                                </m:r>
                                <m:sSub>
                                  <m:e>
                                    <m:r>
                                      <m:t xml:space="preserve">a</m:t>
                                    </m:r>
                                  </m:e>
                                  <m:sub>
                                    <m:r>
                                      <m:t xml:space="preserve">2</m:t>
                                    </m:r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1_3"/>
          <p:cNvSpPr/>
          <p:nvPr/>
        </p:nvSpPr>
        <p:spPr>
          <a:xfrm>
            <a:off x="838080" y="19872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Визуализация данных корпуса REC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2" name="Номер слайда 3_4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11</a:t>
            </a:r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23" name=""/>
          <p:cNvGraphicFramePr/>
          <p:nvPr/>
        </p:nvGraphicFramePr>
        <p:xfrm>
          <a:off x="1828800" y="4211640"/>
          <a:ext cx="2179800" cy="1736280"/>
        </p:xfrm>
        <a:graphic>
          <a:graphicData uri="http://schemas.openxmlformats.org/drawingml/2006/table">
            <a:tbl>
              <a:tblPr/>
              <a:tblGrid>
                <a:gridCol w="1354320"/>
                <a:gridCol w="825840"/>
              </a:tblGrid>
              <a:tr h="578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Слой 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a1, a2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Слой 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a3, a5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Слой 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a5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4" name=""/>
          <p:cNvSpPr/>
          <p:nvPr/>
        </p:nvSpPr>
        <p:spPr>
          <a:xfrm>
            <a:off x="6913800" y="2971800"/>
            <a:ext cx="456840" cy="456840"/>
          </a:xfrm>
          <a:prstGeom prst="rect">
            <a:avLst/>
          </a:prstGeom>
          <a:solidFill>
            <a:srgbClr val="ea750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6913800" y="3439800"/>
            <a:ext cx="456840" cy="456840"/>
          </a:xfrm>
          <a:prstGeom prst="rect">
            <a:avLst/>
          </a:prstGeom>
          <a:solidFill>
            <a:srgbClr val="ea750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6913800" y="3907800"/>
            <a:ext cx="456840" cy="456840"/>
          </a:xfrm>
          <a:prstGeom prst="rect">
            <a:avLst/>
          </a:prstGeom>
          <a:solidFill>
            <a:srgbClr val="00000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7417800" y="2971800"/>
            <a:ext cx="456840" cy="456840"/>
          </a:xfrm>
          <a:prstGeom prst="rect">
            <a:avLst/>
          </a:prstGeom>
          <a:solidFill>
            <a:srgbClr val="ea750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7417800" y="3907800"/>
            <a:ext cx="456840" cy="456840"/>
          </a:xfrm>
          <a:prstGeom prst="rect">
            <a:avLst/>
          </a:prstGeom>
          <a:solidFill>
            <a:srgbClr val="069a2e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6913800" y="3907800"/>
            <a:ext cx="456840" cy="456840"/>
          </a:xfrm>
          <a:prstGeom prst="rect">
            <a:avLst/>
          </a:prstGeom>
          <a:solidFill>
            <a:srgbClr val="069a2e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7921800" y="2971800"/>
            <a:ext cx="456840" cy="456840"/>
          </a:xfrm>
          <a:prstGeom prst="rect">
            <a:avLst/>
          </a:prstGeom>
          <a:solidFill>
            <a:srgbClr val="ea750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7921800" y="4375800"/>
            <a:ext cx="456840" cy="456840"/>
          </a:xfrm>
          <a:prstGeom prst="rect">
            <a:avLst/>
          </a:prstGeom>
          <a:solidFill>
            <a:srgbClr val="069a2e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8425800" y="3907800"/>
            <a:ext cx="456840" cy="456840"/>
          </a:xfrm>
          <a:prstGeom prst="rect">
            <a:avLst/>
          </a:prstGeom>
          <a:solidFill>
            <a:srgbClr val="00000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8425800" y="3907800"/>
            <a:ext cx="456840" cy="456840"/>
          </a:xfrm>
          <a:prstGeom prst="rect">
            <a:avLst/>
          </a:prstGeom>
          <a:solidFill>
            <a:srgbClr val="069a2e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8425800" y="4843800"/>
            <a:ext cx="456840" cy="456840"/>
          </a:xfrm>
          <a:prstGeom prst="rect">
            <a:avLst/>
          </a:prstGeom>
          <a:solidFill>
            <a:srgbClr val="5b27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6400800" y="3046680"/>
            <a:ext cx="433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a1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6401160" y="3478680"/>
            <a:ext cx="433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a2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6401160" y="3982680"/>
            <a:ext cx="433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a3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6401160" y="4486680"/>
            <a:ext cx="433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a4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6401160" y="4918680"/>
            <a:ext cx="433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a5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6905160" y="2470680"/>
            <a:ext cx="433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7409160" y="2470680"/>
            <a:ext cx="433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7949520" y="2470680"/>
            <a:ext cx="433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8417520" y="2470680"/>
            <a:ext cx="433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4559400" y="3429000"/>
            <a:ext cx="1599840" cy="914040"/>
          </a:xfrm>
          <a:custGeom>
            <a:avLst/>
            <a:gdLst/>
            <a:ahLst/>
            <a:rect l="l" t="t" r="r" b="b"/>
            <a:pathLst>
              <a:path w="4447" h="2542">
                <a:moveTo>
                  <a:pt x="0" y="635"/>
                </a:moveTo>
                <a:lnTo>
                  <a:pt x="3334" y="635"/>
                </a:lnTo>
                <a:lnTo>
                  <a:pt x="3334" y="0"/>
                </a:lnTo>
                <a:lnTo>
                  <a:pt x="4446" y="1270"/>
                </a:lnTo>
                <a:lnTo>
                  <a:pt x="3334" y="2541"/>
                </a:lnTo>
                <a:lnTo>
                  <a:pt x="3334" y="1905"/>
                </a:lnTo>
                <a:lnTo>
                  <a:pt x="0" y="1905"/>
                </a:lnTo>
                <a:lnTo>
                  <a:pt x="0" y="635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9372600" y="1600200"/>
            <a:ext cx="456840" cy="456840"/>
          </a:xfrm>
          <a:prstGeom prst="rect">
            <a:avLst/>
          </a:prstGeom>
          <a:solidFill>
            <a:srgbClr val="ea7500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9938880" y="1639080"/>
            <a:ext cx="92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Слой 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9372600" y="2178000"/>
            <a:ext cx="456840" cy="456840"/>
          </a:xfrm>
          <a:prstGeom prst="rect">
            <a:avLst/>
          </a:prstGeom>
          <a:solidFill>
            <a:srgbClr val="069a2e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9938880" y="2215080"/>
            <a:ext cx="92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Слой 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9372600" y="2743200"/>
            <a:ext cx="456840" cy="456840"/>
          </a:xfrm>
          <a:prstGeom prst="rect">
            <a:avLst/>
          </a:prstGeom>
          <a:solidFill>
            <a:srgbClr val="5b27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9938880" y="2780280"/>
            <a:ext cx="92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Слой 3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51" name=""/>
          <p:cNvGraphicFramePr/>
          <p:nvPr/>
        </p:nvGraphicFramePr>
        <p:xfrm>
          <a:off x="1828800" y="1600200"/>
          <a:ext cx="2202120" cy="2315160"/>
        </p:xfrm>
        <a:graphic>
          <a:graphicData uri="http://schemas.openxmlformats.org/drawingml/2006/table">
            <a:tbl>
              <a:tblPr/>
              <a:tblGrid>
                <a:gridCol w="408960"/>
                <a:gridCol w="1793520"/>
              </a:tblGrid>
              <a:tr h="578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a1, a2, a3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a1, a3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a1, a4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a3, a5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Заголовок 1_4"/>
          <p:cNvSpPr/>
          <p:nvPr/>
        </p:nvSpPr>
        <p:spPr>
          <a:xfrm>
            <a:off x="88056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Этапы анализа ШМК в REC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Объект 2_1"/>
          <p:cNvSpPr/>
          <p:nvPr/>
        </p:nvSpPr>
        <p:spPr>
          <a:xfrm>
            <a:off x="923040" y="1690560"/>
            <a:ext cx="10429920" cy="46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32000" indent="-323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Выделение транзакций.</a:t>
            </a:r>
            <a:endParaRPr b="0" lang="ru-RU" sz="2500" spc="-1" strike="noStrike">
              <a:latin typeface="Arial"/>
            </a:endParaRPr>
          </a:p>
          <a:p>
            <a:pPr marL="432000" indent="-323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Выделение шаблонов.</a:t>
            </a:r>
            <a:endParaRPr b="0" lang="ru-RU" sz="2500" spc="-1" strike="noStrike">
              <a:latin typeface="Arial"/>
            </a:endParaRPr>
          </a:p>
          <a:p>
            <a:pPr marL="432000" indent="-323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Кластеризация шаблонов.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После каждого этапа производится визуализация и оценка результатов.</a:t>
            </a:r>
            <a:endParaRPr b="0" lang="ru-RU" sz="25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Если результаты этапа не отвечают ожиданиям исследователя, этап и при необходимости предыдущие этапы повторяются с изменёнными параметрами до достижения удовлетворительных результатов.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</p:txBody>
      </p:sp>
      <p:sp>
        <p:nvSpPr>
          <p:cNvPr id="154" name="Номер слайда 3_6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1"/>
          <p:cNvSpPr/>
          <p:nvPr/>
        </p:nvSpPr>
        <p:spPr>
          <a:xfrm>
            <a:off x="833760" y="1425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Метод выделения транзакций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6" name="Объект 4" descr=""/>
          <p:cNvPicPr/>
          <p:nvPr/>
        </p:nvPicPr>
        <p:blipFill>
          <a:blip r:embed="rId1"/>
          <a:srcRect l="563" t="12287" r="899" b="22984"/>
          <a:stretch/>
        </p:blipFill>
        <p:spPr>
          <a:xfrm>
            <a:off x="1086840" y="1606320"/>
            <a:ext cx="10262160" cy="4472280"/>
          </a:xfrm>
          <a:prstGeom prst="rect">
            <a:avLst/>
          </a:prstGeom>
          <a:ln w="0">
            <a:noFill/>
          </a:ln>
        </p:spPr>
      </p:pic>
      <p:sp>
        <p:nvSpPr>
          <p:cNvPr id="157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14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головок 1"/>
          <p:cNvSpPr/>
          <p:nvPr/>
        </p:nvSpPr>
        <p:spPr>
          <a:xfrm>
            <a:off x="813600" y="51120"/>
            <a:ext cx="109245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Алгоритмы разбиения на временные интервалы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59" name="Объект 2"/>
          <p:cNvSpPr/>
          <p:nvPr/>
        </p:nvSpPr>
        <p:spPr>
          <a:xfrm>
            <a:off x="499680" y="1825560"/>
            <a:ext cx="108532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60" name="Таблица 4"/>
          <p:cNvGraphicFramePr/>
          <p:nvPr/>
        </p:nvGraphicFramePr>
        <p:xfrm>
          <a:off x="813600" y="1376640"/>
          <a:ext cx="10368720" cy="4421880"/>
        </p:xfrm>
        <a:graphic>
          <a:graphicData uri="http://schemas.openxmlformats.org/drawingml/2006/table">
            <a:tbl>
              <a:tblPr/>
              <a:tblGrid>
                <a:gridCol w="3456360"/>
                <a:gridCol w="3456360"/>
                <a:gridCol w="3456360"/>
              </a:tblGrid>
              <a:tr h="33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Алгоритм разбиения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Достоинства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Недостатки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98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 одинаковые интервалы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Универсальный (не зависит от выбранных слоёв)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Больше подходит для получения общего представления о данных корпуса, чем для поиска полезных шаблонов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05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 интервалы разной длительности в соответствии с аннотациями на выбранном (главном) слое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Можно выбрать слой, представляющий наибольший интерес для анализа, так как в каждом из выделенных интервалов будет аннотация с этого слоя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Для каждого слоя необходимо проводить отдельный анализ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9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 интервалы разной длительности в соответствии с отметками времени, имеющимися в файле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Позволяет производить наиболее детальное разбиение, не требует настройки.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Если для каждой аннотации отметки времени уникальны, разбиение будет слишком подробным и шаблоны перестанут выделяться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Заголовок 1_5"/>
          <p:cNvSpPr/>
          <p:nvPr/>
        </p:nvSpPr>
        <p:spPr>
          <a:xfrm>
            <a:off x="597600" y="339120"/>
            <a:ext cx="109245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Способы определения принадлежности события временному интервалу 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63" name="Объект 2_2"/>
          <p:cNvSpPr/>
          <p:nvPr/>
        </p:nvSpPr>
        <p:spPr>
          <a:xfrm>
            <a:off x="499680" y="1825560"/>
            <a:ext cx="108532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64" name="Таблица 4_0"/>
          <p:cNvGraphicFramePr/>
          <p:nvPr/>
        </p:nvGraphicFramePr>
        <p:xfrm>
          <a:off x="813600" y="2132640"/>
          <a:ext cx="10368720" cy="4063680"/>
        </p:xfrm>
        <a:graphic>
          <a:graphicData uri="http://schemas.openxmlformats.org/drawingml/2006/table">
            <a:tbl>
              <a:tblPr/>
              <a:tblGrid>
                <a:gridCol w="3456360"/>
                <a:gridCol w="3456360"/>
                <a:gridCol w="3456360"/>
              </a:tblGrid>
              <a:tr h="33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Способ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Достоинства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Недостатки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53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 полному вхождению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Универсальный (не зависит от выбранных слоёв)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Больше подходит для получения общего представления о данных корпуса, чем для поиска полезных шаблонов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 частичному вхождению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Можно выбрать слой, представляющий наибольший интерес для анализа, так как в каждом из выделенных интервалов будет аннотация с этого слоя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Для каждого слоя необходимо проводить отдельный анализ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 вхождению ключевого момента (начала, конца, пика)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Позволяет производить наиболее детальное разбиение, не требует настройки.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Если для каждой аннотации отметки времени уникальны, разбиение будет слишком подробным и шаблоны перестанут выделяться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5" name="Номер слайда 3_7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 1_6"/>
          <p:cNvSpPr/>
          <p:nvPr/>
        </p:nvSpPr>
        <p:spPr>
          <a:xfrm>
            <a:off x="597600" y="339120"/>
            <a:ext cx="109245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Алгоритмы поиска ассоциативных правил 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67" name="Объект 2_3"/>
          <p:cNvSpPr/>
          <p:nvPr/>
        </p:nvSpPr>
        <p:spPr>
          <a:xfrm>
            <a:off x="499680" y="1825560"/>
            <a:ext cx="108532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68" name="Таблица 4_1"/>
          <p:cNvGraphicFramePr/>
          <p:nvPr/>
        </p:nvGraphicFramePr>
        <p:xfrm>
          <a:off x="813600" y="2132640"/>
          <a:ext cx="10368720" cy="2343600"/>
        </p:xfrm>
        <a:graphic>
          <a:graphicData uri="http://schemas.openxmlformats.org/drawingml/2006/table">
            <a:tbl>
              <a:tblPr/>
              <a:tblGrid>
                <a:gridCol w="3456360"/>
                <a:gridCol w="3456360"/>
                <a:gridCol w="3456360"/>
              </a:tblGrid>
              <a:tr h="33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Способ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Достоинства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Недостатки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53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Apriori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Apriori Tid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Номер слайда 3_9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Заголовок 1_7"/>
          <p:cNvSpPr/>
          <p:nvPr/>
        </p:nvSpPr>
        <p:spPr>
          <a:xfrm>
            <a:off x="597600" y="339120"/>
            <a:ext cx="109245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Алгоритмы  кластеризации 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71" name="Объект 2_4"/>
          <p:cNvSpPr/>
          <p:nvPr/>
        </p:nvSpPr>
        <p:spPr>
          <a:xfrm>
            <a:off x="499680" y="1825560"/>
            <a:ext cx="108532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72" name="Таблица 4_2"/>
          <p:cNvGraphicFramePr/>
          <p:nvPr/>
        </p:nvGraphicFramePr>
        <p:xfrm>
          <a:off x="813600" y="2132640"/>
          <a:ext cx="10368720" cy="2343600"/>
        </p:xfrm>
        <a:graphic>
          <a:graphicData uri="http://schemas.openxmlformats.org/drawingml/2006/table">
            <a:tbl>
              <a:tblPr/>
              <a:tblGrid>
                <a:gridCol w="3456360"/>
                <a:gridCol w="3456360"/>
                <a:gridCol w="3456360"/>
              </a:tblGrid>
              <a:tr h="33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Способ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Достоинства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Недостатки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53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K-ближайших соседей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3" name="Номер слайда 3_11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Заголовок 1"/>
          <p:cNvSpPr/>
          <p:nvPr/>
        </p:nvSpPr>
        <p:spPr>
          <a:xfrm>
            <a:off x="88056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Цель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 задачи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Объект 2"/>
          <p:cNvSpPr/>
          <p:nvPr/>
        </p:nvSpPr>
        <p:spPr>
          <a:xfrm>
            <a:off x="923040" y="1690560"/>
            <a:ext cx="10429920" cy="46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500" spc="-1" strike="noStrike">
                <a:solidFill>
                  <a:srgbClr val="000000"/>
                </a:solidFill>
                <a:latin typeface="Calibri"/>
              </a:rPr>
              <a:t>Цель: 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разработка метода анализа шаблонов мультимодальной коммуникации в корпусе REC.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500" spc="-1" strike="noStrike">
                <a:solidFill>
                  <a:srgbClr val="000000"/>
                </a:solidFill>
                <a:latin typeface="Calibri"/>
              </a:rPr>
              <a:t>Задачи: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провести анализ корпуса REC;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разработать метод анализа шаблонов в корпусе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REC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разработать ПО, реализующее разработанный метод; 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сделать выводы о применимости разработанного метода.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</p:txBody>
      </p:sp>
      <p:sp>
        <p:nvSpPr>
          <p:cNvPr id="86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Заголовок 1_8"/>
          <p:cNvSpPr/>
          <p:nvPr/>
        </p:nvSpPr>
        <p:spPr>
          <a:xfrm>
            <a:off x="597600" y="339120"/>
            <a:ext cx="109245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RECAnalyzer: транзакции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75" name="Объект 2_5"/>
          <p:cNvSpPr/>
          <p:nvPr/>
        </p:nvSpPr>
        <p:spPr>
          <a:xfrm>
            <a:off x="499680" y="1825560"/>
            <a:ext cx="108532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76" name="Номер слайда 3_1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444680" y="1478160"/>
            <a:ext cx="9021960" cy="487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Заголовок 1_9"/>
          <p:cNvSpPr/>
          <p:nvPr/>
        </p:nvSpPr>
        <p:spPr>
          <a:xfrm>
            <a:off x="597600" y="339120"/>
            <a:ext cx="109245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RECAnalyzer: шаблоны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79" name="Объект 2_6"/>
          <p:cNvSpPr/>
          <p:nvPr/>
        </p:nvSpPr>
        <p:spPr>
          <a:xfrm>
            <a:off x="499680" y="1825560"/>
            <a:ext cx="108532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80" name="Номер слайда 3_15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935280" y="1371600"/>
            <a:ext cx="9122760" cy="49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оловок 1_10"/>
          <p:cNvSpPr/>
          <p:nvPr/>
        </p:nvSpPr>
        <p:spPr>
          <a:xfrm>
            <a:off x="597600" y="339120"/>
            <a:ext cx="109245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RECAnalyzer: кластеры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83" name="Объект 2_7"/>
          <p:cNvSpPr/>
          <p:nvPr/>
        </p:nvSpPr>
        <p:spPr>
          <a:xfrm>
            <a:off x="499680" y="1825560"/>
            <a:ext cx="108532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84" name="Номер слайда 3_17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935280" y="1371600"/>
            <a:ext cx="4227480" cy="228564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6516360" y="1371600"/>
            <a:ext cx="4227480" cy="228564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3544560" y="3890520"/>
            <a:ext cx="4227480" cy="22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Заголовок 1_11"/>
          <p:cNvSpPr/>
          <p:nvPr/>
        </p:nvSpPr>
        <p:spPr>
          <a:xfrm>
            <a:off x="597600" y="339120"/>
            <a:ext cx="109245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Красивые графики с полученными данными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89" name="Объект 2_8"/>
          <p:cNvSpPr/>
          <p:nvPr/>
        </p:nvSpPr>
        <p:spPr>
          <a:xfrm>
            <a:off x="499680" y="1825560"/>
            <a:ext cx="108532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90" name="Номер слайда 3_19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15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Заключение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2" name="Объект 2"/>
          <p:cNvSpPr/>
          <p:nvPr/>
        </p:nvSpPr>
        <p:spPr>
          <a:xfrm>
            <a:off x="838080" y="1431000"/>
            <a:ext cx="10514880" cy="49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проведён анализ корпуса REC;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разработан метод анализа шаблонов в корпусе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;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разработано ПО, реализующее метод и визуализацию данных корпуса;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получены результаты апробации метода на данных корпуса.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3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F956859-3DCC-4B38-8EE4-374C6D7781DE}" type="slidenum">
              <a:rPr b="0" lang="en-US" sz="24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1"/>
          <p:cNvSpPr/>
          <p:nvPr/>
        </p:nvSpPr>
        <p:spPr>
          <a:xfrm>
            <a:off x="92304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Описание предметной области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Объект 2"/>
          <p:cNvSpPr/>
          <p:nvPr/>
        </p:nvSpPr>
        <p:spPr>
          <a:xfrm>
            <a:off x="868680" y="1572840"/>
            <a:ext cx="101037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58920" indent="-358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Русскоязычный эмоциональный корпус REC (Russian Emotional Corpus, разработан НИЦ «Курчатовский институт»)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500" spc="-1" strike="noStrike">
              <a:latin typeface="Arial"/>
            </a:endParaRPr>
          </a:p>
          <a:p>
            <a:pPr marL="358920" indent="-358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Используется для выделения и анализа поведенческих сценариев для  переноса их на аффективного робота Ф-2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500" spc="-1" strike="noStrike">
              <a:latin typeface="Arial"/>
            </a:endParaRPr>
          </a:p>
          <a:p>
            <a:pPr marL="358920" indent="-358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Разрабатываемый метод позволит систематизировать и ускорить процесс работы с корпусом, а в дальнейшем может быть полезен при автоматизации процесса разметки новых видеозаписей.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89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Заголовок 1"/>
          <p:cNvSpPr/>
          <p:nvPr/>
        </p:nvSpPr>
        <p:spPr>
          <a:xfrm>
            <a:off x="1075320" y="1832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Данные в корпусе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REC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Объект 2"/>
          <p:cNvSpPr/>
          <p:nvPr/>
        </p:nvSpPr>
        <p:spPr>
          <a:xfrm>
            <a:off x="838080" y="1509120"/>
            <a:ext cx="10514880" cy="49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Каждый </a:t>
            </a:r>
            <a:r>
              <a:rPr b="1" i="1" lang="ru-RU" sz="2500" spc="-1" strike="noStrike">
                <a:solidFill>
                  <a:srgbClr val="000000"/>
                </a:solidFill>
                <a:latin typeface="Calibri"/>
              </a:rPr>
              <a:t>файл 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корпуса представляет собой описание коммуникативного поведения человека в некоторой эмоциональной ситуации (в формате xml). 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ru-RU" sz="2500" spc="-1" strike="noStrike">
                <a:solidFill>
                  <a:srgbClr val="000000"/>
                </a:solidFill>
                <a:latin typeface="Calibri"/>
              </a:rPr>
              <a:t>Событие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 — фиксация различимого проявления коммуникативного поведения в конкретном интервале времени. 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ru-RU" sz="2500" spc="-1" strike="noStrike">
                <a:solidFill>
                  <a:srgbClr val="000000"/>
                </a:solidFill>
                <a:latin typeface="Calibri"/>
              </a:rPr>
              <a:t>Аннотация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 —</a:t>
            </a:r>
            <a:r>
              <a:rPr b="1" i="1" lang="ru-RU" sz="2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текстовое обозначений события (взгляд вверх, поднимает брови, часто моргает, дистанцирование, речь-эмфаза и др.).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Аннотации сгруппированы по </a:t>
            </a:r>
            <a:r>
              <a:rPr b="1" i="1" lang="ru-RU" sz="2500" spc="-1" strike="noStrike">
                <a:solidFill>
                  <a:srgbClr val="000000"/>
                </a:solidFill>
                <a:latin typeface="Calibri"/>
              </a:rPr>
              <a:t>слоям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 — каналам выражения поведения:</a:t>
            </a:r>
            <a:endParaRPr b="0" lang="ru-RU" sz="25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мимика и жесты: каналы рук, глаз, рта; </a:t>
            </a:r>
            <a:endParaRPr b="0" lang="ru-RU" sz="25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каналы текста (текст, его структура);</a:t>
            </a:r>
            <a:endParaRPr b="0" lang="ru-RU" sz="25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коммуникативная функция (дистанцирование, демонстрация согласия, несогласия, непонимания и др.).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500" spc="-1" strike="noStrike">
              <a:latin typeface="Arial"/>
            </a:endParaRPr>
          </a:p>
        </p:txBody>
      </p:sp>
      <p:sp>
        <p:nvSpPr>
          <p:cNvPr id="92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Заголовок 1"/>
          <p:cNvSpPr/>
          <p:nvPr/>
        </p:nvSpPr>
        <p:spPr>
          <a:xfrm>
            <a:off x="889200" y="2610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Пример данных корпуса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REC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914400" y="1584000"/>
            <a:ext cx="9829440" cy="44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&lt;TIER DEFAULT_LOCALE="ru" LINGUISTIC_TYPE_REF="default-lt" TIER_ID="текст"&gt;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      </a:t>
            </a:r>
            <a:r>
              <a:rPr b="0" lang="ru-RU" sz="1800" spc="-1" strike="noStrike">
                <a:latin typeface="Arial"/>
              </a:rPr>
              <a:t>&lt;ANNOTATION&gt;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          </a:t>
            </a:r>
            <a:r>
              <a:rPr b="0" lang="ru-RU" sz="1800" spc="-1" strike="noStrike">
                <a:latin typeface="Arial"/>
              </a:rPr>
              <a:t>&lt;ALIGNABLE_ANNOTATION ANNOTATION_ID="a160" TIME_SLOT_REF1="ts11" TIME_SLOT_REF2="ts12"&gt;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              </a:t>
            </a:r>
            <a:r>
              <a:rPr b="0" lang="ru-RU" sz="1800" spc="-1" strike="noStrike">
                <a:latin typeface="Arial"/>
              </a:rPr>
              <a:t>&lt;ANNOTATION_VALUE&gt;перлокуция&lt;/ANNOTATION_VALUE&gt;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          </a:t>
            </a:r>
            <a:r>
              <a:rPr b="0" lang="ru-RU" sz="1800" spc="-1" strike="noStrike">
                <a:latin typeface="Arial"/>
              </a:rPr>
              <a:t>&lt;/ALIGNABLE_ANNOTATION&gt;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      </a:t>
            </a:r>
            <a:r>
              <a:rPr b="0" lang="ru-RU" sz="1800" spc="-1" strike="noStrike">
                <a:latin typeface="Arial"/>
              </a:rPr>
              <a:t>&lt;/ANNOTATION&gt;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      </a:t>
            </a:r>
            <a:r>
              <a:rPr b="0" lang="ru-RU" sz="1800" spc="-1" strike="noStrike">
                <a:latin typeface="Arial"/>
              </a:rPr>
              <a:t>&lt;ANNOTATION&gt;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          </a:t>
            </a:r>
            <a:r>
              <a:rPr b="0" lang="ru-RU" sz="1800" spc="-1" strike="noStrike">
                <a:latin typeface="Arial"/>
              </a:rPr>
              <a:t>&lt;ALIGNABLE_ANNOTATION ANNOTATION_ID="a161" TIME_SLOT_REF1="ts15" TIME_SLOT_REF2="ts30"&gt;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              </a:t>
            </a:r>
            <a:r>
              <a:rPr b="0" lang="ru-RU" sz="1800" spc="-1" strike="noStrike">
                <a:latin typeface="Arial"/>
              </a:rPr>
              <a:t>&lt;ANNOTATION_VALUE&gt;перлокуция это воздействие высказывания на чувства мысли&lt;/ANNOTATION_VALUE&gt;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          </a:t>
            </a:r>
            <a:r>
              <a:rPr b="0" lang="ru-RU" sz="1800" spc="-1" strike="noStrike">
                <a:latin typeface="Arial"/>
              </a:rPr>
              <a:t>&lt;/ALIGNABLE_ANNOTATION&gt;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      </a:t>
            </a:r>
            <a:r>
              <a:rPr b="0" lang="ru-RU" sz="1800" spc="-1" strike="noStrike">
                <a:latin typeface="Arial"/>
              </a:rPr>
              <a:t>&lt;/ANNOTATION&gt;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  <a:ea typeface="Droid Sans Fallback"/>
              </a:rPr>
              <a:t>&lt;/TIER&gt;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Объект 2"/>
          <p:cNvSpPr/>
          <p:nvPr/>
        </p:nvSpPr>
        <p:spPr>
          <a:xfrm>
            <a:off x="887760" y="2044800"/>
            <a:ext cx="1017288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ru-RU" sz="2500" spc="-1" strike="noStrike">
                <a:solidFill>
                  <a:srgbClr val="000000"/>
                </a:solidFill>
                <a:latin typeface="Calibri"/>
              </a:rPr>
              <a:t>Шаблон мультимодальной коммуникации</a:t>
            </a:r>
            <a:r>
              <a:rPr b="1" lang="ru-RU" sz="2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– повторяющееся множество совместно встречающихся аннотаций.</a:t>
            </a:r>
            <a:endParaRPr b="0" lang="ru-RU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500" spc="-1" strike="noStrike">
                <a:solidFill>
                  <a:srgbClr val="000000"/>
                </a:solidFill>
                <a:latin typeface="Calibri"/>
              </a:rPr>
              <a:t>Совместно встречающиеся аннотации — аннотации событий, относящихся к некоторому общему интервалу времени.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500" spc="-1" strike="noStrike">
              <a:latin typeface="Arial"/>
            </a:endParaRPr>
          </a:p>
        </p:txBody>
      </p:sp>
      <p:sp>
        <p:nvSpPr>
          <p:cNvPr id="97" name="Заголовок 1"/>
          <p:cNvSpPr/>
          <p:nvPr/>
        </p:nvSpPr>
        <p:spPr>
          <a:xfrm>
            <a:off x="838080" y="504000"/>
            <a:ext cx="1075176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Шаблоны мультимодальной коммуникации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(ШМК)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_1"/>
          <p:cNvSpPr/>
          <p:nvPr/>
        </p:nvSpPr>
        <p:spPr>
          <a:xfrm>
            <a:off x="1054080" y="720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Интеллектуальное извлечение данных</a:t>
            </a:r>
            <a:endParaRPr b="0" lang="ru-RU" sz="4400" spc="-1" strike="noStrike">
              <a:latin typeface="Arial"/>
            </a:endParaRPr>
          </a:p>
        </p:txBody>
      </p:sp>
      <p:graphicFrame>
        <p:nvGraphicFramePr>
          <p:cNvPr id="100" name="Объект 4_1"/>
          <p:cNvGraphicFramePr/>
          <p:nvPr/>
        </p:nvGraphicFramePr>
        <p:xfrm>
          <a:off x="1287000" y="1219320"/>
          <a:ext cx="9632880" cy="4995360"/>
        </p:xfrm>
        <a:graphic>
          <a:graphicData uri="http://schemas.openxmlformats.org/drawingml/2006/table">
            <a:tbl>
              <a:tblPr/>
              <a:tblGrid>
                <a:gridCol w="3759480"/>
                <a:gridCol w="5873760"/>
              </a:tblGrid>
              <a:tr h="78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Задачи извлечения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Описание 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8984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Классификация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разбиение исходного множества объектов на заранее определённые классы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8984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Кластеризация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разбиение исходного множества объектов на группы, которые заранее не определены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2860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Поиск ассоциативных правил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поиск закономерностей внутри транзакций – групп событий, связанных между собой каким-либо образом (например, происходящих одновременно)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8984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Поиск последовательностей</a:t>
                      </a:r>
                      <a:endParaRPr b="0" lang="ru-RU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(последовательных ассоциаций)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поиск закономерностей внутри транзакций с учётом их порядка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7760">
                <a:tc>
                  <a:txBody>
                    <a:bodyPr lIns="68400" rIns="68400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Составление прогнозов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оценка пропущенных или предсказание новых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" name="Номер слайда 3_1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57200" y="3943800"/>
            <a:ext cx="685440" cy="456840"/>
          </a:xfrm>
          <a:custGeom>
            <a:avLst/>
            <a:gdLst/>
            <a:ahLst/>
            <a:rect l="l" t="t" r="r" b="b"/>
            <a:pathLst>
              <a:path w="1907" h="1272">
                <a:moveTo>
                  <a:pt x="0" y="317"/>
                </a:moveTo>
                <a:lnTo>
                  <a:pt x="1429" y="317"/>
                </a:lnTo>
                <a:lnTo>
                  <a:pt x="1429" y="0"/>
                </a:lnTo>
                <a:lnTo>
                  <a:pt x="1906" y="635"/>
                </a:lnTo>
                <a:lnTo>
                  <a:pt x="1429" y="1271"/>
                </a:lnTo>
                <a:lnTo>
                  <a:pt x="1429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Заголовок 1"/>
          <p:cNvSpPr/>
          <p:nvPr/>
        </p:nvSpPr>
        <p:spPr>
          <a:xfrm>
            <a:off x="838080" y="1324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Транзакции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4" name="Объект 2"/>
          <p:cNvSpPr/>
          <p:nvPr/>
        </p:nvSpPr>
        <p:spPr>
          <a:xfrm>
            <a:off x="838080" y="14580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ru-RU" sz="2800" spc="-1" strike="noStrike">
                <a:solidFill>
                  <a:srgbClr val="000000"/>
                </a:solidFill>
                <a:latin typeface="Calibri"/>
              </a:rPr>
              <a:t>Транзакция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– фактически выделенное множество аннотаций, встреченных совместно.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Транзакция содержит набор (правило) , если все аннотации, входящие в набор (правило) входят также и в транзакцию.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5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10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/>
          <p:nvPr/>
        </p:nvSpPr>
        <p:spPr>
          <a:xfrm>
            <a:off x="949320" y="824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Виды ШМК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7" name="Объект 2"/>
          <p:cNvSpPr/>
          <p:nvPr/>
        </p:nvSpPr>
        <p:spPr>
          <a:xfrm>
            <a:off x="573480" y="1092240"/>
            <a:ext cx="10514880" cy="50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lvl="1" marL="685800" indent="-22788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i="1" lang="ru-RU" sz="2700" spc="-1" strike="noStrike">
                <a:solidFill>
                  <a:srgbClr val="000000"/>
                </a:solidFill>
                <a:latin typeface="Calibri"/>
              </a:rPr>
              <a:t>Набор</a:t>
            </a: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 – это множество совместно встречающихся уникальных аннотаций.</a:t>
            </a:r>
            <a:endParaRPr b="0" lang="ru-RU" sz="27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i="1" lang="ru-RU" sz="2700" spc="-1" strike="noStrike">
                <a:solidFill>
                  <a:srgbClr val="000000"/>
                </a:solidFill>
                <a:latin typeface="Calibri"/>
              </a:rPr>
              <a:t>Правило</a:t>
            </a: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 – это пара вида 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&lt;</a:t>
            </a: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набор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аннотация</a:t>
            </a: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&gt;</a:t>
            </a: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7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При этом набор называется </a:t>
            </a:r>
            <a:r>
              <a:rPr b="1" i="1" lang="ru-RU" sz="2700" spc="-1" strike="noStrike">
                <a:solidFill>
                  <a:srgbClr val="000000"/>
                </a:solidFill>
                <a:latin typeface="Calibri"/>
              </a:rPr>
              <a:t>телом правила</a:t>
            </a: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, </a:t>
            </a:r>
            <a:endParaRPr b="0" lang="ru-RU" sz="27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а аннотация — </a:t>
            </a:r>
            <a:r>
              <a:rPr b="1" i="1" lang="ru-RU" sz="2700" spc="-1" strike="noStrike">
                <a:solidFill>
                  <a:srgbClr val="000000"/>
                </a:solidFill>
                <a:latin typeface="Calibri"/>
              </a:rPr>
              <a:t>следствием </a:t>
            </a: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или</a:t>
            </a:r>
            <a:r>
              <a:rPr b="1" i="1" lang="ru-RU" sz="2700" spc="-1" strike="noStrike">
                <a:solidFill>
                  <a:srgbClr val="000000"/>
                </a:solidFill>
                <a:latin typeface="Calibri"/>
              </a:rPr>
              <a:t> заголовком правила</a:t>
            </a:r>
            <a:r>
              <a:rPr b="0" lang="ru-RU" sz="27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7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</a:pPr>
            <a:endParaRPr b="0" lang="ru-RU" sz="27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Правила отображают зависимости между аннотациями внутри набора.</a:t>
            </a:r>
            <a:endParaRPr b="0" lang="ru-RU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Пусть есть набор из 4 аннотаций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{A, B, C, D}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Если элемент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D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встречается почти во всех случаях, когда встречается набор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{A, B, C}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,  то имеет место правило &lt;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{A, B, C}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Droid Sans Fallback"/>
              </a:rPr>
              <a:t>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D&gt;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b="0" lang="ru-RU" sz="2800" spc="-1" strike="noStrike">
              <a:latin typeface="Arial"/>
            </a:endParaRPr>
          </a:p>
          <a:p>
            <a:pPr lvl="2" marL="1296000" indent="-2876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Таким образом, если при анализе корпуса найдено множество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{A, B, C} совместно встреяющихся аннотаций, то велика вероятность что в этом интервале есть событие с аннотацией D.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8" name="Номер слайда 3"/>
          <p:cNvSpPr/>
          <p:nvPr/>
        </p:nvSpPr>
        <p:spPr>
          <a:xfrm>
            <a:off x="872172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2017-12-13T08:21:34Z</dcterms:created>
  <dc:creator>Наталия Жарова</dc:creator>
  <dc:description/>
  <dc:language>en-US</dc:language>
  <cp:lastModifiedBy/>
  <dcterms:modified xsi:type="dcterms:W3CDTF">2021-05-17T22:07:58Z</dcterms:modified>
  <cp:revision>116</cp:revision>
  <dc:subject/>
  <dc:title>Курсовой проект по курсу «Компьютерная графика» на тему: «Программа визуализации молекул»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1</vt:r8>
  </property>
  <property fmtid="{D5CDD505-2E9C-101B-9397-08002B2CF9AE}" pid="3" name="Notes">
    <vt:r8>16</vt:r8>
  </property>
  <property fmtid="{D5CDD505-2E9C-101B-9397-08002B2CF9AE}" pid="4" name="PresentationFormat">
    <vt:lpwstr>Широкоэкранный</vt:lpwstr>
  </property>
  <property fmtid="{D5CDD505-2E9C-101B-9397-08002B2CF9AE}" pid="5" name="Slides">
    <vt:r8>25</vt:r8>
  </property>
</Properties>
</file>