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3.png" ContentType="image/png"/>
  <Override PartName="/ppt/media/image2.png" ContentType="image/png"/>
  <Override PartName="/ppt/media/image1.png" ContentType="image/png"/>
  <Override PartName="/ppt/media/image5.wmf" ContentType="image/x-wmf"/>
  <Override PartName="/ppt/media/image4.wmf" ContentType="image/x-wmf"/>
  <Override PartName="/ppt/media/image6.wmf" ContentType="image/x-wmf"/>
  <Override PartName="/ppt/media/image7.wmf" ContentType="image/x-wmf"/>
  <Override PartName="/ppt/media/image8.wmf" ContentType="image/x-wmf"/>
  <Override PartName="/ppt/media/image9.wmf" ContentType="image/x-wmf"/>
  <Override PartName="/ppt/media/image13.jpeg" ContentType="image/jpeg"/>
  <Override PartName="/ppt/media/image12.jpeg" ContentType="image/jpeg"/>
  <Override PartName="/ppt/media/image24.wmf" ContentType="image/x-wmf"/>
  <Override PartName="/ppt/media/image23.wmf" ContentType="image/x-wmf"/>
  <Override PartName="/ppt/media/image22.wmf" ContentType="image/x-wmf"/>
  <Override PartName="/ppt/media/image21.wmf" ContentType="image/x-wmf"/>
  <Override PartName="/ppt/media/image20.wmf" ContentType="image/x-wmf"/>
  <Override PartName="/ppt/media/image19.wmf" ContentType="image/x-wmf"/>
  <Override PartName="/ppt/media/image18.wmf" ContentType="image/x-wmf"/>
  <Override PartName="/ppt/media/image17.wmf" ContentType="image/x-wmf"/>
  <Override PartName="/ppt/media/image10.wmf" ContentType="image/x-wmf"/>
  <Override PartName="/ppt/media/image11.wmf" ContentType="image/x-wmf"/>
  <Override PartName="/ppt/media/image15.wmf" ContentType="image/x-wmf"/>
  <Override PartName="/ppt/media/image14.wmf" ContentType="image/x-wmf"/>
  <Override PartName="/ppt/media/image16.wmf" ContentType="image/x-wm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11887200" cy="6858000"/>
  <p:notesSz cx="6888162" cy="962342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69EC387-CCBF-498F-B5CF-9A194EC219ED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3902040" y="9140760"/>
            <a:ext cx="298368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4320" rIns="94320" tIns="47160" bIns="47160" anchor="b"/>
          <a:p>
            <a:pPr algn="r">
              <a:lnSpc>
                <a:spcPct val="100000"/>
              </a:lnSpc>
            </a:pPr>
            <a:fld id="{E601CEC9-4780-498D-AEA4-BFD3405717AD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sldImg"/>
          </p:nvPr>
        </p:nvSpPr>
        <p:spPr>
          <a:xfrm>
            <a:off x="1038240" y="722160"/>
            <a:ext cx="4811040" cy="3607560"/>
          </a:xfrm>
          <a:prstGeom prst="rect">
            <a:avLst/>
          </a:prstGeom>
        </p:spPr>
      </p:sp>
      <p:sp>
        <p:nvSpPr>
          <p:cNvPr id="445" name="PlaceHolder 3"/>
          <p:cNvSpPr>
            <a:spLocks noGrp="1"/>
          </p:cNvSpPr>
          <p:nvPr>
            <p:ph type="body"/>
          </p:nvPr>
        </p:nvSpPr>
        <p:spPr>
          <a:xfrm>
            <a:off x="689040" y="4570560"/>
            <a:ext cx="5509440" cy="4330080"/>
          </a:xfrm>
          <a:prstGeom prst="rect">
            <a:avLst/>
          </a:prstGeom>
        </p:spPr>
        <p:txBody>
          <a:bodyPr lIns="94320" rIns="94320" tIns="47160" bIns="4716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3902040" y="9140760"/>
            <a:ext cx="298368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4320" rIns="94320" tIns="47160" bIns="47160" anchor="b"/>
          <a:p>
            <a:pPr algn="r">
              <a:lnSpc>
                <a:spcPct val="100000"/>
              </a:lnSpc>
            </a:pPr>
            <a:fld id="{25530EB0-03E3-46B6-B92B-07244D08D4F7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 type="sldImg"/>
          </p:nvPr>
        </p:nvSpPr>
        <p:spPr>
          <a:xfrm>
            <a:off x="1038240" y="722160"/>
            <a:ext cx="4811040" cy="3607560"/>
          </a:xfrm>
          <a:prstGeom prst="rect">
            <a:avLst/>
          </a:prstGeom>
        </p:spPr>
      </p:sp>
      <p:sp>
        <p:nvSpPr>
          <p:cNvPr id="472" name="PlaceHolder 3"/>
          <p:cNvSpPr>
            <a:spLocks noGrp="1"/>
          </p:cNvSpPr>
          <p:nvPr>
            <p:ph type="body"/>
          </p:nvPr>
        </p:nvSpPr>
        <p:spPr>
          <a:xfrm>
            <a:off x="689040" y="4570560"/>
            <a:ext cx="5509440" cy="4330080"/>
          </a:xfrm>
          <a:prstGeom prst="rect">
            <a:avLst/>
          </a:prstGeom>
        </p:spPr>
        <p:txBody>
          <a:bodyPr lIns="94320" rIns="94320" tIns="47160" bIns="4716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3902040" y="9140760"/>
            <a:ext cx="298368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4320" rIns="94320" tIns="47160" bIns="47160" anchor="b"/>
          <a:p>
            <a:pPr algn="r">
              <a:lnSpc>
                <a:spcPct val="100000"/>
              </a:lnSpc>
            </a:pPr>
            <a:fld id="{DF024228-A98D-4CC9-B2BD-DD921B4A94F3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sldImg"/>
          </p:nvPr>
        </p:nvSpPr>
        <p:spPr>
          <a:xfrm>
            <a:off x="1038240" y="722160"/>
            <a:ext cx="4811040" cy="3607560"/>
          </a:xfrm>
          <a:prstGeom prst="rect">
            <a:avLst/>
          </a:prstGeom>
        </p:spPr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689040" y="4570560"/>
            <a:ext cx="5509440" cy="4330080"/>
          </a:xfrm>
          <a:prstGeom prst="rect">
            <a:avLst/>
          </a:prstGeom>
        </p:spPr>
        <p:txBody>
          <a:bodyPr lIns="94320" rIns="94320" tIns="47160" bIns="4716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3902040" y="9140760"/>
            <a:ext cx="298368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4320" rIns="94320" tIns="47160" bIns="47160" anchor="b"/>
          <a:p>
            <a:pPr algn="r">
              <a:lnSpc>
                <a:spcPct val="100000"/>
              </a:lnSpc>
            </a:pPr>
            <a:fld id="{B0D8A30B-450E-415D-93E5-7393A33AAA81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 type="sldImg"/>
          </p:nvPr>
        </p:nvSpPr>
        <p:spPr>
          <a:xfrm>
            <a:off x="1038240" y="722160"/>
            <a:ext cx="4811040" cy="3607560"/>
          </a:xfrm>
          <a:prstGeom prst="rect">
            <a:avLst/>
          </a:prstGeom>
        </p:spPr>
      </p:sp>
      <p:sp>
        <p:nvSpPr>
          <p:cNvPr id="478" name="PlaceHolder 3"/>
          <p:cNvSpPr>
            <a:spLocks noGrp="1"/>
          </p:cNvSpPr>
          <p:nvPr>
            <p:ph type="body"/>
          </p:nvPr>
        </p:nvSpPr>
        <p:spPr>
          <a:xfrm>
            <a:off x="689040" y="4570560"/>
            <a:ext cx="5509440" cy="4330080"/>
          </a:xfrm>
          <a:prstGeom prst="rect">
            <a:avLst/>
          </a:prstGeom>
        </p:spPr>
        <p:txBody>
          <a:bodyPr lIns="94320" rIns="94320" tIns="47160" bIns="4716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3902040" y="9140760"/>
            <a:ext cx="298368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4320" rIns="94320" tIns="47160" bIns="47160" anchor="b"/>
          <a:p>
            <a:pPr algn="r">
              <a:lnSpc>
                <a:spcPct val="100000"/>
              </a:lnSpc>
            </a:pPr>
            <a:fld id="{D4B6950C-043F-43BD-808A-60D7F4C104E5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 type="sldImg"/>
          </p:nvPr>
        </p:nvSpPr>
        <p:spPr>
          <a:xfrm>
            <a:off x="1038240" y="722160"/>
            <a:ext cx="4811040" cy="3607560"/>
          </a:xfrm>
          <a:prstGeom prst="rect">
            <a:avLst/>
          </a:prstGeom>
        </p:spPr>
      </p:sp>
      <p:sp>
        <p:nvSpPr>
          <p:cNvPr id="481" name="PlaceHolder 3"/>
          <p:cNvSpPr>
            <a:spLocks noGrp="1"/>
          </p:cNvSpPr>
          <p:nvPr>
            <p:ph type="body"/>
          </p:nvPr>
        </p:nvSpPr>
        <p:spPr>
          <a:xfrm>
            <a:off x="689040" y="4570560"/>
            <a:ext cx="5509440" cy="4330080"/>
          </a:xfrm>
          <a:prstGeom prst="rect">
            <a:avLst/>
          </a:prstGeom>
        </p:spPr>
        <p:txBody>
          <a:bodyPr lIns="94320" rIns="94320" tIns="47160" bIns="4716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3902040" y="9140760"/>
            <a:ext cx="298368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4320" rIns="94320" tIns="47160" bIns="47160" anchor="b"/>
          <a:p>
            <a:pPr algn="r">
              <a:lnSpc>
                <a:spcPct val="100000"/>
              </a:lnSpc>
            </a:pPr>
            <a:fld id="{09B11CF4-44FC-44C0-866E-8B2BDFE12974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sldImg"/>
          </p:nvPr>
        </p:nvSpPr>
        <p:spPr>
          <a:xfrm>
            <a:off x="1038240" y="722160"/>
            <a:ext cx="4811040" cy="3607560"/>
          </a:xfrm>
          <a:prstGeom prst="rect">
            <a:avLst/>
          </a:prstGeom>
        </p:spPr>
      </p:sp>
      <p:sp>
        <p:nvSpPr>
          <p:cNvPr id="484" name="PlaceHolder 3"/>
          <p:cNvSpPr>
            <a:spLocks noGrp="1"/>
          </p:cNvSpPr>
          <p:nvPr>
            <p:ph type="body"/>
          </p:nvPr>
        </p:nvSpPr>
        <p:spPr>
          <a:xfrm>
            <a:off x="689040" y="4570560"/>
            <a:ext cx="5509440" cy="4330080"/>
          </a:xfrm>
          <a:prstGeom prst="rect">
            <a:avLst/>
          </a:prstGeom>
        </p:spPr>
        <p:txBody>
          <a:bodyPr lIns="94320" rIns="94320" tIns="47160" bIns="4716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CustomShape 1"/>
          <p:cNvSpPr/>
          <p:nvPr/>
        </p:nvSpPr>
        <p:spPr>
          <a:xfrm>
            <a:off x="3902040" y="9140760"/>
            <a:ext cx="298368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4320" rIns="94320" tIns="47160" bIns="47160" anchor="b"/>
          <a:p>
            <a:pPr algn="r">
              <a:lnSpc>
                <a:spcPct val="100000"/>
              </a:lnSpc>
            </a:pPr>
            <a:fld id="{0F1CFEE9-10B5-4357-AF7E-10AF8152C314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 type="sldImg"/>
          </p:nvPr>
        </p:nvSpPr>
        <p:spPr>
          <a:xfrm>
            <a:off x="1038240" y="722160"/>
            <a:ext cx="4811040" cy="3607560"/>
          </a:xfrm>
          <a:prstGeom prst="rect">
            <a:avLst/>
          </a:prstGeom>
        </p:spPr>
      </p:sp>
      <p:sp>
        <p:nvSpPr>
          <p:cNvPr id="487" name="PlaceHolder 3"/>
          <p:cNvSpPr>
            <a:spLocks noGrp="1"/>
          </p:cNvSpPr>
          <p:nvPr>
            <p:ph type="body"/>
          </p:nvPr>
        </p:nvSpPr>
        <p:spPr>
          <a:xfrm>
            <a:off x="689040" y="4570560"/>
            <a:ext cx="5509440" cy="4330080"/>
          </a:xfrm>
          <a:prstGeom prst="rect">
            <a:avLst/>
          </a:prstGeom>
        </p:spPr>
        <p:txBody>
          <a:bodyPr lIns="94320" rIns="94320" tIns="47160" bIns="4716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3902040" y="9140760"/>
            <a:ext cx="298368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4320" rIns="94320" tIns="47160" bIns="47160" anchor="b"/>
          <a:p>
            <a:pPr algn="r">
              <a:lnSpc>
                <a:spcPct val="100000"/>
              </a:lnSpc>
            </a:pPr>
            <a:fld id="{413D909D-9F8C-4316-BD6F-B8C22943166A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 type="sldImg"/>
          </p:nvPr>
        </p:nvSpPr>
        <p:spPr>
          <a:xfrm>
            <a:off x="1038240" y="722160"/>
            <a:ext cx="4811040" cy="3607560"/>
          </a:xfrm>
          <a:prstGeom prst="rect">
            <a:avLst/>
          </a:prstGeom>
        </p:spPr>
      </p:sp>
      <p:sp>
        <p:nvSpPr>
          <p:cNvPr id="490" name="PlaceHolder 3"/>
          <p:cNvSpPr>
            <a:spLocks noGrp="1"/>
          </p:cNvSpPr>
          <p:nvPr>
            <p:ph type="body"/>
          </p:nvPr>
        </p:nvSpPr>
        <p:spPr>
          <a:xfrm>
            <a:off x="689040" y="4570560"/>
            <a:ext cx="5509440" cy="4330080"/>
          </a:xfrm>
          <a:prstGeom prst="rect">
            <a:avLst/>
          </a:prstGeom>
        </p:spPr>
        <p:txBody>
          <a:bodyPr lIns="94320" rIns="94320" tIns="47160" bIns="4716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ustomShape 1"/>
          <p:cNvSpPr/>
          <p:nvPr/>
        </p:nvSpPr>
        <p:spPr>
          <a:xfrm>
            <a:off x="3902040" y="9140760"/>
            <a:ext cx="298368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4320" rIns="94320" tIns="47160" bIns="47160" anchor="b"/>
          <a:p>
            <a:pPr algn="r">
              <a:lnSpc>
                <a:spcPct val="100000"/>
              </a:lnSpc>
            </a:pPr>
            <a:fld id="{23D61384-C4B0-41D6-9BE6-A608E8FF2B73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 type="sldImg"/>
          </p:nvPr>
        </p:nvSpPr>
        <p:spPr>
          <a:xfrm>
            <a:off x="1038240" y="722160"/>
            <a:ext cx="4811040" cy="3607560"/>
          </a:xfrm>
          <a:prstGeom prst="rect">
            <a:avLst/>
          </a:prstGeom>
        </p:spPr>
      </p:sp>
      <p:sp>
        <p:nvSpPr>
          <p:cNvPr id="493" name="PlaceHolder 3"/>
          <p:cNvSpPr>
            <a:spLocks noGrp="1"/>
          </p:cNvSpPr>
          <p:nvPr>
            <p:ph type="body"/>
          </p:nvPr>
        </p:nvSpPr>
        <p:spPr>
          <a:xfrm>
            <a:off x="689040" y="4570560"/>
            <a:ext cx="5509440" cy="4330080"/>
          </a:xfrm>
          <a:prstGeom prst="rect">
            <a:avLst/>
          </a:prstGeom>
        </p:spPr>
        <p:txBody>
          <a:bodyPr lIns="94320" rIns="94320" tIns="47160" bIns="4716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CustomShape 1"/>
          <p:cNvSpPr/>
          <p:nvPr/>
        </p:nvSpPr>
        <p:spPr>
          <a:xfrm>
            <a:off x="3902040" y="9140760"/>
            <a:ext cx="298368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4320" rIns="94320" tIns="47160" bIns="47160" anchor="b"/>
          <a:p>
            <a:pPr algn="r">
              <a:lnSpc>
                <a:spcPct val="100000"/>
              </a:lnSpc>
            </a:pPr>
            <a:fld id="{6DD68EFA-CB19-4BCC-B9E4-E18EA3BB2F65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sldImg"/>
          </p:nvPr>
        </p:nvSpPr>
        <p:spPr>
          <a:xfrm>
            <a:off x="1038240" y="722160"/>
            <a:ext cx="4811040" cy="3607560"/>
          </a:xfrm>
          <a:prstGeom prst="rect">
            <a:avLst/>
          </a:prstGeom>
        </p:spPr>
      </p:sp>
      <p:sp>
        <p:nvSpPr>
          <p:cNvPr id="496" name="PlaceHolder 3"/>
          <p:cNvSpPr>
            <a:spLocks noGrp="1"/>
          </p:cNvSpPr>
          <p:nvPr>
            <p:ph type="body"/>
          </p:nvPr>
        </p:nvSpPr>
        <p:spPr>
          <a:xfrm>
            <a:off x="689040" y="4570560"/>
            <a:ext cx="5509440" cy="4330080"/>
          </a:xfrm>
          <a:prstGeom prst="rect">
            <a:avLst/>
          </a:prstGeom>
        </p:spPr>
        <p:txBody>
          <a:bodyPr lIns="94320" rIns="94320" tIns="47160" bIns="4716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CustomShape 1"/>
          <p:cNvSpPr/>
          <p:nvPr/>
        </p:nvSpPr>
        <p:spPr>
          <a:xfrm>
            <a:off x="3902040" y="9140760"/>
            <a:ext cx="298368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4320" rIns="94320" tIns="47160" bIns="47160" anchor="b"/>
          <a:p>
            <a:pPr algn="r">
              <a:lnSpc>
                <a:spcPct val="100000"/>
              </a:lnSpc>
            </a:pPr>
            <a:fld id="{9B07647F-8669-4C48-BDF6-340905D37474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sldImg"/>
          </p:nvPr>
        </p:nvSpPr>
        <p:spPr>
          <a:xfrm>
            <a:off x="1038240" y="722160"/>
            <a:ext cx="4811040" cy="3607560"/>
          </a:xfrm>
          <a:prstGeom prst="rect">
            <a:avLst/>
          </a:prstGeom>
        </p:spPr>
      </p:sp>
      <p:sp>
        <p:nvSpPr>
          <p:cNvPr id="448" name="PlaceHolder 3"/>
          <p:cNvSpPr>
            <a:spLocks noGrp="1"/>
          </p:cNvSpPr>
          <p:nvPr>
            <p:ph type="body"/>
          </p:nvPr>
        </p:nvSpPr>
        <p:spPr>
          <a:xfrm>
            <a:off x="689040" y="4570560"/>
            <a:ext cx="5509440" cy="4330080"/>
          </a:xfrm>
          <a:prstGeom prst="rect">
            <a:avLst/>
          </a:prstGeom>
        </p:spPr>
        <p:txBody>
          <a:bodyPr lIns="94320" rIns="94320" tIns="47160" bIns="4716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3902040" y="9140760"/>
            <a:ext cx="298368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4320" rIns="94320" tIns="47160" bIns="47160" anchor="b"/>
          <a:p>
            <a:pPr algn="r">
              <a:lnSpc>
                <a:spcPct val="100000"/>
              </a:lnSpc>
            </a:pPr>
            <a:fld id="{1E4260CA-4823-48BD-8328-B314C03D42D1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sldImg"/>
          </p:nvPr>
        </p:nvSpPr>
        <p:spPr>
          <a:xfrm>
            <a:off x="1038240" y="722160"/>
            <a:ext cx="4811040" cy="3607560"/>
          </a:xfrm>
          <a:prstGeom prst="rect">
            <a:avLst/>
          </a:prstGeom>
        </p:spPr>
      </p:sp>
      <p:sp>
        <p:nvSpPr>
          <p:cNvPr id="451" name="PlaceHolder 3"/>
          <p:cNvSpPr>
            <a:spLocks noGrp="1"/>
          </p:cNvSpPr>
          <p:nvPr>
            <p:ph type="body"/>
          </p:nvPr>
        </p:nvSpPr>
        <p:spPr>
          <a:xfrm>
            <a:off x="689040" y="4570560"/>
            <a:ext cx="5509440" cy="4330080"/>
          </a:xfrm>
          <a:prstGeom prst="rect">
            <a:avLst/>
          </a:prstGeom>
        </p:spPr>
        <p:txBody>
          <a:bodyPr lIns="94320" rIns="94320" tIns="47160" bIns="4716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3902040" y="9140760"/>
            <a:ext cx="298368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4320" rIns="94320" tIns="47160" bIns="47160" anchor="b"/>
          <a:p>
            <a:pPr algn="r">
              <a:lnSpc>
                <a:spcPct val="100000"/>
              </a:lnSpc>
            </a:pPr>
            <a:fld id="{26AA7D8A-F9E0-4649-B415-35C137FE1DDC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sldImg"/>
          </p:nvPr>
        </p:nvSpPr>
        <p:spPr>
          <a:xfrm>
            <a:off x="1038240" y="722160"/>
            <a:ext cx="4811040" cy="3607560"/>
          </a:xfrm>
          <a:prstGeom prst="rect">
            <a:avLst/>
          </a:prstGeom>
        </p:spPr>
      </p:sp>
      <p:sp>
        <p:nvSpPr>
          <p:cNvPr id="454" name="PlaceHolder 3"/>
          <p:cNvSpPr>
            <a:spLocks noGrp="1"/>
          </p:cNvSpPr>
          <p:nvPr>
            <p:ph type="body"/>
          </p:nvPr>
        </p:nvSpPr>
        <p:spPr>
          <a:xfrm>
            <a:off x="689040" y="4570560"/>
            <a:ext cx="5509440" cy="4330080"/>
          </a:xfrm>
          <a:prstGeom prst="rect">
            <a:avLst/>
          </a:prstGeom>
        </p:spPr>
        <p:txBody>
          <a:bodyPr lIns="94320" rIns="94320" tIns="47160" bIns="4716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3902040" y="9140760"/>
            <a:ext cx="298368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4320" rIns="94320" tIns="47160" bIns="47160" anchor="b"/>
          <a:p>
            <a:pPr algn="r">
              <a:lnSpc>
                <a:spcPct val="100000"/>
              </a:lnSpc>
            </a:pPr>
            <a:fld id="{4A04F9EA-2559-43D8-AFB5-D43154BEB7BA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sldImg"/>
          </p:nvPr>
        </p:nvSpPr>
        <p:spPr>
          <a:xfrm>
            <a:off x="1038240" y="722160"/>
            <a:ext cx="4811040" cy="3607560"/>
          </a:xfrm>
          <a:prstGeom prst="rect">
            <a:avLst/>
          </a:prstGeom>
        </p:spPr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689040" y="4570560"/>
            <a:ext cx="5509440" cy="4330080"/>
          </a:xfrm>
          <a:prstGeom prst="rect">
            <a:avLst/>
          </a:prstGeom>
        </p:spPr>
        <p:txBody>
          <a:bodyPr lIns="94320" rIns="94320" tIns="47160" bIns="4716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3902040" y="9140760"/>
            <a:ext cx="298368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4320" rIns="94320" tIns="47160" bIns="47160" anchor="b"/>
          <a:p>
            <a:pPr algn="r">
              <a:lnSpc>
                <a:spcPct val="100000"/>
              </a:lnSpc>
            </a:pPr>
            <a:fld id="{A8093888-3DAD-464B-B106-158D49D9155C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sldImg"/>
          </p:nvPr>
        </p:nvSpPr>
        <p:spPr>
          <a:xfrm>
            <a:off x="1038240" y="722160"/>
            <a:ext cx="4811040" cy="3607560"/>
          </a:xfrm>
          <a:prstGeom prst="rect">
            <a:avLst/>
          </a:prstGeom>
        </p:spPr>
      </p:sp>
      <p:sp>
        <p:nvSpPr>
          <p:cNvPr id="460" name="PlaceHolder 3"/>
          <p:cNvSpPr>
            <a:spLocks noGrp="1"/>
          </p:cNvSpPr>
          <p:nvPr>
            <p:ph type="body"/>
          </p:nvPr>
        </p:nvSpPr>
        <p:spPr>
          <a:xfrm>
            <a:off x="689040" y="4570560"/>
            <a:ext cx="5509440" cy="4330080"/>
          </a:xfrm>
          <a:prstGeom prst="rect">
            <a:avLst/>
          </a:prstGeom>
        </p:spPr>
        <p:txBody>
          <a:bodyPr lIns="94320" rIns="94320" tIns="47160" bIns="4716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3902040" y="9140760"/>
            <a:ext cx="298368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4320" rIns="94320" tIns="47160" bIns="47160" anchor="b"/>
          <a:p>
            <a:pPr algn="r">
              <a:lnSpc>
                <a:spcPct val="100000"/>
              </a:lnSpc>
            </a:pPr>
            <a:fld id="{D635479E-F1EA-400C-AA5E-A47C24FA1A6D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sldImg"/>
          </p:nvPr>
        </p:nvSpPr>
        <p:spPr>
          <a:xfrm>
            <a:off x="1038240" y="722160"/>
            <a:ext cx="4811040" cy="3607560"/>
          </a:xfrm>
          <a:prstGeom prst="rect">
            <a:avLst/>
          </a:prstGeom>
        </p:spPr>
      </p:sp>
      <p:sp>
        <p:nvSpPr>
          <p:cNvPr id="463" name="PlaceHolder 3"/>
          <p:cNvSpPr>
            <a:spLocks noGrp="1"/>
          </p:cNvSpPr>
          <p:nvPr>
            <p:ph type="body"/>
          </p:nvPr>
        </p:nvSpPr>
        <p:spPr>
          <a:xfrm>
            <a:off x="689040" y="4570560"/>
            <a:ext cx="5509440" cy="4330080"/>
          </a:xfrm>
          <a:prstGeom prst="rect">
            <a:avLst/>
          </a:prstGeom>
        </p:spPr>
        <p:txBody>
          <a:bodyPr lIns="94320" rIns="94320" tIns="47160" bIns="4716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3902040" y="9140760"/>
            <a:ext cx="298368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4320" rIns="94320" tIns="47160" bIns="47160" anchor="b"/>
          <a:p>
            <a:pPr algn="r">
              <a:lnSpc>
                <a:spcPct val="100000"/>
              </a:lnSpc>
            </a:pPr>
            <a:fld id="{E6C8B89C-E4D1-41C8-B2C8-7A855D30FA34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sldImg"/>
          </p:nvPr>
        </p:nvSpPr>
        <p:spPr>
          <a:xfrm>
            <a:off x="1038240" y="722160"/>
            <a:ext cx="4811040" cy="3607560"/>
          </a:xfrm>
          <a:prstGeom prst="rect">
            <a:avLst/>
          </a:prstGeom>
        </p:spPr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89040" y="4570560"/>
            <a:ext cx="5509440" cy="4330080"/>
          </a:xfrm>
          <a:prstGeom prst="rect">
            <a:avLst/>
          </a:prstGeom>
        </p:spPr>
        <p:txBody>
          <a:bodyPr lIns="94320" rIns="94320" tIns="47160" bIns="4716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CustomShape 1"/>
          <p:cNvSpPr/>
          <p:nvPr/>
        </p:nvSpPr>
        <p:spPr>
          <a:xfrm>
            <a:off x="3902040" y="9140760"/>
            <a:ext cx="2983680" cy="48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4320" rIns="94320" tIns="47160" bIns="47160" anchor="b"/>
          <a:p>
            <a:pPr algn="r">
              <a:lnSpc>
                <a:spcPct val="100000"/>
              </a:lnSpc>
            </a:pPr>
            <a:fld id="{5EDFCADE-007C-452D-B3ED-264B406E67FF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sldImg"/>
          </p:nvPr>
        </p:nvSpPr>
        <p:spPr>
          <a:xfrm>
            <a:off x="1038240" y="722160"/>
            <a:ext cx="4811040" cy="3607560"/>
          </a:xfrm>
          <a:prstGeom prst="rect">
            <a:avLst/>
          </a:prstGeom>
        </p:spPr>
      </p:sp>
      <p:sp>
        <p:nvSpPr>
          <p:cNvPr id="469" name="PlaceHolder 3"/>
          <p:cNvSpPr>
            <a:spLocks noGrp="1"/>
          </p:cNvSpPr>
          <p:nvPr>
            <p:ph type="body"/>
          </p:nvPr>
        </p:nvSpPr>
        <p:spPr>
          <a:xfrm>
            <a:off x="689040" y="4570560"/>
            <a:ext cx="5509440" cy="4330080"/>
          </a:xfrm>
          <a:prstGeom prst="rect">
            <a:avLst/>
          </a:prstGeom>
        </p:spPr>
        <p:txBody>
          <a:bodyPr lIns="94320" rIns="94320" tIns="47160" bIns="4716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10698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4360" y="3682080"/>
            <a:ext cx="10698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52203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76080" y="1604520"/>
            <a:ext cx="52203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4360" y="3682080"/>
            <a:ext cx="52203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76080" y="3682080"/>
            <a:ext cx="52203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3444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11280" y="1604520"/>
            <a:ext cx="3444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828560" y="1604520"/>
            <a:ext cx="3444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4360" y="3682080"/>
            <a:ext cx="3444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11280" y="3682080"/>
            <a:ext cx="3444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828560" y="3682080"/>
            <a:ext cx="3444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4360" y="1604520"/>
            <a:ext cx="106981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10698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52203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076080" y="1604520"/>
            <a:ext cx="52203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94360" y="273600"/>
            <a:ext cx="106981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52203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76080" y="1604520"/>
            <a:ext cx="52203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94360" y="3682080"/>
            <a:ext cx="52203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4360" y="1604520"/>
            <a:ext cx="106981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52203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76080" y="1604520"/>
            <a:ext cx="52203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76080" y="3682080"/>
            <a:ext cx="52203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52203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76080" y="1604520"/>
            <a:ext cx="52203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4360" y="3682080"/>
            <a:ext cx="10698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10698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94360" y="3682080"/>
            <a:ext cx="10698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52203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76080" y="1604520"/>
            <a:ext cx="52203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94360" y="3682080"/>
            <a:ext cx="52203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76080" y="3682080"/>
            <a:ext cx="52203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3444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11280" y="1604520"/>
            <a:ext cx="3444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828560" y="1604520"/>
            <a:ext cx="3444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94360" y="3682080"/>
            <a:ext cx="3444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211280" y="3682080"/>
            <a:ext cx="3444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828560" y="3682080"/>
            <a:ext cx="3444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10698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52203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076080" y="1604520"/>
            <a:ext cx="52203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4360" y="273600"/>
            <a:ext cx="106981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52203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76080" y="1604520"/>
            <a:ext cx="52203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4360" y="3682080"/>
            <a:ext cx="52203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52203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76080" y="1604520"/>
            <a:ext cx="52203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76080" y="3682080"/>
            <a:ext cx="52203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52203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076080" y="1604520"/>
            <a:ext cx="52203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4360" y="3682080"/>
            <a:ext cx="10698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4000" y="273600"/>
            <a:ext cx="1069776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10698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10698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5" Type="http://schemas.openxmlformats.org/officeDocument/2006/relationships/image" Target="../media/image8.wmf"/><Relationship Id="rId6" Type="http://schemas.openxmlformats.org/officeDocument/2006/relationships/image" Target="../media/image9.wmf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Relationship Id="rId3" Type="http://schemas.openxmlformats.org/officeDocument/2006/relationships/image" Target="../media/image16.wmf"/><Relationship Id="rId4" Type="http://schemas.openxmlformats.org/officeDocument/2006/relationships/image" Target="../media/image17.wmf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Relationship Id="rId3" Type="http://schemas.openxmlformats.org/officeDocument/2006/relationships/image" Target="../media/image20.wmf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://ja.wikipedia.org/wiki/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1"/>
          <p:cNvGrpSpPr/>
          <p:nvPr/>
        </p:nvGrpSpPr>
        <p:grpSpPr>
          <a:xfrm>
            <a:off x="-49320" y="1270080"/>
            <a:ext cx="11952720" cy="113760"/>
            <a:chOff x="-49320" y="1270080"/>
            <a:chExt cx="11952720" cy="113760"/>
          </a:xfrm>
        </p:grpSpPr>
        <p:sp>
          <p:nvSpPr>
            <p:cNvPr id="83" name="CustomShape 2"/>
            <p:cNvSpPr/>
            <p:nvPr/>
          </p:nvSpPr>
          <p:spPr>
            <a:xfrm>
              <a:off x="8654760" y="1270080"/>
              <a:ext cx="3248640" cy="113760"/>
            </a:xfrm>
            <a:prstGeom prst="rect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cc66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3"/>
            <p:cNvSpPr/>
            <p:nvPr/>
          </p:nvSpPr>
          <p:spPr>
            <a:xfrm>
              <a:off x="-49320" y="1270080"/>
              <a:ext cx="9209160" cy="113760"/>
            </a:xfrm>
            <a:prstGeom prst="rect">
              <a:avLst/>
            </a:prstGeom>
            <a:gradFill rotWithShape="0">
              <a:gsLst>
                <a:gs pos="0">
                  <a:srgbClr val="6666ff"/>
                </a:gs>
                <a:gs pos="50000">
                  <a:srgbClr val="66ffff"/>
                </a:gs>
                <a:gs pos="100000">
                  <a:srgbClr val="6666ff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5" name="CustomShape 4"/>
          <p:cNvSpPr/>
          <p:nvPr/>
        </p:nvSpPr>
        <p:spPr>
          <a:xfrm>
            <a:off x="0" y="5940360"/>
            <a:ext cx="5051520" cy="82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Takeshi Miki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HGS創英角ｺﾞｼｯｸUB"/>
                <a:ea typeface="HGS創英角ｺﾞｼｯｸUB"/>
              </a:rPr>
              <a:t>三木　健 </a:t>
            </a:r>
            <a:r>
              <a:rPr b="0" lang="en-US" sz="2000" spc="-1" strike="noStrike">
                <a:solidFill>
                  <a:srgbClr val="000000"/>
                </a:solidFill>
                <a:latin typeface="HGS創英角ｺﾞｼｯｸUB"/>
                <a:ea typeface="HGS創英角ｺﾞｼｯｸUB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HG創英角ｺﾞｼｯｸUB"/>
              </a:rPr>
              <a:t>海洋研究所</a:t>
            </a:r>
            <a:r>
              <a:rPr b="0" lang="en-US" sz="2000" spc="-1" strike="noStrike">
                <a:solidFill>
                  <a:srgbClr val="000000"/>
                </a:solidFill>
                <a:latin typeface="HGS創英角ｺﾞｼｯｸUB"/>
                <a:ea typeface="HGS創英角ｺﾞｼｯｸUB"/>
              </a:rPr>
              <a:t>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HGS創英角ｺﾞｼｯｸUB"/>
              </a:rPr>
              <a:t>　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410400" y="177840"/>
            <a:ext cx="11030040" cy="101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Adobe 繁黑體 Std B"/>
                <a:ea typeface="Adobe 繁黑體 Std B"/>
              </a:rPr>
              <a:t>生態模擬</a:t>
            </a:r>
            <a:r>
              <a:rPr b="1" lang="en-US" sz="4800" spc="-1" strike="noStrike">
                <a:solidFill>
                  <a:srgbClr val="000000"/>
                </a:solidFill>
                <a:latin typeface="Adobe 繁黑體 Std B"/>
                <a:ea typeface="Adobe 繁黑體 Std B"/>
              </a:rPr>
              <a:t>: </a:t>
            </a:r>
            <a:r>
              <a:rPr b="1" lang="en-US" sz="4800" spc="-1" strike="noStrike">
                <a:solidFill>
                  <a:srgbClr val="000000"/>
                </a:solidFill>
                <a:latin typeface="Adobe 繁黑體 Std B"/>
                <a:ea typeface="Adobe 繁黑體 Std B"/>
              </a:rPr>
              <a:t>以</a:t>
            </a:r>
            <a:r>
              <a:rPr b="1" lang="en-US" sz="4800" spc="-1" strike="noStrike">
                <a:solidFill>
                  <a:srgbClr val="000000"/>
                </a:solidFill>
                <a:latin typeface="Adobe 繁黑體 Std B"/>
                <a:ea typeface="Adobe 繁黑體 Std B"/>
              </a:rPr>
              <a:t>C</a:t>
            </a:r>
            <a:r>
              <a:rPr b="1" lang="en-US" sz="4800" spc="-1" strike="noStrike">
                <a:solidFill>
                  <a:srgbClr val="000000"/>
                </a:solidFill>
                <a:latin typeface="Adobe 繁黑體 Std B"/>
                <a:ea typeface="Adobe 繁黑體 Std B"/>
              </a:rPr>
              <a:t>語言為例 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5167440" y="333360"/>
            <a:ext cx="6735240" cy="82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HG創英角ｺﾞｼｯｸUB"/>
              </a:rPr>
              <a:t>Class 11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HG創英角ｺﾞｼｯｸUB"/>
              </a:rPr>
              <a:t>2018/06/07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405720" y="1465200"/>
            <a:ext cx="100472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MS PGothic"/>
              </a:rPr>
              <a:t>How to solve algebraic equation and how to reduce numerical errors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" name="CustomShape 8"/>
          <p:cNvSpPr/>
          <p:nvPr/>
        </p:nvSpPr>
        <p:spPr>
          <a:xfrm>
            <a:off x="515880" y="1884240"/>
            <a:ext cx="9466560" cy="19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MS PGothic"/>
              </a:rPr>
              <a:t>11.1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MS PGothic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MS PGothic"/>
              </a:rPr>
              <a:t>How to use complex number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MS PGothic"/>
              </a:rPr>
              <a:t>11.2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MS PGothic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MS PGothic"/>
              </a:rPr>
              <a:t>Numerical errors (0): IEEE 754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MS PGothic"/>
              </a:rPr>
              <a:t>11.3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MS PGothic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MS PGothic"/>
              </a:rPr>
              <a:t>Numerical errors (1): what is the loss of significant digits?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MS PGothic"/>
              </a:rPr>
              <a:t>11.4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MS PGothic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MS PGothic"/>
              </a:rPr>
              <a:t>Numerical errors (2): what happens in logistic map?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MS PGothic"/>
              </a:rPr>
              <a:t>11.5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MS PGothic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MS PGothic"/>
              </a:rPr>
              <a:t>Numerical errors (3): how to solve quadratic equation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MS PGothic"/>
              </a:rPr>
              <a:t>11.6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MS PGothic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MS PGothic"/>
              </a:rPr>
              <a:t>Further information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90" name="Group 9"/>
          <p:cNvGrpSpPr/>
          <p:nvPr/>
        </p:nvGrpSpPr>
        <p:grpSpPr>
          <a:xfrm>
            <a:off x="82080" y="1530360"/>
            <a:ext cx="430920" cy="342000"/>
            <a:chOff x="82080" y="1530360"/>
            <a:chExt cx="430920" cy="342000"/>
          </a:xfrm>
        </p:grpSpPr>
        <p:sp>
          <p:nvSpPr>
            <p:cNvPr id="91" name="CustomShape 10"/>
            <p:cNvSpPr/>
            <p:nvPr/>
          </p:nvSpPr>
          <p:spPr>
            <a:xfrm>
              <a:off x="159480" y="1589400"/>
              <a:ext cx="353520" cy="2829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11"/>
            <p:cNvSpPr/>
            <p:nvPr/>
          </p:nvSpPr>
          <p:spPr>
            <a:xfrm>
              <a:off x="82080" y="1530360"/>
              <a:ext cx="353160" cy="282960"/>
            </a:xfrm>
            <a:prstGeom prst="rect">
              <a:avLst/>
            </a:prstGeom>
            <a:gradFill rotWithShape="0">
              <a:gsLst>
                <a:gs pos="0">
                  <a:srgbClr val="66ffff"/>
                </a:gs>
                <a:gs pos="100000">
                  <a:srgbClr val="6666ff"/>
                </a:gs>
              </a:gsLst>
              <a:lin ang="0"/>
            </a:gra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3" name="Group 12"/>
          <p:cNvGrpSpPr/>
          <p:nvPr/>
        </p:nvGrpSpPr>
        <p:grpSpPr>
          <a:xfrm>
            <a:off x="0" y="3898800"/>
            <a:ext cx="11952720" cy="113760"/>
            <a:chOff x="0" y="3898800"/>
            <a:chExt cx="11952720" cy="113760"/>
          </a:xfrm>
        </p:grpSpPr>
        <p:sp>
          <p:nvSpPr>
            <p:cNvPr id="94" name="CustomShape 13"/>
            <p:cNvSpPr/>
            <p:nvPr/>
          </p:nvSpPr>
          <p:spPr>
            <a:xfrm>
              <a:off x="8704080" y="3898800"/>
              <a:ext cx="3248640" cy="113760"/>
            </a:xfrm>
            <a:prstGeom prst="rect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cc66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14"/>
            <p:cNvSpPr/>
            <p:nvPr/>
          </p:nvSpPr>
          <p:spPr>
            <a:xfrm>
              <a:off x="0" y="3898800"/>
              <a:ext cx="9209160" cy="113760"/>
            </a:xfrm>
            <a:prstGeom prst="rect">
              <a:avLst/>
            </a:prstGeom>
            <a:gradFill rotWithShape="0">
              <a:gsLst>
                <a:gs pos="0">
                  <a:srgbClr val="6666ff"/>
                </a:gs>
                <a:gs pos="50000">
                  <a:srgbClr val="66ffff"/>
                </a:gs>
                <a:gs pos="100000">
                  <a:srgbClr val="6666ff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2546640" y="0"/>
            <a:ext cx="2390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87" name="Group 2"/>
          <p:cNvGrpSpPr/>
          <p:nvPr/>
        </p:nvGrpSpPr>
        <p:grpSpPr>
          <a:xfrm>
            <a:off x="0" y="520560"/>
            <a:ext cx="12084480" cy="84960"/>
            <a:chOff x="0" y="520560"/>
            <a:chExt cx="12084480" cy="84960"/>
          </a:xfrm>
        </p:grpSpPr>
        <p:sp>
          <p:nvSpPr>
            <p:cNvPr id="288" name="CustomShape 3"/>
            <p:cNvSpPr/>
            <p:nvPr/>
          </p:nvSpPr>
          <p:spPr>
            <a:xfrm>
              <a:off x="8799840" y="520560"/>
              <a:ext cx="3284640" cy="84960"/>
            </a:xfrm>
            <a:prstGeom prst="rect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cc66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4"/>
            <p:cNvSpPr/>
            <p:nvPr/>
          </p:nvSpPr>
          <p:spPr>
            <a:xfrm>
              <a:off x="0" y="520560"/>
              <a:ext cx="9311040" cy="84960"/>
            </a:xfrm>
            <a:prstGeom prst="rect">
              <a:avLst/>
            </a:prstGeom>
            <a:gradFill rotWithShape="0">
              <a:gsLst>
                <a:gs pos="0">
                  <a:srgbClr val="6666ff"/>
                </a:gs>
                <a:gs pos="50000">
                  <a:srgbClr val="66ffff"/>
                </a:gs>
                <a:gs pos="100000">
                  <a:srgbClr val="6666ff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0" name="CustomShape 5"/>
          <p:cNvSpPr/>
          <p:nvPr/>
        </p:nvSpPr>
        <p:spPr>
          <a:xfrm>
            <a:off x="115560" y="34920"/>
            <a:ext cx="111366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HG創英角ｺﾞｼｯｸUB"/>
              </a:rPr>
              <a:t>11.3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HG創英角ｺﾞｼｯｸUB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HG創英角ｺﾞｼｯｸUB"/>
              </a:rPr>
              <a:t>Numerical errors (1): what is the loss of significant digits?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1" name="CustomShape 6"/>
          <p:cNvSpPr/>
          <p:nvPr/>
        </p:nvSpPr>
        <p:spPr>
          <a:xfrm>
            <a:off x="372960" y="668160"/>
            <a:ext cx="1151316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Let’s consider a simple example, trying to calculate the following when the significant digit number = 8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MS PGothic"/>
              </a:rPr>
              <a:t> (let’s think only in the decimal system)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292" name="Group 7"/>
          <p:cNvGrpSpPr/>
          <p:nvPr/>
        </p:nvGrpSpPr>
        <p:grpSpPr>
          <a:xfrm>
            <a:off x="6558120" y="2081160"/>
            <a:ext cx="3917520" cy="1716120"/>
            <a:chOff x="6558120" y="2081160"/>
            <a:chExt cx="3917520" cy="1716120"/>
          </a:xfrm>
        </p:grpSpPr>
        <p:sp>
          <p:nvSpPr>
            <p:cNvPr id="293" name="Line 8"/>
            <p:cNvSpPr/>
            <p:nvPr/>
          </p:nvSpPr>
          <p:spPr>
            <a:xfrm>
              <a:off x="7643520" y="3076560"/>
              <a:ext cx="660240" cy="9360"/>
            </a:xfrm>
            <a:prstGeom prst="line">
              <a:avLst/>
            </a:prstGeom>
            <a:ln w="381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Line 9"/>
            <p:cNvSpPr/>
            <p:nvPr/>
          </p:nvSpPr>
          <p:spPr>
            <a:xfrm>
              <a:off x="7495200" y="3787560"/>
              <a:ext cx="660240" cy="9720"/>
            </a:xfrm>
            <a:prstGeom prst="line">
              <a:avLst/>
            </a:prstGeom>
            <a:ln w="381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CustomShape 10"/>
            <p:cNvSpPr/>
            <p:nvPr/>
          </p:nvSpPr>
          <p:spPr>
            <a:xfrm flipH="1" flipV="1" rot="5400000">
              <a:off x="8108640" y="2502720"/>
              <a:ext cx="507240" cy="478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00ff"/>
              </a:solidFill>
              <a:round/>
              <a:headEnd len="med" type="triangle" w="med"/>
            </a:ln>
            <a:effectLst>
              <a:outerShdw blurRad="40000" dir="5400000" dist="20000" rotWithShape="0">
                <a:srgbClr val="80808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CustomShape 11"/>
            <p:cNvSpPr/>
            <p:nvPr/>
          </p:nvSpPr>
          <p:spPr>
            <a:xfrm>
              <a:off x="6558120" y="2081160"/>
              <a:ext cx="391752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" strike="noStrike" u="sng">
                  <a:solidFill>
                    <a:srgbClr val="0000ff"/>
                  </a:solidFill>
                  <a:uFillTx/>
                  <a:latin typeface="Calibri"/>
                  <a:ea typeface="MS PGothic"/>
                </a:rPr>
                <a:t>Round-off errors </a:t>
              </a: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occur in the final digit.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297" name="Group 12"/>
          <p:cNvGrpSpPr/>
          <p:nvPr/>
        </p:nvGrpSpPr>
        <p:grpSpPr>
          <a:xfrm>
            <a:off x="537480" y="5298840"/>
            <a:ext cx="1789920" cy="1104120"/>
            <a:chOff x="537480" y="5298840"/>
            <a:chExt cx="1789920" cy="1104120"/>
          </a:xfrm>
        </p:grpSpPr>
        <p:sp>
          <p:nvSpPr>
            <p:cNvPr id="298" name="Line 13"/>
            <p:cNvSpPr/>
            <p:nvPr/>
          </p:nvSpPr>
          <p:spPr>
            <a:xfrm>
              <a:off x="2096280" y="5298840"/>
              <a:ext cx="231120" cy="3240"/>
            </a:xfrm>
            <a:prstGeom prst="line">
              <a:avLst/>
            </a:prstGeom>
            <a:ln w="381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Line 14"/>
            <p:cNvSpPr/>
            <p:nvPr/>
          </p:nvSpPr>
          <p:spPr>
            <a:xfrm>
              <a:off x="676440" y="5298840"/>
              <a:ext cx="660240" cy="1800"/>
            </a:xfrm>
            <a:prstGeom prst="line">
              <a:avLst/>
            </a:prstGeom>
            <a:ln w="3816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CustomShape 15"/>
            <p:cNvSpPr/>
            <p:nvPr/>
          </p:nvSpPr>
          <p:spPr>
            <a:xfrm rot="5400000">
              <a:off x="1772280" y="5421600"/>
              <a:ext cx="418320" cy="395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00ff"/>
              </a:solidFill>
              <a:round/>
              <a:headEnd len="med" type="triangle" w="med"/>
            </a:ln>
            <a:effectLst>
              <a:outerShdw blurRad="40000" dir="5400000" dist="20000" rotWithShape="0">
                <a:srgbClr val="80808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CustomShape 16"/>
            <p:cNvSpPr/>
            <p:nvPr/>
          </p:nvSpPr>
          <p:spPr>
            <a:xfrm>
              <a:off x="537480" y="5764320"/>
              <a:ext cx="1732320" cy="638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" strike="noStrike" u="sng">
                  <a:solidFill>
                    <a:srgbClr val="0000ff"/>
                  </a:solidFill>
                  <a:uFillTx/>
                  <a:latin typeface="Calibri"/>
                  <a:ea typeface="MS PGothic"/>
                </a:rPr>
                <a:t>Round-off error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in the final digit.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302" name="Group 17"/>
          <p:cNvGrpSpPr/>
          <p:nvPr/>
        </p:nvGrpSpPr>
        <p:grpSpPr>
          <a:xfrm>
            <a:off x="3714120" y="5286240"/>
            <a:ext cx="6609960" cy="844920"/>
            <a:chOff x="3714120" y="5286240"/>
            <a:chExt cx="6609960" cy="844920"/>
          </a:xfrm>
        </p:grpSpPr>
        <p:sp>
          <p:nvSpPr>
            <p:cNvPr id="303" name="Line 18"/>
            <p:cNvSpPr/>
            <p:nvPr/>
          </p:nvSpPr>
          <p:spPr>
            <a:xfrm>
              <a:off x="3714120" y="5286240"/>
              <a:ext cx="875160" cy="12600"/>
            </a:xfrm>
            <a:prstGeom prst="line">
              <a:avLst/>
            </a:prstGeom>
            <a:ln w="381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CustomShape 19"/>
            <p:cNvSpPr/>
            <p:nvPr/>
          </p:nvSpPr>
          <p:spPr>
            <a:xfrm>
              <a:off x="5396040" y="5675400"/>
              <a:ext cx="492804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2400" spc="-1" strike="noStrike" u="sng">
                  <a:solidFill>
                    <a:srgbClr val="000000"/>
                  </a:solidFill>
                  <a:uFillTx/>
                  <a:latin typeface="Calibri"/>
                  <a:ea typeface="MS PGothic"/>
                </a:rPr>
                <a:t>Round-off error</a:t>
              </a:r>
              <a:r>
                <a:rPr b="1" lang="en-US" sz="24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 </a:t>
              </a:r>
              <a:r>
                <a:rPr b="1" lang="en-US" sz="2400" spc="-1" strike="noStrike">
                  <a:solidFill>
                    <a:srgbClr val="0000ff"/>
                  </a:solidFill>
                  <a:latin typeface="Calibri"/>
                  <a:ea typeface="MS PGothic"/>
                </a:rPr>
                <a:t>jumps up</a:t>
              </a:r>
              <a:r>
                <a:rPr b="1" lang="en-US" sz="24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 to 5</a:t>
              </a:r>
              <a:r>
                <a:rPr b="1" lang="en-US" sz="2400" spc="-1" strike="noStrike" baseline="30000">
                  <a:solidFill>
                    <a:srgbClr val="000000"/>
                  </a:solidFill>
                  <a:latin typeface="Calibri"/>
                  <a:ea typeface="MS PGothic"/>
                </a:rPr>
                <a:t>th</a:t>
              </a:r>
              <a:r>
                <a:rPr b="1" lang="en-US" sz="24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 digit!!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05" name="CustomShape 20"/>
            <p:cNvSpPr/>
            <p:nvPr/>
          </p:nvSpPr>
          <p:spPr>
            <a:xfrm>
              <a:off x="4094280" y="5359320"/>
              <a:ext cx="956880" cy="418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00ff"/>
              </a:solidFill>
              <a:round/>
              <a:headEnd len="med" type="triangle" w="med"/>
            </a:ln>
            <a:effectLst>
              <a:outerShdw blurRad="40000" dir="5400000" dist="20000" rotWithShape="0">
                <a:srgbClr val="80808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6" name="CustomShape 21"/>
          <p:cNvSpPr/>
          <p:nvPr/>
        </p:nvSpPr>
        <p:spPr>
          <a:xfrm>
            <a:off x="4261680" y="6248520"/>
            <a:ext cx="4818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984807"/>
                </a:solidFill>
                <a:latin typeface="Calibri"/>
                <a:ea typeface="MS PGothic"/>
              </a:rPr>
              <a:t>→ </a:t>
            </a:r>
            <a:r>
              <a:rPr b="1" lang="en-US" sz="3200" spc="-1" strike="noStrike">
                <a:solidFill>
                  <a:srgbClr val="984807"/>
                </a:solidFill>
                <a:latin typeface="Calibri"/>
                <a:ea typeface="MS PGothic"/>
              </a:rPr>
              <a:t>loss of significant digits!!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307" name="Group 22"/>
          <p:cNvGrpSpPr/>
          <p:nvPr/>
        </p:nvGrpSpPr>
        <p:grpSpPr>
          <a:xfrm>
            <a:off x="8895240" y="2627280"/>
            <a:ext cx="2571840" cy="1141560"/>
            <a:chOff x="8895240" y="2627280"/>
            <a:chExt cx="2571840" cy="1141560"/>
          </a:xfrm>
        </p:grpSpPr>
        <p:sp>
          <p:nvSpPr>
            <p:cNvPr id="308" name="CustomShape 23"/>
            <p:cNvSpPr/>
            <p:nvPr/>
          </p:nvSpPr>
          <p:spPr>
            <a:xfrm>
              <a:off x="8895240" y="2627280"/>
              <a:ext cx="257184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(error: 1.2 x 10</a:t>
              </a:r>
              <a:r>
                <a:rPr b="1" lang="en-US" sz="2400" spc="-1" strike="noStrike" baseline="30000">
                  <a:solidFill>
                    <a:srgbClr val="000000"/>
                  </a:solidFill>
                  <a:latin typeface="Calibri"/>
                  <a:ea typeface="MS PGothic"/>
                </a:rPr>
                <a:t>-7</a:t>
              </a:r>
              <a:r>
                <a:rPr b="1" lang="en-US" sz="24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 %)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09" name="CustomShape 24"/>
            <p:cNvSpPr/>
            <p:nvPr/>
          </p:nvSpPr>
          <p:spPr>
            <a:xfrm>
              <a:off x="8895240" y="3313080"/>
              <a:ext cx="257184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(error: 8.2 x 10</a:t>
              </a:r>
              <a:r>
                <a:rPr b="1" lang="en-US" sz="2400" spc="-1" strike="noStrike" baseline="30000">
                  <a:solidFill>
                    <a:srgbClr val="000000"/>
                  </a:solidFill>
                  <a:latin typeface="Calibri"/>
                  <a:ea typeface="MS PGothic"/>
                </a:rPr>
                <a:t>-7</a:t>
              </a:r>
              <a:r>
                <a:rPr b="1" lang="en-US" sz="24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 %)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310" name="Group 25"/>
          <p:cNvGrpSpPr/>
          <p:nvPr/>
        </p:nvGrpSpPr>
        <p:grpSpPr>
          <a:xfrm>
            <a:off x="6238080" y="4888080"/>
            <a:ext cx="4674600" cy="787320"/>
            <a:chOff x="6238080" y="4888080"/>
            <a:chExt cx="4674600" cy="787320"/>
          </a:xfrm>
        </p:grpSpPr>
        <p:sp>
          <p:nvSpPr>
            <p:cNvPr id="311" name="CustomShape 26"/>
            <p:cNvSpPr/>
            <p:nvPr/>
          </p:nvSpPr>
          <p:spPr>
            <a:xfrm>
              <a:off x="6238080" y="4888080"/>
              <a:ext cx="354276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← </a:t>
              </a:r>
              <a:r>
                <a:rPr b="1" lang="en-US" sz="24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should be 3.1622781e-2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12" name="CustomShape 27"/>
            <p:cNvSpPr/>
            <p:nvPr/>
          </p:nvSpPr>
          <p:spPr>
            <a:xfrm>
              <a:off x="8331840" y="5219640"/>
              <a:ext cx="258084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984807"/>
                  </a:solidFill>
                  <a:latin typeface="Calibri"/>
                  <a:ea typeface="Calibri"/>
                </a:rPr>
                <a:t>error: 6.9 x 10</a:t>
              </a:r>
              <a:r>
                <a:rPr b="1" lang="en-US" sz="2400" spc="-1" strike="noStrike" baseline="30000">
                  <a:solidFill>
                    <a:srgbClr val="984807"/>
                  </a:solidFill>
                  <a:latin typeface="Calibri"/>
                  <a:ea typeface="Calibri"/>
                </a:rPr>
                <a:t>-4</a:t>
              </a:r>
              <a:r>
                <a:rPr b="1" lang="en-US" sz="2400" spc="-1" strike="noStrike">
                  <a:solidFill>
                    <a:srgbClr val="984807"/>
                  </a:solidFill>
                  <a:latin typeface="Calibri"/>
                  <a:ea typeface="Calibri"/>
                </a:rPr>
                <a:t> %!!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313" name="Group 28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314" name="Group 2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315" name="" descr=""/>
          <p:cNvPicPr/>
          <p:nvPr/>
        </p:nvPicPr>
        <p:blipFill>
          <a:blip r:embed="rId1"/>
          <a:stretch/>
        </p:blipFill>
        <p:spPr>
          <a:xfrm>
            <a:off x="362880" y="1765440"/>
            <a:ext cx="2624400" cy="456840"/>
          </a:xfrm>
          <a:prstGeom prst="rect">
            <a:avLst/>
          </a:prstGeom>
          <a:ln>
            <a:noFill/>
          </a:ln>
        </p:spPr>
      </p:pic>
      <p:pic>
        <p:nvPicPr>
          <p:cNvPr id="316" name="" descr=""/>
          <p:cNvPicPr/>
          <p:nvPr/>
        </p:nvPicPr>
        <p:blipFill>
          <a:blip r:embed="rId2"/>
          <a:stretch/>
        </p:blipFill>
        <p:spPr>
          <a:xfrm>
            <a:off x="296640" y="2565360"/>
            <a:ext cx="7710120" cy="1244160"/>
          </a:xfrm>
          <a:prstGeom prst="rect">
            <a:avLst/>
          </a:prstGeom>
          <a:ln>
            <a:noFill/>
          </a:ln>
        </p:spPr>
      </p:pic>
      <p:pic>
        <p:nvPicPr>
          <p:cNvPr id="317" name="" descr=""/>
          <p:cNvPicPr/>
          <p:nvPr/>
        </p:nvPicPr>
        <p:blipFill>
          <a:blip r:embed="rId3"/>
          <a:stretch/>
        </p:blipFill>
        <p:spPr>
          <a:xfrm>
            <a:off x="4985640" y="3365640"/>
            <a:ext cx="594360" cy="456840"/>
          </a:xfrm>
          <a:prstGeom prst="rect">
            <a:avLst/>
          </a:prstGeom>
          <a:ln>
            <a:noFill/>
          </a:ln>
        </p:spPr>
      </p:pic>
      <p:pic>
        <p:nvPicPr>
          <p:cNvPr id="318" name="" descr=""/>
          <p:cNvPicPr/>
          <p:nvPr/>
        </p:nvPicPr>
        <p:blipFill>
          <a:blip r:embed="rId4"/>
          <a:stretch/>
        </p:blipFill>
        <p:spPr>
          <a:xfrm>
            <a:off x="5085000" y="2654280"/>
            <a:ext cx="594360" cy="456840"/>
          </a:xfrm>
          <a:prstGeom prst="rect">
            <a:avLst/>
          </a:prstGeom>
          <a:ln>
            <a:noFill/>
          </a:ln>
        </p:spPr>
      </p:pic>
      <p:pic>
        <p:nvPicPr>
          <p:cNvPr id="319" name="" descr=""/>
          <p:cNvPicPr/>
          <p:nvPr/>
        </p:nvPicPr>
        <p:blipFill>
          <a:blip r:embed="rId5"/>
          <a:stretch/>
        </p:blipFill>
        <p:spPr>
          <a:xfrm>
            <a:off x="313200" y="4330800"/>
            <a:ext cx="7082640" cy="952200"/>
          </a:xfrm>
          <a:prstGeom prst="rect">
            <a:avLst/>
          </a:prstGeom>
          <a:ln>
            <a:noFill/>
          </a:ln>
        </p:spPr>
      </p:pic>
      <p:pic>
        <p:nvPicPr>
          <p:cNvPr id="320" name="" descr=""/>
          <p:cNvPicPr/>
          <p:nvPr/>
        </p:nvPicPr>
        <p:blipFill>
          <a:blip r:embed="rId6"/>
          <a:stretch/>
        </p:blipFill>
        <p:spPr>
          <a:xfrm>
            <a:off x="2806200" y="4444920"/>
            <a:ext cx="478440" cy="36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7" dur="indefinite" restart="never" nodeType="tmRoot">
          <p:childTnLst>
            <p:seq>
              <p:cTn id="138" dur="indefinite" nodeType="mainSeq">
                <p:childTnLst>
                  <p:par>
                    <p:cTn id="139" nodeType="clickEffect" fill="hold">
                      <p:stCondLst>
                        <p:cond delay="indefinite"/>
                      </p:stCondLst>
                      <p:childTnLst>
                        <p:par>
                          <p:cTn id="14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nodeType="clickEffect" fill="hold">
                      <p:stCondLst>
                        <p:cond delay="indefinite"/>
                      </p:stCondLst>
                      <p:childTnLst>
                        <p:par>
                          <p:cTn id="14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nodeType="clickEffect" fill="hold">
                      <p:stCondLst>
                        <p:cond delay="indefinite"/>
                      </p:stCondLst>
                      <p:childTnLst>
                        <p:par>
                          <p:cTn id="1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nodeType="clickEffect" fill="hold">
                      <p:stCondLst>
                        <p:cond delay="indefinite"/>
                      </p:stCondLst>
                      <p:childTnLst>
                        <p:par>
                          <p:cTn id="15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nodeType="clickEffect" fill="hold">
                      <p:stCondLst>
                        <p:cond delay="indefinite"/>
                      </p:stCondLst>
                      <p:childTnLst>
                        <p:par>
                          <p:cTn id="15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nodeType="clickEffect" fill="hold">
                      <p:stCondLst>
                        <p:cond delay="indefinite"/>
                      </p:stCondLst>
                      <p:childTnLst>
                        <p:par>
                          <p:cTn id="16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nodeType="clickEffect" fill="hold">
                      <p:stCondLst>
                        <p:cond delay="indefinite"/>
                      </p:stCondLst>
                      <p:childTnLst>
                        <p:par>
                          <p:cTn id="16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nodeType="clickEffect" fill="hold">
                      <p:stCondLst>
                        <p:cond delay="indefinite"/>
                      </p:stCondLst>
                      <p:childTnLst>
                        <p:par>
                          <p:cTn id="16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nodeType="clickEffect" fill="hold">
                      <p:stCondLst>
                        <p:cond delay="indefinite"/>
                      </p:stCondLst>
                      <p:childTnLst>
                        <p:par>
                          <p:cTn id="17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2546640" y="0"/>
            <a:ext cx="2390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22" name="Group 2"/>
          <p:cNvGrpSpPr/>
          <p:nvPr/>
        </p:nvGrpSpPr>
        <p:grpSpPr>
          <a:xfrm>
            <a:off x="0" y="520560"/>
            <a:ext cx="12084480" cy="84960"/>
            <a:chOff x="0" y="520560"/>
            <a:chExt cx="12084480" cy="84960"/>
          </a:xfrm>
        </p:grpSpPr>
        <p:sp>
          <p:nvSpPr>
            <p:cNvPr id="323" name="CustomShape 3"/>
            <p:cNvSpPr/>
            <p:nvPr/>
          </p:nvSpPr>
          <p:spPr>
            <a:xfrm>
              <a:off x="8799840" y="520560"/>
              <a:ext cx="3284640" cy="84960"/>
            </a:xfrm>
            <a:prstGeom prst="rect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cc66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CustomShape 4"/>
            <p:cNvSpPr/>
            <p:nvPr/>
          </p:nvSpPr>
          <p:spPr>
            <a:xfrm>
              <a:off x="0" y="520560"/>
              <a:ext cx="9311040" cy="84960"/>
            </a:xfrm>
            <a:prstGeom prst="rect">
              <a:avLst/>
            </a:prstGeom>
            <a:gradFill rotWithShape="0">
              <a:gsLst>
                <a:gs pos="0">
                  <a:srgbClr val="6666ff"/>
                </a:gs>
                <a:gs pos="50000">
                  <a:srgbClr val="66ffff"/>
                </a:gs>
                <a:gs pos="100000">
                  <a:srgbClr val="6666ff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5" name="CustomShape 5"/>
          <p:cNvSpPr/>
          <p:nvPr/>
        </p:nvSpPr>
        <p:spPr>
          <a:xfrm>
            <a:off x="88560" y="34920"/>
            <a:ext cx="100501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HG創英角ｺﾞｼｯｸUB"/>
              </a:rPr>
              <a:t>11.4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HG創英角ｺﾞｼｯｸUB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HG創英角ｺﾞｼｯｸUB"/>
              </a:rPr>
              <a:t>Numerical errors (2): what happens in logistic map?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6" name="CustomShape 6"/>
          <p:cNvSpPr/>
          <p:nvPr/>
        </p:nvSpPr>
        <p:spPr>
          <a:xfrm>
            <a:off x="372960" y="668160"/>
            <a:ext cx="115131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Let’s consider a simulation of logistic map, using x as float or y as double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MS PGothic"/>
              </a:rPr>
              <a:t>(see logistic_error.c)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7" name="CustomShape 7"/>
          <p:cNvSpPr/>
          <p:nvPr/>
        </p:nvSpPr>
        <p:spPr>
          <a:xfrm>
            <a:off x="5740200" y="3103560"/>
            <a:ext cx="31251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MS PGothic"/>
              </a:rPr>
              <a:t>Loss of significant digits occurs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MS PGothic"/>
              </a:rPr>
              <a:t>In </a:t>
            </a:r>
            <a:r>
              <a:rPr b="1" lang="en-US" sz="1800" spc="-1" strike="noStrike" u="sng">
                <a:solidFill>
                  <a:srgbClr val="0000ff"/>
                </a:solidFill>
                <a:uFillTx/>
                <a:latin typeface="Calibri"/>
                <a:ea typeface="MS PGothic"/>
              </a:rPr>
              <a:t>this subtraction.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8" name="Line 8"/>
          <p:cNvSpPr/>
          <p:nvPr/>
        </p:nvSpPr>
        <p:spPr>
          <a:xfrm>
            <a:off x="3416760" y="3336840"/>
            <a:ext cx="1040400" cy="15840"/>
          </a:xfrm>
          <a:prstGeom prst="line">
            <a:avLst/>
          </a:prstGeom>
          <a:ln w="381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Line 9"/>
          <p:cNvSpPr/>
          <p:nvPr/>
        </p:nvSpPr>
        <p:spPr>
          <a:xfrm>
            <a:off x="3416760" y="3971880"/>
            <a:ext cx="1040400" cy="15840"/>
          </a:xfrm>
          <a:prstGeom prst="line">
            <a:avLst/>
          </a:prstGeom>
          <a:ln w="381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10"/>
          <p:cNvSpPr/>
          <p:nvPr/>
        </p:nvSpPr>
        <p:spPr>
          <a:xfrm>
            <a:off x="857880" y="2089080"/>
            <a:ext cx="5298840" cy="634320"/>
          </a:xfrm>
          <a:prstGeom prst="roundRect">
            <a:avLst>
              <a:gd name="adj" fmla="val 10435"/>
            </a:avLst>
          </a:prstGeom>
          <a:solidFill>
            <a:srgbClr val="c3d69b"/>
          </a:solidFill>
          <a:ln>
            <a:noFill/>
          </a:ln>
          <a:effectLst>
            <a:outerShdw blurRad="40000" dir="5400000" dist="2300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1" name="CustomShape 11"/>
          <p:cNvSpPr/>
          <p:nvPr/>
        </p:nvSpPr>
        <p:spPr>
          <a:xfrm>
            <a:off x="969840" y="2031840"/>
            <a:ext cx="4808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float x = 0.1;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double y = 0.1;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32" name="" descr=""/>
          <p:cNvPicPr/>
          <p:nvPr/>
        </p:nvPicPr>
        <p:blipFill>
          <a:blip r:embed="rId1"/>
          <a:stretch/>
        </p:blipFill>
        <p:spPr>
          <a:xfrm>
            <a:off x="775440" y="2882880"/>
            <a:ext cx="4044600" cy="431280"/>
          </a:xfrm>
          <a:prstGeom prst="rect">
            <a:avLst/>
          </a:prstGeom>
          <a:ln>
            <a:noFill/>
          </a:ln>
        </p:spPr>
      </p:pic>
      <p:pic>
        <p:nvPicPr>
          <p:cNvPr id="333" name="" descr=""/>
          <p:cNvPicPr/>
          <p:nvPr/>
        </p:nvPicPr>
        <p:blipFill>
          <a:blip r:embed="rId2"/>
          <a:stretch/>
        </p:blipFill>
        <p:spPr>
          <a:xfrm>
            <a:off x="792000" y="3517920"/>
            <a:ext cx="4044600" cy="43128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2546640" y="0"/>
            <a:ext cx="2390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35" name="Group 2"/>
          <p:cNvGrpSpPr/>
          <p:nvPr/>
        </p:nvGrpSpPr>
        <p:grpSpPr>
          <a:xfrm>
            <a:off x="0" y="520560"/>
            <a:ext cx="12084480" cy="84960"/>
            <a:chOff x="0" y="520560"/>
            <a:chExt cx="12084480" cy="84960"/>
          </a:xfrm>
        </p:grpSpPr>
        <p:sp>
          <p:nvSpPr>
            <p:cNvPr id="336" name="CustomShape 3"/>
            <p:cNvSpPr/>
            <p:nvPr/>
          </p:nvSpPr>
          <p:spPr>
            <a:xfrm>
              <a:off x="8799840" y="520560"/>
              <a:ext cx="3284640" cy="84960"/>
            </a:xfrm>
            <a:prstGeom prst="rect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cc66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4"/>
            <p:cNvSpPr/>
            <p:nvPr/>
          </p:nvSpPr>
          <p:spPr>
            <a:xfrm>
              <a:off x="0" y="520560"/>
              <a:ext cx="9311040" cy="84960"/>
            </a:xfrm>
            <a:prstGeom prst="rect">
              <a:avLst/>
            </a:prstGeom>
            <a:gradFill rotWithShape="0">
              <a:gsLst>
                <a:gs pos="0">
                  <a:srgbClr val="6666ff"/>
                </a:gs>
                <a:gs pos="50000">
                  <a:srgbClr val="66ffff"/>
                </a:gs>
                <a:gs pos="100000">
                  <a:srgbClr val="6666ff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8" name="CustomShape 5"/>
          <p:cNvSpPr/>
          <p:nvPr/>
        </p:nvSpPr>
        <p:spPr>
          <a:xfrm>
            <a:off x="88560" y="34920"/>
            <a:ext cx="100501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HG創英角ｺﾞｼｯｸUB"/>
              </a:rPr>
              <a:t>11.4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HG創英角ｺﾞｼｯｸUB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HG創英角ｺﾞｼｯｸUB"/>
              </a:rPr>
              <a:t>Numerical errors (2): what happens in logistic map?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9" name="CustomShape 6"/>
          <p:cNvSpPr/>
          <p:nvPr/>
        </p:nvSpPr>
        <p:spPr>
          <a:xfrm>
            <a:off x="247320" y="730080"/>
            <a:ext cx="5298840" cy="634320"/>
          </a:xfrm>
          <a:prstGeom prst="roundRect">
            <a:avLst>
              <a:gd name="adj" fmla="val 10435"/>
            </a:avLst>
          </a:prstGeom>
          <a:solidFill>
            <a:srgbClr val="c3d69b"/>
          </a:solidFill>
          <a:ln>
            <a:noFill/>
          </a:ln>
          <a:effectLst>
            <a:outerShdw blurRad="40000" dir="5400000" dist="2300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0" name="CustomShape 7"/>
          <p:cNvSpPr/>
          <p:nvPr/>
        </p:nvSpPr>
        <p:spPr>
          <a:xfrm>
            <a:off x="358560" y="673200"/>
            <a:ext cx="4808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float x = 0.1;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double y = 0.1;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41" name="Picture 14" descr=""/>
          <p:cNvPicPr/>
          <p:nvPr/>
        </p:nvPicPr>
        <p:blipFill>
          <a:blip r:embed="rId1"/>
          <a:stretch/>
        </p:blipFill>
        <p:spPr>
          <a:xfrm>
            <a:off x="305280" y="1765440"/>
            <a:ext cx="5356800" cy="4527000"/>
          </a:xfrm>
          <a:prstGeom prst="rect">
            <a:avLst/>
          </a:prstGeom>
          <a:ln>
            <a:noFill/>
          </a:ln>
        </p:spPr>
      </p:pic>
      <p:pic>
        <p:nvPicPr>
          <p:cNvPr id="342" name="Picture 15" descr=""/>
          <p:cNvPicPr/>
          <p:nvPr/>
        </p:nvPicPr>
        <p:blipFill>
          <a:blip r:embed="rId2"/>
          <a:stretch/>
        </p:blipFill>
        <p:spPr>
          <a:xfrm>
            <a:off x="5679360" y="844560"/>
            <a:ext cx="6206760" cy="5625360"/>
          </a:xfrm>
          <a:prstGeom prst="rect">
            <a:avLst/>
          </a:prstGeom>
          <a:ln>
            <a:noFill/>
          </a:ln>
        </p:spPr>
      </p:pic>
      <p:sp>
        <p:nvSpPr>
          <p:cNvPr id="343" name="CustomShape 8"/>
          <p:cNvSpPr/>
          <p:nvPr/>
        </p:nvSpPr>
        <p:spPr>
          <a:xfrm>
            <a:off x="2150280" y="6235560"/>
            <a:ext cx="14151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Time Step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4" name="CustomShape 9"/>
          <p:cNvSpPr/>
          <p:nvPr/>
        </p:nvSpPr>
        <p:spPr>
          <a:xfrm>
            <a:off x="8424720" y="6294600"/>
            <a:ext cx="14151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Time Step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5" name="CustomShape 10"/>
          <p:cNvSpPr/>
          <p:nvPr/>
        </p:nvSpPr>
        <p:spPr>
          <a:xfrm rot="16200000">
            <a:off x="-116640" y="3238560"/>
            <a:ext cx="6073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x, 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6" name="CustomShape 11"/>
          <p:cNvSpPr/>
          <p:nvPr/>
        </p:nvSpPr>
        <p:spPr>
          <a:xfrm>
            <a:off x="8646840" y="2220840"/>
            <a:ext cx="2034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|x – y|</a:t>
            </a:r>
            <a:endParaRPr b="0" lang="en-US" sz="24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2546640" y="0"/>
            <a:ext cx="2390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48" name="Group 2"/>
          <p:cNvGrpSpPr/>
          <p:nvPr/>
        </p:nvGrpSpPr>
        <p:grpSpPr>
          <a:xfrm>
            <a:off x="0" y="520560"/>
            <a:ext cx="12084480" cy="84960"/>
            <a:chOff x="0" y="520560"/>
            <a:chExt cx="12084480" cy="84960"/>
          </a:xfrm>
        </p:grpSpPr>
        <p:sp>
          <p:nvSpPr>
            <p:cNvPr id="349" name="CustomShape 3"/>
            <p:cNvSpPr/>
            <p:nvPr/>
          </p:nvSpPr>
          <p:spPr>
            <a:xfrm>
              <a:off x="8799840" y="520560"/>
              <a:ext cx="3284640" cy="84960"/>
            </a:xfrm>
            <a:prstGeom prst="rect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cc66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4"/>
            <p:cNvSpPr/>
            <p:nvPr/>
          </p:nvSpPr>
          <p:spPr>
            <a:xfrm>
              <a:off x="0" y="520560"/>
              <a:ext cx="9311040" cy="84960"/>
            </a:xfrm>
            <a:prstGeom prst="rect">
              <a:avLst/>
            </a:prstGeom>
            <a:gradFill rotWithShape="0">
              <a:gsLst>
                <a:gs pos="0">
                  <a:srgbClr val="6666ff"/>
                </a:gs>
                <a:gs pos="50000">
                  <a:srgbClr val="66ffff"/>
                </a:gs>
                <a:gs pos="100000">
                  <a:srgbClr val="6666ff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1" name="CustomShape 5"/>
          <p:cNvSpPr/>
          <p:nvPr/>
        </p:nvSpPr>
        <p:spPr>
          <a:xfrm>
            <a:off x="88560" y="34920"/>
            <a:ext cx="100501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HG創英角ｺﾞｼｯｸUB"/>
              </a:rPr>
              <a:t>11.4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HG創英角ｺﾞｼｯｸUB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HG創英角ｺﾞｼｯｸUB"/>
              </a:rPr>
              <a:t>Numerical errors (2): what happens in logistic map?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2" name="CustomShape 6"/>
          <p:cNvSpPr/>
          <p:nvPr/>
        </p:nvSpPr>
        <p:spPr>
          <a:xfrm>
            <a:off x="372960" y="646200"/>
            <a:ext cx="11513160" cy="271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MS PGothic"/>
              </a:rPr>
              <a:t>Suggestions from logistic map: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The source of the cancellation of significant digit is the rounding error.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Therefore, we can suppress this error by using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double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 instead of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float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　　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→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In some computer systems, you can further increase the memory size for floating point numbers.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3" name="CustomShape 7"/>
          <p:cNvSpPr/>
          <p:nvPr/>
        </p:nvSpPr>
        <p:spPr>
          <a:xfrm>
            <a:off x="422640" y="4836960"/>
            <a:ext cx="684072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MS PGothic"/>
              </a:rPr>
              <a:t>Is this unique solution?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MS PGothic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MS PGothic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MS PGothic"/>
              </a:rPr>
              <a:t>→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MS PGothic"/>
              </a:rPr>
              <a:t>NO!!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75" dur="indefinite" restart="never" nodeType="tmRoot">
          <p:childTnLst>
            <p:seq>
              <p:cTn id="176" dur="indefinite" nodeType="mainSeq">
                <p:childTnLst>
                  <p:par>
                    <p:cTn id="177" nodeType="clickEffect" fill="hold">
                      <p:stCondLst>
                        <p:cond delay="indefinite"/>
                      </p:stCondLst>
                      <p:childTnLst>
                        <p:par>
                          <p:cTn id="17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2546640" y="0"/>
            <a:ext cx="2390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55" name="Group 2"/>
          <p:cNvGrpSpPr/>
          <p:nvPr/>
        </p:nvGrpSpPr>
        <p:grpSpPr>
          <a:xfrm>
            <a:off x="0" y="520560"/>
            <a:ext cx="12084480" cy="84960"/>
            <a:chOff x="0" y="520560"/>
            <a:chExt cx="12084480" cy="84960"/>
          </a:xfrm>
        </p:grpSpPr>
        <p:sp>
          <p:nvSpPr>
            <p:cNvPr id="356" name="CustomShape 3"/>
            <p:cNvSpPr/>
            <p:nvPr/>
          </p:nvSpPr>
          <p:spPr>
            <a:xfrm>
              <a:off x="8799840" y="520560"/>
              <a:ext cx="3284640" cy="84960"/>
            </a:xfrm>
            <a:prstGeom prst="rect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cc66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4"/>
            <p:cNvSpPr/>
            <p:nvPr/>
          </p:nvSpPr>
          <p:spPr>
            <a:xfrm>
              <a:off x="0" y="520560"/>
              <a:ext cx="9311040" cy="84960"/>
            </a:xfrm>
            <a:prstGeom prst="rect">
              <a:avLst/>
            </a:prstGeom>
            <a:gradFill rotWithShape="0">
              <a:gsLst>
                <a:gs pos="0">
                  <a:srgbClr val="6666ff"/>
                </a:gs>
                <a:gs pos="50000">
                  <a:srgbClr val="66ffff"/>
                </a:gs>
                <a:gs pos="100000">
                  <a:srgbClr val="6666ff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8" name="CustomShape 5"/>
          <p:cNvSpPr/>
          <p:nvPr/>
        </p:nvSpPr>
        <p:spPr>
          <a:xfrm>
            <a:off x="91800" y="34920"/>
            <a:ext cx="103809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HG創英角ｺﾞｼｯｸUB"/>
              </a:rPr>
              <a:t>11.5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HG創英角ｺﾞｼｯｸUB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HG創英角ｺﾞｼｯｸUB"/>
              </a:rPr>
              <a:t>Numerical errors (3): how to solve quadratic equation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9" name="CustomShape 6"/>
          <p:cNvSpPr/>
          <p:nvPr/>
        </p:nvSpPr>
        <p:spPr>
          <a:xfrm>
            <a:off x="372960" y="646200"/>
            <a:ext cx="115131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First , we need to go back to…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0" name="CustomShape 7"/>
          <p:cNvSpPr/>
          <p:nvPr/>
        </p:nvSpPr>
        <p:spPr>
          <a:xfrm>
            <a:off x="6378840" y="1878120"/>
            <a:ext cx="36968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←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should be 3.16227805e-2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1" name="CustomShape 8"/>
          <p:cNvSpPr/>
          <p:nvPr/>
        </p:nvSpPr>
        <p:spPr>
          <a:xfrm>
            <a:off x="8447760" y="2209680"/>
            <a:ext cx="25808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984807"/>
                </a:solidFill>
                <a:latin typeface="Calibri"/>
                <a:ea typeface="Calibri"/>
              </a:rPr>
              <a:t>error: 6.9 x 10</a:t>
            </a:r>
            <a:r>
              <a:rPr b="1" lang="en-US" sz="2400" spc="-1" strike="noStrike" baseline="30000">
                <a:solidFill>
                  <a:srgbClr val="984807"/>
                </a:solidFill>
                <a:latin typeface="Calibri"/>
                <a:ea typeface="Calibri"/>
              </a:rPr>
              <a:t>-4</a:t>
            </a:r>
            <a:r>
              <a:rPr b="1" lang="en-US" sz="2400" spc="-1" strike="noStrike">
                <a:solidFill>
                  <a:srgbClr val="984807"/>
                </a:solidFill>
                <a:latin typeface="Calibri"/>
                <a:ea typeface="Calibri"/>
              </a:rPr>
              <a:t> %!!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2" name="CustomShape 9"/>
          <p:cNvSpPr/>
          <p:nvPr/>
        </p:nvSpPr>
        <p:spPr>
          <a:xfrm>
            <a:off x="372960" y="2965320"/>
            <a:ext cx="115131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We can reduce the error by avoiding the subtraction between similar size of number!!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3" name="CustomShape 10"/>
          <p:cNvSpPr/>
          <p:nvPr/>
        </p:nvSpPr>
        <p:spPr>
          <a:xfrm>
            <a:off x="6991200" y="6108840"/>
            <a:ext cx="25808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984807"/>
                </a:solidFill>
                <a:latin typeface="Calibri"/>
                <a:ea typeface="Calibri"/>
              </a:rPr>
              <a:t>error: 1.8 x 10</a:t>
            </a:r>
            <a:r>
              <a:rPr b="1" lang="en-US" sz="2400" spc="-1" strike="noStrike" baseline="30000">
                <a:solidFill>
                  <a:srgbClr val="984807"/>
                </a:solidFill>
                <a:latin typeface="Calibri"/>
                <a:ea typeface="Calibri"/>
              </a:rPr>
              <a:t>-6</a:t>
            </a:r>
            <a:r>
              <a:rPr b="1" lang="en-US" sz="2400" spc="-1" strike="noStrike">
                <a:solidFill>
                  <a:srgbClr val="984807"/>
                </a:solidFill>
                <a:latin typeface="Calibri"/>
                <a:ea typeface="Calibri"/>
              </a:rPr>
              <a:t> %!!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364" name="Group 11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365" name="" descr=""/>
          <p:cNvPicPr/>
          <p:nvPr/>
        </p:nvPicPr>
        <p:blipFill>
          <a:blip r:embed="rId1"/>
          <a:stretch/>
        </p:blipFill>
        <p:spPr>
          <a:xfrm>
            <a:off x="428760" y="1320840"/>
            <a:ext cx="7082640" cy="952200"/>
          </a:xfrm>
          <a:prstGeom prst="rect">
            <a:avLst/>
          </a:prstGeom>
          <a:ln>
            <a:noFill/>
          </a:ln>
        </p:spPr>
      </p:pic>
      <p:pic>
        <p:nvPicPr>
          <p:cNvPr id="366" name="" descr=""/>
          <p:cNvPicPr/>
          <p:nvPr/>
        </p:nvPicPr>
        <p:blipFill>
          <a:blip r:embed="rId2"/>
          <a:stretch/>
        </p:blipFill>
        <p:spPr>
          <a:xfrm>
            <a:off x="2922120" y="1409760"/>
            <a:ext cx="478440" cy="367920"/>
          </a:xfrm>
          <a:prstGeom prst="rect">
            <a:avLst/>
          </a:prstGeom>
          <a:ln>
            <a:noFill/>
          </a:ln>
        </p:spPr>
      </p:pic>
      <p:pic>
        <p:nvPicPr>
          <p:cNvPr id="367" name="" descr=""/>
          <p:cNvPicPr/>
          <p:nvPr/>
        </p:nvPicPr>
        <p:blipFill>
          <a:blip r:embed="rId3"/>
          <a:stretch/>
        </p:blipFill>
        <p:spPr>
          <a:xfrm>
            <a:off x="362880" y="3949560"/>
            <a:ext cx="8651160" cy="2831760"/>
          </a:xfrm>
          <a:prstGeom prst="rect">
            <a:avLst/>
          </a:prstGeom>
          <a:ln>
            <a:noFill/>
          </a:ln>
        </p:spPr>
      </p:pic>
      <p:pic>
        <p:nvPicPr>
          <p:cNvPr id="368" name="" descr=""/>
          <p:cNvPicPr/>
          <p:nvPr/>
        </p:nvPicPr>
        <p:blipFill>
          <a:blip r:embed="rId4"/>
          <a:stretch/>
        </p:blipFill>
        <p:spPr>
          <a:xfrm>
            <a:off x="3549600" y="5194440"/>
            <a:ext cx="478440" cy="36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1" dur="indefinite" restart="never" nodeType="tmRoot">
          <p:childTnLst>
            <p:seq>
              <p:cTn id="182" dur="indefinite" nodeType="mainSeq">
                <p:childTnLst>
                  <p:par>
                    <p:cTn id="183" nodeType="clickEffect" fill="hold">
                      <p:stCondLst>
                        <p:cond delay="indefinite"/>
                      </p:stCondLst>
                      <p:childTnLst>
                        <p:par>
                          <p:cTn id="1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nodeType="clickEffect" fill="hold">
                      <p:stCondLst>
                        <p:cond delay="indefinite"/>
                      </p:stCondLst>
                      <p:childTnLst>
                        <p:par>
                          <p:cTn id="18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nodeType="clickEffect" fill="hold">
                      <p:stCondLst>
                        <p:cond delay="indefinite"/>
                      </p:stCondLst>
                      <p:childTnLst>
                        <p:par>
                          <p:cTn id="19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2546640" y="0"/>
            <a:ext cx="2390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70" name="Group 2"/>
          <p:cNvGrpSpPr/>
          <p:nvPr/>
        </p:nvGrpSpPr>
        <p:grpSpPr>
          <a:xfrm>
            <a:off x="0" y="520560"/>
            <a:ext cx="12084480" cy="84960"/>
            <a:chOff x="0" y="520560"/>
            <a:chExt cx="12084480" cy="84960"/>
          </a:xfrm>
        </p:grpSpPr>
        <p:sp>
          <p:nvSpPr>
            <p:cNvPr id="371" name="CustomShape 3"/>
            <p:cNvSpPr/>
            <p:nvPr/>
          </p:nvSpPr>
          <p:spPr>
            <a:xfrm>
              <a:off x="8799840" y="520560"/>
              <a:ext cx="3284640" cy="84960"/>
            </a:xfrm>
            <a:prstGeom prst="rect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cc66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CustomShape 4"/>
            <p:cNvSpPr/>
            <p:nvPr/>
          </p:nvSpPr>
          <p:spPr>
            <a:xfrm>
              <a:off x="0" y="520560"/>
              <a:ext cx="9311040" cy="84960"/>
            </a:xfrm>
            <a:prstGeom prst="rect">
              <a:avLst/>
            </a:prstGeom>
            <a:gradFill rotWithShape="0">
              <a:gsLst>
                <a:gs pos="0">
                  <a:srgbClr val="6666ff"/>
                </a:gs>
                <a:gs pos="50000">
                  <a:srgbClr val="66ffff"/>
                </a:gs>
                <a:gs pos="100000">
                  <a:srgbClr val="6666ff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3" name="CustomShape 5"/>
          <p:cNvSpPr/>
          <p:nvPr/>
        </p:nvSpPr>
        <p:spPr>
          <a:xfrm>
            <a:off x="91800" y="34920"/>
            <a:ext cx="103809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HG創英角ｺﾞｼｯｸUB"/>
              </a:rPr>
              <a:t>11.5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HG創英角ｺﾞｼｯｸUB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HG創英角ｺﾞｼｯｸUB"/>
              </a:rPr>
              <a:t>Numerical errors (3): how to solve quadratic equation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4" name="CustomShape 6"/>
          <p:cNvSpPr/>
          <p:nvPr/>
        </p:nvSpPr>
        <p:spPr>
          <a:xfrm>
            <a:off x="372960" y="646200"/>
            <a:ext cx="115131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Then, try to think about the good algorithm for solving quadratic equation.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5" name="CustomShape 7"/>
          <p:cNvSpPr/>
          <p:nvPr/>
        </p:nvSpPr>
        <p:spPr>
          <a:xfrm>
            <a:off x="517680" y="1814400"/>
            <a:ext cx="83307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We have an formula for exact solution !!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376" name="Group 8"/>
          <p:cNvGrpSpPr/>
          <p:nvPr/>
        </p:nvGrpSpPr>
        <p:grpSpPr>
          <a:xfrm>
            <a:off x="583560" y="4570560"/>
            <a:ext cx="11352240" cy="2043000"/>
            <a:chOff x="583560" y="4570560"/>
            <a:chExt cx="11352240" cy="2043000"/>
          </a:xfrm>
        </p:grpSpPr>
        <p:grpSp>
          <p:nvGrpSpPr>
            <p:cNvPr id="377" name="Group 9"/>
            <p:cNvGrpSpPr/>
            <p:nvPr/>
          </p:nvGrpSpPr>
          <p:grpSpPr>
            <a:xfrm>
              <a:off x="583560" y="4570560"/>
              <a:ext cx="11352240" cy="2043000"/>
              <a:chOff x="583560" y="4570560"/>
              <a:chExt cx="11352240" cy="2043000"/>
            </a:xfrm>
          </p:grpSpPr>
          <p:sp>
            <p:nvSpPr>
              <p:cNvPr id="378" name="CustomShape 10"/>
              <p:cNvSpPr/>
              <p:nvPr/>
            </p:nvSpPr>
            <p:spPr>
              <a:xfrm>
                <a:off x="583560" y="4570560"/>
                <a:ext cx="833076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1" lang="en-US" sz="2400" spc="-1" strike="noStrike">
                    <a:solidFill>
                      <a:srgbClr val="000000"/>
                    </a:solidFill>
                    <a:latin typeface="Calibri"/>
                    <a:ea typeface="MS PGothic"/>
                  </a:rPr>
                  <a:t>But, when b</a:t>
                </a:r>
                <a:r>
                  <a:rPr b="1" lang="en-US" sz="2400" spc="-1" strike="noStrike" baseline="30000">
                    <a:solidFill>
                      <a:srgbClr val="000000"/>
                    </a:solidFill>
                    <a:latin typeface="Calibri"/>
                    <a:ea typeface="MS PGothic"/>
                  </a:rPr>
                  <a:t>2</a:t>
                </a:r>
                <a:r>
                  <a:rPr b="1" lang="en-US" sz="2400" spc="-1" strike="noStrike">
                    <a:solidFill>
                      <a:srgbClr val="000000"/>
                    </a:solidFill>
                    <a:latin typeface="Calibri"/>
                    <a:ea typeface="MS PGothic"/>
                  </a:rPr>
                  <a:t> &gt;&gt; 4ac</a:t>
                </a:r>
                <a:endParaRPr b="0" lang="en-US" sz="2400" spc="-1" strike="noStrike">
                  <a:latin typeface="Arial"/>
                </a:endParaRPr>
              </a:p>
            </p:txBody>
          </p:sp>
          <p:sp>
            <p:nvSpPr>
              <p:cNvPr id="379" name="CustomShape 11"/>
              <p:cNvSpPr/>
              <p:nvPr/>
            </p:nvSpPr>
            <p:spPr>
              <a:xfrm>
                <a:off x="3268800" y="6157800"/>
                <a:ext cx="866700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1" lang="en-US" sz="2400" spc="-1" strike="noStrike">
                    <a:solidFill>
                      <a:srgbClr val="000000"/>
                    </a:solidFill>
                    <a:latin typeface="Calibri"/>
                    <a:ea typeface="MS PGothic"/>
                  </a:rPr>
                  <a:t>…</a:t>
                </a:r>
                <a:r>
                  <a:rPr b="1" lang="en-US" sz="2400" spc="-1" strike="noStrike">
                    <a:solidFill>
                      <a:srgbClr val="000000"/>
                    </a:solidFill>
                    <a:latin typeface="Calibri"/>
                    <a:ea typeface="MS PGothic"/>
                  </a:rPr>
                  <a:t>leading to loss of significant digits 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</p:grpSp>
      <p:pic>
        <p:nvPicPr>
          <p:cNvPr id="380" name="" descr=""/>
          <p:cNvPicPr/>
          <p:nvPr/>
        </p:nvPicPr>
        <p:blipFill>
          <a:blip r:embed="rId1"/>
          <a:stretch/>
        </p:blipFill>
        <p:spPr>
          <a:xfrm>
            <a:off x="3152880" y="2451240"/>
            <a:ext cx="4539600" cy="1942920"/>
          </a:xfrm>
          <a:prstGeom prst="rect">
            <a:avLst/>
          </a:prstGeom>
          <a:ln>
            <a:noFill/>
          </a:ln>
        </p:spPr>
      </p:pic>
      <p:pic>
        <p:nvPicPr>
          <p:cNvPr id="381" name="" descr=""/>
          <p:cNvPicPr/>
          <p:nvPr/>
        </p:nvPicPr>
        <p:blipFill>
          <a:blip r:embed="rId2"/>
          <a:stretch/>
        </p:blipFill>
        <p:spPr>
          <a:xfrm>
            <a:off x="3186360" y="5016600"/>
            <a:ext cx="5926680" cy="659880"/>
          </a:xfrm>
          <a:prstGeom prst="rect">
            <a:avLst/>
          </a:prstGeom>
          <a:ln>
            <a:noFill/>
          </a:ln>
        </p:spPr>
      </p:pic>
      <p:pic>
        <p:nvPicPr>
          <p:cNvPr id="382" name="" descr=""/>
          <p:cNvPicPr/>
          <p:nvPr/>
        </p:nvPicPr>
        <p:blipFill>
          <a:blip r:embed="rId3"/>
          <a:stretch/>
        </p:blipFill>
        <p:spPr>
          <a:xfrm>
            <a:off x="6752520" y="5245200"/>
            <a:ext cx="478440" cy="36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5" dur="indefinite" restart="never" nodeType="tmRoot">
          <p:childTnLst>
            <p:seq>
              <p:cTn id="196" dur="indefinite" nodeType="mainSeq">
                <p:childTnLst>
                  <p:par>
                    <p:cTn id="197" nodeType="clickEffect" fill="hold">
                      <p:stCondLst>
                        <p:cond delay="indefinite"/>
                      </p:stCondLst>
                      <p:childTnLst>
                        <p:par>
                          <p:cTn id="19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2546640" y="0"/>
            <a:ext cx="2390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84" name="Group 2"/>
          <p:cNvGrpSpPr/>
          <p:nvPr/>
        </p:nvGrpSpPr>
        <p:grpSpPr>
          <a:xfrm>
            <a:off x="0" y="520560"/>
            <a:ext cx="12084480" cy="84960"/>
            <a:chOff x="0" y="520560"/>
            <a:chExt cx="12084480" cy="84960"/>
          </a:xfrm>
        </p:grpSpPr>
        <p:sp>
          <p:nvSpPr>
            <p:cNvPr id="385" name="CustomShape 3"/>
            <p:cNvSpPr/>
            <p:nvPr/>
          </p:nvSpPr>
          <p:spPr>
            <a:xfrm>
              <a:off x="8799840" y="520560"/>
              <a:ext cx="3284640" cy="84960"/>
            </a:xfrm>
            <a:prstGeom prst="rect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cc66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CustomShape 4"/>
            <p:cNvSpPr/>
            <p:nvPr/>
          </p:nvSpPr>
          <p:spPr>
            <a:xfrm>
              <a:off x="0" y="520560"/>
              <a:ext cx="9311040" cy="84960"/>
            </a:xfrm>
            <a:prstGeom prst="rect">
              <a:avLst/>
            </a:prstGeom>
            <a:gradFill rotWithShape="0">
              <a:gsLst>
                <a:gs pos="0">
                  <a:srgbClr val="6666ff"/>
                </a:gs>
                <a:gs pos="50000">
                  <a:srgbClr val="66ffff"/>
                </a:gs>
                <a:gs pos="100000">
                  <a:srgbClr val="6666ff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7" name="CustomShape 5"/>
          <p:cNvSpPr/>
          <p:nvPr/>
        </p:nvSpPr>
        <p:spPr>
          <a:xfrm>
            <a:off x="91800" y="34920"/>
            <a:ext cx="103809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HG創英角ｺﾞｼｯｸUB"/>
              </a:rPr>
              <a:t>11.5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HG創英角ｺﾞｼｯｸUB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HG創英角ｺﾞｼｯｸUB"/>
              </a:rPr>
              <a:t>Numerical errors (3): how to solve quadratic equation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8" name="CustomShape 6"/>
          <p:cNvSpPr/>
          <p:nvPr/>
        </p:nvSpPr>
        <p:spPr>
          <a:xfrm>
            <a:off x="372960" y="646200"/>
            <a:ext cx="115131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Let’s assume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9" name="CustomShape 7"/>
          <p:cNvSpPr/>
          <p:nvPr/>
        </p:nvSpPr>
        <p:spPr>
          <a:xfrm>
            <a:off x="385920" y="1509840"/>
            <a:ext cx="83307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A better formula is: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90" name="" descr=""/>
          <p:cNvPicPr/>
          <p:nvPr/>
        </p:nvPicPr>
        <p:blipFill>
          <a:blip r:embed="rId1"/>
          <a:stretch/>
        </p:blipFill>
        <p:spPr>
          <a:xfrm>
            <a:off x="2872080" y="2247840"/>
            <a:ext cx="4903560" cy="4355640"/>
          </a:xfrm>
          <a:prstGeom prst="rect">
            <a:avLst/>
          </a:prstGeom>
          <a:ln>
            <a:noFill/>
          </a:ln>
        </p:spPr>
      </p:pic>
      <p:pic>
        <p:nvPicPr>
          <p:cNvPr id="391" name="" descr=""/>
          <p:cNvPicPr/>
          <p:nvPr/>
        </p:nvPicPr>
        <p:blipFill>
          <a:blip r:embed="rId2"/>
          <a:stretch/>
        </p:blipFill>
        <p:spPr>
          <a:xfrm>
            <a:off x="2839680" y="584280"/>
            <a:ext cx="3896280" cy="52020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2546640" y="0"/>
            <a:ext cx="2390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3" name="Group 2"/>
          <p:cNvGrpSpPr/>
          <p:nvPr/>
        </p:nvGrpSpPr>
        <p:grpSpPr>
          <a:xfrm>
            <a:off x="0" y="520560"/>
            <a:ext cx="12084480" cy="84960"/>
            <a:chOff x="0" y="520560"/>
            <a:chExt cx="12084480" cy="84960"/>
          </a:xfrm>
        </p:grpSpPr>
        <p:sp>
          <p:nvSpPr>
            <p:cNvPr id="394" name="CustomShape 3"/>
            <p:cNvSpPr/>
            <p:nvPr/>
          </p:nvSpPr>
          <p:spPr>
            <a:xfrm>
              <a:off x="8799840" y="520560"/>
              <a:ext cx="3284640" cy="84960"/>
            </a:xfrm>
            <a:prstGeom prst="rect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cc66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CustomShape 4"/>
            <p:cNvSpPr/>
            <p:nvPr/>
          </p:nvSpPr>
          <p:spPr>
            <a:xfrm>
              <a:off x="0" y="520560"/>
              <a:ext cx="9311040" cy="84960"/>
            </a:xfrm>
            <a:prstGeom prst="rect">
              <a:avLst/>
            </a:prstGeom>
            <a:gradFill rotWithShape="0">
              <a:gsLst>
                <a:gs pos="0">
                  <a:srgbClr val="6666ff"/>
                </a:gs>
                <a:gs pos="50000">
                  <a:srgbClr val="66ffff"/>
                </a:gs>
                <a:gs pos="100000">
                  <a:srgbClr val="6666ff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96" name="CustomShape 5"/>
          <p:cNvSpPr/>
          <p:nvPr/>
        </p:nvSpPr>
        <p:spPr>
          <a:xfrm>
            <a:off x="91800" y="34920"/>
            <a:ext cx="103809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HG創英角ｺﾞｼｯｸUB"/>
              </a:rPr>
              <a:t>11.5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HG創英角ｺﾞｼｯｸUB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HG創英角ｺﾞｼｯｸUB"/>
              </a:rPr>
              <a:t>Numerical errors (3): how to solve quadratic equation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7" name="CustomShape 6"/>
          <p:cNvSpPr/>
          <p:nvPr/>
        </p:nvSpPr>
        <p:spPr>
          <a:xfrm>
            <a:off x="372960" y="646200"/>
            <a:ext cx="1151316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Compare the performance of </a:t>
            </a:r>
            <a:r>
              <a:rPr b="1" i="1" lang="en-US" sz="2400" spc="-1" strike="noStrike">
                <a:solidFill>
                  <a:srgbClr val="008000"/>
                </a:solidFill>
                <a:latin typeface="Calibri"/>
                <a:ea typeface="MS PGothic"/>
              </a:rPr>
              <a:t>quadratic_solver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and </a:t>
            </a:r>
            <a:r>
              <a:rPr b="1" i="1" lang="en-US" sz="2400" spc="-1" strike="noStrike">
                <a:solidFill>
                  <a:srgbClr val="008000"/>
                </a:solidFill>
                <a:latin typeface="Calibri"/>
                <a:ea typeface="MS PGothic"/>
              </a:rPr>
              <a:t>quadratic_bad_solver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 in solver_test0.c for following equations.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98" name="" descr=""/>
          <p:cNvPicPr/>
          <p:nvPr/>
        </p:nvPicPr>
        <p:blipFill>
          <a:blip r:embed="rId1"/>
          <a:stretch/>
        </p:blipFill>
        <p:spPr>
          <a:xfrm>
            <a:off x="462240" y="2260440"/>
            <a:ext cx="9063720" cy="269208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2546640" y="0"/>
            <a:ext cx="2390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00" name="Group 2"/>
          <p:cNvGrpSpPr/>
          <p:nvPr/>
        </p:nvGrpSpPr>
        <p:grpSpPr>
          <a:xfrm>
            <a:off x="0" y="520560"/>
            <a:ext cx="12084480" cy="84960"/>
            <a:chOff x="0" y="520560"/>
            <a:chExt cx="12084480" cy="84960"/>
          </a:xfrm>
        </p:grpSpPr>
        <p:sp>
          <p:nvSpPr>
            <p:cNvPr id="401" name="CustomShape 3"/>
            <p:cNvSpPr/>
            <p:nvPr/>
          </p:nvSpPr>
          <p:spPr>
            <a:xfrm>
              <a:off x="8799840" y="520560"/>
              <a:ext cx="3284640" cy="84960"/>
            </a:xfrm>
            <a:prstGeom prst="rect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cc66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CustomShape 4"/>
            <p:cNvSpPr/>
            <p:nvPr/>
          </p:nvSpPr>
          <p:spPr>
            <a:xfrm>
              <a:off x="0" y="520560"/>
              <a:ext cx="9311040" cy="84960"/>
            </a:xfrm>
            <a:prstGeom prst="rect">
              <a:avLst/>
            </a:prstGeom>
            <a:gradFill rotWithShape="0">
              <a:gsLst>
                <a:gs pos="0">
                  <a:srgbClr val="6666ff"/>
                </a:gs>
                <a:gs pos="50000">
                  <a:srgbClr val="66ffff"/>
                </a:gs>
                <a:gs pos="100000">
                  <a:srgbClr val="6666ff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03" name="CustomShape 5"/>
          <p:cNvSpPr/>
          <p:nvPr/>
        </p:nvSpPr>
        <p:spPr>
          <a:xfrm>
            <a:off x="184680" y="34920"/>
            <a:ext cx="44967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HG創英角ｺﾞｼｯｸUB"/>
              </a:rPr>
              <a:t>11.6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HG創英角ｺﾞｼｯｸUB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HG創英角ｺﾞｼｯｸUB"/>
              </a:rPr>
              <a:t>Further information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4" name="CustomShape 6"/>
          <p:cNvSpPr/>
          <p:nvPr/>
        </p:nvSpPr>
        <p:spPr>
          <a:xfrm>
            <a:off x="372960" y="608040"/>
            <a:ext cx="115131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Generally, there are gaps between analytical formula and numerical algorithm.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5" name="CustomShape 7"/>
          <p:cNvSpPr/>
          <p:nvPr/>
        </p:nvSpPr>
        <p:spPr>
          <a:xfrm>
            <a:off x="372960" y="1611360"/>
            <a:ext cx="115131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In calculations of floating point number, the following ‘associative law’ does NOT hold.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6" name="CustomShape 8"/>
          <p:cNvSpPr/>
          <p:nvPr/>
        </p:nvSpPr>
        <p:spPr>
          <a:xfrm>
            <a:off x="445680" y="6227640"/>
            <a:ext cx="11407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 Narrow"/>
                <a:ea typeface="MS PGothic"/>
              </a:rPr>
              <a:t>http://www.econ.hit-u.ac.jp/~finmodel/events/pdf/Kobayashi07-24-10.pdf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7" name="CustomShape 9"/>
          <p:cNvSpPr/>
          <p:nvPr/>
        </p:nvSpPr>
        <p:spPr>
          <a:xfrm>
            <a:off x="372960" y="3935520"/>
            <a:ext cx="11513160" cy="15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‘</a:t>
            </a:r>
            <a:r>
              <a:rPr b="1" lang="en-US" sz="2400" spc="-1" strike="noStrike">
                <a:solidFill>
                  <a:srgbClr val="008000"/>
                </a:solidFill>
                <a:latin typeface="Calibri"/>
                <a:ea typeface="MS PGothic"/>
              </a:rPr>
              <a:t>Numerical Verification method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’ to control the worst error size and thus ensure the quality of simulations is a growing field in applied math. With this method, we are able to prove mathematical theorems using computer!!  e.g. existence or uniqueness of solution or attractor in ODE/PDE 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08" name="" descr=""/>
          <p:cNvPicPr/>
          <p:nvPr/>
        </p:nvPicPr>
        <p:blipFill>
          <a:blip r:embed="rId1"/>
          <a:stretch/>
        </p:blipFill>
        <p:spPr>
          <a:xfrm>
            <a:off x="3268800" y="2577960"/>
            <a:ext cx="4804200" cy="58392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extShape 1"/>
          <p:cNvSpPr txBox="1"/>
          <p:nvPr/>
        </p:nvSpPr>
        <p:spPr>
          <a:xfrm>
            <a:off x="594360" y="273600"/>
            <a:ext cx="1069812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0" name="TextShape 2"/>
          <p:cNvSpPr txBox="1"/>
          <p:nvPr/>
        </p:nvSpPr>
        <p:spPr>
          <a:xfrm>
            <a:off x="594360" y="1604520"/>
            <a:ext cx="1069812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546640" y="0"/>
            <a:ext cx="2390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7" name="Group 2"/>
          <p:cNvGrpSpPr/>
          <p:nvPr/>
        </p:nvGrpSpPr>
        <p:grpSpPr>
          <a:xfrm>
            <a:off x="0" y="520560"/>
            <a:ext cx="12084480" cy="84960"/>
            <a:chOff x="0" y="520560"/>
            <a:chExt cx="12084480" cy="84960"/>
          </a:xfrm>
        </p:grpSpPr>
        <p:sp>
          <p:nvSpPr>
            <p:cNvPr id="98" name="CustomShape 3"/>
            <p:cNvSpPr/>
            <p:nvPr/>
          </p:nvSpPr>
          <p:spPr>
            <a:xfrm>
              <a:off x="8799840" y="520560"/>
              <a:ext cx="3284640" cy="84960"/>
            </a:xfrm>
            <a:prstGeom prst="rect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cc66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4"/>
            <p:cNvSpPr/>
            <p:nvPr/>
          </p:nvSpPr>
          <p:spPr>
            <a:xfrm>
              <a:off x="0" y="520560"/>
              <a:ext cx="9311040" cy="84960"/>
            </a:xfrm>
            <a:prstGeom prst="rect">
              <a:avLst/>
            </a:prstGeom>
            <a:gradFill rotWithShape="0">
              <a:gsLst>
                <a:gs pos="0">
                  <a:srgbClr val="6666ff"/>
                </a:gs>
                <a:gs pos="50000">
                  <a:srgbClr val="66ffff"/>
                </a:gs>
                <a:gs pos="100000">
                  <a:srgbClr val="6666ff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0" name="CustomShape 5"/>
          <p:cNvSpPr/>
          <p:nvPr/>
        </p:nvSpPr>
        <p:spPr>
          <a:xfrm>
            <a:off x="132120" y="34920"/>
            <a:ext cx="97117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HG創英角ｺﾞｼｯｸUB"/>
              </a:rPr>
              <a:t>11.1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HG創英角ｺﾞｼｯｸUB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HG創英角ｺﾞｼｯｸUB"/>
              </a:rPr>
              <a:t>Numerical errors (0): How to use complex number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372960" y="668160"/>
            <a:ext cx="115131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You can use complex number including the library &lt;complex.h&gt;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412560" y="1317600"/>
            <a:ext cx="11126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MS PGothic"/>
              </a:rPr>
              <a:t>Just try to compile and execute ‘complex_test0.c’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8"/>
          <p:cNvSpPr/>
          <p:nvPr/>
        </p:nvSpPr>
        <p:spPr>
          <a:xfrm>
            <a:off x="441720" y="1914480"/>
            <a:ext cx="10553400" cy="4063320"/>
          </a:xfrm>
          <a:prstGeom prst="roundRect">
            <a:avLst>
              <a:gd name="adj" fmla="val 10435"/>
            </a:avLst>
          </a:prstGeom>
          <a:solidFill>
            <a:srgbClr val="c3d69b"/>
          </a:solidFill>
          <a:ln>
            <a:noFill/>
          </a:ln>
          <a:effectLst>
            <a:outerShdw blurRad="40000" dir="5400000" dist="2300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" name="CustomShape 9"/>
          <p:cNvSpPr/>
          <p:nvPr/>
        </p:nvSpPr>
        <p:spPr>
          <a:xfrm>
            <a:off x="1402920" y="2050920"/>
            <a:ext cx="8799120" cy="380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MS PGothic"/>
              </a:rPr>
              <a:t>#include &lt;stdio.h&gt;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MS PGothic"/>
              </a:rPr>
              <a:t>#include &lt;math.h&gt;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MS PGothic"/>
              </a:rPr>
              <a:t>#include &lt;stdlib.h&gt;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MS PGothic"/>
              </a:rPr>
              <a:t>#include &lt;time.h&gt;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MS PGothic"/>
              </a:rPr>
              <a:t>#include &lt;complex.h&gt;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MS PGothic"/>
              </a:rPr>
              <a:t>int main(void){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MS PGothic"/>
              </a:rPr>
              <a:t>	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MS PGothic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double complex x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x = 3.0 + I*4.0;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MS PGothic"/>
              </a:rPr>
              <a:t>	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MS PGothic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MS PGothic"/>
              </a:rPr>
              <a:t>printf("real=%lf\timg=%lf\tabsolute value = %lf\n",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MS PGothic"/>
              </a:rPr>
              <a:t>creal(x), cimag(x), cabs(x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MS PGothic"/>
              </a:rPr>
              <a:t>)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MS PGothic"/>
              </a:rPr>
              <a:t>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MS PGothic"/>
              </a:rPr>
              <a:t>	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MS PGothic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MS PGothic"/>
              </a:rPr>
              <a:t>return 0;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MS PGothic"/>
              </a:rPr>
              <a:t>	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MS PGothic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5" name="CustomShape 10"/>
          <p:cNvSpPr/>
          <p:nvPr/>
        </p:nvSpPr>
        <p:spPr>
          <a:xfrm>
            <a:off x="560520" y="6219720"/>
            <a:ext cx="10763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MS PGothic"/>
              </a:rPr>
              <a:t>Functions in real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MS PGothic"/>
              </a:rPr>
              <a:t>sqrt(x), exp(x), fabs(x)…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MS PGothic"/>
              </a:rPr>
              <a:t>←→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MS PGothic"/>
              </a:rPr>
              <a:t>　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MS PGothic"/>
              </a:rPr>
              <a:t>csqrt(x), cexp(x), cabs(x)… 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594360" y="273600"/>
            <a:ext cx="1069812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2" name="TextShape 2"/>
          <p:cNvSpPr txBox="1"/>
          <p:nvPr/>
        </p:nvSpPr>
        <p:spPr>
          <a:xfrm>
            <a:off x="594360" y="1604520"/>
            <a:ext cx="522036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3" name="TextShape 3"/>
          <p:cNvSpPr txBox="1"/>
          <p:nvPr/>
        </p:nvSpPr>
        <p:spPr>
          <a:xfrm>
            <a:off x="6076080" y="1604520"/>
            <a:ext cx="522036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Shape 1"/>
          <p:cNvSpPr txBox="1"/>
          <p:nvPr/>
        </p:nvSpPr>
        <p:spPr>
          <a:xfrm>
            <a:off x="594360" y="273600"/>
            <a:ext cx="1069812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extShape 1"/>
          <p:cNvSpPr txBox="1"/>
          <p:nvPr/>
        </p:nvSpPr>
        <p:spPr>
          <a:xfrm>
            <a:off x="594360" y="273600"/>
            <a:ext cx="10698120" cy="530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extShape 1"/>
          <p:cNvSpPr txBox="1"/>
          <p:nvPr/>
        </p:nvSpPr>
        <p:spPr>
          <a:xfrm>
            <a:off x="594360" y="273600"/>
            <a:ext cx="1069812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7" name="TextShape 2"/>
          <p:cNvSpPr txBox="1"/>
          <p:nvPr/>
        </p:nvSpPr>
        <p:spPr>
          <a:xfrm>
            <a:off x="594360" y="1604520"/>
            <a:ext cx="522036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8" name="TextShape 3"/>
          <p:cNvSpPr txBox="1"/>
          <p:nvPr/>
        </p:nvSpPr>
        <p:spPr>
          <a:xfrm>
            <a:off x="6076080" y="1604520"/>
            <a:ext cx="522036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9" name="TextShape 4"/>
          <p:cNvSpPr txBox="1"/>
          <p:nvPr/>
        </p:nvSpPr>
        <p:spPr>
          <a:xfrm>
            <a:off x="594360" y="3682080"/>
            <a:ext cx="522036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594360" y="273600"/>
            <a:ext cx="1069812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1" name="TextShape 2"/>
          <p:cNvSpPr txBox="1"/>
          <p:nvPr/>
        </p:nvSpPr>
        <p:spPr>
          <a:xfrm>
            <a:off x="594360" y="1604520"/>
            <a:ext cx="522036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2" name="TextShape 3"/>
          <p:cNvSpPr txBox="1"/>
          <p:nvPr/>
        </p:nvSpPr>
        <p:spPr>
          <a:xfrm>
            <a:off x="6076080" y="1604520"/>
            <a:ext cx="522036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3" name="TextShape 4"/>
          <p:cNvSpPr txBox="1"/>
          <p:nvPr/>
        </p:nvSpPr>
        <p:spPr>
          <a:xfrm>
            <a:off x="6076080" y="3682080"/>
            <a:ext cx="522036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Shape 1"/>
          <p:cNvSpPr txBox="1"/>
          <p:nvPr/>
        </p:nvSpPr>
        <p:spPr>
          <a:xfrm>
            <a:off x="594360" y="273600"/>
            <a:ext cx="1069812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5" name="TextShape 2"/>
          <p:cNvSpPr txBox="1"/>
          <p:nvPr/>
        </p:nvSpPr>
        <p:spPr>
          <a:xfrm>
            <a:off x="594360" y="1604520"/>
            <a:ext cx="522036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6" name="TextShape 3"/>
          <p:cNvSpPr txBox="1"/>
          <p:nvPr/>
        </p:nvSpPr>
        <p:spPr>
          <a:xfrm>
            <a:off x="6076080" y="1604520"/>
            <a:ext cx="522036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7" name="TextShape 4"/>
          <p:cNvSpPr txBox="1"/>
          <p:nvPr/>
        </p:nvSpPr>
        <p:spPr>
          <a:xfrm>
            <a:off x="594360" y="3682080"/>
            <a:ext cx="1069812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594360" y="273600"/>
            <a:ext cx="1069812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594360" y="1604520"/>
            <a:ext cx="1069812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0" name="TextShape 3"/>
          <p:cNvSpPr txBox="1"/>
          <p:nvPr/>
        </p:nvSpPr>
        <p:spPr>
          <a:xfrm>
            <a:off x="594360" y="3682080"/>
            <a:ext cx="1069812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 txBox="1"/>
          <p:nvPr/>
        </p:nvSpPr>
        <p:spPr>
          <a:xfrm>
            <a:off x="594360" y="273600"/>
            <a:ext cx="1069812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2" name="TextShape 2"/>
          <p:cNvSpPr txBox="1"/>
          <p:nvPr/>
        </p:nvSpPr>
        <p:spPr>
          <a:xfrm>
            <a:off x="594360" y="1604520"/>
            <a:ext cx="522036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3" name="TextShape 3"/>
          <p:cNvSpPr txBox="1"/>
          <p:nvPr/>
        </p:nvSpPr>
        <p:spPr>
          <a:xfrm>
            <a:off x="6076080" y="1604520"/>
            <a:ext cx="522036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4" name="TextShape 4"/>
          <p:cNvSpPr txBox="1"/>
          <p:nvPr/>
        </p:nvSpPr>
        <p:spPr>
          <a:xfrm>
            <a:off x="594360" y="3682080"/>
            <a:ext cx="522036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5" name="TextShape 5"/>
          <p:cNvSpPr txBox="1"/>
          <p:nvPr/>
        </p:nvSpPr>
        <p:spPr>
          <a:xfrm>
            <a:off x="6076080" y="3682080"/>
            <a:ext cx="522036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extShape 1"/>
          <p:cNvSpPr txBox="1"/>
          <p:nvPr/>
        </p:nvSpPr>
        <p:spPr>
          <a:xfrm>
            <a:off x="594360" y="273600"/>
            <a:ext cx="1069812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7" name="TextShape 2"/>
          <p:cNvSpPr txBox="1"/>
          <p:nvPr/>
        </p:nvSpPr>
        <p:spPr>
          <a:xfrm>
            <a:off x="594360" y="1604520"/>
            <a:ext cx="344448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8" name="TextShape 3"/>
          <p:cNvSpPr txBox="1"/>
          <p:nvPr/>
        </p:nvSpPr>
        <p:spPr>
          <a:xfrm>
            <a:off x="4211280" y="1604520"/>
            <a:ext cx="344448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9" name="TextShape 4"/>
          <p:cNvSpPr txBox="1"/>
          <p:nvPr/>
        </p:nvSpPr>
        <p:spPr>
          <a:xfrm>
            <a:off x="7828560" y="1604520"/>
            <a:ext cx="344448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0" name="TextShape 5"/>
          <p:cNvSpPr txBox="1"/>
          <p:nvPr/>
        </p:nvSpPr>
        <p:spPr>
          <a:xfrm>
            <a:off x="594360" y="3682080"/>
            <a:ext cx="344448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1" name="TextShape 6"/>
          <p:cNvSpPr txBox="1"/>
          <p:nvPr/>
        </p:nvSpPr>
        <p:spPr>
          <a:xfrm>
            <a:off x="4211280" y="3682080"/>
            <a:ext cx="344448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2" name="TextShape 7"/>
          <p:cNvSpPr txBox="1"/>
          <p:nvPr/>
        </p:nvSpPr>
        <p:spPr>
          <a:xfrm>
            <a:off x="7828560" y="3682080"/>
            <a:ext cx="344448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546640" y="-22320"/>
            <a:ext cx="2390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7" name="Group 2"/>
          <p:cNvGrpSpPr/>
          <p:nvPr/>
        </p:nvGrpSpPr>
        <p:grpSpPr>
          <a:xfrm>
            <a:off x="0" y="498600"/>
            <a:ext cx="12084480" cy="84960"/>
            <a:chOff x="0" y="498600"/>
            <a:chExt cx="12084480" cy="84960"/>
          </a:xfrm>
        </p:grpSpPr>
        <p:sp>
          <p:nvSpPr>
            <p:cNvPr id="108" name="CustomShape 3"/>
            <p:cNvSpPr/>
            <p:nvPr/>
          </p:nvSpPr>
          <p:spPr>
            <a:xfrm>
              <a:off x="8799840" y="498600"/>
              <a:ext cx="3284640" cy="84960"/>
            </a:xfrm>
            <a:prstGeom prst="rect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cc66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4"/>
            <p:cNvSpPr/>
            <p:nvPr/>
          </p:nvSpPr>
          <p:spPr>
            <a:xfrm>
              <a:off x="0" y="498600"/>
              <a:ext cx="9311040" cy="84960"/>
            </a:xfrm>
            <a:prstGeom prst="rect">
              <a:avLst/>
            </a:prstGeom>
            <a:gradFill rotWithShape="0">
              <a:gsLst>
                <a:gs pos="0">
                  <a:srgbClr val="6666ff"/>
                </a:gs>
                <a:gs pos="50000">
                  <a:srgbClr val="66ffff"/>
                </a:gs>
                <a:gs pos="100000">
                  <a:srgbClr val="6666ff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0" name="CustomShape 5"/>
          <p:cNvSpPr/>
          <p:nvPr/>
        </p:nvSpPr>
        <p:spPr>
          <a:xfrm>
            <a:off x="163440" y="12600"/>
            <a:ext cx="63010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HG創英角ｺﾞｼｯｸUB"/>
              </a:rPr>
              <a:t>11.2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HG創英角ｺﾞｼｯｸUB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HG創英角ｺﾞｼｯｸUB"/>
              </a:rPr>
              <a:t>Numerical errors (0): IEEE 754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1" name="CustomShape 6"/>
          <p:cNvSpPr/>
          <p:nvPr/>
        </p:nvSpPr>
        <p:spPr>
          <a:xfrm>
            <a:off x="372960" y="646200"/>
            <a:ext cx="11513160" cy="49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IEEE 754: Standard for Binary Floating-Point Arithmetic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, which is organized the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nstitute of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lectrical and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lectronics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ngineers, Inc.) (I triple E).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We need many roles for arithmetic calculations in computer for keeping the quality of calculation with controlling errors.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IEEE 754 is adopted as default specification in some language (e.g. C#, Java) but not in C language. However, it is recommended to follow IEEE754 even in C language.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For example, IEEE 754 determines the specification of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float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 and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double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→</a:t>
            </a:r>
            <a:r>
              <a:rPr b="1" lang="en-US" sz="2000" spc="-1" strike="noStrike">
                <a:solidFill>
                  <a:srgbClr val="0000ff"/>
                </a:solidFill>
                <a:latin typeface="Calibri"/>
                <a:ea typeface="MS PGothic"/>
              </a:rPr>
              <a:t>Topic 1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Also, it determines the roles of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rounding algorithms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(c.f. </a:t>
            </a:r>
            <a:r>
              <a:rPr b="0" lang="en-US" sz="2000" spc="-1" strike="noStrike">
                <a:solidFill>
                  <a:srgbClr val="000000"/>
                </a:solidFill>
                <a:latin typeface="Arial Narrow"/>
                <a:ea typeface="MS PGothic"/>
              </a:rPr>
              <a:t>四舍五入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)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→</a:t>
            </a:r>
            <a:r>
              <a:rPr b="1" lang="en-US" sz="2000" spc="-1" strike="noStrike">
                <a:solidFill>
                  <a:srgbClr val="0000ff"/>
                </a:solidFill>
                <a:latin typeface="Calibri"/>
                <a:ea typeface="MS PGothic"/>
              </a:rPr>
              <a:t>Topic 2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766520" y="2184480"/>
            <a:ext cx="9096120" cy="1929600"/>
          </a:xfrm>
          <a:prstGeom prst="rect">
            <a:avLst/>
          </a:prstGeom>
          <a:solidFill>
            <a:srgbClr val="ffffff"/>
          </a:solidFill>
          <a:ln w="38160">
            <a:solidFill>
              <a:srgbClr val="008000"/>
            </a:solidFill>
            <a:round/>
          </a:ln>
          <a:effectLst>
            <a:outerShdw blurRad="40000" dir="2279989" dist="124587" rotWithShape="0">
              <a:srgbClr val="008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3" name="CustomShape 2"/>
          <p:cNvSpPr/>
          <p:nvPr/>
        </p:nvSpPr>
        <p:spPr>
          <a:xfrm>
            <a:off x="2546640" y="-22320"/>
            <a:ext cx="2390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4" name="Group 3"/>
          <p:cNvGrpSpPr/>
          <p:nvPr/>
        </p:nvGrpSpPr>
        <p:grpSpPr>
          <a:xfrm>
            <a:off x="0" y="498600"/>
            <a:ext cx="12084480" cy="84960"/>
            <a:chOff x="0" y="498600"/>
            <a:chExt cx="12084480" cy="84960"/>
          </a:xfrm>
        </p:grpSpPr>
        <p:sp>
          <p:nvSpPr>
            <p:cNvPr id="115" name="CustomShape 4"/>
            <p:cNvSpPr/>
            <p:nvPr/>
          </p:nvSpPr>
          <p:spPr>
            <a:xfrm>
              <a:off x="8799840" y="498600"/>
              <a:ext cx="3284640" cy="84960"/>
            </a:xfrm>
            <a:prstGeom prst="rect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cc66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5"/>
            <p:cNvSpPr/>
            <p:nvPr/>
          </p:nvSpPr>
          <p:spPr>
            <a:xfrm>
              <a:off x="0" y="498600"/>
              <a:ext cx="9311040" cy="84960"/>
            </a:xfrm>
            <a:prstGeom prst="rect">
              <a:avLst/>
            </a:prstGeom>
            <a:gradFill rotWithShape="0">
              <a:gsLst>
                <a:gs pos="0">
                  <a:srgbClr val="6666ff"/>
                </a:gs>
                <a:gs pos="50000">
                  <a:srgbClr val="66ffff"/>
                </a:gs>
                <a:gs pos="100000">
                  <a:srgbClr val="6666ff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7" name="CustomShape 6"/>
          <p:cNvSpPr/>
          <p:nvPr/>
        </p:nvSpPr>
        <p:spPr>
          <a:xfrm>
            <a:off x="171360" y="12600"/>
            <a:ext cx="102834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HG創英角ｺﾞｼｯｸUB"/>
              </a:rPr>
              <a:t>11.2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HG創英角ｺﾞｼｯｸUB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HG創英角ｺﾞｼｯｸUB"/>
              </a:rPr>
              <a:t>Numerical errors (0): IEEE 754, floating point number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372960" y="646200"/>
            <a:ext cx="11513160" cy="14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What is floating point number?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19" name="CustomShape 8"/>
          <p:cNvSpPr/>
          <p:nvPr/>
        </p:nvSpPr>
        <p:spPr>
          <a:xfrm>
            <a:off x="881640" y="1459080"/>
            <a:ext cx="35805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In the decimal system (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十進位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CustomShape 9"/>
          <p:cNvSpPr/>
          <p:nvPr/>
        </p:nvSpPr>
        <p:spPr>
          <a:xfrm>
            <a:off x="2148120" y="2728800"/>
            <a:ext cx="5280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-10.34 </a:t>
            </a: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MS PGothic"/>
              </a:rPr>
              <a:t>= - 1.034 x 10</a:t>
            </a:r>
            <a:r>
              <a:rPr b="1" lang="en-US" sz="4000" spc="-1" strike="noStrike" baseline="30000">
                <a:solidFill>
                  <a:srgbClr val="000000"/>
                </a:solidFill>
                <a:latin typeface="Calibri"/>
                <a:ea typeface="MS PGothic"/>
              </a:rPr>
              <a:t>1 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121" name="Group 10"/>
          <p:cNvGrpSpPr/>
          <p:nvPr/>
        </p:nvGrpSpPr>
        <p:grpSpPr>
          <a:xfrm>
            <a:off x="3108960" y="3291840"/>
            <a:ext cx="685080" cy="780480"/>
            <a:chOff x="3108960" y="3291840"/>
            <a:chExt cx="685080" cy="780480"/>
          </a:xfrm>
        </p:grpSpPr>
        <p:sp>
          <p:nvSpPr>
            <p:cNvPr id="122" name="CustomShape 11"/>
            <p:cNvSpPr/>
            <p:nvPr/>
          </p:nvSpPr>
          <p:spPr>
            <a:xfrm flipH="1" flipV="1" rot="5400000">
              <a:off x="3273480" y="3451680"/>
              <a:ext cx="418320" cy="9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00ff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80808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12"/>
            <p:cNvSpPr/>
            <p:nvPr/>
          </p:nvSpPr>
          <p:spPr>
            <a:xfrm>
              <a:off x="3108960" y="3616560"/>
              <a:ext cx="68508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sign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124" name="Group 13"/>
          <p:cNvGrpSpPr/>
          <p:nvPr/>
        </p:nvGrpSpPr>
        <p:grpSpPr>
          <a:xfrm>
            <a:off x="5819760" y="2216160"/>
            <a:ext cx="1380240" cy="704160"/>
            <a:chOff x="5819760" y="2216160"/>
            <a:chExt cx="1380240" cy="704160"/>
          </a:xfrm>
        </p:grpSpPr>
        <p:sp>
          <p:nvSpPr>
            <p:cNvPr id="125" name="CustomShape 14"/>
            <p:cNvSpPr/>
            <p:nvPr/>
          </p:nvSpPr>
          <p:spPr>
            <a:xfrm>
              <a:off x="5819760" y="2216160"/>
              <a:ext cx="138024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exponent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26" name="CustomShape 15"/>
            <p:cNvSpPr/>
            <p:nvPr/>
          </p:nvSpPr>
          <p:spPr>
            <a:xfrm rot="5400000">
              <a:off x="5986800" y="2671920"/>
              <a:ext cx="266040" cy="230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00ff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80808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7" name="Group 16"/>
          <p:cNvGrpSpPr/>
          <p:nvPr/>
        </p:nvGrpSpPr>
        <p:grpSpPr>
          <a:xfrm>
            <a:off x="5318640" y="3335040"/>
            <a:ext cx="770400" cy="455760"/>
            <a:chOff x="5318640" y="3335040"/>
            <a:chExt cx="770400" cy="455760"/>
          </a:xfrm>
        </p:grpSpPr>
        <p:sp>
          <p:nvSpPr>
            <p:cNvPr id="128" name="Line 17"/>
            <p:cNvSpPr/>
            <p:nvPr/>
          </p:nvSpPr>
          <p:spPr>
            <a:xfrm>
              <a:off x="5333040" y="3404880"/>
              <a:ext cx="693720" cy="1440"/>
            </a:xfrm>
            <a:prstGeom prst="line">
              <a:avLst/>
            </a:prstGeom>
            <a:ln w="381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18"/>
            <p:cNvSpPr/>
            <p:nvPr/>
          </p:nvSpPr>
          <p:spPr>
            <a:xfrm>
              <a:off x="5318640" y="3335040"/>
              <a:ext cx="77040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base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130" name="Group 19"/>
          <p:cNvGrpSpPr/>
          <p:nvPr/>
        </p:nvGrpSpPr>
        <p:grpSpPr>
          <a:xfrm>
            <a:off x="3686400" y="2377440"/>
            <a:ext cx="1251360" cy="1034280"/>
            <a:chOff x="3686400" y="2377440"/>
            <a:chExt cx="1251360" cy="1034280"/>
          </a:xfrm>
        </p:grpSpPr>
        <p:sp>
          <p:nvSpPr>
            <p:cNvPr id="131" name="CustomShape 20"/>
            <p:cNvSpPr/>
            <p:nvPr/>
          </p:nvSpPr>
          <p:spPr>
            <a:xfrm>
              <a:off x="3686400" y="2840760"/>
              <a:ext cx="1251360" cy="570960"/>
            </a:xfrm>
            <a:prstGeom prst="roundRect">
              <a:avLst>
                <a:gd name="adj" fmla="val 16667"/>
              </a:avLst>
            </a:prstGeom>
            <a:noFill/>
            <a:ln w="38160">
              <a:solidFill>
                <a:srgbClr val="0000ff"/>
              </a:solidFill>
              <a:round/>
            </a:ln>
            <a:effectLst>
              <a:outerShdw blurRad="40000" dir="5400000" dist="23000" rotWithShape="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21"/>
            <p:cNvSpPr/>
            <p:nvPr/>
          </p:nvSpPr>
          <p:spPr>
            <a:xfrm>
              <a:off x="3857760" y="2377440"/>
              <a:ext cx="90072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fraction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133" name="CustomShape 22"/>
          <p:cNvSpPr/>
          <p:nvPr/>
        </p:nvSpPr>
        <p:spPr>
          <a:xfrm>
            <a:off x="8238960" y="2940120"/>
            <a:ext cx="2070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MS PGothic"/>
              </a:rPr>
              <a:t>*significant digit = 4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34" name="Group 23"/>
          <p:cNvGrpSpPr/>
          <p:nvPr/>
        </p:nvGrpSpPr>
        <p:grpSpPr>
          <a:xfrm>
            <a:off x="858240" y="4633920"/>
            <a:ext cx="4582440" cy="759600"/>
            <a:chOff x="858240" y="4633920"/>
            <a:chExt cx="4582440" cy="759600"/>
          </a:xfrm>
        </p:grpSpPr>
        <p:sp>
          <p:nvSpPr>
            <p:cNvPr id="135" name="CustomShape 24"/>
            <p:cNvSpPr/>
            <p:nvPr/>
          </p:nvSpPr>
          <p:spPr>
            <a:xfrm>
              <a:off x="858240" y="4633920"/>
              <a:ext cx="342504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In the binary system (</a:t>
              </a: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二進位</a:t>
              </a: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)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36" name="CustomShape 25"/>
            <p:cNvSpPr/>
            <p:nvPr/>
          </p:nvSpPr>
          <p:spPr>
            <a:xfrm>
              <a:off x="2163240" y="5029200"/>
              <a:ext cx="327744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-2.5= -(1x2</a:t>
              </a:r>
              <a:r>
                <a:rPr b="0" lang="en-US" sz="1800" spc="-1" strike="noStrike" baseline="30000">
                  <a:solidFill>
                    <a:srgbClr val="000000"/>
                  </a:solidFill>
                  <a:latin typeface="Calibri"/>
                  <a:ea typeface="MS PGothic"/>
                </a:rPr>
                <a:t>1</a:t>
              </a: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 + 0x2</a:t>
              </a:r>
              <a:r>
                <a:rPr b="0" lang="en-US" sz="1800" spc="-1" strike="noStrike" baseline="30000">
                  <a:solidFill>
                    <a:srgbClr val="000000"/>
                  </a:solidFill>
                  <a:latin typeface="Calibri"/>
                  <a:ea typeface="MS PGothic"/>
                </a:rPr>
                <a:t>0</a:t>
              </a: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 +1x2</a:t>
              </a:r>
              <a:r>
                <a:rPr b="0" lang="en-US" sz="1800" spc="-1" strike="noStrike" baseline="30000">
                  <a:solidFill>
                    <a:srgbClr val="000000"/>
                  </a:solidFill>
                  <a:latin typeface="Calibri"/>
                  <a:ea typeface="MS PGothic"/>
                </a:rPr>
                <a:t>-1</a:t>
              </a: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) = -10.1 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37" name="Group 26"/>
          <p:cNvGrpSpPr/>
          <p:nvPr/>
        </p:nvGrpSpPr>
        <p:grpSpPr>
          <a:xfrm>
            <a:off x="1733400" y="5511960"/>
            <a:ext cx="9096120" cy="1015200"/>
            <a:chOff x="1733400" y="5511960"/>
            <a:chExt cx="9096120" cy="1015200"/>
          </a:xfrm>
        </p:grpSpPr>
        <p:sp>
          <p:nvSpPr>
            <p:cNvPr id="138" name="CustomShape 27"/>
            <p:cNvSpPr/>
            <p:nvPr/>
          </p:nvSpPr>
          <p:spPr>
            <a:xfrm>
              <a:off x="1733400" y="5511960"/>
              <a:ext cx="9096120" cy="1015200"/>
            </a:xfrm>
            <a:prstGeom prst="rect">
              <a:avLst/>
            </a:prstGeom>
            <a:solidFill>
              <a:srgbClr val="ffffff"/>
            </a:solidFill>
            <a:ln w="38160">
              <a:solidFill>
                <a:srgbClr val="008000"/>
              </a:solidFill>
              <a:round/>
            </a:ln>
            <a:effectLst>
              <a:outerShdw blurRad="40000" dir="2279989" dist="124587" rotWithShape="0">
                <a:srgbClr val="008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28"/>
            <p:cNvSpPr/>
            <p:nvPr/>
          </p:nvSpPr>
          <p:spPr>
            <a:xfrm>
              <a:off x="2247120" y="5599080"/>
              <a:ext cx="528012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-10.1 </a:t>
              </a:r>
              <a:r>
                <a:rPr b="1" lang="en-US" sz="40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= - 1.01 x 2</a:t>
              </a:r>
              <a:r>
                <a:rPr b="1" lang="en-US" sz="4000" spc="-1" strike="noStrike" baseline="30000">
                  <a:solidFill>
                    <a:srgbClr val="000000"/>
                  </a:solidFill>
                  <a:latin typeface="Calibri"/>
                  <a:ea typeface="MS PGothic"/>
                </a:rPr>
                <a:t>1 </a:t>
              </a:r>
              <a:endParaRPr b="0" lang="en-US" sz="4000" spc="-1" strike="noStrike">
                <a:latin typeface="Arial"/>
              </a:endParaRPr>
            </a:p>
          </p:txBody>
        </p:sp>
      </p:grp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nodeType="clickEffect" fill="hold">
                      <p:stCondLst>
                        <p:cond delay="indefinite"/>
                      </p:stCondLst>
                      <p:childTnLst>
                        <p:par>
                          <p:cTn id="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nodeType="clickEffect" fill="hold">
                      <p:stCondLst>
                        <p:cond delay="indefinite"/>
                      </p:stCondLst>
                      <p:childTnLst>
                        <p:par>
                          <p:cTn id="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nodeType="clickEffect" fill="hold">
                      <p:stCondLst>
                        <p:cond delay="indefinite"/>
                      </p:stCondLst>
                      <p:childTnLst>
                        <p:par>
                          <p:cTn id="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nodeType="clickEffect" fill="hold">
                      <p:stCondLst>
                        <p:cond delay="indefinite"/>
                      </p:stCondLst>
                      <p:childTnLst>
                        <p:par>
                          <p:cTn id="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nodeType="clickEffect" fill="hold">
                      <p:stCondLst>
                        <p:cond delay="indefinite"/>
                      </p:stCondLst>
                      <p:childTnLst>
                        <p:par>
                          <p:cTn id="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nodeType="clickEffect" fill="hold">
                      <p:stCondLst>
                        <p:cond delay="indefinite"/>
                      </p:stCondLst>
                      <p:childTnLst>
                        <p:par>
                          <p:cTn id="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898280" y="2095560"/>
            <a:ext cx="9096120" cy="1015200"/>
          </a:xfrm>
          <a:prstGeom prst="rect">
            <a:avLst/>
          </a:prstGeom>
          <a:solidFill>
            <a:srgbClr val="ffffff"/>
          </a:solidFill>
          <a:ln w="38160">
            <a:solidFill>
              <a:srgbClr val="008000"/>
            </a:solidFill>
            <a:round/>
          </a:ln>
          <a:effectLst>
            <a:outerShdw blurRad="40000" dir="2279989" dist="124587" rotWithShape="0">
              <a:srgbClr val="008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1" name="CustomShape 2"/>
          <p:cNvSpPr/>
          <p:nvPr/>
        </p:nvSpPr>
        <p:spPr>
          <a:xfrm>
            <a:off x="2546640" y="-22320"/>
            <a:ext cx="2390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2" name="Group 3"/>
          <p:cNvGrpSpPr/>
          <p:nvPr/>
        </p:nvGrpSpPr>
        <p:grpSpPr>
          <a:xfrm>
            <a:off x="0" y="498600"/>
            <a:ext cx="12084480" cy="84960"/>
            <a:chOff x="0" y="498600"/>
            <a:chExt cx="12084480" cy="84960"/>
          </a:xfrm>
        </p:grpSpPr>
        <p:sp>
          <p:nvSpPr>
            <p:cNvPr id="143" name="CustomShape 4"/>
            <p:cNvSpPr/>
            <p:nvPr/>
          </p:nvSpPr>
          <p:spPr>
            <a:xfrm>
              <a:off x="8799840" y="498600"/>
              <a:ext cx="3284640" cy="84960"/>
            </a:xfrm>
            <a:prstGeom prst="rect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cc66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5"/>
            <p:cNvSpPr/>
            <p:nvPr/>
          </p:nvSpPr>
          <p:spPr>
            <a:xfrm>
              <a:off x="0" y="498600"/>
              <a:ext cx="9311040" cy="84960"/>
            </a:xfrm>
            <a:prstGeom prst="rect">
              <a:avLst/>
            </a:prstGeom>
            <a:gradFill rotWithShape="0">
              <a:gsLst>
                <a:gs pos="0">
                  <a:srgbClr val="6666ff"/>
                </a:gs>
                <a:gs pos="50000">
                  <a:srgbClr val="66ffff"/>
                </a:gs>
                <a:gs pos="100000">
                  <a:srgbClr val="6666ff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5" name="CustomShape 6"/>
          <p:cNvSpPr/>
          <p:nvPr/>
        </p:nvSpPr>
        <p:spPr>
          <a:xfrm>
            <a:off x="112680" y="12600"/>
            <a:ext cx="102834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HG創英角ｺﾞｼｯｸUB"/>
              </a:rPr>
              <a:t>11.2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HG創英角ｺﾞｼｯｸUB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HG創英角ｺﾞｼｯｸUB"/>
              </a:rPr>
              <a:t>Numerical errors (0): IEEE 754, floating point number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372960" y="646200"/>
            <a:ext cx="115131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“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double” is defined in IEEE 754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7" name="CustomShape 8"/>
          <p:cNvSpPr/>
          <p:nvPr/>
        </p:nvSpPr>
        <p:spPr>
          <a:xfrm>
            <a:off x="1023480" y="1217520"/>
            <a:ext cx="34250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In the binary system (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二進位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8" name="CustomShape 9"/>
          <p:cNvSpPr/>
          <p:nvPr/>
        </p:nvSpPr>
        <p:spPr>
          <a:xfrm>
            <a:off x="2328120" y="1612800"/>
            <a:ext cx="3277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MS PGothic"/>
              </a:rPr>
              <a:t>-2.5= -(1x2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MS PGothic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MS PGothic"/>
              </a:rPr>
              <a:t> + 0x2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MS PGothic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MS PGothic"/>
              </a:rPr>
              <a:t> +1x2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MS PGothic"/>
              </a:rPr>
              <a:t>-1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MS PGothic"/>
              </a:rPr>
              <a:t>) = -10.1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10"/>
          <p:cNvSpPr/>
          <p:nvPr/>
        </p:nvSpPr>
        <p:spPr>
          <a:xfrm>
            <a:off x="2412000" y="2182680"/>
            <a:ext cx="5280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-10.1 </a:t>
            </a: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MS PGothic"/>
              </a:rPr>
              <a:t>= - 1.01 x 2</a:t>
            </a:r>
            <a:r>
              <a:rPr b="1" lang="en-US" sz="4000" spc="-1" strike="noStrike" baseline="30000">
                <a:solidFill>
                  <a:srgbClr val="000000"/>
                </a:solidFill>
                <a:latin typeface="Calibri"/>
                <a:ea typeface="MS PGothic"/>
              </a:rPr>
              <a:t>1 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50" name="Picture 29" descr=""/>
          <p:cNvPicPr/>
          <p:nvPr/>
        </p:nvPicPr>
        <p:blipFill>
          <a:blip r:embed="rId1"/>
          <a:stretch/>
        </p:blipFill>
        <p:spPr>
          <a:xfrm>
            <a:off x="1337040" y="4349880"/>
            <a:ext cx="10202400" cy="1586880"/>
          </a:xfrm>
          <a:prstGeom prst="rect">
            <a:avLst/>
          </a:prstGeom>
          <a:ln>
            <a:noFill/>
          </a:ln>
        </p:spPr>
      </p:pic>
      <p:sp>
        <p:nvSpPr>
          <p:cNvPr id="151" name="CustomShape 11"/>
          <p:cNvSpPr/>
          <p:nvPr/>
        </p:nvSpPr>
        <p:spPr>
          <a:xfrm>
            <a:off x="8363160" y="6157800"/>
            <a:ext cx="2401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 Narrow"/>
                <a:ea typeface="MS PGothic"/>
                <a:hlinkClick r:id="rId2"/>
              </a:rPr>
              <a:t>http://ja.wikipedia.org/wiki/</a:t>
            </a:r>
            <a:r>
              <a:rPr b="0" lang="en-US" sz="1800" spc="-1" strike="noStrike">
                <a:solidFill>
                  <a:srgbClr val="000000"/>
                </a:solidFill>
                <a:latin typeface="Arial Narrow"/>
                <a:ea typeface="MS PGothic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12"/>
          <p:cNvSpPr/>
          <p:nvPr/>
        </p:nvSpPr>
        <p:spPr>
          <a:xfrm>
            <a:off x="1030680" y="3594240"/>
            <a:ext cx="2672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Type Double (64bit)</a:t>
            </a:r>
            <a:endParaRPr b="0" lang="en-US" sz="24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546640" y="-22320"/>
            <a:ext cx="2390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4" name="Group 2"/>
          <p:cNvGrpSpPr/>
          <p:nvPr/>
        </p:nvGrpSpPr>
        <p:grpSpPr>
          <a:xfrm>
            <a:off x="0" y="498600"/>
            <a:ext cx="12084480" cy="84960"/>
            <a:chOff x="0" y="498600"/>
            <a:chExt cx="12084480" cy="84960"/>
          </a:xfrm>
        </p:grpSpPr>
        <p:sp>
          <p:nvSpPr>
            <p:cNvPr id="155" name="CustomShape 3"/>
            <p:cNvSpPr/>
            <p:nvPr/>
          </p:nvSpPr>
          <p:spPr>
            <a:xfrm>
              <a:off x="8799840" y="498600"/>
              <a:ext cx="3284640" cy="84960"/>
            </a:xfrm>
            <a:prstGeom prst="rect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cc66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4"/>
            <p:cNvSpPr/>
            <p:nvPr/>
          </p:nvSpPr>
          <p:spPr>
            <a:xfrm>
              <a:off x="0" y="498600"/>
              <a:ext cx="9311040" cy="84960"/>
            </a:xfrm>
            <a:prstGeom prst="rect">
              <a:avLst/>
            </a:prstGeom>
            <a:gradFill rotWithShape="0">
              <a:gsLst>
                <a:gs pos="0">
                  <a:srgbClr val="6666ff"/>
                </a:gs>
                <a:gs pos="50000">
                  <a:srgbClr val="66ffff"/>
                </a:gs>
                <a:gs pos="100000">
                  <a:srgbClr val="6666ff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7" name="CustomShape 5"/>
          <p:cNvSpPr/>
          <p:nvPr/>
        </p:nvSpPr>
        <p:spPr>
          <a:xfrm>
            <a:off x="523440" y="12600"/>
            <a:ext cx="91555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HG創英角ｺﾞｼｯｸUB"/>
              </a:rPr>
              <a:t>11.2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HG創英角ｺﾞｼｯｸUB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HG創英角ｺﾞｼｯｸUB"/>
              </a:rPr>
              <a:t>Numerical errors (0): IEEE 754,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HG創英角ｺﾞｼｯｸUB"/>
              </a:rPr>
              <a:t>rounding algorithms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372960" y="646200"/>
            <a:ext cx="115131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What is the source of rounding ‘error’??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9" name="CustomShape 7"/>
          <p:cNvSpPr/>
          <p:nvPr/>
        </p:nvSpPr>
        <p:spPr>
          <a:xfrm>
            <a:off x="412560" y="1295280"/>
            <a:ext cx="1112688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MS PGothic"/>
              </a:rPr>
              <a:t>Consider converting 0.1 (in decimal system) to a binary number and to floating point number. We need one digit for 0.1 in decimal system, but in the binary system we need infinite number of digits: 0.1 = 0.0001100110011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MS PGothic"/>
              </a:rPr>
              <a:t>・・・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MS PGothic"/>
              </a:rPr>
              <a:t>.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MS PGothic"/>
              </a:rPr>
              <a:t>However, we can use only 52 bit of memory to stock the fraction part of this number.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60" name="Group 8"/>
          <p:cNvGrpSpPr/>
          <p:nvPr/>
        </p:nvGrpSpPr>
        <p:grpSpPr>
          <a:xfrm>
            <a:off x="1651680" y="2684520"/>
            <a:ext cx="4212720" cy="1063440"/>
            <a:chOff x="1651680" y="2684520"/>
            <a:chExt cx="4212720" cy="1063440"/>
          </a:xfrm>
        </p:grpSpPr>
        <p:sp>
          <p:nvSpPr>
            <p:cNvPr id="161" name="CustomShape 9"/>
            <p:cNvSpPr/>
            <p:nvPr/>
          </p:nvSpPr>
          <p:spPr>
            <a:xfrm>
              <a:off x="1651680" y="2684520"/>
              <a:ext cx="4701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0.1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2" name="CustomShape 10"/>
            <p:cNvSpPr/>
            <p:nvPr/>
          </p:nvSpPr>
          <p:spPr>
            <a:xfrm flipH="1" rot="16200000">
              <a:off x="1705320" y="3234960"/>
              <a:ext cx="374040" cy="9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00ff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80808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11"/>
            <p:cNvSpPr/>
            <p:nvPr/>
          </p:nvSpPr>
          <p:spPr>
            <a:xfrm>
              <a:off x="2156040" y="3414600"/>
              <a:ext cx="37083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0.0001100110011</a:t>
              </a: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・・・</a:t>
              </a: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(binary number)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164" name="Group 12"/>
          <p:cNvGrpSpPr/>
          <p:nvPr/>
        </p:nvGrpSpPr>
        <p:grpSpPr>
          <a:xfrm>
            <a:off x="1872000" y="3778200"/>
            <a:ext cx="6190200" cy="662760"/>
            <a:chOff x="1872000" y="3778200"/>
            <a:chExt cx="6190200" cy="662760"/>
          </a:xfrm>
        </p:grpSpPr>
        <p:sp>
          <p:nvSpPr>
            <p:cNvPr id="165" name="CustomShape 13"/>
            <p:cNvSpPr/>
            <p:nvPr/>
          </p:nvSpPr>
          <p:spPr>
            <a:xfrm flipH="1" rot="16200000">
              <a:off x="1689480" y="3960360"/>
              <a:ext cx="374040" cy="9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00ff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80808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14"/>
            <p:cNvSpPr/>
            <p:nvPr/>
          </p:nvSpPr>
          <p:spPr>
            <a:xfrm>
              <a:off x="2463840" y="4076640"/>
              <a:ext cx="5598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+1.100110011</a:t>
              </a: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・・・</a:t>
              </a: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x 2</a:t>
              </a:r>
              <a:r>
                <a:rPr b="1" lang="en-US" sz="1800" spc="-1" strike="noStrike" baseline="30000">
                  <a:solidFill>
                    <a:srgbClr val="000000"/>
                  </a:solidFill>
                  <a:latin typeface="Calibri"/>
                  <a:ea typeface="MS PGothic"/>
                </a:rPr>
                <a:t>-4 </a:t>
              </a: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(binary floating point number)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67" name="Group 15"/>
          <p:cNvGrpSpPr/>
          <p:nvPr/>
        </p:nvGrpSpPr>
        <p:grpSpPr>
          <a:xfrm>
            <a:off x="1603800" y="4456080"/>
            <a:ext cx="9607320" cy="2172960"/>
            <a:chOff x="1603800" y="4456080"/>
            <a:chExt cx="9607320" cy="2172960"/>
          </a:xfrm>
        </p:grpSpPr>
        <p:pic>
          <p:nvPicPr>
            <p:cNvPr id="168" name="Picture 16" descr=""/>
            <p:cNvPicPr/>
            <p:nvPr/>
          </p:nvPicPr>
          <p:blipFill>
            <a:blip r:embed="rId1"/>
            <a:stretch/>
          </p:blipFill>
          <p:spPr>
            <a:xfrm>
              <a:off x="1603800" y="5134680"/>
              <a:ext cx="9607320" cy="1494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9" name="Line 16"/>
            <p:cNvSpPr/>
            <p:nvPr/>
          </p:nvSpPr>
          <p:spPr>
            <a:xfrm>
              <a:off x="2381040" y="4456080"/>
              <a:ext cx="248760" cy="1440"/>
            </a:xfrm>
            <a:prstGeom prst="line">
              <a:avLst/>
            </a:prstGeom>
            <a:ln w="381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17"/>
            <p:cNvSpPr/>
            <p:nvPr/>
          </p:nvSpPr>
          <p:spPr>
            <a:xfrm>
              <a:off x="1885320" y="4871520"/>
              <a:ext cx="266400" cy="313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3366ff"/>
                  </a:solidFill>
                  <a:latin typeface="Calibri"/>
                  <a:ea typeface="MS PGothic"/>
                </a:rPr>
                <a:t>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71" name="CustomShape 18"/>
            <p:cNvSpPr/>
            <p:nvPr/>
          </p:nvSpPr>
          <p:spPr>
            <a:xfrm rot="5400000">
              <a:off x="2044800" y="4465080"/>
              <a:ext cx="393840" cy="465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00ff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80808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2" name="Group 19"/>
          <p:cNvGrpSpPr/>
          <p:nvPr/>
        </p:nvGrpSpPr>
        <p:grpSpPr>
          <a:xfrm>
            <a:off x="2113200" y="4432320"/>
            <a:ext cx="3098880" cy="806400"/>
            <a:chOff x="2113200" y="4432320"/>
            <a:chExt cx="3098880" cy="806400"/>
          </a:xfrm>
        </p:grpSpPr>
        <p:sp>
          <p:nvSpPr>
            <p:cNvPr id="173" name="Line 20"/>
            <p:cNvSpPr/>
            <p:nvPr/>
          </p:nvSpPr>
          <p:spPr>
            <a:xfrm flipV="1">
              <a:off x="4971240" y="4433760"/>
              <a:ext cx="240840" cy="1440"/>
            </a:xfrm>
            <a:prstGeom prst="line">
              <a:avLst/>
            </a:prstGeom>
            <a:ln w="381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21"/>
            <p:cNvSpPr/>
            <p:nvPr/>
          </p:nvSpPr>
          <p:spPr>
            <a:xfrm>
              <a:off x="2698560" y="4432320"/>
              <a:ext cx="2377800" cy="519840"/>
            </a:xfrm>
            <a:custGeom>
              <a:avLst/>
              <a:gdLst/>
              <a:ahLst/>
              <a:rect l="l" t="t" r="r" b="b"/>
              <a:pathLst>
                <a:path w="2006600" h="520700">
                  <a:moveTo>
                    <a:pt x="2006600" y="0"/>
                  </a:moveTo>
                  <a:lnTo>
                    <a:pt x="2006600" y="241300"/>
                  </a:lnTo>
                  <a:lnTo>
                    <a:pt x="0" y="266700"/>
                  </a:lnTo>
                  <a:lnTo>
                    <a:pt x="0" y="520700"/>
                  </a:lnTo>
                </a:path>
              </a:pathLst>
            </a:custGeom>
            <a:noFill/>
            <a:ln w="25560">
              <a:solidFill>
                <a:srgbClr val="0000ff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22"/>
            <p:cNvSpPr/>
            <p:nvPr/>
          </p:nvSpPr>
          <p:spPr>
            <a:xfrm>
              <a:off x="3160440" y="4622760"/>
              <a:ext cx="14097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-4 + 1023 = 1019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76" name="CustomShape 23"/>
            <p:cNvSpPr/>
            <p:nvPr/>
          </p:nvSpPr>
          <p:spPr>
            <a:xfrm>
              <a:off x="2113200" y="4905360"/>
              <a:ext cx="118872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8000"/>
                  </a:solidFill>
                  <a:latin typeface="Calibri"/>
                  <a:ea typeface="MS PGothic"/>
                </a:rPr>
                <a:t>01111111011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177" name="Group 24"/>
          <p:cNvGrpSpPr/>
          <p:nvPr/>
        </p:nvGrpSpPr>
        <p:grpSpPr>
          <a:xfrm>
            <a:off x="2698560" y="4432320"/>
            <a:ext cx="7176960" cy="821520"/>
            <a:chOff x="2698560" y="4432320"/>
            <a:chExt cx="7176960" cy="821520"/>
          </a:xfrm>
        </p:grpSpPr>
        <p:sp>
          <p:nvSpPr>
            <p:cNvPr id="178" name="Line 25"/>
            <p:cNvSpPr/>
            <p:nvPr/>
          </p:nvSpPr>
          <p:spPr>
            <a:xfrm flipV="1">
              <a:off x="2698560" y="4432320"/>
              <a:ext cx="1755720" cy="16200"/>
            </a:xfrm>
            <a:prstGeom prst="line">
              <a:avLst/>
            </a:prstGeom>
            <a:ln w="381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26"/>
            <p:cNvSpPr/>
            <p:nvPr/>
          </p:nvSpPr>
          <p:spPr>
            <a:xfrm>
              <a:off x="4304520" y="4445280"/>
              <a:ext cx="2067480" cy="253440"/>
            </a:xfrm>
            <a:custGeom>
              <a:avLst/>
              <a:gdLst/>
              <a:ahLst/>
              <a:rect l="l" t="t" r="r" b="b"/>
              <a:pathLst>
                <a:path w="1930400" h="254000">
                  <a:moveTo>
                    <a:pt x="0" y="0"/>
                  </a:moveTo>
                  <a:lnTo>
                    <a:pt x="0" y="127000"/>
                  </a:lnTo>
                  <a:lnTo>
                    <a:pt x="1930400" y="127000"/>
                  </a:lnTo>
                  <a:lnTo>
                    <a:pt x="1917700" y="254000"/>
                  </a:lnTo>
                </a:path>
              </a:pathLst>
            </a:custGeom>
            <a:noFill/>
            <a:ln w="25560">
              <a:solidFill>
                <a:srgbClr val="0000ff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27"/>
            <p:cNvSpPr/>
            <p:nvPr/>
          </p:nvSpPr>
          <p:spPr>
            <a:xfrm>
              <a:off x="6841080" y="4443840"/>
              <a:ext cx="2701440" cy="30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We omit the fist digit because it’s always 1.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81" name="CustomShape 28"/>
            <p:cNvSpPr/>
            <p:nvPr/>
          </p:nvSpPr>
          <p:spPr>
            <a:xfrm>
              <a:off x="4154400" y="4889520"/>
              <a:ext cx="572112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0000"/>
                  </a:solidFill>
                  <a:latin typeface="Calibri"/>
                  <a:ea typeface="MS PGothic"/>
                </a:rPr>
                <a:t>1001100110011001100110011001100110011001100110011001</a:t>
              </a: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10011…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82" name="Group 29"/>
          <p:cNvGrpSpPr/>
          <p:nvPr/>
        </p:nvGrpSpPr>
        <p:grpSpPr>
          <a:xfrm>
            <a:off x="10077840" y="5303520"/>
            <a:ext cx="986400" cy="1167840"/>
            <a:chOff x="10077840" y="5303520"/>
            <a:chExt cx="986400" cy="1167840"/>
          </a:xfrm>
        </p:grpSpPr>
        <p:sp>
          <p:nvSpPr>
            <p:cNvPr id="183" name="Line 30"/>
            <p:cNvSpPr/>
            <p:nvPr/>
          </p:nvSpPr>
          <p:spPr>
            <a:xfrm flipV="1">
              <a:off x="10286640" y="5303520"/>
              <a:ext cx="777600" cy="5760"/>
            </a:xfrm>
            <a:prstGeom prst="line">
              <a:avLst/>
            </a:prstGeom>
            <a:ln w="381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31"/>
            <p:cNvSpPr/>
            <p:nvPr/>
          </p:nvSpPr>
          <p:spPr>
            <a:xfrm flipV="1" rot="16200000">
              <a:off x="10219320" y="5775840"/>
              <a:ext cx="870840" cy="23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00ff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80808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32"/>
            <p:cNvSpPr/>
            <p:nvPr/>
          </p:nvSpPr>
          <p:spPr>
            <a:xfrm>
              <a:off x="10077840" y="6205320"/>
              <a:ext cx="883800" cy="266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No Space!!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nodeType="clickEffect" fill="hold">
                      <p:stCondLst>
                        <p:cond delay="indefinite"/>
                      </p:stCondLst>
                      <p:childTnLst>
                        <p:par>
                          <p:cTn id="3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nodeType="clickEffect" fill="hold">
                      <p:stCondLst>
                        <p:cond delay="indefinite"/>
                      </p:stCondLst>
                      <p:childTnLst>
                        <p:par>
                          <p:cTn id="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nodeType="clickEffect" fill="hold">
                      <p:stCondLst>
                        <p:cond delay="indefinite"/>
                      </p:stCondLst>
                      <p:childTnLst>
                        <p:par>
                          <p:cTn id="4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nodeType="clickEffect" fill="hold">
                      <p:stCondLst>
                        <p:cond delay="indefinite"/>
                      </p:stCondLst>
                      <p:childTnLst>
                        <p:par>
                          <p:cTn id="4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nodeType="clickEffect" fill="hold">
                      <p:stCondLst>
                        <p:cond delay="indefinite"/>
                      </p:stCondLst>
                      <p:childTnLst>
                        <p:par>
                          <p:cTn id="5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nodeType="clickEffect" fill="hold">
                      <p:stCondLst>
                        <p:cond delay="indefinite"/>
                      </p:stCondLst>
                      <p:childTnLst>
                        <p:par>
                          <p:cTn id="5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546640" y="-22320"/>
            <a:ext cx="2390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7" name="Group 2"/>
          <p:cNvGrpSpPr/>
          <p:nvPr/>
        </p:nvGrpSpPr>
        <p:grpSpPr>
          <a:xfrm>
            <a:off x="0" y="498600"/>
            <a:ext cx="12084480" cy="84960"/>
            <a:chOff x="0" y="498600"/>
            <a:chExt cx="12084480" cy="84960"/>
          </a:xfrm>
        </p:grpSpPr>
        <p:sp>
          <p:nvSpPr>
            <p:cNvPr id="188" name="CustomShape 3"/>
            <p:cNvSpPr/>
            <p:nvPr/>
          </p:nvSpPr>
          <p:spPr>
            <a:xfrm>
              <a:off x="8799840" y="498600"/>
              <a:ext cx="3284640" cy="84960"/>
            </a:xfrm>
            <a:prstGeom prst="rect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cc66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4"/>
            <p:cNvSpPr/>
            <p:nvPr/>
          </p:nvSpPr>
          <p:spPr>
            <a:xfrm>
              <a:off x="0" y="498600"/>
              <a:ext cx="9311040" cy="84960"/>
            </a:xfrm>
            <a:prstGeom prst="rect">
              <a:avLst/>
            </a:prstGeom>
            <a:gradFill rotWithShape="0">
              <a:gsLst>
                <a:gs pos="0">
                  <a:srgbClr val="6666ff"/>
                </a:gs>
                <a:gs pos="50000">
                  <a:srgbClr val="66ffff"/>
                </a:gs>
                <a:gs pos="100000">
                  <a:srgbClr val="6666ff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0" name="CustomShape 5"/>
          <p:cNvSpPr/>
          <p:nvPr/>
        </p:nvSpPr>
        <p:spPr>
          <a:xfrm>
            <a:off x="523440" y="12600"/>
            <a:ext cx="91555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HG創英角ｺﾞｼｯｸUB"/>
              </a:rPr>
              <a:t>11.2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HG創英角ｺﾞｼｯｸUB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HG創英角ｺﾞｼｯｸUB"/>
              </a:rPr>
              <a:t>Numerical errors (0): IEEE 754,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HG創英角ｺﾞｼｯｸUB"/>
              </a:rPr>
              <a:t>rounding algorithms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372960" y="646200"/>
            <a:ext cx="115131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We need common rules on how to round numbers.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379080" y="1295280"/>
            <a:ext cx="11126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MS PGothic"/>
              </a:rPr>
              <a:t>One of common rules in IEEE 754 is ‘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MS PGothic"/>
              </a:rPr>
              <a:t>Roundings to nearest, ties to even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MS PGothic"/>
              </a:rPr>
              <a:t>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CustomShape 8"/>
          <p:cNvSpPr/>
          <p:nvPr/>
        </p:nvSpPr>
        <p:spPr>
          <a:xfrm>
            <a:off x="379080" y="1782720"/>
            <a:ext cx="11126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MS PGothic"/>
              </a:rPr>
              <a:t>Consider a simple hypothetical trial to round two digits of binary for understanding the difference bet. the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MS PGothic"/>
              </a:rPr>
              <a:t>roundings to nearest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MS PGothic"/>
              </a:rPr>
              <a:t> and simple </a:t>
            </a:r>
            <a:r>
              <a:rPr b="1" lang="en-US" sz="1800" spc="-1" strike="noStrike">
                <a:solidFill>
                  <a:srgbClr val="000000"/>
                </a:solidFill>
                <a:latin typeface="Arial Narrow"/>
                <a:ea typeface="MS PGothic"/>
              </a:rPr>
              <a:t>0</a:t>
            </a:r>
            <a:r>
              <a:rPr b="1" lang="en-US" sz="1800" spc="-1" strike="noStrike">
                <a:solidFill>
                  <a:srgbClr val="000000"/>
                </a:solidFill>
                <a:latin typeface="Arial Narrow"/>
                <a:ea typeface="MS PGothic"/>
              </a:rPr>
              <a:t>舍</a:t>
            </a:r>
            <a:r>
              <a:rPr b="1" lang="en-US" sz="1800" spc="-1" strike="noStrike">
                <a:solidFill>
                  <a:srgbClr val="000000"/>
                </a:solidFill>
                <a:latin typeface="Arial Narrow"/>
                <a:ea typeface="MS PGothic"/>
              </a:rPr>
              <a:t>1</a:t>
            </a:r>
            <a:r>
              <a:rPr b="1" lang="en-US" sz="1800" spc="-1" strike="noStrike">
                <a:solidFill>
                  <a:srgbClr val="000000"/>
                </a:solidFill>
                <a:latin typeface="Arial Narrow"/>
                <a:ea typeface="MS PGothic"/>
              </a:rPr>
              <a:t>入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CustomShape 9"/>
          <p:cNvSpPr/>
          <p:nvPr/>
        </p:nvSpPr>
        <p:spPr>
          <a:xfrm>
            <a:off x="5649120" y="3213000"/>
            <a:ext cx="586080" cy="17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MS PGothic"/>
              </a:rPr>
              <a:t>0.10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MS PGothic"/>
              </a:rPr>
              <a:t>0.11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MS PGothic"/>
              </a:rPr>
              <a:t>1.00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MS PGothic"/>
              </a:rPr>
              <a:t>1.01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MS PGothic"/>
              </a:rPr>
              <a:t>1.10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MS PGothic"/>
              </a:rPr>
              <a:t>1.11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10"/>
          <p:cNvSpPr/>
          <p:nvPr/>
        </p:nvSpPr>
        <p:spPr>
          <a:xfrm>
            <a:off x="5519880" y="4826160"/>
            <a:ext cx="70200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MS PGothic"/>
              </a:rPr>
              <a:t>10.00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MS PGothic"/>
              </a:rPr>
              <a:t>10.01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MS PGothic"/>
              </a:rPr>
              <a:t>10.10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96" name="Group 11"/>
          <p:cNvGrpSpPr/>
          <p:nvPr/>
        </p:nvGrpSpPr>
        <p:grpSpPr>
          <a:xfrm>
            <a:off x="1634760" y="2805120"/>
            <a:ext cx="4588920" cy="1550160"/>
            <a:chOff x="1634760" y="2805120"/>
            <a:chExt cx="4588920" cy="1550160"/>
          </a:xfrm>
        </p:grpSpPr>
        <p:sp>
          <p:nvSpPr>
            <p:cNvPr id="197" name="CustomShape 12"/>
            <p:cNvSpPr/>
            <p:nvPr/>
          </p:nvSpPr>
          <p:spPr>
            <a:xfrm>
              <a:off x="1634760" y="3263760"/>
              <a:ext cx="4588920" cy="1091520"/>
            </a:xfrm>
            <a:prstGeom prst="rect">
              <a:avLst/>
            </a:prstGeom>
            <a:noFill/>
            <a:ln w="9360">
              <a:solidFill>
                <a:srgbClr val="ff0000"/>
              </a:solidFill>
              <a:miter/>
            </a:ln>
            <a:effectLst>
              <a:outerShdw blurRad="40000" dir="5400000" dist="23000" rotWithShape="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13"/>
            <p:cNvSpPr/>
            <p:nvPr/>
          </p:nvSpPr>
          <p:spPr>
            <a:xfrm>
              <a:off x="3318480" y="2805120"/>
              <a:ext cx="9176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 Narrow"/>
                  <a:ea typeface="MS PGothic"/>
                </a:rPr>
                <a:t>0</a:t>
              </a:r>
              <a:r>
                <a:rPr b="1" lang="en-US" sz="1600" spc="-1" strike="noStrike">
                  <a:solidFill>
                    <a:srgbClr val="000000"/>
                  </a:solidFill>
                  <a:latin typeface="Arial Narrow"/>
                  <a:ea typeface="MS PGothic"/>
                </a:rPr>
                <a:t>舍</a:t>
              </a:r>
              <a:r>
                <a:rPr b="1" lang="en-US" sz="1600" spc="-1" strike="noStrike">
                  <a:solidFill>
                    <a:srgbClr val="000000"/>
                  </a:solidFill>
                  <a:latin typeface="Arial Narrow"/>
                  <a:ea typeface="MS PGothic"/>
                </a:rPr>
                <a:t>1</a:t>
              </a:r>
              <a:r>
                <a:rPr b="1" lang="en-US" sz="1600" spc="-1" strike="noStrike">
                  <a:solidFill>
                    <a:srgbClr val="000000"/>
                  </a:solidFill>
                  <a:latin typeface="Arial Narrow"/>
                  <a:ea typeface="MS PGothic"/>
                </a:rPr>
                <a:t>入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199" name="Group 14"/>
          <p:cNvGrpSpPr/>
          <p:nvPr/>
        </p:nvGrpSpPr>
        <p:grpSpPr>
          <a:xfrm>
            <a:off x="4538880" y="3325680"/>
            <a:ext cx="1073160" cy="978840"/>
            <a:chOff x="4538880" y="3325680"/>
            <a:chExt cx="1073160" cy="978840"/>
          </a:xfrm>
        </p:grpSpPr>
        <p:sp>
          <p:nvSpPr>
            <p:cNvPr id="200" name="CustomShape 15"/>
            <p:cNvSpPr/>
            <p:nvPr/>
          </p:nvSpPr>
          <p:spPr>
            <a:xfrm>
              <a:off x="5348880" y="3325680"/>
              <a:ext cx="263160" cy="978840"/>
            </a:xfrm>
            <a:prstGeom prst="leftBrace">
              <a:avLst>
                <a:gd name="adj1" fmla="val 40683"/>
                <a:gd name="adj2" fmla="val 50000"/>
              </a:avLst>
            </a:prstGeom>
            <a:noFill/>
            <a:ln w="25560">
              <a:solidFill>
                <a:srgbClr val="ff0000"/>
              </a:solidFill>
              <a:round/>
            </a:ln>
            <a:effectLst>
              <a:outerShdw blurRad="40000" dir="5400000" dist="20000" rotWithShape="0">
                <a:srgbClr val="80808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16"/>
            <p:cNvSpPr/>
            <p:nvPr/>
          </p:nvSpPr>
          <p:spPr>
            <a:xfrm rot="10800000">
              <a:off x="4854600" y="3809160"/>
              <a:ext cx="411840" cy="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ff0000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80808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17"/>
            <p:cNvSpPr/>
            <p:nvPr/>
          </p:nvSpPr>
          <p:spPr>
            <a:xfrm>
              <a:off x="4538880" y="3554280"/>
              <a:ext cx="3103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1</a:t>
              </a:r>
              <a:endParaRPr b="0" lang="en-US" sz="2000" spc="-1" strike="noStrike">
                <a:latin typeface="Arial"/>
              </a:endParaRPr>
            </a:p>
          </p:txBody>
        </p:sp>
      </p:grpSp>
      <p:grpSp>
        <p:nvGrpSpPr>
          <p:cNvPr id="203" name="Group 18"/>
          <p:cNvGrpSpPr/>
          <p:nvPr/>
        </p:nvGrpSpPr>
        <p:grpSpPr>
          <a:xfrm>
            <a:off x="1634760" y="4394160"/>
            <a:ext cx="4588920" cy="1091520"/>
            <a:chOff x="1634760" y="4394160"/>
            <a:chExt cx="4588920" cy="1091520"/>
          </a:xfrm>
        </p:grpSpPr>
        <p:sp>
          <p:nvSpPr>
            <p:cNvPr id="204" name="CustomShape 19"/>
            <p:cNvSpPr/>
            <p:nvPr/>
          </p:nvSpPr>
          <p:spPr>
            <a:xfrm>
              <a:off x="1634760" y="4394160"/>
              <a:ext cx="4588920" cy="1091520"/>
            </a:xfrm>
            <a:prstGeom prst="rect">
              <a:avLst/>
            </a:prstGeom>
            <a:noFill/>
            <a:ln w="9360">
              <a:solidFill>
                <a:srgbClr val="ff6600"/>
              </a:solidFill>
              <a:miter/>
            </a:ln>
            <a:effectLst>
              <a:outerShdw blurRad="40000" dir="5400000" dist="23000" rotWithShape="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20"/>
            <p:cNvSpPr/>
            <p:nvPr/>
          </p:nvSpPr>
          <p:spPr>
            <a:xfrm>
              <a:off x="5333040" y="4457880"/>
              <a:ext cx="263160" cy="978840"/>
            </a:xfrm>
            <a:prstGeom prst="leftBrace">
              <a:avLst>
                <a:gd name="adj1" fmla="val 40683"/>
                <a:gd name="adj2" fmla="val 50000"/>
              </a:avLst>
            </a:prstGeom>
            <a:noFill/>
            <a:ln w="25560">
              <a:solidFill>
                <a:srgbClr val="ff6600"/>
              </a:solidFill>
              <a:round/>
            </a:ln>
            <a:effectLst>
              <a:outerShdw blurRad="40000" dir="5400000" dist="20000" rotWithShape="0">
                <a:srgbClr val="80808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21"/>
            <p:cNvSpPr/>
            <p:nvPr/>
          </p:nvSpPr>
          <p:spPr>
            <a:xfrm rot="10800000">
              <a:off x="4871160" y="4952160"/>
              <a:ext cx="411840" cy="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ff6600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80808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22"/>
            <p:cNvSpPr/>
            <p:nvPr/>
          </p:nvSpPr>
          <p:spPr>
            <a:xfrm>
              <a:off x="4426560" y="4737240"/>
              <a:ext cx="4399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10</a:t>
              </a:r>
              <a:endParaRPr b="0" lang="en-US" sz="2000" spc="-1" strike="noStrike">
                <a:latin typeface="Arial"/>
              </a:endParaRPr>
            </a:p>
          </p:txBody>
        </p:sp>
      </p:grpSp>
      <p:grpSp>
        <p:nvGrpSpPr>
          <p:cNvPr id="208" name="Group 23"/>
          <p:cNvGrpSpPr/>
          <p:nvPr/>
        </p:nvGrpSpPr>
        <p:grpSpPr>
          <a:xfrm>
            <a:off x="1891800" y="3249720"/>
            <a:ext cx="1227600" cy="1019880"/>
            <a:chOff x="1891800" y="3249720"/>
            <a:chExt cx="1227600" cy="1019880"/>
          </a:xfrm>
        </p:grpSpPr>
        <p:sp>
          <p:nvSpPr>
            <p:cNvPr id="209" name="CustomShape 24"/>
            <p:cNvSpPr/>
            <p:nvPr/>
          </p:nvSpPr>
          <p:spPr>
            <a:xfrm>
              <a:off x="2736000" y="3249720"/>
              <a:ext cx="3834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 Narrow"/>
                  <a:ea typeface="MS PGothic"/>
                </a:rPr>
                <a:t>計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10" name="CustomShape 25"/>
            <p:cNvSpPr/>
            <p:nvPr/>
          </p:nvSpPr>
          <p:spPr>
            <a:xfrm>
              <a:off x="1909080" y="3522600"/>
              <a:ext cx="8085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Before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11" name="CustomShape 26"/>
            <p:cNvSpPr/>
            <p:nvPr/>
          </p:nvSpPr>
          <p:spPr>
            <a:xfrm>
              <a:off x="1891800" y="3905280"/>
              <a:ext cx="58932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11.1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212" name="Group 27"/>
          <p:cNvGrpSpPr/>
          <p:nvPr/>
        </p:nvGrpSpPr>
        <p:grpSpPr>
          <a:xfrm>
            <a:off x="2772360" y="3535200"/>
            <a:ext cx="1326960" cy="848520"/>
            <a:chOff x="2772360" y="3535200"/>
            <a:chExt cx="1326960" cy="848520"/>
          </a:xfrm>
        </p:grpSpPr>
        <p:sp>
          <p:nvSpPr>
            <p:cNvPr id="213" name="CustomShape 28"/>
            <p:cNvSpPr/>
            <p:nvPr/>
          </p:nvSpPr>
          <p:spPr>
            <a:xfrm>
              <a:off x="3440160" y="3535200"/>
              <a:ext cx="6591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After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14" name="CustomShape 29"/>
            <p:cNvSpPr/>
            <p:nvPr/>
          </p:nvSpPr>
          <p:spPr>
            <a:xfrm>
              <a:off x="3467880" y="3917880"/>
              <a:ext cx="52812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110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15" name="CustomShape 30"/>
            <p:cNvSpPr/>
            <p:nvPr/>
          </p:nvSpPr>
          <p:spPr>
            <a:xfrm>
              <a:off x="2772360" y="3745080"/>
              <a:ext cx="407880" cy="638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36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&lt;</a:t>
              </a:r>
              <a:endParaRPr b="0" lang="en-US" sz="3600" spc="-1" strike="noStrike">
                <a:latin typeface="Arial"/>
              </a:endParaRPr>
            </a:p>
          </p:txBody>
        </p:sp>
      </p:grpSp>
      <p:grpSp>
        <p:nvGrpSpPr>
          <p:cNvPr id="216" name="Group 31"/>
          <p:cNvGrpSpPr/>
          <p:nvPr/>
        </p:nvGrpSpPr>
        <p:grpSpPr>
          <a:xfrm>
            <a:off x="1909440" y="4356000"/>
            <a:ext cx="2189880" cy="1134000"/>
            <a:chOff x="1909440" y="4356000"/>
            <a:chExt cx="2189880" cy="1134000"/>
          </a:xfrm>
        </p:grpSpPr>
        <p:sp>
          <p:nvSpPr>
            <p:cNvPr id="217" name="CustomShape 32"/>
            <p:cNvSpPr/>
            <p:nvPr/>
          </p:nvSpPr>
          <p:spPr>
            <a:xfrm>
              <a:off x="2736000" y="4356000"/>
              <a:ext cx="3834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 Narrow"/>
                  <a:ea typeface="MS PGothic"/>
                </a:rPr>
                <a:t>計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18" name="CustomShape 33"/>
            <p:cNvSpPr/>
            <p:nvPr/>
          </p:nvSpPr>
          <p:spPr>
            <a:xfrm>
              <a:off x="1909440" y="4629240"/>
              <a:ext cx="8085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Before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19" name="CustomShape 34"/>
            <p:cNvSpPr/>
            <p:nvPr/>
          </p:nvSpPr>
          <p:spPr>
            <a:xfrm>
              <a:off x="3440160" y="4641840"/>
              <a:ext cx="6591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After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20" name="CustomShape 35"/>
            <p:cNvSpPr/>
            <p:nvPr/>
          </p:nvSpPr>
          <p:spPr>
            <a:xfrm>
              <a:off x="1910520" y="5011560"/>
              <a:ext cx="704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111.1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21" name="CustomShape 36"/>
            <p:cNvSpPr/>
            <p:nvPr/>
          </p:nvSpPr>
          <p:spPr>
            <a:xfrm>
              <a:off x="3386520" y="5024520"/>
              <a:ext cx="64404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1000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22" name="CustomShape 37"/>
            <p:cNvSpPr/>
            <p:nvPr/>
          </p:nvSpPr>
          <p:spPr>
            <a:xfrm>
              <a:off x="2772360" y="4851360"/>
              <a:ext cx="407880" cy="638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36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&lt;</a:t>
              </a:r>
              <a:endParaRPr b="0" lang="en-US" sz="3600" spc="-1" strike="noStrike">
                <a:latin typeface="Arial"/>
              </a:endParaRPr>
            </a:p>
          </p:txBody>
        </p:sp>
      </p:grpSp>
      <p:grpSp>
        <p:nvGrpSpPr>
          <p:cNvPr id="223" name="Group 38"/>
          <p:cNvGrpSpPr/>
          <p:nvPr/>
        </p:nvGrpSpPr>
        <p:grpSpPr>
          <a:xfrm>
            <a:off x="4426200" y="5397480"/>
            <a:ext cx="889560" cy="394920"/>
            <a:chOff x="4426200" y="5397480"/>
            <a:chExt cx="889560" cy="394920"/>
          </a:xfrm>
        </p:grpSpPr>
        <p:sp>
          <p:nvSpPr>
            <p:cNvPr id="224" name="CustomShape 39"/>
            <p:cNvSpPr/>
            <p:nvPr/>
          </p:nvSpPr>
          <p:spPr>
            <a:xfrm rot="10800000">
              <a:off x="4903560" y="5587200"/>
              <a:ext cx="412200" cy="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ff6600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80808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40"/>
            <p:cNvSpPr/>
            <p:nvPr/>
          </p:nvSpPr>
          <p:spPr>
            <a:xfrm>
              <a:off x="4426200" y="5397480"/>
              <a:ext cx="4399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11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226" name="CustomShape 41"/>
          <p:cNvSpPr/>
          <p:nvPr/>
        </p:nvSpPr>
        <p:spPr>
          <a:xfrm>
            <a:off x="5514120" y="4368960"/>
            <a:ext cx="5513760" cy="1434240"/>
          </a:xfrm>
          <a:prstGeom prst="rect">
            <a:avLst/>
          </a:prstGeom>
          <a:noFill/>
          <a:ln w="9360">
            <a:solidFill>
              <a:srgbClr val="000090"/>
            </a:solidFill>
            <a:miter/>
          </a:ln>
          <a:effectLst>
            <a:outerShdw blurRad="40000" dir="5400000" dist="2300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227" name="Group 42"/>
          <p:cNvGrpSpPr/>
          <p:nvPr/>
        </p:nvGrpSpPr>
        <p:grpSpPr>
          <a:xfrm>
            <a:off x="6356520" y="3179880"/>
            <a:ext cx="2388240" cy="394920"/>
            <a:chOff x="6356520" y="3179880"/>
            <a:chExt cx="2388240" cy="394920"/>
          </a:xfrm>
        </p:grpSpPr>
        <p:sp>
          <p:nvSpPr>
            <p:cNvPr id="228" name="CustomShape 43"/>
            <p:cNvSpPr/>
            <p:nvPr/>
          </p:nvSpPr>
          <p:spPr>
            <a:xfrm rot="10800000">
              <a:off x="6356520" y="3402720"/>
              <a:ext cx="412560" cy="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00ff"/>
              </a:solidFill>
              <a:round/>
              <a:headEnd len="med" type="triangle" w="med"/>
            </a:ln>
            <a:effectLst>
              <a:outerShdw blurRad="40000" dir="5400000" dist="20000" rotWithShape="0">
                <a:srgbClr val="80808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44"/>
            <p:cNvSpPr/>
            <p:nvPr/>
          </p:nvSpPr>
          <p:spPr>
            <a:xfrm>
              <a:off x="6991200" y="3179880"/>
              <a:ext cx="17535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0 (ties to even)</a:t>
              </a:r>
              <a:endParaRPr b="0" lang="en-US" sz="2000" spc="-1" strike="noStrike">
                <a:latin typeface="Arial"/>
              </a:endParaRPr>
            </a:p>
          </p:txBody>
        </p:sp>
      </p:grpSp>
      <p:grpSp>
        <p:nvGrpSpPr>
          <p:cNvPr id="230" name="Group 45"/>
          <p:cNvGrpSpPr/>
          <p:nvPr/>
        </p:nvGrpSpPr>
        <p:grpSpPr>
          <a:xfrm>
            <a:off x="6290640" y="5376960"/>
            <a:ext cx="2587320" cy="394920"/>
            <a:chOff x="6290640" y="5376960"/>
            <a:chExt cx="2587320" cy="394920"/>
          </a:xfrm>
        </p:grpSpPr>
        <p:sp>
          <p:nvSpPr>
            <p:cNvPr id="231" name="CustomShape 46"/>
            <p:cNvSpPr/>
            <p:nvPr/>
          </p:nvSpPr>
          <p:spPr>
            <a:xfrm rot="10800000">
              <a:off x="6290640" y="5589000"/>
              <a:ext cx="412560" cy="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00ff"/>
              </a:solidFill>
              <a:round/>
              <a:headEnd len="med" type="triangle" w="med"/>
            </a:ln>
            <a:effectLst>
              <a:outerShdw blurRad="40000" dir="5400000" dist="20000" rotWithShape="0">
                <a:srgbClr val="80808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47"/>
            <p:cNvSpPr/>
            <p:nvPr/>
          </p:nvSpPr>
          <p:spPr>
            <a:xfrm>
              <a:off x="6994800" y="5376960"/>
              <a:ext cx="18831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10 (ties to even)</a:t>
              </a:r>
              <a:endParaRPr b="0" lang="en-US" sz="2000" spc="-1" strike="noStrike">
                <a:latin typeface="Arial"/>
              </a:endParaRPr>
            </a:p>
          </p:txBody>
        </p:sp>
      </p:grpSp>
      <p:grpSp>
        <p:nvGrpSpPr>
          <p:cNvPr id="233" name="Group 48"/>
          <p:cNvGrpSpPr/>
          <p:nvPr/>
        </p:nvGrpSpPr>
        <p:grpSpPr>
          <a:xfrm>
            <a:off x="5613480" y="3543480"/>
            <a:ext cx="5397480" cy="812160"/>
            <a:chOff x="5613480" y="3543480"/>
            <a:chExt cx="5397480" cy="812160"/>
          </a:xfrm>
        </p:grpSpPr>
        <p:sp>
          <p:nvSpPr>
            <p:cNvPr id="234" name="CustomShape 49"/>
            <p:cNvSpPr/>
            <p:nvPr/>
          </p:nvSpPr>
          <p:spPr>
            <a:xfrm>
              <a:off x="5613480" y="3543480"/>
              <a:ext cx="5397480" cy="812160"/>
            </a:xfrm>
            <a:prstGeom prst="rect">
              <a:avLst/>
            </a:prstGeom>
            <a:noFill/>
            <a:ln w="9360">
              <a:solidFill>
                <a:srgbClr val="0000ff"/>
              </a:solidFill>
              <a:miter/>
            </a:ln>
            <a:effectLst>
              <a:outerShdw blurRad="40000" dir="5400000" dist="23000" rotWithShape="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50"/>
            <p:cNvSpPr/>
            <p:nvPr/>
          </p:nvSpPr>
          <p:spPr>
            <a:xfrm rot="10800000">
              <a:off x="6604560" y="3975840"/>
              <a:ext cx="411840" cy="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00ff"/>
              </a:solidFill>
              <a:round/>
              <a:headEnd len="med" type="triangle" w="med"/>
            </a:ln>
            <a:effectLst>
              <a:outerShdw blurRad="40000" dir="5400000" dist="20000" rotWithShape="0">
                <a:srgbClr val="80808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51"/>
            <p:cNvSpPr/>
            <p:nvPr/>
          </p:nvSpPr>
          <p:spPr>
            <a:xfrm flipH="1">
              <a:off x="6273720" y="3594240"/>
              <a:ext cx="246960" cy="735840"/>
            </a:xfrm>
            <a:prstGeom prst="leftBrace">
              <a:avLst>
                <a:gd name="adj1" fmla="val 40690"/>
                <a:gd name="adj2" fmla="val 50000"/>
              </a:avLst>
            </a:prstGeom>
            <a:noFill/>
            <a:ln w="25560">
              <a:solidFill>
                <a:srgbClr val="0000ff"/>
              </a:solidFill>
              <a:round/>
            </a:ln>
            <a:effectLst>
              <a:outerShdw blurRad="40000" dir="5400000" dist="20000" rotWithShape="0">
                <a:srgbClr val="80808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52"/>
            <p:cNvSpPr/>
            <p:nvPr/>
          </p:nvSpPr>
          <p:spPr>
            <a:xfrm>
              <a:off x="7081560" y="3757680"/>
              <a:ext cx="3103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1</a:t>
              </a:r>
              <a:endParaRPr b="0" lang="en-US" sz="2000" spc="-1" strike="noStrike">
                <a:latin typeface="Arial"/>
              </a:endParaRPr>
            </a:p>
          </p:txBody>
        </p:sp>
      </p:grpSp>
      <p:grpSp>
        <p:nvGrpSpPr>
          <p:cNvPr id="238" name="Group 53"/>
          <p:cNvGrpSpPr/>
          <p:nvPr/>
        </p:nvGrpSpPr>
        <p:grpSpPr>
          <a:xfrm>
            <a:off x="6323400" y="4309920"/>
            <a:ext cx="2554200" cy="394920"/>
            <a:chOff x="6323400" y="4309920"/>
            <a:chExt cx="2554200" cy="394920"/>
          </a:xfrm>
        </p:grpSpPr>
        <p:sp>
          <p:nvSpPr>
            <p:cNvPr id="239" name="CustomShape 54"/>
            <p:cNvSpPr/>
            <p:nvPr/>
          </p:nvSpPr>
          <p:spPr>
            <a:xfrm rot="10800000">
              <a:off x="6323400" y="4509360"/>
              <a:ext cx="412560" cy="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00ff"/>
              </a:solidFill>
              <a:round/>
              <a:headEnd len="med" type="triangle" w="med"/>
            </a:ln>
            <a:effectLst>
              <a:outerShdw blurRad="40000" dir="5400000" dist="20000" rotWithShape="0">
                <a:srgbClr val="80808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55"/>
            <p:cNvSpPr/>
            <p:nvPr/>
          </p:nvSpPr>
          <p:spPr>
            <a:xfrm>
              <a:off x="6994440" y="4309920"/>
              <a:ext cx="18831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10 (ties to even)</a:t>
              </a:r>
              <a:endParaRPr b="0" lang="en-US" sz="2000" spc="-1" strike="noStrike">
                <a:latin typeface="Arial"/>
              </a:endParaRPr>
            </a:p>
          </p:txBody>
        </p:sp>
      </p:grpSp>
      <p:grpSp>
        <p:nvGrpSpPr>
          <p:cNvPr id="241" name="Group 56"/>
          <p:cNvGrpSpPr/>
          <p:nvPr/>
        </p:nvGrpSpPr>
        <p:grpSpPr>
          <a:xfrm>
            <a:off x="6338880" y="4724280"/>
            <a:ext cx="1152720" cy="735840"/>
            <a:chOff x="6338880" y="4724280"/>
            <a:chExt cx="1152720" cy="735840"/>
          </a:xfrm>
        </p:grpSpPr>
        <p:sp>
          <p:nvSpPr>
            <p:cNvPr id="242" name="CustomShape 57"/>
            <p:cNvSpPr/>
            <p:nvPr/>
          </p:nvSpPr>
          <p:spPr>
            <a:xfrm flipH="1">
              <a:off x="6338880" y="4724280"/>
              <a:ext cx="246960" cy="735840"/>
            </a:xfrm>
            <a:prstGeom prst="leftBrace">
              <a:avLst>
                <a:gd name="adj1" fmla="val 40690"/>
                <a:gd name="adj2" fmla="val 50000"/>
              </a:avLst>
            </a:prstGeom>
            <a:noFill/>
            <a:ln w="25560">
              <a:solidFill>
                <a:srgbClr val="000090"/>
              </a:solidFill>
              <a:round/>
            </a:ln>
            <a:effectLst>
              <a:outerShdw blurRad="40000" dir="5400000" dist="20000" rotWithShape="0">
                <a:srgbClr val="80808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58"/>
            <p:cNvSpPr/>
            <p:nvPr/>
          </p:nvSpPr>
          <p:spPr>
            <a:xfrm rot="10800000">
              <a:off x="6670440" y="5093640"/>
              <a:ext cx="411840" cy="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00ff"/>
              </a:solidFill>
              <a:round/>
              <a:headEnd len="med" type="triangle" w="med"/>
            </a:ln>
            <a:effectLst>
              <a:outerShdw blurRad="40000" dir="5400000" dist="20000" rotWithShape="0">
                <a:srgbClr val="80808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59"/>
            <p:cNvSpPr/>
            <p:nvPr/>
          </p:nvSpPr>
          <p:spPr>
            <a:xfrm>
              <a:off x="7051680" y="4869000"/>
              <a:ext cx="4399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10</a:t>
              </a:r>
              <a:endParaRPr b="0" lang="en-US" sz="2000" spc="-1" strike="noStrike">
                <a:latin typeface="Arial"/>
              </a:endParaRPr>
            </a:p>
          </p:txBody>
        </p:sp>
      </p:grpSp>
      <p:grpSp>
        <p:nvGrpSpPr>
          <p:cNvPr id="245" name="Group 60"/>
          <p:cNvGrpSpPr/>
          <p:nvPr/>
        </p:nvGrpSpPr>
        <p:grpSpPr>
          <a:xfrm>
            <a:off x="8617320" y="3471840"/>
            <a:ext cx="2234520" cy="1006920"/>
            <a:chOff x="8617320" y="3471840"/>
            <a:chExt cx="2234520" cy="1006920"/>
          </a:xfrm>
        </p:grpSpPr>
        <p:sp>
          <p:nvSpPr>
            <p:cNvPr id="246" name="CustomShape 61"/>
            <p:cNvSpPr/>
            <p:nvPr/>
          </p:nvSpPr>
          <p:spPr>
            <a:xfrm>
              <a:off x="9670320" y="3471840"/>
              <a:ext cx="3834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 Narrow"/>
                  <a:ea typeface="MS PGothic"/>
                </a:rPr>
                <a:t>計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47" name="CustomShape 62"/>
            <p:cNvSpPr/>
            <p:nvPr/>
          </p:nvSpPr>
          <p:spPr>
            <a:xfrm>
              <a:off x="8661960" y="3618000"/>
              <a:ext cx="8085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Before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8" name="CustomShape 63"/>
            <p:cNvSpPr/>
            <p:nvPr/>
          </p:nvSpPr>
          <p:spPr>
            <a:xfrm>
              <a:off x="10192680" y="3630600"/>
              <a:ext cx="6591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After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9" name="CustomShape 64"/>
            <p:cNvSpPr/>
            <p:nvPr/>
          </p:nvSpPr>
          <p:spPr>
            <a:xfrm>
              <a:off x="8617320" y="4000680"/>
              <a:ext cx="412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11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0" name="CustomShape 65"/>
            <p:cNvSpPr/>
            <p:nvPr/>
          </p:nvSpPr>
          <p:spPr>
            <a:xfrm>
              <a:off x="10202400" y="4013280"/>
              <a:ext cx="412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11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1" name="CustomShape 66"/>
            <p:cNvSpPr/>
            <p:nvPr/>
          </p:nvSpPr>
          <p:spPr>
            <a:xfrm>
              <a:off x="9524520" y="3840120"/>
              <a:ext cx="407880" cy="638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36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=</a:t>
              </a:r>
              <a:endParaRPr b="0" lang="en-US" sz="3600" spc="-1" strike="noStrike">
                <a:latin typeface="Arial"/>
              </a:endParaRPr>
            </a:p>
          </p:txBody>
        </p:sp>
      </p:grpSp>
      <p:grpSp>
        <p:nvGrpSpPr>
          <p:cNvPr id="252" name="Group 67"/>
          <p:cNvGrpSpPr/>
          <p:nvPr/>
        </p:nvGrpSpPr>
        <p:grpSpPr>
          <a:xfrm>
            <a:off x="8653320" y="4578480"/>
            <a:ext cx="2198880" cy="1006920"/>
            <a:chOff x="8653320" y="4578480"/>
            <a:chExt cx="2198880" cy="1006920"/>
          </a:xfrm>
        </p:grpSpPr>
        <p:sp>
          <p:nvSpPr>
            <p:cNvPr id="253" name="CustomShape 68"/>
            <p:cNvSpPr/>
            <p:nvPr/>
          </p:nvSpPr>
          <p:spPr>
            <a:xfrm>
              <a:off x="9670320" y="4578480"/>
              <a:ext cx="3834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 Narrow"/>
                  <a:ea typeface="MS PGothic"/>
                </a:rPr>
                <a:t>計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54" name="CustomShape 69"/>
            <p:cNvSpPr/>
            <p:nvPr/>
          </p:nvSpPr>
          <p:spPr>
            <a:xfrm>
              <a:off x="8661960" y="4724280"/>
              <a:ext cx="8085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Before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5" name="CustomShape 70"/>
            <p:cNvSpPr/>
            <p:nvPr/>
          </p:nvSpPr>
          <p:spPr>
            <a:xfrm>
              <a:off x="10193040" y="4737240"/>
              <a:ext cx="6591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After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6" name="CustomShape 71"/>
            <p:cNvSpPr/>
            <p:nvPr/>
          </p:nvSpPr>
          <p:spPr>
            <a:xfrm>
              <a:off x="8653320" y="5106960"/>
              <a:ext cx="64404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1010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7" name="CustomShape 72"/>
            <p:cNvSpPr/>
            <p:nvPr/>
          </p:nvSpPr>
          <p:spPr>
            <a:xfrm>
              <a:off x="10139040" y="5119560"/>
              <a:ext cx="64404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1010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8" name="CustomShape 73"/>
            <p:cNvSpPr/>
            <p:nvPr/>
          </p:nvSpPr>
          <p:spPr>
            <a:xfrm>
              <a:off x="9524880" y="4946760"/>
              <a:ext cx="407880" cy="638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36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=</a:t>
              </a:r>
              <a:endParaRPr b="0" lang="en-US" sz="3600" spc="-1" strike="noStrike">
                <a:latin typeface="Arial"/>
              </a:endParaRPr>
            </a:p>
          </p:txBody>
        </p:sp>
      </p:grpSp>
      <p:sp>
        <p:nvSpPr>
          <p:cNvPr id="259" name="CustomShape 74"/>
          <p:cNvSpPr/>
          <p:nvPr/>
        </p:nvSpPr>
        <p:spPr>
          <a:xfrm>
            <a:off x="6961320" y="2728800"/>
            <a:ext cx="313920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MS PGothic"/>
              </a:rPr>
              <a:t>‘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MS PGothic"/>
              </a:rPr>
              <a:t>Roundings to nearest, ties to even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MS PGothic"/>
              </a:rPr>
              <a:t>’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260" name="Group 75"/>
          <p:cNvGrpSpPr/>
          <p:nvPr/>
        </p:nvGrpSpPr>
        <p:grpSpPr>
          <a:xfrm>
            <a:off x="3631680" y="6072120"/>
            <a:ext cx="4572720" cy="844200"/>
            <a:chOff x="3631680" y="6072120"/>
            <a:chExt cx="4572720" cy="844200"/>
          </a:xfrm>
        </p:grpSpPr>
        <p:sp>
          <p:nvSpPr>
            <p:cNvPr id="261" name="CustomShape 76"/>
            <p:cNvSpPr/>
            <p:nvPr/>
          </p:nvSpPr>
          <p:spPr>
            <a:xfrm>
              <a:off x="3631680" y="6553080"/>
              <a:ext cx="4572720" cy="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d0d0d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80808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CustomShape 77"/>
            <p:cNvSpPr/>
            <p:nvPr/>
          </p:nvSpPr>
          <p:spPr>
            <a:xfrm>
              <a:off x="3982320" y="6097680"/>
              <a:ext cx="5860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0.00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63" name="CustomShape 78"/>
            <p:cNvSpPr/>
            <p:nvPr/>
          </p:nvSpPr>
          <p:spPr>
            <a:xfrm>
              <a:off x="7218720" y="6072120"/>
              <a:ext cx="5860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1.00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64" name="CustomShape 79"/>
            <p:cNvSpPr/>
            <p:nvPr/>
          </p:nvSpPr>
          <p:spPr>
            <a:xfrm>
              <a:off x="5622840" y="6084720"/>
              <a:ext cx="5860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0.10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65" name="Line 80"/>
            <p:cNvSpPr/>
            <p:nvPr/>
          </p:nvSpPr>
          <p:spPr>
            <a:xfrm>
              <a:off x="4269240" y="6441840"/>
              <a:ext cx="6120" cy="238320"/>
            </a:xfrm>
            <a:prstGeom prst="line">
              <a:avLst/>
            </a:prstGeom>
            <a:ln w="25560">
              <a:solidFill>
                <a:srgbClr val="0d0d0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Line 81"/>
            <p:cNvSpPr/>
            <p:nvPr/>
          </p:nvSpPr>
          <p:spPr>
            <a:xfrm>
              <a:off x="5936760" y="6441840"/>
              <a:ext cx="6120" cy="238320"/>
            </a:xfrm>
            <a:prstGeom prst="line">
              <a:avLst/>
            </a:prstGeom>
            <a:ln w="25560">
              <a:solidFill>
                <a:srgbClr val="0d0d0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Line 82"/>
            <p:cNvSpPr/>
            <p:nvPr/>
          </p:nvSpPr>
          <p:spPr>
            <a:xfrm>
              <a:off x="7472520" y="6441840"/>
              <a:ext cx="5760" cy="238320"/>
            </a:xfrm>
            <a:prstGeom prst="line">
              <a:avLst/>
            </a:prstGeom>
            <a:ln w="25560">
              <a:solidFill>
                <a:srgbClr val="0d0d0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83"/>
            <p:cNvSpPr/>
            <p:nvPr/>
          </p:nvSpPr>
          <p:spPr>
            <a:xfrm>
              <a:off x="5056920" y="6521400"/>
              <a:ext cx="17125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MS PGothic"/>
                </a:rPr>
                <a:t>exactly middle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269" name="CustomShape 84"/>
          <p:cNvSpPr/>
          <p:nvPr/>
        </p:nvSpPr>
        <p:spPr>
          <a:xfrm flipH="1">
            <a:off x="4654080" y="6000840"/>
            <a:ext cx="891000" cy="297720"/>
          </a:xfrm>
          <a:custGeom>
            <a:avLst/>
            <a:gdLst/>
            <a:ahLst/>
            <a:rect l="l" t="t" r="r" b="b"/>
            <a:pathLst>
              <a:path w="685800" h="298450">
                <a:moveTo>
                  <a:pt x="0" y="298450"/>
                </a:moveTo>
                <a:cubicBezTo>
                  <a:pt x="82550" y="155575"/>
                  <a:pt x="165100" y="12700"/>
                  <a:pt x="279400" y="6350"/>
                </a:cubicBezTo>
                <a:cubicBezTo>
                  <a:pt x="393700" y="0"/>
                  <a:pt x="685800" y="260350"/>
                  <a:pt x="685800" y="260350"/>
                </a:cubicBezTo>
              </a:path>
            </a:pathLst>
          </a:custGeom>
          <a:noFill/>
          <a:ln w="25560">
            <a:solidFill>
              <a:srgbClr val="0000ff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nodeType="clickEffect" fill="hold">
                      <p:stCondLst>
                        <p:cond delay="indefinite"/>
                      </p:stCondLst>
                      <p:childTnLst>
                        <p:par>
                          <p:cTn id="6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nodeType="clickEffect" fill="hold">
                      <p:stCondLst>
                        <p:cond delay="indefinite"/>
                      </p:stCondLst>
                      <p:childTnLst>
                        <p:par>
                          <p:cTn id="6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nodeType="clickEffect" fill="hold">
                      <p:stCondLst>
                        <p:cond delay="indefinite"/>
                      </p:stCondLst>
                      <p:childTnLst>
                        <p:par>
                          <p:cTn id="6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nodeType="clickEffect" fill="hold">
                      <p:stCondLst>
                        <p:cond delay="indefinite"/>
                      </p:stCondLst>
                      <p:childTnLst>
                        <p:par>
                          <p:cTn id="7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nodeType="clickEffect" fill="hold">
                      <p:stCondLst>
                        <p:cond delay="indefinite"/>
                      </p:stCondLst>
                      <p:childTnLst>
                        <p:par>
                          <p:cTn id="7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nodeType="clickEffect" fill="hold">
                      <p:stCondLst>
                        <p:cond delay="indefinite"/>
                      </p:stCondLst>
                      <p:childTnLst>
                        <p:par>
                          <p:cTn id="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nodeType="clickEffect" fill="hold">
                      <p:stCondLst>
                        <p:cond delay="indefinite"/>
                      </p:stCondLst>
                      <p:childTnLst>
                        <p:par>
                          <p:cTn id="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nodeType="clickEffect" fill="hold">
                      <p:stCondLst>
                        <p:cond delay="indefinite"/>
                      </p:stCondLst>
                      <p:childTnLst>
                        <p:par>
                          <p:cTn id="8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nodeType="clickEffect" fill="hold">
                      <p:stCondLst>
                        <p:cond delay="indefinite"/>
                      </p:stCondLst>
                      <p:childTnLst>
                        <p:par>
                          <p:cTn id="9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nodeType="clickEffect" fill="hold">
                      <p:stCondLst>
                        <p:cond delay="indefinite"/>
                      </p:stCondLst>
                      <p:childTnLst>
                        <p:par>
                          <p:cTn id="9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nodeType="clickEffect" fill="hold">
                      <p:stCondLst>
                        <p:cond delay="indefinite"/>
                      </p:stCondLst>
                      <p:childTnLst>
                        <p:par>
                          <p:cTn id="10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nodeType="clickEffect" fill="hold">
                      <p:stCondLst>
                        <p:cond delay="indefinite"/>
                      </p:stCondLst>
                      <p:childTnLst>
                        <p:par>
                          <p:cTn id="10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nodeType="clickEffect" fill="hold">
                      <p:stCondLst>
                        <p:cond delay="indefinite"/>
                      </p:stCondLst>
                      <p:childTnLst>
                        <p:par>
                          <p:cTn id="10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nodeType="clickEffect" fill="hold">
                      <p:stCondLst>
                        <p:cond delay="indefinite"/>
                      </p:stCondLst>
                      <p:childTnLst>
                        <p:par>
                          <p:cTn id="1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nodeType="clickEffect" fill="hold">
                      <p:stCondLst>
                        <p:cond delay="indefinite"/>
                      </p:stCondLst>
                      <p:childTnLst>
                        <p:par>
                          <p:cTn id="1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nodeType="clickEffect" fill="hold">
                      <p:stCondLst>
                        <p:cond delay="indefinite"/>
                      </p:stCondLst>
                      <p:childTnLst>
                        <p:par>
                          <p:cTn id="1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nodeType="clickEffect" fill="hold">
                      <p:stCondLst>
                        <p:cond delay="indefinite"/>
                      </p:stCondLst>
                      <p:childTnLst>
                        <p:par>
                          <p:cTn id="1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nodeType="clickEffect" fill="hold">
                      <p:stCondLst>
                        <p:cond delay="indefinite"/>
                      </p:stCondLst>
                      <p:childTnLst>
                        <p:par>
                          <p:cTn id="1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nodeType="clickEffect" fill="hold">
                      <p:stCondLst>
                        <p:cond delay="indefinite"/>
                      </p:stCondLst>
                      <p:childTnLst>
                        <p:par>
                          <p:cTn id="13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2546640" y="-22320"/>
            <a:ext cx="2390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71" name="Group 2"/>
          <p:cNvGrpSpPr/>
          <p:nvPr/>
        </p:nvGrpSpPr>
        <p:grpSpPr>
          <a:xfrm>
            <a:off x="0" y="498600"/>
            <a:ext cx="12084480" cy="84960"/>
            <a:chOff x="0" y="498600"/>
            <a:chExt cx="12084480" cy="84960"/>
          </a:xfrm>
        </p:grpSpPr>
        <p:sp>
          <p:nvSpPr>
            <p:cNvPr id="272" name="CustomShape 3"/>
            <p:cNvSpPr/>
            <p:nvPr/>
          </p:nvSpPr>
          <p:spPr>
            <a:xfrm>
              <a:off x="8799840" y="498600"/>
              <a:ext cx="3284640" cy="84960"/>
            </a:xfrm>
            <a:prstGeom prst="rect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cc66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4"/>
            <p:cNvSpPr/>
            <p:nvPr/>
          </p:nvSpPr>
          <p:spPr>
            <a:xfrm>
              <a:off x="0" y="498600"/>
              <a:ext cx="9311040" cy="84960"/>
            </a:xfrm>
            <a:prstGeom prst="rect">
              <a:avLst/>
            </a:prstGeom>
            <a:gradFill rotWithShape="0">
              <a:gsLst>
                <a:gs pos="0">
                  <a:srgbClr val="6666ff"/>
                </a:gs>
                <a:gs pos="50000">
                  <a:srgbClr val="66ffff"/>
                </a:gs>
                <a:gs pos="100000">
                  <a:srgbClr val="6666ff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4" name="CustomShape 5"/>
          <p:cNvSpPr/>
          <p:nvPr/>
        </p:nvSpPr>
        <p:spPr>
          <a:xfrm>
            <a:off x="523440" y="12600"/>
            <a:ext cx="91555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HG創英角ｺﾞｼｯｸUB"/>
              </a:rPr>
              <a:t>11.2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HG創英角ｺﾞｼｯｸUB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HG創英角ｺﾞｼｯｸUB"/>
              </a:rPr>
              <a:t>Numerical errors (0): IEEE 754,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HG創英角ｺﾞｼｯｸUB"/>
              </a:rPr>
              <a:t>rounding algorithms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5" name="CustomShape 6"/>
          <p:cNvSpPr/>
          <p:nvPr/>
        </p:nvSpPr>
        <p:spPr>
          <a:xfrm>
            <a:off x="372960" y="646200"/>
            <a:ext cx="1151316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Common rules in IEEE 754 is not included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in mathematical library &lt;math.h&gt;.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One of alternative libraries is: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660066"/>
                </a:solidFill>
                <a:latin typeface="Calibri"/>
                <a:ea typeface="MS PGothic"/>
              </a:rPr>
              <a:t>CR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libm </a:t>
            </a:r>
            <a:r>
              <a:rPr b="1" lang="en-US" sz="2400" spc="-1" strike="noStrike">
                <a:solidFill>
                  <a:srgbClr val="660066"/>
                </a:solidFill>
                <a:latin typeface="Calibri"/>
                <a:ea typeface="MS PGothic"/>
              </a:rPr>
              <a:t>C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orrectly </a:t>
            </a:r>
            <a:r>
              <a:rPr b="1" lang="en-US" sz="2400" spc="-1" strike="noStrike">
                <a:solidFill>
                  <a:srgbClr val="660066"/>
                </a:solidFill>
                <a:latin typeface="Calibri"/>
                <a:ea typeface="MS PGothic"/>
              </a:rPr>
              <a:t>R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ounded </a:t>
            </a:r>
            <a:r>
              <a:rPr b="1" lang="en-US" sz="2400" spc="-1" strike="noStrike">
                <a:solidFill>
                  <a:srgbClr val="660066"/>
                </a:solidFill>
                <a:latin typeface="Calibri"/>
                <a:ea typeface="MS PGothic"/>
              </a:rPr>
              <a:t>m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athematical </a:t>
            </a:r>
            <a:r>
              <a:rPr b="1" lang="en-US" sz="2400" spc="-1" strike="noStrike">
                <a:solidFill>
                  <a:srgbClr val="660066"/>
                </a:solidFill>
                <a:latin typeface="Calibri"/>
                <a:ea typeface="MS PGothic"/>
              </a:rPr>
              <a:t>lib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rary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6" name="CustomShape 7"/>
          <p:cNvSpPr/>
          <p:nvPr/>
        </p:nvSpPr>
        <p:spPr>
          <a:xfrm>
            <a:off x="1408320" y="3192480"/>
            <a:ext cx="3243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 Narrow"/>
                <a:ea typeface="MS PGothic"/>
              </a:rPr>
              <a:t>http://lipforge.ens-lyon.fr/www/crlibm/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7" name="CustomShape 8"/>
          <p:cNvSpPr/>
          <p:nvPr/>
        </p:nvSpPr>
        <p:spPr>
          <a:xfrm>
            <a:off x="389520" y="3973680"/>
            <a:ext cx="115131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However, I would not say Crlibm is always better than libm…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8" name="CustomShape 9"/>
          <p:cNvSpPr/>
          <p:nvPr/>
        </p:nvSpPr>
        <p:spPr>
          <a:xfrm>
            <a:off x="372960" y="5900760"/>
            <a:ext cx="115131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cf) intel C compiler (icc) also includes specific math library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35" dur="indefinite" restart="never" nodeType="tmRoot">
          <p:childTnLst>
            <p:seq>
              <p:cTn id="1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2546640" y="-22320"/>
            <a:ext cx="2390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80" name="Group 2"/>
          <p:cNvGrpSpPr/>
          <p:nvPr/>
        </p:nvGrpSpPr>
        <p:grpSpPr>
          <a:xfrm>
            <a:off x="0" y="498600"/>
            <a:ext cx="12084480" cy="84960"/>
            <a:chOff x="0" y="498600"/>
            <a:chExt cx="12084480" cy="84960"/>
          </a:xfrm>
        </p:grpSpPr>
        <p:sp>
          <p:nvSpPr>
            <p:cNvPr id="281" name="CustomShape 3"/>
            <p:cNvSpPr/>
            <p:nvPr/>
          </p:nvSpPr>
          <p:spPr>
            <a:xfrm>
              <a:off x="8799840" y="498600"/>
              <a:ext cx="3284640" cy="84960"/>
            </a:xfrm>
            <a:prstGeom prst="rect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cc66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4"/>
            <p:cNvSpPr/>
            <p:nvPr/>
          </p:nvSpPr>
          <p:spPr>
            <a:xfrm>
              <a:off x="0" y="498600"/>
              <a:ext cx="9311040" cy="84960"/>
            </a:xfrm>
            <a:prstGeom prst="rect">
              <a:avLst/>
            </a:prstGeom>
            <a:gradFill rotWithShape="0">
              <a:gsLst>
                <a:gs pos="0">
                  <a:srgbClr val="6666ff"/>
                </a:gs>
                <a:gs pos="50000">
                  <a:srgbClr val="66ffff"/>
                </a:gs>
                <a:gs pos="100000">
                  <a:srgbClr val="6666ff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3" name="CustomShape 5"/>
          <p:cNvSpPr/>
          <p:nvPr/>
        </p:nvSpPr>
        <p:spPr>
          <a:xfrm>
            <a:off x="523440" y="12600"/>
            <a:ext cx="91555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HG創英角ｺﾞｼｯｸUB"/>
              </a:rPr>
              <a:t>11.2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HG創英角ｺﾞｼｯｸUB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HG創英角ｺﾞｼｯｸUB"/>
              </a:rPr>
              <a:t>Numerical errors (0): IEEE 754,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HG創英角ｺﾞｼｯｸUB"/>
              </a:rPr>
              <a:t>rounding algorithms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4" name="CustomShape 6"/>
          <p:cNvSpPr/>
          <p:nvPr/>
        </p:nvSpPr>
        <p:spPr>
          <a:xfrm>
            <a:off x="703800" y="2106720"/>
            <a:ext cx="108853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MS PGothic"/>
              </a:rPr>
              <a:t>Do you think this type of error is critical?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85" name="Picture 16" descr=""/>
          <p:cNvPicPr/>
          <p:nvPr/>
        </p:nvPicPr>
        <p:blipFill>
          <a:blip r:embed="rId1"/>
          <a:stretch/>
        </p:blipFill>
        <p:spPr>
          <a:xfrm>
            <a:off x="841320" y="3772080"/>
            <a:ext cx="10202400" cy="15868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33391</TotalTime>
  <Application>LibreOffice/6.0.3.2$Linux_X86_64 LibreOffice_project/00m0$Build-2</Application>
  <Words>986</Words>
  <Paragraphs>213</Paragraphs>
  <Company>CER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2011-06-02T06:53:10Z</dcterms:created>
  <dc:creator>miki</dc:creator>
  <dc:description/>
  <dc:language>en-US</dc:language>
  <cp:lastModifiedBy/>
  <cp:lastPrinted>2011-06-02T06:56:13Z</cp:lastPrinted>
  <dcterms:modified xsi:type="dcterms:W3CDTF">2018-06-07T11:40:15Z</dcterms:modified>
  <cp:revision>5057</cp:revision>
  <dc:subject/>
  <dc:title>Trait-Mediated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CER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18</vt:i4>
  </property>
  <property fmtid="{D5CDD505-2E9C-101B-9397-08002B2CF9AE}" pid="9" name="PresentationFormat">
    <vt:lpwstr>如螢幕大小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18</vt:i4>
  </property>
</Properties>
</file>